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</p:sldMasterIdLst>
  <p:notesMasterIdLst>
    <p:notesMasterId r:id="rId15"/>
  </p:notesMasterIdLst>
  <p:handoutMasterIdLst>
    <p:handoutMasterId r:id="rId16"/>
  </p:handoutMasterIdLst>
  <p:sldIdLst>
    <p:sldId id="448" r:id="rId6"/>
    <p:sldId id="539" r:id="rId7"/>
    <p:sldId id="541" r:id="rId8"/>
    <p:sldId id="478" r:id="rId9"/>
    <p:sldId id="549" r:id="rId10"/>
    <p:sldId id="551" r:id="rId11"/>
    <p:sldId id="553" r:id="rId12"/>
    <p:sldId id="554" r:id="rId13"/>
    <p:sldId id="555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505050"/>
    <a:srgbClr val="0432FF"/>
    <a:srgbClr val="00FA00"/>
    <a:srgbClr val="FF9300"/>
    <a:srgbClr val="3077B2"/>
    <a:srgbClr val="C886EA"/>
    <a:srgbClr val="FF00FF"/>
    <a:srgbClr val="003087"/>
    <a:srgbClr val="9452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9" autoAdjust="0"/>
    <p:restoredTop sz="90181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1664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18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why are we at 50%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2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3" y="820216"/>
            <a:ext cx="916686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6070722" cy="1529241"/>
          </a:xfrm>
        </p:spPr>
        <p:txBody>
          <a:bodyPr/>
          <a:lstStyle/>
          <a:p>
            <a:r>
              <a:rPr lang="en-US" dirty="0"/>
              <a:t>Peter Winter, </a:t>
            </a:r>
            <a:r>
              <a:rPr lang="en-US" dirty="0" err="1"/>
              <a:t>Jarek</a:t>
            </a:r>
            <a:r>
              <a:rPr lang="en-US" dirty="0"/>
              <a:t> </a:t>
            </a:r>
            <a:r>
              <a:rPr lang="en-US" dirty="0" err="1"/>
              <a:t>Kaspar</a:t>
            </a:r>
            <a:r>
              <a:rPr lang="en-US" dirty="0"/>
              <a:t> (Shutdown Coordinators)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Muon g-2 Shutdown Overview</a:t>
            </a:r>
          </a:p>
        </p:txBody>
      </p:sp>
    </p:spTree>
    <p:extLst>
      <p:ext uri="{BB962C8B-B14F-4D97-AF65-F5344CB8AC3E}">
        <p14:creationId xmlns:p14="http://schemas.microsoft.com/office/powerpoint/2010/main" val="171469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88915-C9D3-244D-BC3D-7FF8FDA5D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Top areas for FY18 shutdown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Increased </a:t>
            </a:r>
            <a:r>
              <a:rPr lang="en-US" sz="2400" dirty="0">
                <a:solidFill>
                  <a:srgbClr val="0000FF"/>
                </a:solidFill>
              </a:rPr>
              <a:t>reliability / stability </a:t>
            </a:r>
            <a:r>
              <a:rPr lang="en-US" sz="2400" dirty="0"/>
              <a:t>of pulsed injection systems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Improved </a:t>
            </a:r>
            <a:r>
              <a:rPr lang="en-US" sz="2400" dirty="0">
                <a:solidFill>
                  <a:srgbClr val="0000FF"/>
                </a:solidFill>
              </a:rPr>
              <a:t>momentum distribution (needs stronger kick)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Obtaining </a:t>
            </a:r>
            <a:r>
              <a:rPr lang="en-US" sz="2400" dirty="0">
                <a:solidFill>
                  <a:srgbClr val="0000FF"/>
                </a:solidFill>
              </a:rPr>
              <a:t>higher muon flux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DC25DD-2792-5048-986E-56EB1BA7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 Priorities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356EC-8C75-504E-B83E-E651A13D5C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2F95-40BC-8A4F-84C1-897BB8B2D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43B3-1BA6-8F42-BEAA-11DBF1EA7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964877-9D03-D04F-8AD9-2739217DD712}"/>
              </a:ext>
            </a:extLst>
          </p:cNvPr>
          <p:cNvGrpSpPr/>
          <p:nvPr/>
        </p:nvGrpSpPr>
        <p:grpSpPr>
          <a:xfrm>
            <a:off x="301631" y="3123511"/>
            <a:ext cx="4119756" cy="3076060"/>
            <a:chOff x="4360804" y="466814"/>
            <a:chExt cx="4771908" cy="39975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3BE376-C24A-9740-A264-848E307D6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77"/>
            <a:stretch/>
          </p:blipFill>
          <p:spPr>
            <a:xfrm>
              <a:off x="4360804" y="466814"/>
              <a:ext cx="4771908" cy="3997589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11EED0-6A3D-B049-90E3-36A11B718E28}"/>
                </a:ext>
              </a:extLst>
            </p:cNvPr>
            <p:cNvCxnSpPr/>
            <p:nvPr/>
          </p:nvCxnSpPr>
          <p:spPr>
            <a:xfrm>
              <a:off x="5037373" y="969242"/>
              <a:ext cx="3909847" cy="0"/>
            </a:xfrm>
            <a:prstGeom prst="line">
              <a:avLst/>
            </a:prstGeom>
            <a:ln w="73025"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D1F8C7-4861-A044-879D-DFAD8D7724AB}"/>
                </a:ext>
              </a:extLst>
            </p:cNvPr>
            <p:cNvSpPr txBox="1"/>
            <p:nvPr/>
          </p:nvSpPr>
          <p:spPr>
            <a:xfrm>
              <a:off x="5713799" y="542738"/>
              <a:ext cx="1334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TDR Goal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7F179F-6F5D-0749-9FE4-13CA71D89E97}"/>
                </a:ext>
              </a:extLst>
            </p:cNvPr>
            <p:cNvSpPr txBox="1"/>
            <p:nvPr/>
          </p:nvSpPr>
          <p:spPr>
            <a:xfrm rot="2253539">
              <a:off x="5578968" y="1573076"/>
              <a:ext cx="2095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</a:rPr>
                <a:t>Achieved 50%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82B0A9C-5C2F-FD42-8910-8E34B6C9DBF2}"/>
                </a:ext>
              </a:extLst>
            </p:cNvPr>
            <p:cNvCxnSpPr/>
            <p:nvPr/>
          </p:nvCxnSpPr>
          <p:spPr>
            <a:xfrm>
              <a:off x="5373511" y="1044777"/>
              <a:ext cx="1839505" cy="1436554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4DFB079-A54F-844B-A0B1-E4D98301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908" y="3313410"/>
            <a:ext cx="4349760" cy="28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4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BBFCF5-6736-E049-A5B4-6D233940B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Have </a:t>
            </a:r>
            <a:r>
              <a:rPr lang="en-US" dirty="0">
                <a:solidFill>
                  <a:srgbClr val="0432FF"/>
                </a:solidFill>
              </a:rPr>
              <a:t>achieved 50% </a:t>
            </a:r>
            <a:r>
              <a:rPr lang="en-US" dirty="0"/>
              <a:t>of design flux </a:t>
            </a:r>
          </a:p>
          <a:p>
            <a:pPr>
              <a:lnSpc>
                <a:spcPct val="120000"/>
              </a:lnSpc>
            </a:pPr>
            <a:r>
              <a:rPr lang="en-US" dirty="0"/>
              <a:t>Not any one problem</a:t>
            </a:r>
            <a:r>
              <a:rPr lang="mr-IN" dirty="0"/>
              <a:t>…</a:t>
            </a:r>
            <a:r>
              <a:rPr lang="en-US" dirty="0">
                <a:solidFill>
                  <a:srgbClr val="0432FF"/>
                </a:solidFill>
              </a:rPr>
              <a:t>many compounding factors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5B7E84-D752-7646-A85F-674C1317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Flux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3B2F8-1115-CC43-87C4-73D7DE0CEC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1A997-B4EB-BE45-B29C-D688B2BC5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E199-5DBD-B748-83FD-A95E58E3C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C5821C-ABBF-3C4B-B7AC-B95ADB92C338}"/>
              </a:ext>
            </a:extLst>
          </p:cNvPr>
          <p:cNvGrpSpPr/>
          <p:nvPr/>
        </p:nvGrpSpPr>
        <p:grpSpPr>
          <a:xfrm>
            <a:off x="96169" y="2056326"/>
            <a:ext cx="6303242" cy="4005702"/>
            <a:chOff x="152400" y="1079446"/>
            <a:chExt cx="6403217" cy="39975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071CE0-BC5A-1F4E-9A4A-EA77A7E52755}"/>
                </a:ext>
              </a:extLst>
            </p:cNvPr>
            <p:cNvGrpSpPr/>
            <p:nvPr/>
          </p:nvGrpSpPr>
          <p:grpSpPr>
            <a:xfrm>
              <a:off x="152400" y="1079446"/>
              <a:ext cx="6403217" cy="3997589"/>
              <a:chOff x="152400" y="1079446"/>
              <a:chExt cx="6403217" cy="399758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8C853EE-CE17-E747-8FBD-170191414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1079446"/>
                <a:ext cx="6403217" cy="3997589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A959D63-21AA-4B46-A8AA-086E4412622B}"/>
                  </a:ext>
                </a:extLst>
              </p:cNvPr>
              <p:cNvCxnSpPr/>
              <p:nvPr/>
            </p:nvCxnSpPr>
            <p:spPr>
              <a:xfrm>
                <a:off x="828970" y="1634882"/>
                <a:ext cx="3909847" cy="0"/>
              </a:xfrm>
              <a:prstGeom prst="line">
                <a:avLst/>
              </a:prstGeom>
              <a:ln w="73025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A7741F-C0A6-9D40-B59D-3B1FE85964E4}"/>
                  </a:ext>
                </a:extLst>
              </p:cNvPr>
              <p:cNvSpPr txBox="1"/>
              <p:nvPr/>
            </p:nvSpPr>
            <p:spPr>
              <a:xfrm>
                <a:off x="2548746" y="1155370"/>
                <a:ext cx="13340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3"/>
                    </a:solidFill>
                  </a:rPr>
                  <a:t>TDR Goal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DF5E3B-C315-E349-A320-C93A4C7336B9}"/>
                  </a:ext>
                </a:extLst>
              </p:cNvPr>
              <p:cNvSpPr txBox="1"/>
              <p:nvPr/>
            </p:nvSpPr>
            <p:spPr>
              <a:xfrm rot="2253539">
                <a:off x="1347289" y="1903455"/>
                <a:ext cx="2095312" cy="72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>
                    <a:solidFill>
                      <a:srgbClr val="FF00FF"/>
                    </a:solidFill>
                  </a:rPr>
                  <a:t>Peak Rate Achieved </a:t>
                </a:r>
                <a:r>
                  <a:rPr lang="en-US" dirty="0">
                    <a:solidFill>
                      <a:srgbClr val="FF00FF"/>
                    </a:solidFill>
                  </a:rPr>
                  <a:t>50%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B5AFA0B-1B72-A542-9C21-E8238317E2C3}"/>
                  </a:ext>
                </a:extLst>
              </p:cNvPr>
              <p:cNvCxnSpPr/>
              <p:nvPr/>
            </p:nvCxnSpPr>
            <p:spPr>
              <a:xfrm>
                <a:off x="1165108" y="1657409"/>
                <a:ext cx="1839505" cy="1436554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567CE0-72B2-C440-B631-4FA0D36E9CFB}"/>
                </a:ext>
              </a:extLst>
            </p:cNvPr>
            <p:cNvSpPr/>
            <p:nvPr/>
          </p:nvSpPr>
          <p:spPr>
            <a:xfrm>
              <a:off x="4903304" y="1285461"/>
              <a:ext cx="1652313" cy="1431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F6C3108-36B7-A047-98B0-AF556F9AC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1040"/>
              </p:ext>
            </p:extLst>
          </p:nvPr>
        </p:nvGraphicFramePr>
        <p:xfrm>
          <a:off x="5029254" y="2367121"/>
          <a:ext cx="3902641" cy="33370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37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Fixable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Target Yield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Muon </a:t>
                      </a:r>
                      <a:r>
                        <a:rPr lang="en-US" baseline="0" dirty="0"/>
                        <a:t>transport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Bunch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Kicker amplitude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Kicker shape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Quad voltage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1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12 Hz</a:t>
                      </a:r>
                      <a:r>
                        <a:rPr lang="en-US" baseline="0" dirty="0"/>
                        <a:t> vs 10 Hz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2ACFFFB-7603-8949-B0C0-B82B563D0673}"/>
              </a:ext>
            </a:extLst>
          </p:cNvPr>
          <p:cNvSpPr/>
          <p:nvPr/>
        </p:nvSpPr>
        <p:spPr>
          <a:xfrm>
            <a:off x="5945444" y="5664469"/>
            <a:ext cx="1999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Product = 0.42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2B8E0D-1233-3A48-BBD5-294C101BB308}"/>
              </a:ext>
            </a:extLst>
          </p:cNvPr>
          <p:cNvSpPr/>
          <p:nvPr/>
        </p:nvSpPr>
        <p:spPr>
          <a:xfrm>
            <a:off x="5466221" y="2007758"/>
            <a:ext cx="356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Known contributing factors</a:t>
            </a:r>
          </a:p>
        </p:txBody>
      </p:sp>
    </p:spTree>
    <p:extLst>
      <p:ext uri="{BB962C8B-B14F-4D97-AF65-F5344CB8AC3E}">
        <p14:creationId xmlns:p14="http://schemas.microsoft.com/office/powerpoint/2010/main" val="2671726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7430" y="251752"/>
            <a:ext cx="5231979" cy="434187"/>
          </a:xfrm>
        </p:spPr>
        <p:txBody>
          <a:bodyPr/>
          <a:lstStyle/>
          <a:p>
            <a:r>
              <a:rPr lang="en-US" sz="2400" dirty="0">
                <a:latin typeface="Helvetica" panose="020B0604020202020204" pitchFamily="34" charset="0"/>
                <a:ea typeface="Geneva" pitchFamily="121" charset="-128"/>
              </a:rPr>
              <a:t>Path to higher flux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3" name="AutoShape 2" descr="tags_all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9" name="AutoShape 2" descr="ntegratedPOTCTAGpBNL_1528841936.png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308670"/>
              </p:ext>
            </p:extLst>
          </p:nvPr>
        </p:nvGraphicFramePr>
        <p:xfrm>
          <a:off x="457200" y="2498059"/>
          <a:ext cx="8381935" cy="2926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03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1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432">
                  <a:extLst>
                    <a:ext uri="{9D8B030D-6E8A-4147-A177-3AD203B41FA5}">
                      <a16:colId xmlns:a16="http://schemas.microsoft.com/office/drawing/2014/main" val="2614464992"/>
                    </a:ext>
                  </a:extLst>
                </a:gridCol>
              </a:tblGrid>
              <a:tr h="1569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Shutdown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2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Installation</a:t>
                      </a:r>
                      <a:r>
                        <a:rPr lang="en-US" baseline="0" dirty="0"/>
                        <a:t> of momentum-collimating wedges in beamline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Higher kicker voltages and more reliability of kicker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9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More</a:t>
                      </a:r>
                      <a:r>
                        <a:rPr lang="en-US" baseline="0" dirty="0"/>
                        <a:t> reliable operation of electrostatic quads at higher voltage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9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Installation of 2 faster-switching PS in upstream beamline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2018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10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TOTAL Product for Run-2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2018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1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Installation</a:t>
                      </a:r>
                      <a:r>
                        <a:rPr lang="en-US" baseline="0" dirty="0"/>
                        <a:t> of new open-ended inflector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3077543"/>
                  </a:ext>
                </a:extLst>
              </a:tr>
              <a:tr h="20810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2.1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TOTAL Product for Run-3 and beyond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2019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4132232"/>
                  </a:ext>
                </a:extLst>
              </a:tr>
            </a:tbl>
          </a:graphicData>
        </a:graphic>
      </p:graphicFrame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ABF437DB-4F5E-E84F-A159-001E48878322}"/>
              </a:ext>
            </a:extLst>
          </p:cNvPr>
          <p:cNvSpPr txBox="1">
            <a:spLocks/>
          </p:cNvSpPr>
          <p:nvPr/>
        </p:nvSpPr>
        <p:spPr bwMode="auto">
          <a:xfrm>
            <a:off x="304800" y="859036"/>
            <a:ext cx="8555421" cy="24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50000"/>
                </a:schemeClr>
              </a:buClr>
            </a:pPr>
            <a:r>
              <a:rPr lang="en-US" dirty="0"/>
              <a:t>Focusing on </a:t>
            </a:r>
            <a:r>
              <a:rPr lang="en-US" dirty="0">
                <a:solidFill>
                  <a:srgbClr val="0432FF"/>
                </a:solidFill>
              </a:rPr>
              <a:t>Reliability and Safety </a:t>
            </a:r>
            <a:r>
              <a:rPr lang="en-US" dirty="0"/>
              <a:t>for </a:t>
            </a:r>
            <a:r>
              <a:rPr lang="en-US" dirty="0" err="1"/>
              <a:t>Cryo</a:t>
            </a:r>
            <a:r>
              <a:rPr lang="en-US" dirty="0"/>
              <a:t>, Kicker, Quads this year</a:t>
            </a:r>
          </a:p>
          <a:p>
            <a:pPr>
              <a:buClr>
                <a:schemeClr val="tx1">
                  <a:lumMod val="50000"/>
                </a:schemeClr>
              </a:buClr>
            </a:pPr>
            <a:r>
              <a:rPr lang="en-US" dirty="0"/>
              <a:t>Summer 2018 upgrades expected to yield </a:t>
            </a:r>
            <a:r>
              <a:rPr lang="en-US" dirty="0">
                <a:solidFill>
                  <a:srgbClr val="0432FF"/>
                </a:solidFill>
              </a:rPr>
              <a:t>50% more flux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65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B8F4C2-924B-6746-B026-DE0475BF1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3896"/>
            <a:ext cx="8672513" cy="5059363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505050"/>
              </a:buClr>
            </a:pPr>
            <a:r>
              <a:rPr lang="en-US" dirty="0">
                <a:solidFill>
                  <a:srgbClr val="0432FF"/>
                </a:solidFill>
              </a:rPr>
              <a:t>Wedges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/>
              <a:t>in region with dispersion to </a:t>
            </a:r>
            <a:r>
              <a:rPr lang="en-US" dirty="0">
                <a:solidFill>
                  <a:srgbClr val="0432FF"/>
                </a:solidFill>
              </a:rPr>
              <a:t>compactify momentum </a:t>
            </a:r>
          </a:p>
          <a:p>
            <a:pPr>
              <a:spcAft>
                <a:spcPts val="600"/>
              </a:spcAft>
              <a:buClr>
                <a:srgbClr val="505050"/>
              </a:buClr>
            </a:pPr>
            <a:r>
              <a:rPr lang="en-US" dirty="0">
                <a:solidFill>
                  <a:srgbClr val="0432FF"/>
                </a:solidFill>
              </a:rPr>
              <a:t>Simulations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/>
              <a:t>indicate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gain of ~20%</a:t>
            </a:r>
          </a:p>
          <a:p>
            <a:pPr>
              <a:spcAft>
                <a:spcPts val="600"/>
              </a:spcAft>
              <a:buClr>
                <a:srgbClr val="505050"/>
              </a:buClr>
            </a:pPr>
            <a:r>
              <a:rPr lang="en-US" dirty="0"/>
              <a:t>They are installed and </a:t>
            </a:r>
            <a:r>
              <a:rPr lang="en-US" dirty="0">
                <a:solidFill>
                  <a:srgbClr val="0432FF"/>
                </a:solidFill>
              </a:rPr>
              <a:t>ready for testing with beam  </a:t>
            </a: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23453C-EF94-C847-B228-99A4F087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 Wedges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91482-F1B5-3547-A499-3039AC220B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0E6AD-42D7-B346-93A4-71701E85E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C15B-9DE9-9F44-BBD7-B72E7884F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C4480-3878-F542-A428-1AB43DE9E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83"/>
          <a:stretch/>
        </p:blipFill>
        <p:spPr>
          <a:xfrm>
            <a:off x="94266" y="2741416"/>
            <a:ext cx="3273745" cy="3215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41A5D-36D6-4C42-9B18-CAD407A16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77" y="4192425"/>
            <a:ext cx="5322570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A87FDF-175C-F340-AEBB-970F7DB2B2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00" b="99466" l="64329" r="99619">
                        <a14:foregroundMark x1="67378" y1="89319" x2="66006" y2="89586"/>
                        <a14:foregroundMark x1="65015" y1="92790" x2="67530" y2="92924"/>
                        <a14:foregroundMark x1="74848" y1="83178" x2="77363" y2="85848"/>
                        <a14:foregroundMark x1="71723" y1="82644" x2="72027" y2="64619"/>
                        <a14:foregroundMark x1="69131" y1="69559" x2="80564" y2="52069"/>
                        <a14:foregroundMark x1="65473" y1="89720" x2="67988" y2="89052"/>
                        <a14:foregroundMark x1="66463" y1="88251" x2="64710" y2="89319"/>
                        <a14:foregroundMark x1="65473" y1="90921" x2="67912" y2="90521"/>
                        <a14:foregroundMark x1="67378" y1="90387" x2="68521" y2="89319"/>
                        <a14:foregroundMark x1="69970" y1="89453" x2="73247" y2="67824"/>
                        <a14:foregroundMark x1="68216" y1="79973" x2="67607" y2="62216"/>
                        <a14:foregroundMark x1="69436" y1="61816" x2="69436" y2="61816"/>
                        <a14:foregroundMark x1="67607" y1="62216" x2="70122" y2="54473"/>
                        <a14:foregroundMark x1="70122" y1="54473" x2="80793" y2="50467"/>
                        <a14:foregroundMark x1="81098" y1="50601" x2="92454" y2="64352"/>
                        <a14:foregroundMark x1="92454" y1="64352" x2="82470" y2="89453"/>
                        <a14:foregroundMark x1="82470" y1="89453" x2="78277" y2="93458"/>
                        <a14:foregroundMark x1="78277" y1="93458" x2="68369" y2="80374"/>
                        <a14:foregroundMark x1="69970" y1="54206" x2="72180" y2="53538"/>
                        <a14:foregroundMark x1="82393" y1="89853" x2="89177" y2="98264"/>
                        <a14:foregroundMark x1="89024" y1="96662" x2="89405" y2="99332"/>
                        <a14:foregroundMark x1="88567" y1="97196" x2="88948" y2="99599"/>
                        <a14:foregroundMark x1="89024" y1="97730" x2="98628" y2="71696"/>
                        <a14:foregroundMark x1="92530" y1="64085" x2="98857" y2="71963"/>
                        <a14:foregroundMark x1="98552" y1="70093" x2="98857" y2="73298"/>
                        <a14:foregroundMark x1="99695" y1="91722" x2="66768" y2="49933"/>
                        <a14:foregroundMark x1="94360" y1="89186" x2="96265" y2="83445"/>
                        <a14:foregroundMark x1="93674" y1="88251" x2="95579" y2="82777"/>
                        <a14:foregroundMark x1="94207" y1="88919" x2="93293" y2="88385"/>
                        <a14:foregroundMark x1="95960" y1="84246" x2="95732" y2="86782"/>
                        <a14:foregroundMark x1="96494" y1="83979" x2="95427" y2="82911"/>
                        <a14:foregroundMark x1="95808" y1="82644" x2="95808" y2="82644"/>
                        <a14:foregroundMark x1="65168" y1="93191" x2="64329" y2="93458"/>
                        <a14:foregroundMark x1="65320" y1="93858" x2="67530" y2="93858"/>
                        <a14:foregroundMark x1="65244" y1="93858" x2="64634" y2="92390"/>
                        <a14:foregroundMark x1="65473" y1="92256" x2="64634" y2="91722"/>
                        <a14:foregroundMark x1="68369" y1="89853" x2="69741" y2="89853"/>
                        <a14:foregroundMark x1="82622" y1="89586" x2="88262" y2="96929"/>
                        <a14:foregroundMark x1="68064" y1="79706" x2="67607" y2="61816"/>
                        <a14:foregroundMark x1="68674" y1="58611" x2="69512" y2="56075"/>
                        <a14:foregroundMark x1="94817" y1="83311" x2="95732" y2="82644"/>
                        <a14:foregroundMark x1="66387" y1="89052" x2="67683" y2="88919"/>
                        <a14:foregroundMark x1="67835" y1="88919" x2="66845" y2="88518"/>
                        <a14:foregroundMark x1="66845" y1="88385" x2="69131" y2="89052"/>
                        <a14:foregroundMark x1="68750" y1="89720" x2="69741" y2="89453"/>
                        <a14:foregroundMark x1="67759" y1="93725" x2="67759" y2="91722"/>
                        <a14:foregroundMark x1="64329" y1="93725" x2="64634" y2="91455"/>
                        <a14:backgroundMark x1="64939" y1="84112" x2="63034" y2="73832"/>
                        <a14:backgroundMark x1="67378" y1="83712" x2="68521" y2="86515"/>
                        <a14:backgroundMark x1="72180" y1="93591" x2="80030" y2="97196"/>
                        <a14:backgroundMark x1="64558" y1="55941" x2="65015" y2="57543"/>
                        <a14:backgroundMark x1="80564" y1="49666" x2="84299" y2="49399"/>
                        <a14:backgroundMark x1="90244" y1="51268" x2="94512" y2="52737"/>
                        <a14:backgroundMark x1="92302" y1="58077" x2="90701" y2="59012"/>
                        <a14:backgroundMark x1="95351" y1="61549" x2="94817" y2="64619"/>
                        <a14:backgroundMark x1="98171" y1="61282" x2="99314" y2="65688"/>
                        <a14:backgroundMark x1="93902" y1="72497" x2="91921" y2="78638"/>
                        <a14:backgroundMark x1="88720" y1="83845" x2="86433" y2="87850"/>
                        <a14:backgroundMark x1="93445" y1="93057" x2="94970" y2="98531"/>
                        <a14:backgroundMark x1="98018" y1="85047" x2="98780" y2="88785"/>
                        <a14:backgroundMark x1="69207" y1="50334" x2="68216" y2="50067"/>
                        <a14:backgroundMark x1="64024" y1="50601" x2="64863" y2="50601"/>
                        <a14:backgroundMark x1="66845" y1="69559" x2="67149" y2="72764"/>
                        <a14:backgroundMark x1="66463" y1="64085" x2="66311" y2="59947"/>
                        <a14:backgroundMark x1="65015" y1="63017" x2="69436" y2="53939"/>
                        <a14:backgroundMark x1="66616" y1="62216" x2="69284" y2="55941"/>
                      </a14:backgroundRemoval>
                    </a14:imgEffect>
                  </a14:imgLayer>
                </a14:imgProps>
              </a:ext>
            </a:extLst>
          </a:blip>
          <a:srcRect l="62381" t="48262"/>
          <a:stretch/>
        </p:blipFill>
        <p:spPr>
          <a:xfrm>
            <a:off x="4861579" y="2415599"/>
            <a:ext cx="2169365" cy="17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D1B7F6-ACA5-8941-8F50-6C4C06EF8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28988"/>
            <a:ext cx="8672513" cy="5059363"/>
          </a:xfrm>
        </p:spPr>
        <p:txBody>
          <a:bodyPr/>
          <a:lstStyle/>
          <a:p>
            <a:r>
              <a:rPr lang="en-US" sz="2000" dirty="0"/>
              <a:t>Safeguards and reliability:</a:t>
            </a:r>
          </a:p>
          <a:p>
            <a:pPr lvl="1"/>
            <a:r>
              <a:rPr lang="en-US" sz="2000" b="1" dirty="0">
                <a:ea typeface="Geneva" charset="0"/>
              </a:rPr>
              <a:t>Compressor Trip </a:t>
            </a:r>
            <a:r>
              <a:rPr lang="en-US" sz="2000" b="1" dirty="0" err="1">
                <a:ea typeface="Geneva" charset="0"/>
              </a:rPr>
              <a:t>Cryo</a:t>
            </a:r>
            <a:r>
              <a:rPr lang="en-US" sz="2000" b="1" dirty="0">
                <a:ea typeface="Geneva" charset="0"/>
              </a:rPr>
              <a:t> Response </a:t>
            </a:r>
            <a:r>
              <a:rPr lang="en-US" sz="2000" dirty="0">
                <a:ea typeface="Geneva" charset="0"/>
              </a:rPr>
              <a:t>(CTCR) for </a:t>
            </a:r>
            <a:r>
              <a:rPr lang="en-US" sz="2000" dirty="0">
                <a:solidFill>
                  <a:srgbClr val="0432FF"/>
                </a:solidFill>
                <a:ea typeface="Geneva" charset="0"/>
              </a:rPr>
              <a:t>zero-quench mode</a:t>
            </a:r>
            <a:r>
              <a:rPr lang="en-US" sz="2000" dirty="0">
                <a:ea typeface="Geneva" charset="0"/>
              </a:rPr>
              <a:t>*</a:t>
            </a:r>
          </a:p>
          <a:p>
            <a:pPr lvl="1"/>
            <a:r>
              <a:rPr lang="en-US" sz="2000" dirty="0">
                <a:ea typeface="Geneva" charset="0"/>
              </a:rPr>
              <a:t>Compressor </a:t>
            </a:r>
            <a:r>
              <a:rPr lang="en-US" sz="2000" dirty="0">
                <a:solidFill>
                  <a:srgbClr val="0432FF"/>
                </a:solidFill>
                <a:ea typeface="Geneva" charset="0"/>
              </a:rPr>
              <a:t>interlock switches </a:t>
            </a:r>
            <a:r>
              <a:rPr lang="en-US" sz="2000" dirty="0">
                <a:ea typeface="Geneva" charset="0"/>
              </a:rPr>
              <a:t>for more </a:t>
            </a:r>
            <a:r>
              <a:rPr lang="en-US" sz="2000" dirty="0">
                <a:solidFill>
                  <a:srgbClr val="0432FF"/>
                </a:solidFill>
                <a:ea typeface="Geneva" charset="0"/>
              </a:rPr>
              <a:t>reliability</a:t>
            </a:r>
            <a:r>
              <a:rPr lang="en-US" sz="2000" dirty="0">
                <a:ea typeface="Geneva" charset="0"/>
              </a:rPr>
              <a:t>*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  <a:ea typeface="Geneva" charset="0"/>
              </a:rPr>
              <a:t>Redundant PLC </a:t>
            </a:r>
            <a:r>
              <a:rPr lang="en-US" sz="2000" dirty="0">
                <a:ea typeface="Geneva" charset="0"/>
              </a:rPr>
              <a:t>at A0 (redundant to MC-1) for compressors*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  <a:ea typeface="Geneva" charset="0"/>
              </a:rPr>
              <a:t>Redundant communication </a:t>
            </a:r>
            <a:r>
              <a:rPr lang="en-US" sz="2000" dirty="0">
                <a:ea typeface="Geneva" charset="0"/>
              </a:rPr>
              <a:t>between MC-1 and A0*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  <a:ea typeface="Geneva" charset="0"/>
              </a:rPr>
              <a:t>Pneumatic actuators </a:t>
            </a:r>
            <a:r>
              <a:rPr lang="en-US" sz="2000" dirty="0">
                <a:ea typeface="Geneva" charset="0"/>
              </a:rPr>
              <a:t>replacing old electric ones for more </a:t>
            </a:r>
            <a:r>
              <a:rPr lang="en-US" sz="2000" dirty="0">
                <a:solidFill>
                  <a:srgbClr val="0432FF"/>
                </a:solidFill>
                <a:ea typeface="Geneva" charset="0"/>
              </a:rPr>
              <a:t>reliable valve operation</a:t>
            </a:r>
          </a:p>
          <a:p>
            <a:pPr lvl="1"/>
            <a:r>
              <a:rPr lang="en-US" sz="2000" dirty="0">
                <a:ea typeface="Geneva" charset="0"/>
              </a:rPr>
              <a:t>System </a:t>
            </a:r>
            <a:r>
              <a:rPr lang="en-US" sz="2000" dirty="0">
                <a:solidFill>
                  <a:srgbClr val="0432FF"/>
                </a:solidFill>
                <a:ea typeface="Geneva" charset="0"/>
              </a:rPr>
              <a:t>maintenance (purification, pumps, ...)</a:t>
            </a:r>
          </a:p>
          <a:p>
            <a:pPr lvl="1"/>
            <a:endParaRPr lang="en-US" sz="2000" dirty="0">
              <a:ea typeface="Geneva" charset="0"/>
            </a:endParaRPr>
          </a:p>
          <a:p>
            <a:r>
              <a:rPr lang="en-US" sz="2000" dirty="0"/>
              <a:t>Status</a:t>
            </a:r>
            <a:r>
              <a:rPr lang="en-US" sz="2200" dirty="0"/>
              <a:t>:</a:t>
            </a:r>
          </a:p>
          <a:p>
            <a:pPr lvl="1"/>
            <a:r>
              <a:rPr lang="en-US" sz="2000" dirty="0"/>
              <a:t>CTCR installation done, safety review and commissioning ongoing</a:t>
            </a:r>
          </a:p>
          <a:p>
            <a:pPr lvl="1"/>
            <a:r>
              <a:rPr lang="en-US" sz="2000" dirty="0"/>
              <a:t>Redundant PLC done</a:t>
            </a:r>
          </a:p>
          <a:p>
            <a:pPr lvl="1"/>
            <a:r>
              <a:rPr lang="en-US" sz="2000" dirty="0"/>
              <a:t>Implementation of new alarms and actuator replacement still ongoing</a:t>
            </a:r>
            <a:endParaRPr lang="en-US" sz="2000" dirty="0">
              <a:ea typeface="Geneva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6753E8-BD04-D74B-9026-F66969FC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Cryo</a:t>
            </a:r>
            <a:r>
              <a:rPr lang="en-US" dirty="0"/>
              <a:t> main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96B99-16CB-904A-8AE9-F83A5242D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E344B-924A-0E49-B9EA-01809DD3F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D6C1-F996-344F-A6D1-5E2FC1B84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B20BF-B867-074E-AA70-7F873F3C4157}"/>
              </a:ext>
            </a:extLst>
          </p:cNvPr>
          <p:cNvSpPr txBox="1"/>
          <p:nvPr/>
        </p:nvSpPr>
        <p:spPr>
          <a:xfrm>
            <a:off x="5408682" y="767787"/>
            <a:ext cx="373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505050"/>
                </a:solidFill>
                <a:latin typeface="Helvetica"/>
              </a:rPr>
              <a:t>*recommendation from a former review</a:t>
            </a:r>
          </a:p>
        </p:txBody>
      </p:sp>
    </p:spTree>
    <p:extLst>
      <p:ext uri="{BB962C8B-B14F-4D97-AF65-F5344CB8AC3E}">
        <p14:creationId xmlns:p14="http://schemas.microsoft.com/office/powerpoint/2010/main" val="413857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5F7157-2473-964C-A2BD-07B503D3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45426"/>
            <a:ext cx="8672513" cy="5059363"/>
          </a:xfrm>
        </p:spPr>
        <p:txBody>
          <a:bodyPr/>
          <a:lstStyle/>
          <a:p>
            <a:r>
              <a:rPr lang="en-US" sz="2000" dirty="0"/>
              <a:t>Reliability</a:t>
            </a:r>
            <a:r>
              <a:rPr lang="en-US" sz="1800" dirty="0"/>
              <a:t> </a:t>
            </a:r>
          </a:p>
          <a:p>
            <a:pPr lvl="1"/>
            <a:r>
              <a:rPr lang="en-US" sz="1800" dirty="0">
                <a:solidFill>
                  <a:srgbClr val="0432FF"/>
                </a:solidFill>
              </a:rPr>
              <a:t>Redesign Bazookas and vacuum feedthrough</a:t>
            </a:r>
            <a:r>
              <a:rPr lang="en-US" sz="1800" dirty="0"/>
              <a:t> for better mechanics and reduce sparking</a:t>
            </a:r>
          </a:p>
          <a:p>
            <a:pPr lvl="1"/>
            <a:r>
              <a:rPr lang="en-US" sz="1800" dirty="0">
                <a:solidFill>
                  <a:srgbClr val="0432FF"/>
                </a:solidFill>
              </a:rPr>
              <a:t>Refurbish </a:t>
            </a:r>
            <a:r>
              <a:rPr lang="en-US" sz="1800" dirty="0" err="1">
                <a:solidFill>
                  <a:srgbClr val="0432FF"/>
                </a:solidFill>
              </a:rPr>
              <a:t>Blumleins</a:t>
            </a:r>
            <a:r>
              <a:rPr lang="en-US" sz="1800" dirty="0">
                <a:solidFill>
                  <a:srgbClr val="0432FF"/>
                </a:solidFill>
              </a:rPr>
              <a:t> </a:t>
            </a:r>
            <a:r>
              <a:rPr lang="en-US" sz="1800" dirty="0"/>
              <a:t>for more reliability</a:t>
            </a:r>
          </a:p>
          <a:p>
            <a:pPr lvl="1"/>
            <a:r>
              <a:rPr lang="en-US" sz="1800" dirty="0">
                <a:solidFill>
                  <a:srgbClr val="0432FF"/>
                </a:solidFill>
              </a:rPr>
              <a:t>Rewire </a:t>
            </a:r>
            <a:r>
              <a:rPr lang="en-US" sz="1800" dirty="0" err="1">
                <a:solidFill>
                  <a:srgbClr val="0432FF"/>
                </a:solidFill>
              </a:rPr>
              <a:t>thyratron</a:t>
            </a:r>
            <a:r>
              <a:rPr lang="en-US" sz="1800" dirty="0">
                <a:solidFill>
                  <a:srgbClr val="0432FF"/>
                </a:solidFill>
              </a:rPr>
              <a:t> heating circuit</a:t>
            </a:r>
            <a:r>
              <a:rPr lang="en-US" sz="1800" dirty="0"/>
              <a:t> for improved reliability</a:t>
            </a:r>
          </a:p>
          <a:p>
            <a:pPr lvl="1"/>
            <a:r>
              <a:rPr lang="en-US" sz="1800" dirty="0">
                <a:solidFill>
                  <a:srgbClr val="0432FF"/>
                </a:solidFill>
              </a:rPr>
              <a:t>New electronics </a:t>
            </a:r>
            <a:r>
              <a:rPr lang="en-US" sz="1800" dirty="0"/>
              <a:t>for better control</a:t>
            </a:r>
          </a:p>
          <a:p>
            <a:pPr lvl="1"/>
            <a:r>
              <a:rPr lang="en-US" sz="1800" dirty="0"/>
              <a:t>Improve spare pool (spare, </a:t>
            </a:r>
            <a:r>
              <a:rPr lang="en-US" sz="1800" dirty="0">
                <a:solidFill>
                  <a:srgbClr val="0432FF"/>
                </a:solidFill>
              </a:rPr>
              <a:t>connectorized cable assembly</a:t>
            </a:r>
            <a:r>
              <a:rPr lang="en-US" sz="1800" dirty="0"/>
              <a:t>)</a:t>
            </a:r>
          </a:p>
          <a:p>
            <a:r>
              <a:rPr lang="en-US" sz="2000" dirty="0"/>
              <a:t>Kicker</a:t>
            </a:r>
            <a:r>
              <a:rPr lang="en-US" sz="1800" dirty="0"/>
              <a:t> strength</a:t>
            </a:r>
          </a:p>
          <a:p>
            <a:pPr lvl="1"/>
            <a:r>
              <a:rPr lang="en-US" sz="1800" dirty="0"/>
              <a:t>Replace </a:t>
            </a:r>
            <a:r>
              <a:rPr lang="en-US" sz="1800" dirty="0">
                <a:solidFill>
                  <a:srgbClr val="0432FF"/>
                </a:solidFill>
              </a:rPr>
              <a:t>charging power supplies</a:t>
            </a:r>
          </a:p>
          <a:p>
            <a:pPr lvl="1"/>
            <a:r>
              <a:rPr lang="en-US" sz="1800" dirty="0"/>
              <a:t>Redesign feedthrough to accommodate </a:t>
            </a:r>
            <a:r>
              <a:rPr lang="en-US" sz="1800" dirty="0">
                <a:solidFill>
                  <a:srgbClr val="0432FF"/>
                </a:solidFill>
              </a:rPr>
              <a:t>higher wattage resistors</a:t>
            </a:r>
          </a:p>
          <a:p>
            <a:pPr lvl="1"/>
            <a:endParaRPr lang="en-US" sz="1800" dirty="0">
              <a:solidFill>
                <a:srgbClr val="0432FF"/>
              </a:solidFill>
            </a:endParaRPr>
          </a:p>
          <a:p>
            <a:r>
              <a:rPr lang="en-US" sz="2000" dirty="0"/>
              <a:t>Status</a:t>
            </a:r>
            <a:r>
              <a:rPr lang="en-US" sz="2200" dirty="0"/>
              <a:t>:</a:t>
            </a:r>
          </a:p>
          <a:p>
            <a:pPr lvl="1"/>
            <a:r>
              <a:rPr lang="en-US" sz="1800" dirty="0"/>
              <a:t>Refurbished old feedthroughs for beam commissioning Oct/early November</a:t>
            </a:r>
          </a:p>
          <a:p>
            <a:pPr lvl="1"/>
            <a:r>
              <a:rPr lang="en-US" sz="1800" dirty="0"/>
              <a:t>Fabrication of new Bazookas and feedthroughs is coming along</a:t>
            </a:r>
          </a:p>
          <a:p>
            <a:pPr lvl="1"/>
            <a:r>
              <a:rPr lang="en-US" sz="1800" dirty="0" err="1"/>
              <a:t>Blumleins</a:t>
            </a:r>
            <a:r>
              <a:rPr lang="en-US" sz="1800" dirty="0"/>
              <a:t> fully refurbished, currently reinstalling in MC1 hall</a:t>
            </a:r>
          </a:p>
          <a:p>
            <a:pPr lvl="1"/>
            <a:r>
              <a:rPr lang="en-US" sz="1800" dirty="0"/>
              <a:t>PS racks assembled, need power upgrade in hall to operate all 3 kickers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5B10E4-7522-D44B-BEC3-F3B6A6D1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Kicker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2D33C-F75C-1440-85F9-6333456B6B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0F9C5-7C73-B04E-BB6E-A3568E597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72F2D-9CDC-E743-83C8-9A484F14B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32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6BF197-342F-9345-AF07-C2A445EC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6130159" cy="1950326"/>
          </a:xfrm>
        </p:spPr>
        <p:txBody>
          <a:bodyPr/>
          <a:lstStyle/>
          <a:p>
            <a:r>
              <a:rPr lang="en-US" sz="2000" dirty="0">
                <a:solidFill>
                  <a:srgbClr val="0432FF"/>
                </a:solidFill>
              </a:rPr>
              <a:t>New insulator plate </a:t>
            </a:r>
            <a:r>
              <a:rPr lang="en-US" sz="2000" dirty="0"/>
              <a:t>(batman) to stabilize leads</a:t>
            </a:r>
          </a:p>
          <a:p>
            <a:r>
              <a:rPr lang="en-US" sz="2000" dirty="0"/>
              <a:t>Survey and possibly realign quad plates</a:t>
            </a:r>
            <a:endParaRPr lang="en-US" sz="2000" dirty="0">
              <a:solidFill>
                <a:srgbClr val="0432FF"/>
              </a:solidFill>
            </a:endParaRPr>
          </a:p>
          <a:p>
            <a:r>
              <a:rPr lang="en-US" sz="2000" dirty="0">
                <a:solidFill>
                  <a:srgbClr val="0432FF"/>
                </a:solidFill>
              </a:rPr>
              <a:t>New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432FF"/>
                </a:solidFill>
              </a:rPr>
              <a:t>electronics </a:t>
            </a:r>
            <a:r>
              <a:rPr lang="en-US" sz="2000" dirty="0"/>
              <a:t>for better operation</a:t>
            </a:r>
          </a:p>
          <a:p>
            <a:r>
              <a:rPr lang="en-US" sz="2000" dirty="0"/>
              <a:t>Install </a:t>
            </a:r>
            <a:r>
              <a:rPr lang="en-US" sz="2000" dirty="0">
                <a:solidFill>
                  <a:srgbClr val="0432FF"/>
                </a:solidFill>
              </a:rPr>
              <a:t>new RF system</a:t>
            </a:r>
            <a:r>
              <a:rPr lang="en-US" sz="2000" dirty="0"/>
              <a:t> to reduce </a:t>
            </a:r>
            <a:r>
              <a:rPr lang="en-US" sz="2000" dirty="0">
                <a:solidFill>
                  <a:srgbClr val="0432FF"/>
                </a:solidFill>
              </a:rPr>
              <a:t>Coherent </a:t>
            </a:r>
            <a:r>
              <a:rPr lang="en-US" sz="2000" dirty="0" err="1">
                <a:solidFill>
                  <a:srgbClr val="0432FF"/>
                </a:solidFill>
              </a:rPr>
              <a:t>Betatron</a:t>
            </a:r>
            <a:r>
              <a:rPr lang="en-US" sz="2000" dirty="0">
                <a:solidFill>
                  <a:srgbClr val="0432FF"/>
                </a:solidFill>
              </a:rPr>
              <a:t> Oscillation</a:t>
            </a:r>
          </a:p>
          <a:p>
            <a:endParaRPr lang="en-US" sz="2000" dirty="0">
              <a:solidFill>
                <a:srgbClr val="0432FF"/>
              </a:solidFill>
            </a:endParaRPr>
          </a:p>
          <a:p>
            <a:endParaRPr lang="en-US" sz="2000" dirty="0">
              <a:solidFill>
                <a:srgbClr val="0432FF"/>
              </a:solidFill>
            </a:endParaRP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CFCC77-B1BF-4347-8FCE-55E83C99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Reliability Upgrades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F4DA1-25D5-EA40-ADFB-7550566108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F8BA-D766-4A49-9DD2-27AF1119A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EF3D8-3064-7240-8C78-8926E6320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BA64FB4-2C9A-E240-8E83-9B1037B1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726" y="251752"/>
            <a:ext cx="2555989" cy="1921062"/>
          </a:xfrm>
          <a:prstGeom prst="rect">
            <a:avLst/>
          </a:prstGeom>
        </p:spPr>
      </p:pic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29F3AD29-BA43-E548-B263-26D3BB76030A}"/>
              </a:ext>
            </a:extLst>
          </p:cNvPr>
          <p:cNvSpPr txBox="1">
            <a:spLocks/>
          </p:cNvSpPr>
          <p:nvPr/>
        </p:nvSpPr>
        <p:spPr>
          <a:xfrm>
            <a:off x="222250" y="3165805"/>
            <a:ext cx="8672513" cy="18452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Status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All new Batman installed and leads realigned</a:t>
            </a:r>
          </a:p>
          <a:p>
            <a:pPr lvl="1"/>
            <a:r>
              <a:rPr lang="en-US" sz="2000" dirty="0"/>
              <a:t>Preliminary test indicate ability to operate more reliable at higher voltages</a:t>
            </a:r>
          </a:p>
          <a:p>
            <a:pPr lvl="1"/>
            <a:r>
              <a:rPr lang="en-US" sz="2000" dirty="0"/>
              <a:t>Performing long quad test next week</a:t>
            </a:r>
          </a:p>
          <a:p>
            <a:pPr lvl="1"/>
            <a:r>
              <a:rPr lang="en-US" sz="2000" dirty="0"/>
              <a:t>New electronics ready for commissioning</a:t>
            </a:r>
          </a:p>
          <a:p>
            <a:pPr lvl="1"/>
            <a:r>
              <a:rPr lang="en-US" sz="2000" dirty="0"/>
              <a:t>RF system installed, not needed for start of data taking, commission at a later time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844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DFEF95-B111-4640-AA88-D04DD9355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October 8-15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Quad and kicker testing plus Eddy current measurement</a:t>
            </a:r>
          </a:p>
          <a:p>
            <a:r>
              <a:rPr lang="en-US" b="1" dirty="0"/>
              <a:t>October 15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Ready for first beam commissioning with old kicker</a:t>
            </a:r>
          </a:p>
          <a:p>
            <a:r>
              <a:rPr lang="en-US" b="1" dirty="0"/>
              <a:t>November 8-15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Install new kickers</a:t>
            </a:r>
          </a:p>
          <a:p>
            <a:r>
              <a:rPr lang="en-US" b="1" dirty="0"/>
              <a:t>November 15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Start data taking with new kickers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7E953F-BF89-4E4B-AD10-38C047346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for next weeks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F53FC-EE41-874A-9473-8ABAF5F659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10/04/18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C1168-7B7F-7740-AFBE-D482D30C6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PMG, Muon g-2 Shutdown Overview, Peter Winter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AAFA6-235D-1440-B1CC-35B56AA9A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3029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type xmlns="40491ab1-5c37-4d1d-98bc-8c2456e3f49b" xsi:nil="true"/>
    <_dlc_DocId xmlns="6101342f-aaa4-4b6a-82b3-1fc58de0d44d">-703-452</_dlc_DocId>
    <_dlc_DocIdUrl xmlns="6101342f-aaa4-4b6a-82b3-1fc58de0d44d">
      <Url>https://fermipoint.fnal.gov/organization/ocoo/ocom/_layouts/15/DocIdRedir.aspx?ID=-703-452</Url>
      <Description>-703-452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05CBA35C4D743B3FBAF1881E84F79" ma:contentTypeVersion="4" ma:contentTypeDescription="Create a new document." ma:contentTypeScope="" ma:versionID="ffef6c485a763cbcfb7767b45c2c93dc">
  <xsd:schema xmlns:xsd="http://www.w3.org/2001/XMLSchema" xmlns:xs="http://www.w3.org/2001/XMLSchema" xmlns:p="http://schemas.microsoft.com/office/2006/metadata/properties" xmlns:ns2="6101342f-aaa4-4b6a-82b3-1fc58de0d44d" xmlns:ns3="40491ab1-5c37-4d1d-98bc-8c2456e3f49b" targetNamespace="http://schemas.microsoft.com/office/2006/metadata/properties" ma:root="true" ma:fieldsID="9b5245419d53c74e366eded5d295319f" ns2:_="" ns3:_="">
    <xsd:import namespace="6101342f-aaa4-4b6a-82b3-1fc58de0d44d"/>
    <xsd:import namespace="40491ab1-5c37-4d1d-98bc-8c2456e3f49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1342f-aaa4-4b6a-82b3-1fc58de0d44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91ab1-5c37-4d1d-98bc-8c2456e3f49b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1" nillable="true" ma:displayName="Document Category" ma:format="Dropdown" ma:internalName="Document_x0020_type">
      <xsd:simpleType>
        <xsd:union memberTypes="dms:Text">
          <xsd:simpleType>
            <xsd:restriction base="dms:Choice">
              <xsd:enumeration value="2015 Peer Review"/>
              <xsd:enumeration value="Communication Strategy"/>
              <xsd:enumeration value="Events"/>
              <xsd:enumeration value="Flags"/>
              <xsd:enumeration value="Humane League"/>
              <xsd:enumeration value="Policies (current and approved)"/>
              <xsd:enumeration value="Policies (draft)"/>
              <xsd:enumeration value="Procedures (current and approved)"/>
              <xsd:enumeration value="VIP visits"/>
              <xsd:enumeration value="Weekly report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B7DC19-BA0A-4C3F-8537-FF0D1A24FF8F}">
  <ds:schemaRefs>
    <ds:schemaRef ds:uri="http://schemas.microsoft.com/office/2006/metadata/properties"/>
    <ds:schemaRef ds:uri="http://schemas.microsoft.com/office/infopath/2007/PartnerControls"/>
    <ds:schemaRef ds:uri="40491ab1-5c37-4d1d-98bc-8c2456e3f49b"/>
    <ds:schemaRef ds:uri="6101342f-aaa4-4b6a-82b3-1fc58de0d44d"/>
  </ds:schemaRefs>
</ds:datastoreItem>
</file>

<file path=customXml/itemProps2.xml><?xml version="1.0" encoding="utf-8"?>
<ds:datastoreItem xmlns:ds="http://schemas.openxmlformats.org/officeDocument/2006/customXml" ds:itemID="{4B3BD94A-77AC-4EA9-AA88-0DDD4899139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1DF3960-7C98-4C76-A3D9-2A3E9D94EC6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307EB1D-D208-4052-92F1-24974B3C9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1342f-aaa4-4b6a-82b3-1fc58de0d44d"/>
    <ds:schemaRef ds:uri="40491ab1-5c37-4d1d-98bc-8c2456e3f4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Fermilab.potx</Template>
  <TotalTime>56900</TotalTime>
  <Words>507</Words>
  <Application>Microsoft Macintosh PowerPoint</Application>
  <PresentationFormat>On-screen Show (4:3)</PresentationFormat>
  <Paragraphs>148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ＭＳ Ｐゴシック</vt:lpstr>
      <vt:lpstr>Arial</vt:lpstr>
      <vt:lpstr>Calibri</vt:lpstr>
      <vt:lpstr>Geneva</vt:lpstr>
      <vt:lpstr>Helvetica</vt:lpstr>
      <vt:lpstr>Fermilab</vt:lpstr>
      <vt:lpstr>PowerPoint Presentation</vt:lpstr>
      <vt:lpstr>Physic Priorities</vt:lpstr>
      <vt:lpstr>Muon Flux</vt:lpstr>
      <vt:lpstr>Path to higher flux</vt:lpstr>
      <vt:lpstr>Beamline Wedges</vt:lpstr>
      <vt:lpstr>Cryo main upgrades</vt:lpstr>
      <vt:lpstr>Kicker Upgrades</vt:lpstr>
      <vt:lpstr>Quadrupole Reliability Upgrades</vt:lpstr>
      <vt:lpstr>Outlook for next weeks</vt:lpstr>
    </vt:vector>
  </TitlesOfParts>
  <Company>Sandbox Studio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Winter, Peter</cp:lastModifiedBy>
  <cp:revision>828</cp:revision>
  <cp:lastPrinted>2018-04-25T19:18:56Z</cp:lastPrinted>
  <dcterms:created xsi:type="dcterms:W3CDTF">2014-01-03T20:18:13Z</dcterms:created>
  <dcterms:modified xsi:type="dcterms:W3CDTF">2018-10-04T16:52:24Z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0x01010066905CBA35C4D743B3FBAF1881E84F79</vt:lpwstr>
  </property>
  <property fmtid="{D5CDD505-2E9C-101B-9397-08002B2CF9AE}" pid="3" name="_dlc_DocIdItemGuid">
    <vt:lpwstr>c96b3510-1bfa-4a03-a62c-d574524b2353</vt:lpwstr>
  </property>
</Properties>
</file>