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1"/>
  </p:sldMasterIdLst>
  <p:notesMasterIdLst>
    <p:notesMasterId r:id="rId12"/>
  </p:notesMasterIdLst>
  <p:handoutMasterIdLst>
    <p:handoutMasterId r:id="rId13"/>
  </p:handoutMasterIdLst>
  <p:sldIdLst>
    <p:sldId id="294" r:id="rId2"/>
    <p:sldId id="322" r:id="rId3"/>
    <p:sldId id="325" r:id="rId4"/>
    <p:sldId id="326" r:id="rId5"/>
    <p:sldId id="317" r:id="rId6"/>
    <p:sldId id="330" r:id="rId7"/>
    <p:sldId id="327" r:id="rId8"/>
    <p:sldId id="328" r:id="rId9"/>
    <p:sldId id="331" r:id="rId10"/>
    <p:sldId id="329" r:id="rId11"/>
  </p:sldIdLst>
  <p:sldSz cx="9144000" cy="5143500" type="screen16x9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107">
          <p15:clr>
            <a:srgbClr val="A4A3A4"/>
          </p15:clr>
        </p15:guide>
        <p15:guide id="2" orient="horz" pos="1274">
          <p15:clr>
            <a:srgbClr val="A4A3A4"/>
          </p15:clr>
        </p15:guide>
        <p15:guide id="3" orient="horz" pos="114">
          <p15:clr>
            <a:srgbClr val="A4A3A4"/>
          </p15:clr>
        </p15:guide>
        <p15:guide id="4" orient="horz" pos="2093">
          <p15:clr>
            <a:srgbClr val="A4A3A4"/>
          </p15:clr>
        </p15:guide>
        <p15:guide id="5" orient="horz" pos="453">
          <p15:clr>
            <a:srgbClr val="A4A3A4"/>
          </p15:clr>
        </p15:guide>
        <p15:guide id="6" orient="horz" pos="3001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4C97"/>
    <a:srgbClr val="50504E"/>
    <a:srgbClr val="4E4E4E"/>
    <a:srgbClr val="404040"/>
    <a:srgbClr val="63666A"/>
    <a:srgbClr val="99D6EA"/>
    <a:srgbClr val="505050"/>
    <a:srgbClr val="A7A8AA"/>
    <a:srgbClr val="0030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15" autoAdjust="0"/>
    <p:restoredTop sz="84125" autoAdjust="0"/>
  </p:normalViewPr>
  <p:slideViewPr>
    <p:cSldViewPr snapToGrid="0" snapToObjects="1" showGuides="1">
      <p:cViewPr varScale="1">
        <p:scale>
          <a:sx n="127" d="100"/>
          <a:sy n="127" d="100"/>
        </p:scale>
        <p:origin x="1086" y="114"/>
      </p:cViewPr>
      <p:guideLst>
        <p:guide orient="horz" pos="3107"/>
        <p:guide orient="horz" pos="1274"/>
        <p:guide orient="horz" pos="114"/>
        <p:guide orient="horz" pos="2093"/>
        <p:guide orient="horz" pos="453"/>
        <p:guide orient="horz" pos="3001"/>
        <p:guide pos="5616"/>
        <p:guide pos="136"/>
        <p:guide pos="589"/>
        <p:guide pos="4453"/>
        <p:guide pos="5163"/>
        <p:guide pos="463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10/1/2018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10/1/2018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0922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Helvetica"/>
              <a:ea typeface="Geneva" charset="0"/>
              <a:cs typeface="ＭＳ Ｐゴシック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3622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Helvetica"/>
              <a:ea typeface="Geneva" charset="0"/>
              <a:cs typeface="ＭＳ Ｐゴシック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51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Helvetica"/>
              <a:ea typeface="Geneva" charset="0"/>
              <a:cs typeface="ＭＳ Ｐゴシック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9394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Helvetica"/>
              <a:ea typeface="Geneva" charset="0"/>
              <a:cs typeface="ＭＳ Ｐゴシック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447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Helvetica"/>
              <a:ea typeface="Geneva" charset="0"/>
              <a:cs typeface="ＭＳ Ｐゴシック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2478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Helvetica"/>
              <a:ea typeface="Geneva" charset="0"/>
              <a:cs typeface="ＭＳ Ｐゴシック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2731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Helvetica"/>
              <a:ea typeface="Geneva" charset="0"/>
              <a:cs typeface="ＭＳ Ｐゴシック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2609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Helvetica"/>
              <a:ea typeface="Geneva" charset="0"/>
              <a:cs typeface="ＭＳ Ｐゴシック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0868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Helvetica"/>
              <a:ea typeface="Geneva" charset="0"/>
              <a:cs typeface="ＭＳ Ｐゴシック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8394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24" b="29524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3" y="728664"/>
            <a:ext cx="8672513" cy="3794522"/>
          </a:xfrm>
          <a:prstGeom prst="rect">
            <a:avLst/>
          </a:prstGeom>
        </p:spPr>
        <p:txBody>
          <a:bodyPr lIns="0" tIns="0" rIns="0" bIns="0"/>
          <a:lstStyle>
            <a:lvl1pPr marL="230188" indent="-230188">
              <a:defRPr sz="1800">
                <a:solidFill>
                  <a:srgbClr val="505050"/>
                </a:solidFill>
              </a:defRPr>
            </a:lvl1pPr>
            <a:lvl2pPr marL="512763" indent="-230188">
              <a:defRPr sz="1600">
                <a:solidFill>
                  <a:srgbClr val="505050"/>
                </a:solidFill>
              </a:defRPr>
            </a:lvl2pPr>
            <a:lvl3pPr marL="803275" indent="-230188">
              <a:defRPr sz="1500">
                <a:solidFill>
                  <a:srgbClr val="505050"/>
                </a:solidFill>
              </a:defRPr>
            </a:lvl3pPr>
            <a:lvl4pPr marL="1085850" indent="-228600">
              <a:defRPr sz="1400">
                <a:solidFill>
                  <a:srgbClr val="505050"/>
                </a:solidFill>
              </a:defRPr>
            </a:lvl4pPr>
            <a:lvl5pPr marL="1370013" indent="-230188"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7ADAB69-348E-2C41-AF41-E98D046040A4}" type="datetime1">
              <a:rPr lang="en-US" smtClean="0"/>
              <a:pPr>
                <a:defRPr/>
              </a:pPr>
              <a:t>10/1/2018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6211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Presenter | Presentation Title or Meeting Title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728663"/>
            <a:ext cx="4206240" cy="2725341"/>
          </a:xfrm>
          <a:prstGeom prst="rect">
            <a:avLst/>
          </a:prstGeom>
        </p:spPr>
        <p:txBody>
          <a:bodyPr lIns="0" tIns="0" rIns="0" bIns="0"/>
          <a:lstStyle>
            <a:lvl1pPr marL="230188" indent="-230188">
              <a:defRPr sz="1800">
                <a:solidFill>
                  <a:srgbClr val="505050"/>
                </a:solidFill>
              </a:defRPr>
            </a:lvl1pPr>
            <a:lvl2pPr marL="512763" indent="-230188">
              <a:defRPr sz="1600">
                <a:solidFill>
                  <a:srgbClr val="505050"/>
                </a:solidFill>
              </a:defRPr>
            </a:lvl2pPr>
            <a:lvl3pPr marL="803275" indent="-230188">
              <a:defRPr sz="1500">
                <a:solidFill>
                  <a:srgbClr val="505050"/>
                </a:solidFill>
              </a:defRPr>
            </a:lvl3pPr>
            <a:lvl4pPr marL="1085850" indent="-228600">
              <a:defRPr sz="1400">
                <a:solidFill>
                  <a:srgbClr val="505050"/>
                </a:solidFill>
              </a:defRPr>
            </a:lvl4pPr>
            <a:lvl5pPr marL="1370013" indent="-230188"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5" y="728663"/>
            <a:ext cx="4215383" cy="2725341"/>
          </a:xfrm>
          <a:prstGeom prst="rect">
            <a:avLst/>
          </a:prstGeom>
        </p:spPr>
        <p:txBody>
          <a:bodyPr lIns="0" tIns="0" rIns="0" bIns="0"/>
          <a:lstStyle>
            <a:lvl1pPr marL="230188" indent="-230188">
              <a:defRPr sz="1800">
                <a:solidFill>
                  <a:srgbClr val="505050"/>
                </a:solidFill>
              </a:defRPr>
            </a:lvl1pPr>
            <a:lvl2pPr marL="512763" indent="-230188">
              <a:defRPr sz="1600">
                <a:solidFill>
                  <a:srgbClr val="505050"/>
                </a:solidFill>
              </a:defRPr>
            </a:lvl2pPr>
            <a:lvl3pPr marL="806450" indent="-228600">
              <a:defRPr sz="1500">
                <a:solidFill>
                  <a:srgbClr val="505050"/>
                </a:solidFill>
              </a:defRPr>
            </a:lvl3pPr>
            <a:lvl4pPr marL="1087438" indent="-228600">
              <a:defRPr sz="1400">
                <a:solidFill>
                  <a:srgbClr val="505050"/>
                </a:solidFill>
              </a:defRPr>
            </a:lvl4pPr>
            <a:lvl5pPr marL="1370013" indent="-228600"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3573827"/>
            <a:ext cx="4205476" cy="9493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2" y="3573827"/>
            <a:ext cx="4206239" cy="9493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B099EE7B-C01A-E94A-AA76-2F04CF97FC05}" type="datetime1">
              <a:rPr lang="en-US" smtClean="0"/>
              <a:pPr>
                <a:defRPr/>
              </a:pPr>
              <a:t>10/1/2018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4878161"/>
            <a:ext cx="626211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Presenter | Presentation Title or Meeting Title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719138"/>
            <a:ext cx="3027894" cy="376700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5" y="719139"/>
            <a:ext cx="5347605" cy="3767006"/>
          </a:xfrm>
          <a:prstGeom prst="rect">
            <a:avLst/>
          </a:prstGeom>
        </p:spPr>
        <p:txBody>
          <a:bodyPr lIns="0" tIns="0" rIns="0" bIns="0"/>
          <a:lstStyle>
            <a:lvl1pPr marL="230188" indent="-230188">
              <a:defRPr sz="1800">
                <a:solidFill>
                  <a:srgbClr val="505050"/>
                </a:solidFill>
              </a:defRPr>
            </a:lvl1pPr>
            <a:lvl2pPr marL="514350" indent="-230188">
              <a:defRPr sz="1600">
                <a:solidFill>
                  <a:srgbClr val="505050"/>
                </a:solidFill>
              </a:defRPr>
            </a:lvl2pPr>
            <a:lvl3pPr marL="806450" indent="-228600">
              <a:defRPr sz="1500">
                <a:solidFill>
                  <a:srgbClr val="505050"/>
                </a:solidFill>
              </a:defRPr>
            </a:lvl3pPr>
            <a:lvl4pPr marL="1087438" indent="-228600">
              <a:defRPr sz="1400">
                <a:solidFill>
                  <a:srgbClr val="505050"/>
                </a:solidFill>
              </a:defRPr>
            </a:lvl4pPr>
            <a:lvl5pPr marL="1370013" indent="-228600"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4878161"/>
            <a:ext cx="675368" cy="180975"/>
          </a:xfrm>
        </p:spPr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09EA2773-F02A-CC43-B1C5-479A1F34EDA7}" type="datetime1">
              <a:rPr lang="en-US" smtClean="0"/>
              <a:pPr>
                <a:defRPr/>
              </a:pPr>
              <a:t>10/1/2018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4" y="4878161"/>
            <a:ext cx="6262119" cy="187523"/>
          </a:xfrm>
        </p:spPr>
        <p:txBody>
          <a:bodyPr/>
          <a:lstStyle>
            <a:lvl1pPr>
              <a:defRPr sz="900" dirty="0" smtClean="0"/>
            </a:lvl1pPr>
          </a:lstStyle>
          <a:p>
            <a:pPr>
              <a:defRPr/>
            </a:pPr>
            <a:r>
              <a:rPr lang="en-US"/>
              <a:t>Presenter | Presentation Title or Meeting Title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979A04A2-726F-2143-A443-7788AF27176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190520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728664"/>
            <a:ext cx="8686800" cy="2795038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3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3707254"/>
            <a:ext cx="8686800" cy="81844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8FEA58B7-095F-6844-8E3C-8A1DDD22BF89}" type="datetime1">
              <a:rPr lang="en-US" smtClean="0"/>
              <a:pPr>
                <a:defRPr/>
              </a:pPr>
              <a:t>10/1/2018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5195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Presenter | Presentation Title or Meeting Title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4878161"/>
            <a:ext cx="675368" cy="18097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3C7E1B65-1920-CF40-87B8-818D6517E0EA}" type="datetime1">
              <a:rPr lang="en-US" smtClean="0"/>
              <a:pPr>
                <a:defRPr/>
              </a:pPr>
              <a:t>10/1/2018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5" y="4878161"/>
            <a:ext cx="6260399" cy="18215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r>
              <a:rPr lang="en-US"/>
              <a:t>Presenter | Presentation Title or Meeting Title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190501"/>
            <a:ext cx="8675688" cy="4352192"/>
          </a:xfrm>
          <a:prstGeom prst="rect">
            <a:avLst/>
          </a:prstGeom>
        </p:spPr>
        <p:txBody>
          <a:bodyPr vert="horz"/>
          <a:lstStyle>
            <a:lvl1pPr marL="230188" indent="-230188"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38FDACF-6E1B-814B-BDB6-B66F2ED862D6}" type="datetime1">
              <a:rPr lang="en-US" smtClean="0"/>
              <a:t>10/1/2018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4878161"/>
            <a:ext cx="6272278" cy="182155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E2EF4938-6162-EE4E-9ED3-73016E21644A}" type="datetime1">
              <a:rPr lang="en-US" smtClean="0"/>
              <a:pPr>
                <a:defRPr/>
              </a:pPr>
              <a:t>10/1/2018</a:t>
            </a:fld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5" y="4878161"/>
            <a:ext cx="6260399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Presenter | Presentation Title or Meeting Title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6" y="3358114"/>
            <a:ext cx="1076325" cy="1809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grpSp>
        <p:nvGrpSpPr>
          <p:cNvPr id="25" name="Group 24"/>
          <p:cNvGrpSpPr>
            <a:grpSpLocks noChangeAspect="1"/>
          </p:cNvGrpSpPr>
          <p:nvPr userDrawn="1"/>
        </p:nvGrpSpPr>
        <p:grpSpPr>
          <a:xfrm>
            <a:off x="215900" y="4670857"/>
            <a:ext cx="8699500" cy="202387"/>
            <a:chOff x="600217" y="6229673"/>
            <a:chExt cx="8297721" cy="257386"/>
          </a:xfrm>
        </p:grpSpPr>
        <p:cxnSp>
          <p:nvCxnSpPr>
            <p:cNvPr id="26" name="Straight Connector 25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7" name="Picture 6" descr="FermiLogo_RGB_NALBlue.png"/>
            <p:cNvPicPr>
              <a:picLocks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29673"/>
              <a:ext cx="1044157" cy="2573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04" r:id="rId2"/>
    <p:sldLayoutId id="2147484105" r:id="rId3"/>
    <p:sldLayoutId id="2147484120" r:id="rId4"/>
    <p:sldLayoutId id="2147484103" r:id="rId5"/>
    <p:sldLayoutId id="2147484122" r:id="rId6"/>
    <p:sldLayoutId id="2147484116" r:id="rId7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  <p:extLst/>
          </p:nvPr>
        </p:nvSpPr>
        <p:spPr/>
        <p:txBody>
          <a:bodyPr>
            <a:noAutofit/>
          </a:bodyPr>
          <a:lstStyle/>
          <a:p>
            <a:r>
              <a:rPr lang="en-US" dirty="0" err="1"/>
              <a:t>Cryo</a:t>
            </a:r>
            <a:r>
              <a:rPr lang="en-US" dirty="0"/>
              <a:t>-Assembly Shipping</a:t>
            </a:r>
            <a:endParaRPr lang="en-US" sz="2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Roger </a:t>
            </a:r>
            <a:r>
              <a:rPr lang="en-US" dirty="0" err="1"/>
              <a:t>Rabehl</a:t>
            </a:r>
            <a:endParaRPr lang="en-US" dirty="0"/>
          </a:p>
          <a:p>
            <a:r>
              <a:rPr lang="en-US" dirty="0"/>
              <a:t>October 1, 2018</a:t>
            </a:r>
          </a:p>
        </p:txBody>
      </p:sp>
    </p:spTree>
    <p:extLst>
      <p:ext uri="{BB962C8B-B14F-4D97-AF65-F5344CB8AC3E}">
        <p14:creationId xmlns:p14="http://schemas.microsoft.com/office/powerpoint/2010/main" val="19895975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  <p:extLst/>
          </p:nvPr>
        </p:nvSpPr>
        <p:spPr>
          <a:xfrm>
            <a:off x="228600" y="483537"/>
            <a:ext cx="8686800" cy="759876"/>
          </a:xfrm>
        </p:spPr>
        <p:txBody>
          <a:bodyPr/>
          <a:lstStyle/>
          <a:p>
            <a:r>
              <a:rPr lang="en-US" sz="2400" dirty="0"/>
              <a:t>Future tasks have been scheduled out to the April 2020 prototype shipment.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10/01/2018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Roger Rabehl | </a:t>
            </a:r>
            <a:r>
              <a:rPr lang="en-US" dirty="0" err="1"/>
              <a:t>Cryo</a:t>
            </a:r>
            <a:r>
              <a:rPr lang="en-US" dirty="0"/>
              <a:t>-Assembly Shipping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008620"/>
            <a:ext cx="9144000" cy="1920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2962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  <p:extLst/>
          </p:nvPr>
        </p:nvSpPr>
        <p:spPr>
          <a:xfrm>
            <a:off x="228600" y="188814"/>
            <a:ext cx="8686800" cy="759876"/>
          </a:xfrm>
        </p:spPr>
        <p:txBody>
          <a:bodyPr/>
          <a:lstStyle/>
          <a:p>
            <a:r>
              <a:rPr lang="en-US" sz="2400" dirty="0"/>
              <a:t>Preliminary design of the shipping frame has been completed.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10/01/2018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Roger Rabehl | </a:t>
            </a:r>
            <a:r>
              <a:rPr lang="en-US" dirty="0" err="1"/>
              <a:t>Cryo</a:t>
            </a:r>
            <a:r>
              <a:rPr lang="en-US" dirty="0"/>
              <a:t>-Assembly Shipping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pic>
        <p:nvPicPr>
          <p:cNvPr id="6" name="Picture 5" descr="Q:\US-HiLumi\Magnets\CM&amp;Cryo\Shipping\LHC-Shipping-Pics\Q2 Shipping Frame\Q2 Shipping frame-4.JPG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9419" y="1345838"/>
            <a:ext cx="3827081" cy="254995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Q:\US-HiLumi\Magnets\CM&amp;Cryo\Shipping\LHC-Shipping-Pics\LQXB01 Crew\P0005662.JPG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7391" y="1345838"/>
            <a:ext cx="3850288" cy="25654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675150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  <p:extLst/>
          </p:nvPr>
        </p:nvSpPr>
        <p:spPr>
          <a:xfrm>
            <a:off x="228600" y="188814"/>
            <a:ext cx="8686800" cy="759876"/>
          </a:xfrm>
        </p:spPr>
        <p:txBody>
          <a:bodyPr/>
          <a:lstStyle/>
          <a:p>
            <a:r>
              <a:rPr lang="en-US" sz="2400" dirty="0"/>
              <a:t>Preliminary design of the shipping frame has been completed.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10/01/2018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Roger Rabehl | </a:t>
            </a:r>
            <a:r>
              <a:rPr lang="en-US" dirty="0" err="1"/>
              <a:t>Cryo</a:t>
            </a:r>
            <a:r>
              <a:rPr lang="en-US" dirty="0"/>
              <a:t>-Assembly Shipping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419" y="1068081"/>
            <a:ext cx="5075608" cy="3380324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4387159" y="2957803"/>
            <a:ext cx="4316138" cy="1281688"/>
            <a:chOff x="1530603" y="1620210"/>
            <a:chExt cx="6132469" cy="1821052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30603" y="1620210"/>
              <a:ext cx="6132469" cy="1821052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1530603" y="1620210"/>
              <a:ext cx="932987" cy="19347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384623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  <p:extLst/>
          </p:nvPr>
        </p:nvSpPr>
        <p:spPr>
          <a:xfrm>
            <a:off x="228600" y="113570"/>
            <a:ext cx="8686800" cy="396814"/>
          </a:xfrm>
        </p:spPr>
        <p:txBody>
          <a:bodyPr/>
          <a:lstStyle/>
          <a:p>
            <a:r>
              <a:rPr lang="en-US" sz="2400" dirty="0"/>
              <a:t>Other aspects of the shipping system are just underway.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10/01/2018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Roger Rabehl | </a:t>
            </a:r>
            <a:r>
              <a:rPr lang="en-US" dirty="0" err="1"/>
              <a:t>Cryo</a:t>
            </a:r>
            <a:r>
              <a:rPr lang="en-US" dirty="0"/>
              <a:t>-Assembly Shipping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4521" y="623859"/>
            <a:ext cx="3135757" cy="3959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3099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  <p:extLst/>
          </p:nvPr>
        </p:nvSpPr>
        <p:spPr>
          <a:xfrm>
            <a:off x="228600" y="483537"/>
            <a:ext cx="8686800" cy="759876"/>
          </a:xfrm>
        </p:spPr>
        <p:txBody>
          <a:bodyPr/>
          <a:lstStyle/>
          <a:p>
            <a:r>
              <a:rPr lang="en-US" sz="2400" dirty="0"/>
              <a:t>Future tasks have been scheduled out to the April 2020 prototype shipment.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10/01/2018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Roger Rabehl | </a:t>
            </a:r>
            <a:r>
              <a:rPr lang="en-US" dirty="0" err="1"/>
              <a:t>Cryo</a:t>
            </a:r>
            <a:r>
              <a:rPr lang="en-US" dirty="0"/>
              <a:t>-Assembly Shipping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2006092"/>
            <a:ext cx="9144001" cy="1932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2884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28603" y="1163782"/>
            <a:ext cx="8672513" cy="3483788"/>
          </a:xfrm>
        </p:spPr>
        <p:txBody>
          <a:bodyPr/>
          <a:lstStyle/>
          <a:p>
            <a:r>
              <a:rPr lang="en-US" sz="1600" dirty="0"/>
              <a:t>Shipping Frame mechanical/structural analysis when loaded with </a:t>
            </a:r>
            <a:r>
              <a:rPr lang="en-US" sz="1600" dirty="0" err="1"/>
              <a:t>Cryo</a:t>
            </a:r>
            <a:r>
              <a:rPr lang="en-US" sz="1600" dirty="0"/>
              <a:t>-Assembly</a:t>
            </a:r>
          </a:p>
          <a:p>
            <a:pPr lvl="1"/>
            <a:r>
              <a:rPr lang="en-US" dirty="0"/>
              <a:t>Stress analysis of individual members based on shear and bending moments</a:t>
            </a:r>
          </a:p>
          <a:p>
            <a:pPr lvl="1"/>
            <a:r>
              <a:rPr lang="en-US" dirty="0"/>
              <a:t>Stress analysis of lifting lugs and welds</a:t>
            </a:r>
          </a:p>
          <a:p>
            <a:endParaRPr lang="en-US" sz="1600" dirty="0"/>
          </a:p>
          <a:p>
            <a:r>
              <a:rPr lang="en-US" sz="1600" dirty="0"/>
              <a:t>Shipping Frame + </a:t>
            </a:r>
            <a:r>
              <a:rPr lang="en-US" sz="1600" dirty="0" err="1"/>
              <a:t>Cryo</a:t>
            </a:r>
            <a:r>
              <a:rPr lang="en-US" sz="1600" dirty="0"/>
              <a:t>-Assembly vibration/resonance analysis</a:t>
            </a:r>
          </a:p>
          <a:p>
            <a:pPr lvl="1"/>
            <a:r>
              <a:rPr lang="en-US" dirty="0"/>
              <a:t>Determine damping ratio</a:t>
            </a:r>
          </a:p>
          <a:p>
            <a:pPr lvl="1"/>
            <a:r>
              <a:rPr lang="en-US" dirty="0"/>
              <a:t>Determine resonant frequencies, compare to typical transport resonant frequencies</a:t>
            </a:r>
          </a:p>
          <a:p>
            <a:pPr lvl="1"/>
            <a:r>
              <a:rPr lang="en-US" dirty="0"/>
              <a:t>Finalize quantity of isolators</a:t>
            </a:r>
          </a:p>
          <a:p>
            <a:endParaRPr lang="en-US" sz="1600" dirty="0"/>
          </a:p>
          <a:p>
            <a:r>
              <a:rPr lang="en-US" sz="1600" dirty="0" err="1"/>
              <a:t>Cryo</a:t>
            </a:r>
            <a:r>
              <a:rPr lang="en-US" sz="1600" dirty="0"/>
              <a:t>-Assembly vibration/resonance analysis</a:t>
            </a:r>
          </a:p>
          <a:p>
            <a:pPr lvl="1"/>
            <a:r>
              <a:rPr lang="en-US" dirty="0"/>
              <a:t>Determine resonant frequencies, compare to typical transport resonant frequencies and resonant frequencies of Shipping Frame + </a:t>
            </a:r>
            <a:r>
              <a:rPr lang="en-US" dirty="0" err="1"/>
              <a:t>Cryo</a:t>
            </a:r>
            <a:r>
              <a:rPr lang="en-US" dirty="0"/>
              <a:t>-Assembly</a:t>
            </a:r>
          </a:p>
          <a:p>
            <a:pPr lvl="1"/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  <p:extLst/>
          </p:nvPr>
        </p:nvSpPr>
        <p:spPr>
          <a:xfrm>
            <a:off x="228600" y="188813"/>
            <a:ext cx="8686800" cy="808713"/>
          </a:xfrm>
        </p:spPr>
        <p:txBody>
          <a:bodyPr/>
          <a:lstStyle/>
          <a:p>
            <a:r>
              <a:rPr lang="en-US" sz="2400" dirty="0"/>
              <a:t>Future tasks have been scheduled out to the April 2020 prototype shipment.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10/01/2018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Roger Rabehl | </a:t>
            </a:r>
            <a:r>
              <a:rPr lang="en-US" dirty="0" err="1"/>
              <a:t>Cryo</a:t>
            </a:r>
            <a:r>
              <a:rPr lang="en-US" dirty="0"/>
              <a:t>-Assembly Shipping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43814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  <p:extLst/>
          </p:nvPr>
        </p:nvSpPr>
        <p:spPr>
          <a:xfrm>
            <a:off x="228600" y="483537"/>
            <a:ext cx="8686800" cy="759876"/>
          </a:xfrm>
        </p:spPr>
        <p:txBody>
          <a:bodyPr/>
          <a:lstStyle/>
          <a:p>
            <a:r>
              <a:rPr lang="en-US" sz="2400" dirty="0"/>
              <a:t>Future tasks have been scheduled out to the April 2020 prototype shipment.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10/01/2018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Roger Rabehl | </a:t>
            </a:r>
            <a:r>
              <a:rPr lang="en-US" dirty="0" err="1"/>
              <a:t>Cryo</a:t>
            </a:r>
            <a:r>
              <a:rPr lang="en-US" dirty="0"/>
              <a:t>-Assembly Shipping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2122377"/>
            <a:ext cx="9144001" cy="1535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0985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  <p:extLst/>
          </p:nvPr>
        </p:nvSpPr>
        <p:spPr>
          <a:xfrm>
            <a:off x="228600" y="483537"/>
            <a:ext cx="8686800" cy="759876"/>
          </a:xfrm>
        </p:spPr>
        <p:txBody>
          <a:bodyPr/>
          <a:lstStyle/>
          <a:p>
            <a:r>
              <a:rPr lang="en-US" sz="2400" dirty="0"/>
              <a:t>Future tasks have been scheduled out to the April 2020 prototype shipment.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10/01/2018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Roger Rabehl | </a:t>
            </a:r>
            <a:r>
              <a:rPr lang="en-US" dirty="0" err="1"/>
              <a:t>Cryo</a:t>
            </a:r>
            <a:r>
              <a:rPr lang="en-US" dirty="0"/>
              <a:t>-Assembly Shipping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2122377"/>
            <a:ext cx="9144001" cy="1535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7366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  <p:extLst/>
          </p:nvPr>
        </p:nvSpPr>
        <p:spPr>
          <a:xfrm>
            <a:off x="228600" y="234156"/>
            <a:ext cx="8686800" cy="759876"/>
          </a:xfrm>
        </p:spPr>
        <p:txBody>
          <a:bodyPr/>
          <a:lstStyle/>
          <a:p>
            <a:r>
              <a:rPr lang="en-US" sz="2400" dirty="0"/>
              <a:t>Future tasks have been scheduled out to the April 2020 prototype shipment.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10/01/2018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Roger Rabehl | </a:t>
            </a:r>
            <a:r>
              <a:rPr lang="en-US" dirty="0" err="1"/>
              <a:t>Cryo</a:t>
            </a:r>
            <a:r>
              <a:rPr lang="en-US" dirty="0"/>
              <a:t>-Assembly Shipping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28603" y="1813684"/>
            <a:ext cx="8672513" cy="2115967"/>
          </a:xfrm>
        </p:spPr>
        <p:txBody>
          <a:bodyPr/>
          <a:lstStyle/>
          <a:p>
            <a:r>
              <a:rPr lang="en-US" sz="1600" dirty="0"/>
              <a:t>Vendor identification for DOT testing of shipping frame</a:t>
            </a:r>
          </a:p>
          <a:p>
            <a:pPr lvl="1"/>
            <a:r>
              <a:rPr lang="en-US" dirty="0"/>
              <a:t>A market survey conducted by Fermilab Procurement to identify vendors who can test large shipping fixtures</a:t>
            </a:r>
          </a:p>
          <a:p>
            <a:pPr lvl="1"/>
            <a:r>
              <a:rPr lang="en-US" dirty="0"/>
              <a:t>Profit from past experience, such as the g-2 magnet shipping fixture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7369682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_PPT_0909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FNAL_PowerPoint_16x9_100716</Template>
  <TotalTime>14199</TotalTime>
  <Words>295</Words>
  <Application>Microsoft Office PowerPoint</Application>
  <PresentationFormat>On-screen Show (16:9)</PresentationFormat>
  <Paragraphs>64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ＭＳ Ｐゴシック</vt:lpstr>
      <vt:lpstr>Arial</vt:lpstr>
      <vt:lpstr>Calibri</vt:lpstr>
      <vt:lpstr>Geneva</vt:lpstr>
      <vt:lpstr>Helvetica</vt:lpstr>
      <vt:lpstr>Fermilab_PPT_090915</vt:lpstr>
      <vt:lpstr>PowerPoint Presentation</vt:lpstr>
      <vt:lpstr>Preliminary design of the shipping frame has been completed.</vt:lpstr>
      <vt:lpstr>Preliminary design of the shipping frame has been completed.</vt:lpstr>
      <vt:lpstr>Other aspects of the shipping system are just underway.</vt:lpstr>
      <vt:lpstr>Future tasks have been scheduled out to the April 2020 prototype shipment.</vt:lpstr>
      <vt:lpstr>Future tasks have been scheduled out to the April 2020 prototype shipment.</vt:lpstr>
      <vt:lpstr>Future tasks have been scheduled out to the April 2020 prototype shipment.</vt:lpstr>
      <vt:lpstr>Future tasks have been scheduled out to the April 2020 prototype shipment.</vt:lpstr>
      <vt:lpstr>Future tasks have been scheduled out to the April 2020 prototype shipment.</vt:lpstr>
      <vt:lpstr>Future tasks have been scheduled out to the April 2020 prototype shipment.</vt:lpstr>
    </vt:vector>
  </TitlesOfParts>
  <Company>Sandbox Studio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Roger J Rabehl</dc:creator>
  <cp:lastModifiedBy>Roger J. Rabehl x8855 10654N</cp:lastModifiedBy>
  <cp:revision>240</cp:revision>
  <cp:lastPrinted>2017-10-31T19:40:36Z</cp:lastPrinted>
  <dcterms:created xsi:type="dcterms:W3CDTF">2017-08-08T04:09:58Z</dcterms:created>
  <dcterms:modified xsi:type="dcterms:W3CDTF">2018-10-01T14:36:23Z</dcterms:modified>
</cp:coreProperties>
</file>