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63" r:id="rId5"/>
    <p:sldId id="349" r:id="rId6"/>
    <p:sldId id="356" r:id="rId7"/>
    <p:sldId id="351" r:id="rId8"/>
    <p:sldId id="354" r:id="rId9"/>
    <p:sldId id="353" r:id="rId10"/>
    <p:sldId id="352" r:id="rId11"/>
    <p:sldId id="357" r:id="rId1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08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5F5F5F"/>
    <a:srgbClr val="009900"/>
    <a:srgbClr val="FFE699"/>
    <a:srgbClr val="FFCC00"/>
    <a:srgbClr val="B4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684" autoAdjust="0"/>
    <p:restoredTop sz="96407" autoAdjust="0"/>
  </p:normalViewPr>
  <p:slideViewPr>
    <p:cSldViewPr snapToGrid="0" showGuides="1">
      <p:cViewPr varScale="1">
        <p:scale>
          <a:sx n="69" d="100"/>
          <a:sy n="69" d="100"/>
        </p:scale>
        <p:origin x="-928" y="-72"/>
      </p:cViewPr>
      <p:guideLst>
        <p:guide orient="horz" pos="4080"/>
        <p:guide pos="2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47462817147856"/>
          <c:y val="5.1400554097404488E-2"/>
          <c:w val="0.79458048993875752"/>
          <c:h val="0.73444808982210552"/>
        </c:manualLayout>
      </c:layout>
      <c:scatterChart>
        <c:scatterStyle val="lineMarker"/>
        <c:varyColors val="0"/>
        <c:ser>
          <c:idx val="0"/>
          <c:order val="0"/>
          <c:tx>
            <c:v>MQXFAP2 FE</c:v>
          </c:tx>
          <c:spPr>
            <a:ln w="22225">
              <a:solidFill>
                <a:srgbClr val="FF0000"/>
              </a:solidFill>
            </a:ln>
          </c:spPr>
          <c:marker>
            <c:symbol val="circle"/>
            <c:size val="7"/>
            <c:spPr>
              <a:noFill/>
              <a:ln w="19050">
                <a:solidFill>
                  <a:schemeClr val="tx1"/>
                </a:solidFill>
              </a:ln>
            </c:spPr>
          </c:marker>
          <c:xVal>
            <c:numRef>
              <c:f>Sheet1!$A$1:$A$3</c:f>
              <c:numCache>
                <c:formatCode>General</c:formatCode>
                <c:ptCount val="3"/>
                <c:pt idx="0">
                  <c:v>0</c:v>
                </c:pt>
                <c:pt idx="1">
                  <c:v>84</c:v>
                </c:pt>
                <c:pt idx="2">
                  <c:v>154</c:v>
                </c:pt>
              </c:numCache>
            </c:numRef>
          </c:xVal>
          <c:yVal>
            <c:numRef>
              <c:f>Sheet1!$A$1:$C$1</c:f>
              <c:numCache>
                <c:formatCode>General</c:formatCode>
                <c:ptCount val="3"/>
                <c:pt idx="0">
                  <c:v>0</c:v>
                </c:pt>
                <c:pt idx="1">
                  <c:v>-88</c:v>
                </c:pt>
                <c:pt idx="2">
                  <c:v>-100</c:v>
                </c:pt>
              </c:numCache>
            </c:numRef>
          </c:yVal>
          <c:smooth val="0"/>
        </c:ser>
        <c:ser>
          <c:idx val="1"/>
          <c:order val="1"/>
          <c:tx>
            <c:v>MQXFAP2 Meas.</c:v>
          </c:tx>
          <c:spPr>
            <a:ln w="25400">
              <a:prstDash val="dash"/>
            </a:ln>
          </c:spPr>
          <c:marker>
            <c:symbol val="square"/>
            <c:size val="7"/>
            <c:spPr>
              <a:noFill/>
              <a:ln w="19050"/>
            </c:spPr>
          </c:marker>
          <c:xVal>
            <c:numRef>
              <c:f>Sheet1!$D$1:$D$3</c:f>
              <c:numCache>
                <c:formatCode>General</c:formatCode>
                <c:ptCount val="3"/>
                <c:pt idx="0">
                  <c:v>0</c:v>
                </c:pt>
                <c:pt idx="1">
                  <c:v>83</c:v>
                </c:pt>
                <c:pt idx="2">
                  <c:v>153</c:v>
                </c:pt>
              </c:numCache>
            </c:numRef>
          </c:xVal>
          <c:yVal>
            <c:numRef>
              <c:f>Sheet1!$D$1:$F$1</c:f>
              <c:numCache>
                <c:formatCode>General</c:formatCode>
                <c:ptCount val="3"/>
                <c:pt idx="0">
                  <c:v>0</c:v>
                </c:pt>
                <c:pt idx="1">
                  <c:v>-74</c:v>
                </c:pt>
                <c:pt idx="2">
                  <c:v>-91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1257024"/>
        <c:axId val="168583168"/>
      </c:scatterChart>
      <c:valAx>
        <c:axId val="221257024"/>
        <c:scaling>
          <c:orientation val="minMax"/>
          <c:max val="180"/>
          <c:min val="0"/>
        </c:scaling>
        <c:delete val="0"/>
        <c:axPos val="b"/>
        <c:majorGridlines>
          <c:spPr>
            <a:ln>
              <a:solidFill>
                <a:schemeClr val="tx1">
                  <a:alpha val="10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Shell Stress (MPa)</a:t>
                </a:r>
              </a:p>
            </c:rich>
          </c:tx>
          <c:layout>
            <c:manualLayout>
              <c:xMode val="edge"/>
              <c:yMode val="edge"/>
              <c:x val="0.34559820647419071"/>
              <c:y val="0.8925692621755614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168583168"/>
        <c:crossesAt val="-120"/>
        <c:crossBetween val="midCat"/>
        <c:majorUnit val="30"/>
      </c:valAx>
      <c:valAx>
        <c:axId val="168583168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alpha val="10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Pole Stress (MPa)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21257024"/>
        <c:crosses val="autoZero"/>
        <c:crossBetween val="midCat"/>
      </c:valAx>
      <c:spPr>
        <a:noFill/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55627974311481154"/>
          <c:y val="0.12924577136191309"/>
          <c:w val="0.41472006694247882"/>
          <c:h val="0.20309835389317563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50">
          <a:latin typeface="Cambria" panose="02040503050406030204" pitchFamily="18" charset="0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01/10/2018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01/10/2018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499992" y="6388100"/>
            <a:ext cx="3167912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MQXFAP2 Preload Proposal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MQXFAP2 Preload Proposal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MQXFAP2 Preload Proposal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MQXFAP2 Preload Proposal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MQXFAP2 Preload Proposal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MQXFAP2 Preload Proposal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MQXFAP2 Preload Proposal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2168" y="2788089"/>
            <a:ext cx="7200000" cy="1432999"/>
          </a:xfrm>
        </p:spPr>
        <p:txBody>
          <a:bodyPr/>
          <a:lstStyle/>
          <a:p>
            <a:r>
              <a:rPr lang="en-GB" altLang="en-US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MQXFAP2 </a:t>
            </a:r>
            <a:r>
              <a:rPr lang="en-GB" altLang="en-US" sz="3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SG Readings in Cooldown</a:t>
            </a:r>
            <a:endParaRPr lang="en-GB" sz="3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88956" y="4221088"/>
            <a:ext cx="6480000" cy="9906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H. Pan</a:t>
            </a:r>
          </a:p>
          <a:p>
            <a:r>
              <a:rPr lang="en-US" i="1" dirty="0" smtClean="0"/>
              <a:t>10/01/2018</a:t>
            </a:r>
            <a:endParaRPr lang="en-US" i="1" dirty="0" smtClean="0"/>
          </a:p>
          <a:p>
            <a:r>
              <a:rPr lang="en-US" i="1" dirty="0" smtClean="0"/>
              <a:t>LBNL</a:t>
            </a:r>
            <a:endParaRPr lang="en-GB" i="1" dirty="0"/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Century Gothic" panose="020B0502020202020204" pitchFamily="34" charset="0"/>
              </a:rPr>
              <a:t>MQXFAP2 SG </a:t>
            </a:r>
            <a:r>
              <a:rPr lang="en-GB" sz="3200" dirty="0" smtClean="0">
                <a:latin typeface="Century Gothic" panose="020B0502020202020204" pitchFamily="34" charset="0"/>
              </a:rPr>
              <a:t>Gauges Overview </a:t>
            </a:r>
            <a:endParaRPr lang="en-GB" sz="3200" dirty="0">
              <a:latin typeface="Century Gothic" panose="020B0502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8229" y="3234850"/>
            <a:ext cx="8534400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Cambria" panose="02040503050406030204" pitchFamily="18" charset="0"/>
              </a:rPr>
              <a:t>Three axial locations: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Cambria" panose="02040503050406030204" pitchFamily="18" charset="0"/>
              </a:rPr>
              <a:t>Shell gauges (T &amp; Z): </a:t>
            </a:r>
            <a:r>
              <a:rPr lang="en-US" altLang="zh-CN" sz="1400" dirty="0" smtClean="0">
                <a:latin typeface="Cambria" panose="02040503050406030204" pitchFamily="18" charset="0"/>
              </a:rPr>
              <a:t>on </a:t>
            </a:r>
            <a:r>
              <a:rPr lang="en-US" altLang="zh-CN" sz="1400" dirty="0">
                <a:latin typeface="Cambria" panose="02040503050406030204" pitchFamily="18" charset="0"/>
              </a:rPr>
              <a:t>shell 2, 4 &amp; 6</a:t>
            </a:r>
          </a:p>
          <a:p>
            <a:pPr marL="1200150" lvl="2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rgbClr val="0070C0"/>
                </a:solidFill>
                <a:latin typeface="Cambria" panose="02040503050406030204" pitchFamily="18" charset="0"/>
              </a:rPr>
              <a:t>HBM gauges: Shell 2,4,6 </a:t>
            </a:r>
          </a:p>
          <a:p>
            <a:pPr marL="1200150" lvl="2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rgbClr val="0070C0"/>
                </a:solidFill>
                <a:latin typeface="Cambria" panose="02040503050406030204" pitchFamily="18" charset="0"/>
              </a:rPr>
              <a:t>Vishay gauges: Shell 4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 smtClean="0">
                <a:latin typeface="Cambria" panose="02040503050406030204" pitchFamily="18" charset="0"/>
              </a:rPr>
              <a:t>Coil gauges (T &amp; Z): on axial location of 740 mm (LE), 1940 mm (MID) and 3140 mm (RE) from LE.</a:t>
            </a:r>
          </a:p>
          <a:p>
            <a:pPr marL="1200150" lvl="2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rgbClr val="0070C0"/>
                </a:solidFill>
                <a:latin typeface="Cambria" panose="02040503050406030204" pitchFamily="18" charset="0"/>
              </a:rPr>
              <a:t>HBM gauges: </a:t>
            </a:r>
            <a:r>
              <a:rPr lang="en-US" altLang="zh-CN" sz="12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Coil LE and MID</a:t>
            </a:r>
            <a:endParaRPr lang="en-US" altLang="zh-CN" sz="1200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1200150" lvl="2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rgbClr val="0070C0"/>
                </a:solidFill>
                <a:latin typeface="Cambria" panose="02040503050406030204" pitchFamily="18" charset="0"/>
              </a:rPr>
              <a:t>Vishay gauges: </a:t>
            </a:r>
            <a:r>
              <a:rPr lang="en-US" altLang="zh-CN" sz="12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Coil MID and RE</a:t>
            </a:r>
            <a:endParaRPr lang="en-US" altLang="zh-CN" sz="1200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mbria" panose="02040503050406030204" pitchFamily="18" charset="0"/>
              </a:rPr>
              <a:t>Most of the strain gauges stay alive in this cool-down.</a:t>
            </a:r>
          </a:p>
          <a:p>
            <a:pPr marL="1168400" lvl="1" indent="-27146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HBM shell 5 Top </a:t>
            </a:r>
            <a:r>
              <a:rPr lang="en-US" sz="1200" dirty="0">
                <a:solidFill>
                  <a:srgbClr val="0070C0"/>
                </a:solidFill>
                <a:latin typeface="Cambria" panose="02040503050406030204" pitchFamily="18" charset="0"/>
              </a:rPr>
              <a:t>axial</a:t>
            </a:r>
            <a:r>
              <a:rPr lang="en-US" sz="12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, Coil 102 azimuthal LE initially were found wire broken before cool-down</a:t>
            </a:r>
            <a:r>
              <a:rPr lang="en-US" sz="1400" dirty="0" smtClean="0">
                <a:latin typeface="Cambria" panose="02040503050406030204" pitchFamily="18" charset="0"/>
              </a:rPr>
              <a:t>. 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98599" y="1084277"/>
            <a:ext cx="8040601" cy="1842900"/>
            <a:chOff x="537070" y="1459467"/>
            <a:chExt cx="8040601" cy="1842900"/>
          </a:xfrm>
        </p:grpSpPr>
        <p:sp>
          <p:nvSpPr>
            <p:cNvPr id="3" name="文本框 2"/>
            <p:cNvSpPr txBox="1"/>
            <p:nvPr/>
          </p:nvSpPr>
          <p:spPr>
            <a:xfrm>
              <a:off x="537070" y="1494576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LE</a:t>
              </a:r>
              <a:endParaRPr lang="zh-CN" altLang="en-US" dirty="0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8072404" y="1459467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RE</a:t>
              </a:r>
              <a:endParaRPr lang="zh-CN" altLang="en-US" dirty="0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686026" y="1477022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MID</a:t>
              </a:r>
              <a:endParaRPr lang="zh-CN" altLang="en-US" dirty="0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6035" y="1863908"/>
              <a:ext cx="7315730" cy="1018544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617133" y="2882452"/>
              <a:ext cx="822661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dirty="0" err="1" smtClean="0"/>
                <a:t>Shell:HBM</a:t>
              </a:r>
              <a:endParaRPr lang="en-US" altLang="zh-CN" sz="1050" dirty="0" smtClean="0"/>
            </a:p>
            <a:p>
              <a:r>
                <a:rPr lang="en-US" altLang="zh-CN" sz="1050" dirty="0" smtClean="0"/>
                <a:t>Coil: HBM</a:t>
              </a:r>
              <a:endParaRPr lang="zh-CN" altLang="en-US" sz="1050" dirty="0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460707" y="2886869"/>
              <a:ext cx="1301959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dirty="0" err="1" smtClean="0"/>
                <a:t>Shell:HBM</a:t>
              </a:r>
              <a:r>
                <a:rPr lang="en-US" altLang="zh-CN" sz="1050" dirty="0" smtClean="0"/>
                <a:t>, Vishay</a:t>
              </a:r>
            </a:p>
            <a:p>
              <a:r>
                <a:rPr lang="en-US" altLang="zh-CN" sz="1050" dirty="0" smtClean="0"/>
                <a:t>Coil: HBM, Vishay</a:t>
              </a:r>
              <a:endParaRPr lang="zh-CN" altLang="en-US" sz="1050" dirty="0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5577374" y="2882452"/>
              <a:ext cx="898003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dirty="0" err="1" smtClean="0"/>
                <a:t>Shell:HBM</a:t>
              </a:r>
              <a:endParaRPr lang="en-US" altLang="zh-CN" sz="1050" dirty="0" smtClean="0"/>
            </a:p>
            <a:p>
              <a:r>
                <a:rPr lang="en-US" altLang="zh-CN" sz="1050" dirty="0" smtClean="0"/>
                <a:t>Coil: Vishay</a:t>
              </a:r>
              <a:endParaRPr lang="zh-CN" altLang="en-US" sz="1050" dirty="0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617133" y="2040842"/>
              <a:ext cx="59824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dirty="0" smtClean="0">
                  <a:solidFill>
                    <a:schemeClr val="bg1"/>
                  </a:solidFill>
                </a:rPr>
                <a:t>Shell 2</a:t>
              </a:r>
              <a:endParaRPr lang="zh-CN" alt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3695644" y="2025150"/>
              <a:ext cx="59824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dirty="0" smtClean="0">
                  <a:solidFill>
                    <a:schemeClr val="bg1"/>
                  </a:solidFill>
                </a:rPr>
                <a:t>Shell 4</a:t>
              </a:r>
              <a:endParaRPr lang="zh-CN" alt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5774155" y="2025150"/>
              <a:ext cx="59824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dirty="0" smtClean="0">
                  <a:solidFill>
                    <a:schemeClr val="bg1"/>
                  </a:solidFill>
                </a:rPr>
                <a:t>Shell 6</a:t>
              </a:r>
              <a:endParaRPr lang="zh-CN" altLang="en-US" sz="105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577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Century Gothic" panose="020B0502020202020204" pitchFamily="34" charset="0"/>
              </a:rPr>
              <a:t>Cooldown SG Readings</a:t>
            </a:r>
            <a:endParaRPr lang="en-GB" sz="3200" dirty="0">
              <a:latin typeface="Century Gothic" panose="020B0502020202020204" pitchFamily="34" charset="0"/>
            </a:endParaRPr>
          </a:p>
        </p:txBody>
      </p:sp>
      <p:graphicFrame>
        <p:nvGraphicFramePr>
          <p:cNvPr id="11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584466"/>
              </p:ext>
            </p:extLst>
          </p:nvPr>
        </p:nvGraphicFramePr>
        <p:xfrm>
          <a:off x="331182" y="1662589"/>
          <a:ext cx="3952799" cy="1908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331"/>
                <a:gridCol w="602432"/>
                <a:gridCol w="971562"/>
                <a:gridCol w="968420"/>
                <a:gridCol w="948054"/>
              </a:tblGrid>
              <a:tr h="370840"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MQXFAP1 (Meas.)</a:t>
                      </a:r>
                      <a:endParaRPr lang="zh-CN" altLang="en-US" sz="1200" dirty="0" smtClean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MQXFAP2</a:t>
                      </a:r>
                    </a:p>
                    <a:p>
                      <a:r>
                        <a:rPr lang="en-US" altLang="zh-CN" sz="1200" dirty="0" smtClean="0"/>
                        <a:t>(Target)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MQXFAP2 (Meas.)</a:t>
                      </a:r>
                      <a:endParaRPr lang="zh-CN" altLang="en-US" sz="1200" dirty="0" smtClean="0"/>
                    </a:p>
                  </a:txBody>
                  <a:tcPr anchor="ctr"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altLang="zh-CN" sz="1200" dirty="0" smtClean="0"/>
                        <a:t>RT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Coil 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100" b="0" i="0" u="none" dirty="0" smtClean="0"/>
                        <a:t>-75</a:t>
                      </a:r>
                      <a:endParaRPr lang="zh-CN" altLang="en-US" sz="1100" b="0" i="0" u="none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b="1" i="0" u="none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-88</a:t>
                      </a:r>
                      <a:endParaRPr lang="zh-CN" altLang="en-US" sz="1200" b="1" i="0" u="none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b="1" i="0" u="none" dirty="0" smtClean="0">
                          <a:solidFill>
                            <a:srgbClr val="7030A0"/>
                          </a:solidFill>
                        </a:rPr>
                        <a:t>-74</a:t>
                      </a:r>
                      <a:endParaRPr lang="zh-CN" altLang="en-US" sz="1200" b="1" i="0" u="none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Shell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100" b="0" i="0" u="none" dirty="0" smtClean="0"/>
                        <a:t>72</a:t>
                      </a:r>
                      <a:endParaRPr lang="zh-CN" altLang="en-US" sz="1100" b="0" i="0" u="none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b="1" i="0" u="none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84</a:t>
                      </a:r>
                      <a:endParaRPr lang="zh-CN" altLang="en-US" sz="1200" b="1" i="0" u="none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b="1" i="0" u="none" dirty="0" smtClean="0">
                          <a:solidFill>
                            <a:srgbClr val="7030A0"/>
                          </a:solidFill>
                        </a:rPr>
                        <a:t>83</a:t>
                      </a:r>
                      <a:endParaRPr lang="zh-CN" altLang="en-US" sz="1200" b="1" i="0" u="none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</a:tr>
              <a:tr h="326813">
                <a:tc rowSpan="2">
                  <a:txBody>
                    <a:bodyPr/>
                    <a:lstStyle/>
                    <a:p>
                      <a:r>
                        <a:rPr lang="en-US" altLang="zh-CN" sz="1200" dirty="0" smtClean="0"/>
                        <a:t>CD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Coil 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100" b="0" i="0" u="none" dirty="0" smtClean="0"/>
                        <a:t>-88 (simulation)</a:t>
                      </a:r>
                      <a:endParaRPr lang="zh-CN" altLang="en-US" sz="1100" b="0" i="0" u="none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b="1" i="0" u="none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-100</a:t>
                      </a:r>
                      <a:endParaRPr lang="zh-CN" altLang="en-US" sz="1200" b="1" i="0" u="none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b="1" i="0" u="none" dirty="0" smtClean="0">
                          <a:solidFill>
                            <a:srgbClr val="7030A0"/>
                          </a:solidFill>
                        </a:rPr>
                        <a:t>-91</a:t>
                      </a:r>
                      <a:endParaRPr lang="zh-CN" altLang="en-US" sz="1200" b="1" i="0" u="none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</a:tr>
              <a:tr h="282787">
                <a:tc vMerge="1"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Shell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100" b="0" i="0" u="none" dirty="0" smtClean="0"/>
                        <a:t>140</a:t>
                      </a:r>
                      <a:endParaRPr lang="zh-CN" altLang="en-US" sz="1100" b="0" i="0" u="none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b="1" i="0" u="none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154</a:t>
                      </a:r>
                      <a:endParaRPr lang="zh-CN" altLang="en-US" sz="1200" b="1" i="0" u="none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b="1" i="0" u="none" dirty="0" smtClean="0">
                          <a:solidFill>
                            <a:srgbClr val="7030A0"/>
                          </a:solidFill>
                        </a:rPr>
                        <a:t>153</a:t>
                      </a:r>
                      <a:endParaRPr lang="zh-CN" altLang="en-US" sz="1200" b="1" i="0" u="none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970358" y="1348175"/>
            <a:ext cx="23519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/>
              <a:t>The stresses are average stress:  (MPa)</a:t>
            </a:r>
            <a:endParaRPr lang="en-US" sz="9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4660232" y="1153892"/>
            <a:ext cx="4259179" cy="3056849"/>
            <a:chOff x="396068" y="0"/>
            <a:chExt cx="4572000" cy="3281363"/>
          </a:xfrm>
        </p:grpSpPr>
        <p:graphicFrame>
          <p:nvGraphicFramePr>
            <p:cNvPr id="14" name="Chart 13"/>
            <p:cNvGraphicFramePr/>
            <p:nvPr>
              <p:extLst>
                <p:ext uri="{D42A27DB-BD31-4B8C-83A1-F6EECF244321}">
                  <p14:modId xmlns:p14="http://schemas.microsoft.com/office/powerpoint/2010/main" val="1266905595"/>
                </p:ext>
              </p:extLst>
            </p:nvPr>
          </p:nvGraphicFramePr>
          <p:xfrm>
            <a:off x="396068" y="0"/>
            <a:ext cx="4572000" cy="32813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5" name="Rectangle 14"/>
            <p:cNvSpPr/>
            <p:nvPr/>
          </p:nvSpPr>
          <p:spPr>
            <a:xfrm>
              <a:off x="2622173" y="1446511"/>
              <a:ext cx="295275" cy="466725"/>
            </a:xfrm>
            <a:prstGeom prst="rect">
              <a:avLst/>
            </a:prstGeom>
            <a:solidFill>
              <a:srgbClr val="FFC00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>
                <a:latin typeface="Cambria" panose="02040503050406030204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960677" y="1679872"/>
              <a:ext cx="361628" cy="658516"/>
            </a:xfrm>
            <a:prstGeom prst="rect">
              <a:avLst/>
            </a:prstGeom>
            <a:solidFill>
              <a:srgbClr val="FFC00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>
                <a:latin typeface="Cambria" panose="02040503050406030204" pitchFamily="18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174221" y="4190043"/>
            <a:ext cx="38154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TF function is calculated based on the HBM gauge readings</a:t>
            </a:r>
            <a:endParaRPr lang="en-US" sz="1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67201" y="989948"/>
            <a:ext cx="2903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The Targets set for MQXFAP2</a:t>
            </a:r>
            <a:endParaRPr lang="en-US" sz="16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76880" y="996291"/>
            <a:ext cx="25409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The TF plots of MQXFAP2</a:t>
            </a:r>
            <a:endParaRPr lang="en-US" sz="16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1" name="TextBox 17"/>
          <p:cNvSpPr txBox="1"/>
          <p:nvPr/>
        </p:nvSpPr>
        <p:spPr>
          <a:xfrm>
            <a:off x="533892" y="4364653"/>
            <a:ext cx="8534400" cy="1575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mbria" panose="02040503050406030204" pitchFamily="18" charset="0"/>
              </a:rPr>
              <a:t>The magnet behaved as expected in general from the SG readings.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mbria" panose="02040503050406030204" pitchFamily="18" charset="0"/>
              </a:rPr>
              <a:t>Some gauges show illogical readings, more data is needed to understand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2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HBM </a:t>
            </a:r>
            <a:r>
              <a:rPr lang="en-US" altLang="zh-CN" sz="1200" dirty="0">
                <a:solidFill>
                  <a:srgbClr val="0070C0"/>
                </a:solidFill>
                <a:latin typeface="Cambria" panose="02040503050406030204" pitchFamily="18" charset="0"/>
              </a:rPr>
              <a:t>Rod 1 T &amp; </a:t>
            </a:r>
            <a:r>
              <a:rPr lang="en-US" altLang="zh-CN" sz="12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Z.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2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Vishay Coil Azimuthal gauges.</a:t>
            </a:r>
            <a:endParaRPr lang="en-US" altLang="zh-CN" sz="1200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sz="1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68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209051" y="873872"/>
            <a:ext cx="2766500" cy="2880000"/>
            <a:chOff x="11534" y="821268"/>
            <a:chExt cx="2766500" cy="28800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893"/>
            <a:stretch/>
          </p:blipFill>
          <p:spPr>
            <a:xfrm>
              <a:off x="11534" y="821268"/>
              <a:ext cx="2766500" cy="2880000"/>
            </a:xfrm>
            <a:prstGeom prst="rect">
              <a:avLst/>
            </a:prstGeom>
          </p:spPr>
        </p:pic>
        <p:cxnSp>
          <p:nvCxnSpPr>
            <p:cNvPr id="3" name="Straight Connector 2"/>
            <p:cNvCxnSpPr/>
            <p:nvPr/>
          </p:nvCxnSpPr>
          <p:spPr>
            <a:xfrm flipV="1">
              <a:off x="427888" y="1752022"/>
              <a:ext cx="2317769" cy="13178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395099" y="1569451"/>
              <a:ext cx="162095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Target @ 1.9 K 1990 um/m</a:t>
              </a:r>
              <a:endParaRPr lang="en-US" sz="900" b="1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744" t="42406" r="3524" b="41265"/>
            <a:stretch/>
          </p:blipFill>
          <p:spPr>
            <a:xfrm>
              <a:off x="2198890" y="2029220"/>
              <a:ext cx="496390" cy="470264"/>
            </a:xfrm>
            <a:prstGeom prst="rect">
              <a:avLst/>
            </a:prstGeom>
          </p:spPr>
        </p:pic>
      </p:grpSp>
      <p:grpSp>
        <p:nvGrpSpPr>
          <p:cNvPr id="38" name="组合 37"/>
          <p:cNvGrpSpPr/>
          <p:nvPr/>
        </p:nvGrpSpPr>
        <p:grpSpPr>
          <a:xfrm>
            <a:off x="5848328" y="869400"/>
            <a:ext cx="2756758" cy="2880000"/>
            <a:chOff x="6404659" y="764654"/>
            <a:chExt cx="2756758" cy="288000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182"/>
            <a:stretch/>
          </p:blipFill>
          <p:spPr>
            <a:xfrm>
              <a:off x="6404659" y="764654"/>
              <a:ext cx="2756758" cy="2880000"/>
            </a:xfrm>
            <a:prstGeom prst="rect">
              <a:avLst/>
            </a:prstGeom>
          </p:spPr>
        </p:pic>
        <p:grpSp>
          <p:nvGrpSpPr>
            <p:cNvPr id="22" name="组合 21"/>
            <p:cNvGrpSpPr/>
            <p:nvPr/>
          </p:nvGrpSpPr>
          <p:grpSpPr>
            <a:xfrm>
              <a:off x="6807566" y="1583744"/>
              <a:ext cx="2350558" cy="230832"/>
              <a:chOff x="3565942" y="3086389"/>
              <a:chExt cx="2350558" cy="230832"/>
            </a:xfrm>
          </p:grpSpPr>
          <p:cxnSp>
            <p:nvCxnSpPr>
              <p:cNvPr id="23" name="Straight Connector 2"/>
              <p:cNvCxnSpPr/>
              <p:nvPr/>
            </p:nvCxnSpPr>
            <p:spPr>
              <a:xfrm flipV="1">
                <a:off x="3598731" y="3268960"/>
                <a:ext cx="2317769" cy="13178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4"/>
              <p:cNvSpPr txBox="1"/>
              <p:nvPr/>
            </p:nvSpPr>
            <p:spPr>
              <a:xfrm>
                <a:off x="3565942" y="3086389"/>
                <a:ext cx="1620957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b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Target @ 1.9 K 1990 um/m</a:t>
                </a:r>
                <a:endParaRPr lang="en-US" sz="900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p:grpSp>
        <p:pic>
          <p:nvPicPr>
            <p:cNvPr id="41" name="图片 4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744" t="42406" r="3524" b="41265"/>
            <a:stretch/>
          </p:blipFill>
          <p:spPr>
            <a:xfrm>
              <a:off x="8586567" y="1943653"/>
              <a:ext cx="496390" cy="470264"/>
            </a:xfrm>
            <a:prstGeom prst="rect">
              <a:avLst/>
            </a:prstGeom>
          </p:spPr>
        </p:pic>
      </p:grpSp>
      <p:grpSp>
        <p:nvGrpSpPr>
          <p:cNvPr id="36" name="组合 35"/>
          <p:cNvGrpSpPr/>
          <p:nvPr/>
        </p:nvGrpSpPr>
        <p:grpSpPr>
          <a:xfrm>
            <a:off x="3015174" y="893006"/>
            <a:ext cx="2753093" cy="2880000"/>
            <a:chOff x="3255821" y="792961"/>
            <a:chExt cx="2753093" cy="288000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290"/>
            <a:stretch/>
          </p:blipFill>
          <p:spPr>
            <a:xfrm>
              <a:off x="3255821" y="792961"/>
              <a:ext cx="2753093" cy="2880000"/>
            </a:xfrm>
            <a:prstGeom prst="rect">
              <a:avLst/>
            </a:prstGeom>
          </p:spPr>
        </p:pic>
        <p:grpSp>
          <p:nvGrpSpPr>
            <p:cNvPr id="11" name="组合 10"/>
            <p:cNvGrpSpPr/>
            <p:nvPr/>
          </p:nvGrpSpPr>
          <p:grpSpPr>
            <a:xfrm>
              <a:off x="3642668" y="1229299"/>
              <a:ext cx="2350558" cy="230832"/>
              <a:chOff x="3565942" y="3086389"/>
              <a:chExt cx="2350558" cy="230832"/>
            </a:xfrm>
          </p:grpSpPr>
          <p:cxnSp>
            <p:nvCxnSpPr>
              <p:cNvPr id="18" name="Straight Connector 2"/>
              <p:cNvCxnSpPr/>
              <p:nvPr/>
            </p:nvCxnSpPr>
            <p:spPr>
              <a:xfrm flipV="1">
                <a:off x="3598731" y="3268960"/>
                <a:ext cx="2317769" cy="13178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4"/>
              <p:cNvSpPr txBox="1"/>
              <p:nvPr/>
            </p:nvSpPr>
            <p:spPr>
              <a:xfrm>
                <a:off x="3565942" y="3086389"/>
                <a:ext cx="1620957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b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Target @ 1.9 K 1990 um/m</a:t>
                </a:r>
                <a:endParaRPr lang="en-US" sz="900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p:grpSp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744" t="42406" r="3524" b="41265"/>
            <a:stretch/>
          </p:blipFill>
          <p:spPr>
            <a:xfrm>
              <a:off x="5398106" y="2078740"/>
              <a:ext cx="496390" cy="470264"/>
            </a:xfrm>
            <a:prstGeom prst="rect">
              <a:avLst/>
            </a:prstGeom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Century Gothic" panose="020B0502020202020204" pitchFamily="34" charset="0"/>
              </a:rPr>
              <a:t>HBM Gauge Readings---Shell azimuthal</a:t>
            </a:r>
            <a:endParaRPr lang="en-GB" sz="3200" dirty="0">
              <a:latin typeface="Century Gothic" panose="020B0502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21642" y="5083348"/>
            <a:ext cx="7406881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Cambria" panose="02040503050406030204" pitchFamily="18" charset="0"/>
              </a:rPr>
              <a:t>HBM </a:t>
            </a:r>
            <a:r>
              <a:rPr lang="en-US" altLang="zh-CN" sz="1400" dirty="0" smtClean="0">
                <a:latin typeface="Cambria" panose="02040503050406030204" pitchFamily="18" charset="0"/>
              </a:rPr>
              <a:t>shell </a:t>
            </a:r>
            <a:r>
              <a:rPr lang="en-US" altLang="zh-CN" sz="1400" dirty="0">
                <a:latin typeface="Cambria" panose="02040503050406030204" pitchFamily="18" charset="0"/>
              </a:rPr>
              <a:t>azimuthal gauges behave as expected in general</a:t>
            </a:r>
            <a:r>
              <a:rPr lang="en-US" altLang="zh-CN" sz="1400" dirty="0" smtClean="0">
                <a:latin typeface="Cambria" panose="020405030504060302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 smtClean="0">
                <a:latin typeface="Cambria" panose="02040503050406030204" pitchFamily="18" charset="0"/>
              </a:rPr>
              <a:t>There is no temperature data recorded in the HBM system.</a:t>
            </a:r>
            <a:endParaRPr lang="en-US" altLang="zh-CN" sz="1400" dirty="0">
              <a:latin typeface="Cambria" panose="020405030504060302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Cambria" panose="02040503050406030204" pitchFamily="18" charset="0"/>
              </a:rPr>
              <a:t>Peaks in the curves seem to indicate the magnet started to see liquid at that moment.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1097078" y="3431126"/>
            <a:ext cx="7704395" cy="1651564"/>
            <a:chOff x="1097078" y="3431126"/>
            <a:chExt cx="7704395" cy="1651564"/>
          </a:xfrm>
        </p:grpSpPr>
        <p:grpSp>
          <p:nvGrpSpPr>
            <p:cNvPr id="13" name="组合 12"/>
            <p:cNvGrpSpPr/>
            <p:nvPr/>
          </p:nvGrpSpPr>
          <p:grpSpPr>
            <a:xfrm>
              <a:off x="1141148" y="3431126"/>
              <a:ext cx="7207672" cy="1651564"/>
              <a:chOff x="849269" y="3628648"/>
              <a:chExt cx="7207672" cy="1651564"/>
            </a:xfrm>
          </p:grpSpPr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7613" b="10840"/>
              <a:stretch/>
            </p:blipFill>
            <p:spPr bwMode="auto">
              <a:xfrm>
                <a:off x="849269" y="4151934"/>
                <a:ext cx="7207672" cy="9475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Oval 10"/>
              <p:cNvSpPr/>
              <p:nvPr/>
            </p:nvSpPr>
            <p:spPr>
              <a:xfrm>
                <a:off x="2281017" y="4025153"/>
                <a:ext cx="251012" cy="1255059"/>
              </a:xfrm>
              <a:prstGeom prst="ellipse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Left Arrow 26"/>
              <p:cNvSpPr/>
              <p:nvPr/>
            </p:nvSpPr>
            <p:spPr>
              <a:xfrm rot="2811119">
                <a:off x="1991364" y="3861164"/>
                <a:ext cx="380630" cy="251012"/>
              </a:xfrm>
              <a:prstGeom prst="leftArrow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7"/>
              <p:cNvSpPr/>
              <p:nvPr/>
            </p:nvSpPr>
            <p:spPr>
              <a:xfrm>
                <a:off x="4072962" y="4025153"/>
                <a:ext cx="251012" cy="1255059"/>
              </a:xfrm>
              <a:prstGeom prst="ellipse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Left Arrow 28"/>
              <p:cNvSpPr/>
              <p:nvPr/>
            </p:nvSpPr>
            <p:spPr>
              <a:xfrm rot="5400000">
                <a:off x="4022627" y="3693457"/>
                <a:ext cx="380630" cy="251012"/>
              </a:xfrm>
              <a:prstGeom prst="leftArrow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29"/>
              <p:cNvSpPr/>
              <p:nvPr/>
            </p:nvSpPr>
            <p:spPr>
              <a:xfrm>
                <a:off x="5908792" y="3986670"/>
                <a:ext cx="251012" cy="1255059"/>
              </a:xfrm>
              <a:prstGeom prst="ellipse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Left Arrow 30"/>
              <p:cNvSpPr/>
              <p:nvPr/>
            </p:nvSpPr>
            <p:spPr>
              <a:xfrm rot="8173392">
                <a:off x="6130425" y="3846306"/>
                <a:ext cx="380630" cy="251012"/>
              </a:xfrm>
              <a:prstGeom prst="leftArrow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文本框 39"/>
            <p:cNvSpPr txBox="1"/>
            <p:nvPr/>
          </p:nvSpPr>
          <p:spPr>
            <a:xfrm>
              <a:off x="1097078" y="3749400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LE</a:t>
              </a:r>
              <a:endParaRPr lang="zh-CN" altLang="en-US" dirty="0"/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8296206" y="3827631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RE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406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262" y="985825"/>
            <a:ext cx="3369360" cy="2880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97" y="985825"/>
            <a:ext cx="3369360" cy="2880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Century Gothic" panose="020B0502020202020204" pitchFamily="34" charset="0"/>
              </a:rPr>
              <a:t>HBM Gauge Readings---Coil Azimuthal</a:t>
            </a:r>
            <a:endParaRPr lang="en-GB" sz="3200" dirty="0">
              <a:latin typeface="Century Gothic" panose="020B0502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395922" y="3057105"/>
            <a:ext cx="2317769" cy="1317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363133" y="2874534"/>
            <a:ext cx="15905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Target @ 1.9 K -670 um/m</a:t>
            </a:r>
            <a:endParaRPr lang="en-US" sz="9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267742" y="2759118"/>
            <a:ext cx="2350558" cy="230832"/>
            <a:chOff x="3565942" y="3086389"/>
            <a:chExt cx="2350558" cy="230832"/>
          </a:xfrm>
        </p:grpSpPr>
        <p:cxnSp>
          <p:nvCxnSpPr>
            <p:cNvPr id="18" name="Straight Connector 2"/>
            <p:cNvCxnSpPr/>
            <p:nvPr/>
          </p:nvCxnSpPr>
          <p:spPr>
            <a:xfrm flipV="1">
              <a:off x="3598731" y="3268960"/>
              <a:ext cx="2317769" cy="13178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4"/>
            <p:cNvSpPr txBox="1"/>
            <p:nvPr/>
          </p:nvSpPr>
          <p:spPr>
            <a:xfrm>
              <a:off x="3565942" y="3086389"/>
              <a:ext cx="159050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Target @ 1.9 K -670 um/m</a:t>
              </a:r>
              <a:endParaRPr lang="en-US" sz="900" b="1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888462" y="5108147"/>
            <a:ext cx="85344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 smtClean="0">
                <a:latin typeface="Cambria" panose="02040503050406030204" pitchFamily="18" charset="0"/>
              </a:rPr>
              <a:t>Coil </a:t>
            </a:r>
            <a:r>
              <a:rPr lang="en-US" altLang="zh-CN" sz="1400" dirty="0">
                <a:latin typeface="Cambria" panose="02040503050406030204" pitchFamily="18" charset="0"/>
              </a:rPr>
              <a:t>102 azimuthal LE initially were found wire broken before </a:t>
            </a:r>
            <a:r>
              <a:rPr lang="en-US" altLang="zh-CN" sz="1400" dirty="0" smtClean="0">
                <a:latin typeface="Cambria" panose="02040503050406030204" pitchFamily="18" charset="0"/>
              </a:rPr>
              <a:t>cool-down.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mbria" panose="02040503050406030204" pitchFamily="18" charset="0"/>
              </a:rPr>
              <a:t>HBM coil azimuthal gauges behave as expected in general.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mbria" panose="02040503050406030204" pitchFamily="18" charset="0"/>
              </a:rPr>
              <a:t>Coil gauges also show the similar peak at the same moment as seen in shell strain plots.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1097078" y="3598833"/>
            <a:ext cx="7704395" cy="1483857"/>
            <a:chOff x="1097078" y="3598833"/>
            <a:chExt cx="7704395" cy="1483857"/>
          </a:xfrm>
        </p:grpSpPr>
        <p:grpSp>
          <p:nvGrpSpPr>
            <p:cNvPr id="27" name="组合 26"/>
            <p:cNvGrpSpPr/>
            <p:nvPr/>
          </p:nvGrpSpPr>
          <p:grpSpPr>
            <a:xfrm>
              <a:off x="1141148" y="3598833"/>
              <a:ext cx="7207672" cy="1483857"/>
              <a:chOff x="849269" y="3796355"/>
              <a:chExt cx="7207672" cy="1483857"/>
            </a:xfrm>
          </p:grpSpPr>
          <p:pic>
            <p:nvPicPr>
              <p:cNvPr id="30" name="Picture 2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7613" b="10840"/>
              <a:stretch/>
            </p:blipFill>
            <p:spPr bwMode="auto">
              <a:xfrm>
                <a:off x="849269" y="4151934"/>
                <a:ext cx="7207672" cy="9475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Oval 10"/>
              <p:cNvSpPr/>
              <p:nvPr/>
            </p:nvSpPr>
            <p:spPr>
              <a:xfrm>
                <a:off x="2281017" y="4025153"/>
                <a:ext cx="251012" cy="1255059"/>
              </a:xfrm>
              <a:prstGeom prst="ellipse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Left Arrow 26"/>
              <p:cNvSpPr/>
              <p:nvPr/>
            </p:nvSpPr>
            <p:spPr>
              <a:xfrm rot="2811119">
                <a:off x="1991364" y="3861164"/>
                <a:ext cx="380630" cy="251012"/>
              </a:xfrm>
              <a:prstGeom prst="leftArrow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27"/>
              <p:cNvSpPr/>
              <p:nvPr/>
            </p:nvSpPr>
            <p:spPr>
              <a:xfrm>
                <a:off x="4072962" y="4025153"/>
                <a:ext cx="251012" cy="1255059"/>
              </a:xfrm>
              <a:prstGeom prst="ellipse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Left Arrow 28"/>
              <p:cNvSpPr/>
              <p:nvPr/>
            </p:nvSpPr>
            <p:spPr>
              <a:xfrm rot="8531348">
                <a:off x="4263863" y="3812387"/>
                <a:ext cx="380630" cy="251012"/>
              </a:xfrm>
              <a:prstGeom prst="leftArrow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1097078" y="3749400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LE</a:t>
              </a:r>
              <a:endParaRPr lang="zh-CN" altLang="en-US" dirty="0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8296206" y="3827631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RE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4373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Century Gothic" panose="020B0502020202020204" pitchFamily="34" charset="0"/>
              </a:rPr>
              <a:t>Vishay Gauge Readings---Shell azimuthal</a:t>
            </a:r>
            <a:endParaRPr lang="en-GB" sz="3200" dirty="0">
              <a:latin typeface="Century Gothic" panose="020B0502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626998" y="922088"/>
            <a:ext cx="3368773" cy="2880000"/>
            <a:chOff x="304801" y="1125288"/>
            <a:chExt cx="3368773" cy="2880000"/>
          </a:xfrm>
        </p:grpSpPr>
        <p:pic>
          <p:nvPicPr>
            <p:cNvPr id="1026" name="Picture 2" descr="G:\My Drive\SG Measurements\LARP &amp; CERN_QXF\MQXFAP2\At BNL\Cooldown\Vishay data plots\Shell_azimuthal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1" y="1125288"/>
              <a:ext cx="3368773" cy="28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" name="Straight Connector 2"/>
            <p:cNvCxnSpPr/>
            <p:nvPr/>
          </p:nvCxnSpPr>
          <p:spPr>
            <a:xfrm>
              <a:off x="729915" y="1865078"/>
              <a:ext cx="2527635" cy="4203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729915" y="1659288"/>
              <a:ext cx="162095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Target @ 1.9 K 1990 um/m</a:t>
              </a:r>
              <a:endParaRPr lang="en-US" sz="900" b="1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32400" y="5235008"/>
            <a:ext cx="85344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mbria" panose="02040503050406030204" pitchFamily="18" charset="0"/>
              </a:rPr>
              <a:t>Vishay shell azimuthal gauges Top and Left ware read initially low before cooldown. They were reading close to 1000 um/m before shipment. </a:t>
            </a:r>
            <a:r>
              <a:rPr lang="en-US" sz="1400" dirty="0">
                <a:latin typeface="Cambria" panose="02040503050406030204" pitchFamily="18" charset="0"/>
              </a:rPr>
              <a:t>Otherwise the shells behaved as expected.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mbria" panose="02040503050406030204" pitchFamily="18" charset="0"/>
              </a:rPr>
              <a:t>Expected delta strain of 700 – 800 </a:t>
            </a:r>
            <a:r>
              <a:rPr lang="el-GR" sz="1400" dirty="0" smtClean="0">
                <a:latin typeface="Cambria" panose="02040503050406030204" pitchFamily="18" charset="0"/>
              </a:rPr>
              <a:t>με</a:t>
            </a:r>
            <a:r>
              <a:rPr lang="en-US" sz="1400" dirty="0" smtClean="0">
                <a:latin typeface="Cambria" panose="02040503050406030204" pitchFamily="18" charset="0"/>
              </a:rPr>
              <a:t> were achieved in all shells stations. 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982405" y="3721687"/>
            <a:ext cx="7704395" cy="1483565"/>
            <a:chOff x="1097078" y="3599125"/>
            <a:chExt cx="7704395" cy="1483565"/>
          </a:xfrm>
        </p:grpSpPr>
        <p:grpSp>
          <p:nvGrpSpPr>
            <p:cNvPr id="13" name="组合 12"/>
            <p:cNvGrpSpPr/>
            <p:nvPr/>
          </p:nvGrpSpPr>
          <p:grpSpPr>
            <a:xfrm>
              <a:off x="1141148" y="3599125"/>
              <a:ext cx="7207672" cy="1483565"/>
              <a:chOff x="849269" y="3796647"/>
              <a:chExt cx="7207672" cy="1483565"/>
            </a:xfrm>
          </p:grpSpPr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7613" b="10840"/>
              <a:stretch/>
            </p:blipFill>
            <p:spPr bwMode="auto">
              <a:xfrm>
                <a:off x="849269" y="4151934"/>
                <a:ext cx="7207672" cy="9475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Oval 27"/>
              <p:cNvSpPr/>
              <p:nvPr/>
            </p:nvSpPr>
            <p:spPr>
              <a:xfrm>
                <a:off x="4072962" y="4025153"/>
                <a:ext cx="251012" cy="1255059"/>
              </a:xfrm>
              <a:prstGeom prst="ellipse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Left Arrow 28"/>
              <p:cNvSpPr/>
              <p:nvPr/>
            </p:nvSpPr>
            <p:spPr>
              <a:xfrm rot="5400000">
                <a:off x="4086718" y="3781298"/>
                <a:ext cx="220314" cy="251012"/>
              </a:xfrm>
              <a:prstGeom prst="leftArrow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文本框 14"/>
            <p:cNvSpPr txBox="1"/>
            <p:nvPr/>
          </p:nvSpPr>
          <p:spPr>
            <a:xfrm>
              <a:off x="1097078" y="3749400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LE</a:t>
              </a:r>
              <a:endParaRPr lang="zh-CN" altLang="en-US" dirty="0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296206" y="3827631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RE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3944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Century Gothic" panose="020B0502020202020204" pitchFamily="34" charset="0"/>
              </a:rPr>
              <a:t>Vishay Gauge Readings---Coil Middle</a:t>
            </a:r>
            <a:endParaRPr lang="en-GB" sz="3200" dirty="0"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6700" y="1433474"/>
            <a:ext cx="853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mbria" panose="02040503050406030204" pitchFamily="18" charset="0"/>
              </a:rPr>
              <a:t>Vishay coil azimuthal strain readings are in the opposite direction as HBM coil readings and the FE prediction during </a:t>
            </a:r>
            <a:r>
              <a:rPr lang="en-US" sz="1400" dirty="0" err="1" smtClean="0">
                <a:latin typeface="Cambria" panose="02040503050406030204" pitchFamily="18" charset="0"/>
              </a:rPr>
              <a:t>cooldown</a:t>
            </a:r>
            <a:r>
              <a:rPr lang="en-US" sz="1400" dirty="0" smtClean="0">
                <a:latin typeface="Cambria" panose="02040503050406030204" pitchFamily="18" charset="0"/>
              </a:rPr>
              <a:t>. </a:t>
            </a:r>
            <a:r>
              <a:rPr lang="en-US" sz="1400" dirty="0">
                <a:latin typeface="Cambria" panose="02040503050406030204" pitchFamily="18" charset="0"/>
              </a:rPr>
              <a:t>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mbria" panose="02040503050406030204" pitchFamily="18" charset="0"/>
              </a:rPr>
              <a:t>The following 6000A ramp test proved the Vishay coil gauges seemed to work properly.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mbria" panose="02040503050406030204" pitchFamily="18" charset="0"/>
              </a:rPr>
              <a:t>Additional  quench data is needed to verify that the gauges readings.</a:t>
            </a:r>
          </a:p>
        </p:txBody>
      </p:sp>
    </p:spTree>
    <p:extLst>
      <p:ext uri="{BB962C8B-B14F-4D97-AF65-F5344CB8AC3E}">
        <p14:creationId xmlns:p14="http://schemas.microsoft.com/office/powerpoint/2010/main" val="295442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Century Gothic" panose="020B0502020202020204" pitchFamily="34" charset="0"/>
              </a:rPr>
              <a:t>Vishay Gauge Readings---Rods</a:t>
            </a:r>
            <a:endParaRPr lang="en-GB" sz="3200" dirty="0"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2400" y="4534306"/>
            <a:ext cx="85344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mbria" panose="02040503050406030204" pitchFamily="18" charset="0"/>
              </a:rPr>
              <a:t>The rods strain are reading higher than the calculations.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mbria" panose="02040503050406030204" pitchFamily="18" charset="0"/>
              </a:rPr>
              <a:t>The initial readings from the plot are higher than the ones been taken before </a:t>
            </a:r>
            <a:r>
              <a:rPr lang="en-US" sz="1400" dirty="0" err="1" smtClean="0">
                <a:latin typeface="Cambria" panose="02040503050406030204" pitchFamily="18" charset="0"/>
              </a:rPr>
              <a:t>cooldown</a:t>
            </a:r>
            <a:r>
              <a:rPr lang="en-US" sz="1400" dirty="0" smtClean="0">
                <a:latin typeface="Cambria" panose="02040503050406030204" pitchFamily="18" charset="0"/>
              </a:rPr>
              <a:t>.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mbria" panose="02040503050406030204" pitchFamily="18" charset="0"/>
              </a:rPr>
              <a:t>There might be offsets in these readings because the post-shipping readings of the rods were 513 </a:t>
            </a:r>
            <a:r>
              <a:rPr lang="el-GR" sz="1400" dirty="0" smtClean="0">
                <a:latin typeface="Cambria" panose="02040503050406030204" pitchFamily="18" charset="0"/>
              </a:rPr>
              <a:t>με</a:t>
            </a:r>
            <a:r>
              <a:rPr lang="en-US" sz="1400" dirty="0" smtClean="0">
                <a:latin typeface="Cambria" panose="02040503050406030204" pitchFamily="18" charset="0"/>
              </a:rPr>
              <a:t>.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050" y="1006450"/>
            <a:ext cx="4211700" cy="3600000"/>
          </a:xfrm>
          <a:prstGeom prst="rect">
            <a:avLst/>
          </a:prstGeom>
        </p:spPr>
      </p:pic>
      <p:cxnSp>
        <p:nvCxnSpPr>
          <p:cNvPr id="18" name="Straight Connector 2"/>
          <p:cNvCxnSpPr/>
          <p:nvPr/>
        </p:nvCxnSpPr>
        <p:spPr>
          <a:xfrm flipV="1">
            <a:off x="2950512" y="2624667"/>
            <a:ext cx="3145488" cy="241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4"/>
          <p:cNvSpPr txBox="1"/>
          <p:nvPr/>
        </p:nvSpPr>
        <p:spPr>
          <a:xfrm>
            <a:off x="4599600" y="2605793"/>
            <a:ext cx="16209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Target @ 1.9 K 1200 um/m</a:t>
            </a:r>
            <a:endParaRPr lang="en-US" sz="9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46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8EF391-2BAD-45F4-B22E-736040720C99}">
  <ds:schemaRefs>
    <ds:schemaRef ds:uri="http://purl.org/dc/elements/1.1/"/>
    <ds:schemaRef ds:uri="http://schemas.microsoft.com/office/2006/metadata/properties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8946e33d-fd2f-4ae4-8ee9-d90c129cdf9e"/>
  </ds:schemaRefs>
</ds:datastoreItem>
</file>

<file path=customXml/itemProps3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52379</TotalTime>
  <Words>560</Words>
  <Application>Microsoft Office PowerPoint</Application>
  <PresentationFormat>On-screen Show (4:3)</PresentationFormat>
  <Paragraphs>99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Thème Office</vt:lpstr>
      <vt:lpstr>MQXFAP2 SG Readings in Cooldown</vt:lpstr>
      <vt:lpstr>MQXFAP2 SG Gauges Overview </vt:lpstr>
      <vt:lpstr>Cooldown SG Readings</vt:lpstr>
      <vt:lpstr>HBM Gauge Readings---Shell azimuthal</vt:lpstr>
      <vt:lpstr>HBM Gauge Readings---Coil Azimuthal</vt:lpstr>
      <vt:lpstr>Vishay Gauge Readings---Shell azimuthal</vt:lpstr>
      <vt:lpstr>Vishay Gauge Readings---Coil Middle</vt:lpstr>
      <vt:lpstr>Vishay Gauge Readings---Rods</vt:lpstr>
    </vt:vector>
  </TitlesOfParts>
  <Company>LBNL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HiLumi-Pres-Template-4-3-LARP</dc:title>
  <dc:creator>Heng Pan</dc:creator>
  <cp:lastModifiedBy>Heng Pan</cp:lastModifiedBy>
  <cp:revision>1135</cp:revision>
  <cp:lastPrinted>2017-05-11T15:20:58Z</cp:lastPrinted>
  <dcterms:created xsi:type="dcterms:W3CDTF">2018-06-04T18:48:06Z</dcterms:created>
  <dcterms:modified xsi:type="dcterms:W3CDTF">2018-10-01T15:02:30Z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