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67" r:id="rId2"/>
    <p:sldId id="378" r:id="rId3"/>
    <p:sldId id="388" r:id="rId4"/>
    <p:sldId id="389" r:id="rId5"/>
    <p:sldId id="387" r:id="rId6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4" autoAdjust="0"/>
    <p:restoredTop sz="93682" autoAdjust="0"/>
  </p:normalViewPr>
  <p:slideViewPr>
    <p:cSldViewPr>
      <p:cViewPr varScale="1">
        <p:scale>
          <a:sx n="117" d="100"/>
          <a:sy n="117" d="100"/>
        </p:scale>
        <p:origin x="1434" y="10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-1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2011" y="5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26834" cy="466334"/>
          </a:xfrm>
          <a:prstGeom prst="rect">
            <a:avLst/>
          </a:prstGeom>
        </p:spPr>
        <p:txBody>
          <a:bodyPr vert="horz" lIns="92954" tIns="46477" rIns="92954" bIns="4647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956" y="1"/>
            <a:ext cx="3026834" cy="466334"/>
          </a:xfrm>
          <a:prstGeom prst="rect">
            <a:avLst/>
          </a:prstGeom>
        </p:spPr>
        <p:txBody>
          <a:bodyPr vert="horz" lIns="92954" tIns="46477" rIns="92954" bIns="46477" rtlCol="0"/>
          <a:lstStyle>
            <a:lvl1pPr algn="r">
              <a:defRPr sz="1200"/>
            </a:lvl1pPr>
          </a:lstStyle>
          <a:p>
            <a:fld id="{04D06D4B-F083-4F0B-B6C9-2D493B329ED9}" type="datetimeFigureOut">
              <a:rPr lang="en-US" smtClean="0"/>
              <a:t>10/2/2018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17369"/>
            <a:ext cx="3026834" cy="466333"/>
          </a:xfrm>
          <a:prstGeom prst="rect">
            <a:avLst/>
          </a:prstGeom>
        </p:spPr>
        <p:txBody>
          <a:bodyPr vert="horz" lIns="92954" tIns="46477" rIns="92954" bIns="4647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956" y="8817369"/>
            <a:ext cx="3026834" cy="466333"/>
          </a:xfrm>
          <a:prstGeom prst="rect">
            <a:avLst/>
          </a:prstGeom>
        </p:spPr>
        <p:txBody>
          <a:bodyPr vert="horz" lIns="92954" tIns="46477" rIns="92954" bIns="46477" rtlCol="0" anchor="b"/>
          <a:lstStyle>
            <a:lvl1pPr algn="r">
              <a:defRPr sz="1200"/>
            </a:lvl1pPr>
          </a:lstStyle>
          <a:p>
            <a:fld id="{BC3C506F-2269-46DF-AAD8-716176AB6A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33633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3072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02520" y="6538623"/>
            <a:ext cx="336679" cy="184666"/>
          </a:xfrm>
        </p:spPr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1495553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 dirty="0"/>
              <a:t>F. Feyzi</a:t>
            </a:r>
            <a:endParaRPr dirty="0"/>
          </a:p>
        </p:txBody>
      </p:sp>
      <p:sp>
        <p:nvSpPr>
          <p:cNvPr id="8" name="Holder 5"/>
          <p:cNvSpPr>
            <a:spLocks noGrp="1"/>
          </p:cNvSpPr>
          <p:nvPr>
            <p:ph type="dt" sz="half" idx="6"/>
          </p:nvPr>
        </p:nvSpPr>
        <p:spPr>
          <a:xfrm>
            <a:off x="25513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fld id="{3F206549-BA80-44FE-80EF-442ADF50618A}" type="datetime3">
              <a:rPr lang="en-US" smtClean="0"/>
              <a:t>2 October 2018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rgbClr val="3B5A77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1495553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 dirty="0"/>
              <a:t>F. Feyzi</a:t>
            </a:r>
            <a:endParaRPr dirty="0"/>
          </a:p>
        </p:txBody>
      </p:sp>
      <p:sp>
        <p:nvSpPr>
          <p:cNvPr id="8" name="Holder 5"/>
          <p:cNvSpPr>
            <a:spLocks noGrp="1"/>
          </p:cNvSpPr>
          <p:nvPr>
            <p:ph type="dt" sz="half" idx="6"/>
          </p:nvPr>
        </p:nvSpPr>
        <p:spPr>
          <a:xfrm>
            <a:off x="2667000" y="6538623"/>
            <a:ext cx="14478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fld id="{1B8EB912-B166-4426-917D-FF164A51B522}" type="datetime3">
              <a:rPr lang="en-US" smtClean="0"/>
              <a:t>2 October 2018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962" y="635889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8156447" y="6499859"/>
            <a:ext cx="541020" cy="2209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k object 18"/>
          <p:cNvSpPr/>
          <p:nvPr/>
        </p:nvSpPr>
        <p:spPr>
          <a:xfrm>
            <a:off x="6851904" y="6480046"/>
            <a:ext cx="1185672" cy="2545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499859"/>
            <a:ext cx="1685295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 dirty="0"/>
              <a:t>F. Feyzi</a:t>
            </a:r>
            <a:endParaRPr dirty="0"/>
          </a:p>
        </p:txBody>
      </p:sp>
      <p:sp>
        <p:nvSpPr>
          <p:cNvPr id="12" name="Holder 5"/>
          <p:cNvSpPr>
            <a:spLocks noGrp="1"/>
          </p:cNvSpPr>
          <p:nvPr>
            <p:ph type="dt" sz="half" idx="6"/>
          </p:nvPr>
        </p:nvSpPr>
        <p:spPr>
          <a:xfrm>
            <a:off x="29323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fld id="{942C360B-2D4D-4AF6-87A1-EE667CFA8062}" type="datetime3">
              <a:rPr lang="en-US" smtClean="0"/>
              <a:t>2 October 2018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962" y="635889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8156447" y="6499859"/>
            <a:ext cx="541020" cy="2209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k object 18"/>
          <p:cNvSpPr/>
          <p:nvPr/>
        </p:nvSpPr>
        <p:spPr>
          <a:xfrm>
            <a:off x="6851904" y="6480046"/>
            <a:ext cx="1185672" cy="2545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2"/>
            <a:ext cx="1419353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 dirty="0"/>
              <a:t>F. Feyzi</a:t>
            </a:r>
            <a:endParaRPr dirty="0"/>
          </a:p>
        </p:txBody>
      </p:sp>
      <p:sp>
        <p:nvSpPr>
          <p:cNvPr id="10" name="Holder 5"/>
          <p:cNvSpPr>
            <a:spLocks noGrp="1"/>
          </p:cNvSpPr>
          <p:nvPr>
            <p:ph type="dt" sz="half" idx="6"/>
          </p:nvPr>
        </p:nvSpPr>
        <p:spPr>
          <a:xfrm>
            <a:off x="25513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fld id="{1EDD7543-D272-49B9-8326-81C1E6461694}" type="datetime3">
              <a:rPr lang="en-US" smtClean="0"/>
              <a:t>2 October 2018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1419353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 dirty="0"/>
              <a:t>F. Feyzi</a:t>
            </a:r>
            <a:endParaRPr dirty="0"/>
          </a:p>
        </p:txBody>
      </p:sp>
      <p:sp>
        <p:nvSpPr>
          <p:cNvPr id="6" name="Holder 5"/>
          <p:cNvSpPr>
            <a:spLocks noGrp="1"/>
          </p:cNvSpPr>
          <p:nvPr>
            <p:ph type="dt" sz="half" idx="6"/>
          </p:nvPr>
        </p:nvSpPr>
        <p:spPr>
          <a:xfrm>
            <a:off x="2627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fld id="{1B2F0A81-B2BD-4EA0-B1B8-2606DB9F70E8}" type="datetime3">
              <a:rPr lang="en-US" smtClean="0"/>
              <a:t>2 October 2018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962" y="635889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8156447" y="6499859"/>
            <a:ext cx="541020" cy="22097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304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2904" y="1317059"/>
            <a:ext cx="8378190" cy="17799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B5A7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76326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 dirty="0"/>
              <a:t>F. Feyzi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865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fld id="{47B95B99-0685-45C5-81F3-696C79BE980B}" type="datetime3">
              <a:rPr lang="en-US" smtClean="0"/>
              <a:t>2 October 2018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40159" y="6538623"/>
            <a:ext cx="33667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bk object 18">
            <a:extLst>
              <a:ext uri="{FF2B5EF4-FFF2-40B4-BE49-F238E27FC236}">
                <a16:creationId xmlns:a16="http://schemas.microsoft.com/office/drawing/2014/main" id="{52444D8A-94C7-480D-B211-011EFA2E4372}"/>
              </a:ext>
            </a:extLst>
          </p:cNvPr>
          <p:cNvSpPr/>
          <p:nvPr userDrawn="1"/>
        </p:nvSpPr>
        <p:spPr>
          <a:xfrm>
            <a:off x="6851904" y="6480046"/>
            <a:ext cx="1185672" cy="25450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064E8-1557-4D37-95C7-10080BE67A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354217"/>
          </a:xfrm>
        </p:spPr>
        <p:txBody>
          <a:bodyPr/>
          <a:lstStyle/>
          <a:p>
            <a:br>
              <a:rPr lang="en-US" dirty="0"/>
            </a:br>
            <a:r>
              <a:rPr lang="en-US" dirty="0"/>
              <a:t>Single Phase</a:t>
            </a:r>
            <a:br>
              <a:rPr lang="en-US" dirty="0"/>
            </a:br>
            <a:r>
              <a:rPr lang="en-US" dirty="0"/>
              <a:t>Detector Support System</a:t>
            </a:r>
            <a:br>
              <a:rPr lang="en-US" dirty="0"/>
            </a:br>
            <a:r>
              <a:rPr lang="en-US" dirty="0"/>
              <a:t>Engineering Design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CE0E8E-9CE1-4342-BA1E-3BD43479747F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677108"/>
          </a:xfrm>
        </p:spPr>
        <p:txBody>
          <a:bodyPr/>
          <a:lstStyle/>
          <a:p>
            <a:r>
              <a:rPr lang="en-US" dirty="0"/>
              <a:t>Farshid Feyzi</a:t>
            </a:r>
          </a:p>
          <a:p>
            <a:r>
              <a:rPr lang="en-US" dirty="0"/>
              <a:t>2 October, 2018</a:t>
            </a:r>
          </a:p>
        </p:txBody>
      </p:sp>
    </p:spTree>
    <p:extLst>
      <p:ext uri="{BB962C8B-B14F-4D97-AF65-F5344CB8AC3E}">
        <p14:creationId xmlns:p14="http://schemas.microsoft.com/office/powerpoint/2010/main" val="3782512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44CBB-2024-4388-877C-91A07A8E0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338554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D3E8AD-6332-4CA3-8317-303CEC43EA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2904" y="1317059"/>
            <a:ext cx="8378190" cy="10156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APA envelope and pitch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DSS tube cross section and instrumentation cables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93302A-7A4A-464C-8583-C3F24E46CA3A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01CBF9-7116-431C-80F2-E6848E437201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dirty="0"/>
              <a:t>F. Feyzi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A2DDC0-BB49-4864-9259-5512FF84EC1B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pPr marL="12700"/>
            <a:fld id="{464772A2-049D-4155-A4ED-DD03A045308B}" type="datetime3">
              <a:rPr lang="en-US" smtClean="0"/>
              <a:t>2 October 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429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0B3DA3D-462B-45B8-BA5D-C6F065DD2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APA Envelop and Pitch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40990D7-E09F-4227-8F83-1BBD4B95B5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2904" y="1317059"/>
            <a:ext cx="8378190" cy="369331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APA design width is 2316.6 mm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APA envelope is 2324 mm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APA active area is 2300 mm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Set pitch at 2324 mm, then gap in active area is: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In warm state: 24 mm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In cold state for APAs on same beam: 24 mm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In cold state for APAs on adjacent beams: ~ 41 mm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Physical gap: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In warm state: 0 to 7.4 mm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In cold state for APA on same beam: 0 to 7.4 mm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In cold state for APA on adjacent beams: 17 to ~24.4 mm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Requirements: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C0C4753-556C-4947-BBDD-BDB73D231FA3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C3433A-E76D-439D-951A-8CCF1BD03247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/>
              <a:t>F. Feyzi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D7D4EB-43BE-42BA-BDC2-7EB3D0865014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pPr marL="12700"/>
            <a:fld id="{1B2F0A81-B2BD-4EA0-B1B8-2606DB9F70E8}" type="datetime3">
              <a:rPr lang="en-US" smtClean="0"/>
              <a:t>2 October 2018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5735D32-A207-4E43-94EC-35DB018192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49" y="5073808"/>
            <a:ext cx="8699500" cy="934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655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2F5DD-297B-4E3B-B862-938C04926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338554"/>
          </a:xfrm>
        </p:spPr>
        <p:txBody>
          <a:bodyPr/>
          <a:lstStyle/>
          <a:p>
            <a:r>
              <a:rPr lang="en-US" dirty="0"/>
              <a:t>DSS tube, Crossing tube, instrument cables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F6A73F-6E26-4316-BB14-D7F6857233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2904" y="1317059"/>
            <a:ext cx="8378190" cy="526297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Instrument cables are required on approximately ½ of the DSS feedthroughs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Need to look at cross section drawings to see how much space there 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Number and sizes of cables need to be determined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Do we put cables: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Between DSS tube and crossing tube?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Or inside the DSS tube?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This affects when the cables are installed: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Choice 1 allows for pre-installation of cables before DSS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Choice 2 needs to have DSS tube in first, cables then must be fed upward and connectorized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Choice 2 allows for DSS and cables to be pre-assembled but needs connectors inside cryostat and long cable to be preassembled with DSS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5E7000-FEAE-44D9-BBC8-A5E13C121B33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D1039F-93CC-4426-A64D-7924DD0E5E4E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/>
              <a:t>F. Feyzi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353FA4-5D3F-47C8-BC58-A6A1B9ADCF4E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pPr marL="12700"/>
            <a:fld id="{1B8EB912-B166-4426-917D-FF164A51B522}" type="datetime3">
              <a:rPr lang="en-US" smtClean="0"/>
              <a:t>2 October 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926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F350D-2FC5-465F-9167-5C40F2E2F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338554"/>
          </a:xfrm>
        </p:spPr>
        <p:txBody>
          <a:bodyPr/>
          <a:lstStyle/>
          <a:p>
            <a:r>
              <a:rPr lang="en-US" dirty="0"/>
              <a:t>Next week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3B67A0-3972-4650-8EA8-3A5F780F48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2904" y="1317059"/>
            <a:ext cx="8378190" cy="67710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List of weights-Dan, Vic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DP support systems -Farshid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87CE35-B230-407D-B35C-684CDA8974E1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7E0487-9D54-4D6C-BC45-069D466DBD70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/>
              <a:t>F. Feyzi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9175500-5846-47E2-9D1F-FDD727F0BDA8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pPr marL="12700"/>
            <a:fld id="{684FA796-2574-469A-A5C8-BC9278473187}" type="datetime3">
              <a:rPr lang="en-US" smtClean="0"/>
              <a:t>2 October 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050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25483</TotalTime>
  <Words>271</Words>
  <Application>Microsoft Office PowerPoint</Application>
  <PresentationFormat>On-screen Show (4:3)</PresentationFormat>
  <Paragraphs>46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 Single Phase Detector Support System Engineering Design</vt:lpstr>
      <vt:lpstr>Agenda</vt:lpstr>
      <vt:lpstr>APA Envelop and Pitch</vt:lpstr>
      <vt:lpstr>DSS tube, Crossing tube, instrument cables</vt:lpstr>
      <vt:lpstr>Next week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Sandbox Studio</dc:creator>
  <cp:lastModifiedBy>Farshid Feyzi</cp:lastModifiedBy>
  <cp:revision>559</cp:revision>
  <cp:lastPrinted>2018-05-08T19:16:12Z</cp:lastPrinted>
  <dcterms:created xsi:type="dcterms:W3CDTF">2016-07-13T11:29:54Z</dcterms:created>
  <dcterms:modified xsi:type="dcterms:W3CDTF">2018-10-02T18:40:49Z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2016-06-23T00:00:00Z</vt:filetime>
  </property>
  <property fmtid="{D5CDD505-2E9C-101B-9397-08002B2CF9AE}" pid="3" name="LastSaved">
    <vt:filetime>2016-07-13T00:00:00Z</vt:filetime>
  </property>
</Properties>
</file>