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2"/>
  </p:notesMasterIdLst>
  <p:handoutMasterIdLst>
    <p:handoutMasterId r:id="rId33"/>
  </p:handoutMasterIdLst>
  <p:sldIdLst>
    <p:sldId id="263" r:id="rId5"/>
    <p:sldId id="405" r:id="rId6"/>
    <p:sldId id="1065" r:id="rId7"/>
    <p:sldId id="306" r:id="rId8"/>
    <p:sldId id="322" r:id="rId9"/>
    <p:sldId id="290" r:id="rId10"/>
    <p:sldId id="260" r:id="rId11"/>
    <p:sldId id="316" r:id="rId12"/>
    <p:sldId id="317" r:id="rId13"/>
    <p:sldId id="318" r:id="rId14"/>
    <p:sldId id="319" r:id="rId15"/>
    <p:sldId id="320" r:id="rId16"/>
    <p:sldId id="323" r:id="rId17"/>
    <p:sldId id="307" r:id="rId18"/>
    <p:sldId id="310" r:id="rId19"/>
    <p:sldId id="308" r:id="rId20"/>
    <p:sldId id="309" r:id="rId21"/>
    <p:sldId id="311" r:id="rId22"/>
    <p:sldId id="312" r:id="rId23"/>
    <p:sldId id="313" r:id="rId24"/>
    <p:sldId id="321" r:id="rId25"/>
    <p:sldId id="315" r:id="rId26"/>
    <p:sldId id="324" r:id="rId27"/>
    <p:sldId id="325" r:id="rId28"/>
    <p:sldId id="1062" r:id="rId29"/>
    <p:sldId id="1048" r:id="rId30"/>
    <p:sldId id="1063" r:id="rId31"/>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ben H Carcagno" initials="RHC" lastIdx="6"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E699"/>
    <a:srgbClr val="FFCC00"/>
    <a:srgbClr val="B4C6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86" autoAdjust="0"/>
    <p:restoredTop sz="96407" autoAdjust="0"/>
  </p:normalViewPr>
  <p:slideViewPr>
    <p:cSldViewPr snapToObjects="1" showGuides="1">
      <p:cViewPr varScale="1">
        <p:scale>
          <a:sx n="152" d="100"/>
          <a:sy n="152" d="100"/>
        </p:scale>
        <p:origin x="192" y="528"/>
      </p:cViewPr>
      <p:guideLst>
        <p:guide orient="horz" pos="4080"/>
        <p:guide pos="240"/>
      </p:guideLst>
    </p:cSldViewPr>
  </p:slideViewPr>
  <p:notesTextViewPr>
    <p:cViewPr>
      <p:scale>
        <a:sx n="3" d="2"/>
        <a:sy n="3" d="2"/>
      </p:scale>
      <p:origin x="0" y="0"/>
    </p:cViewPr>
  </p:notesTextViewPr>
  <p:sorterViewPr>
    <p:cViewPr>
      <p:scale>
        <a:sx n="100" d="100"/>
        <a:sy n="100" d="100"/>
      </p:scale>
      <p:origin x="0" y="53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04/10/2018</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04/10/2018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a:p>
        </p:txBody>
      </p:sp>
    </p:spTree>
    <p:extLst>
      <p:ext uri="{BB962C8B-B14F-4D97-AF65-F5344CB8AC3E}">
        <p14:creationId xmlns:p14="http://schemas.microsoft.com/office/powerpoint/2010/main" val="10144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4</a:t>
            </a:fld>
            <a:endParaRPr lang="fr-FR"/>
          </a:p>
        </p:txBody>
      </p:sp>
    </p:spTree>
    <p:extLst>
      <p:ext uri="{BB962C8B-B14F-4D97-AF65-F5344CB8AC3E}">
        <p14:creationId xmlns:p14="http://schemas.microsoft.com/office/powerpoint/2010/main" val="21138195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0" y="6356350"/>
            <a:ext cx="6309000" cy="360000"/>
          </a:xfrm>
        </p:spPr>
        <p:txBody>
          <a:bodyPr lIns="0" tIns="0" rIns="0" bIns="0" anchor="b" anchorCtr="0"/>
          <a:lstStyle>
            <a:lvl1pPr algn="r">
              <a:defRPr>
                <a:solidFill>
                  <a:schemeClr val="accent1"/>
                </a:solidFill>
              </a:defRPr>
            </a:lvl1pPr>
          </a:lstStyle>
          <a:p>
            <a:r>
              <a:rPr lang="en-GB" noProof="0"/>
              <a:t>Review of Structural Design Criteria for Al-7075</a:t>
            </a:r>
            <a:endParaRPr lang="en-GB" noProof="0" dirty="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9592" y="673710"/>
            <a:ext cx="3785364" cy="1534388"/>
          </a:xfrm>
          <a:prstGeom prst="rect">
            <a:avLst/>
          </a:prstGeom>
        </p:spPr>
      </p:pic>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grpSp>
        <p:nvGrpSpPr>
          <p:cNvPr id="10" name="Grouper 9"/>
          <p:cNvGrpSpPr/>
          <p:nvPr userDrawn="1"/>
        </p:nvGrpSpPr>
        <p:grpSpPr>
          <a:xfrm>
            <a:off x="457200" y="6071400"/>
            <a:ext cx="4572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1619672" y="6333749"/>
            <a:ext cx="5900220" cy="372090"/>
          </a:xfrm>
        </p:spPr>
        <p:txBody>
          <a:bodyPr/>
          <a:lstStyle/>
          <a:p>
            <a:r>
              <a:rPr lang="en-GB"/>
              <a:t>Review of Structural Design Criteria for Al-7075</a:t>
            </a:r>
            <a:endParaRPr lang="en-GB" dirty="0"/>
          </a:p>
        </p:txBody>
      </p:sp>
      <p:sp>
        <p:nvSpPr>
          <p:cNvPr id="6" name="Espace réservé du numéro de diapositive 5"/>
          <p:cNvSpPr>
            <a:spLocks noGrp="1"/>
          </p:cNvSpPr>
          <p:nvPr>
            <p:ph type="sldNum" sz="quarter" idx="12"/>
          </p:nvPr>
        </p:nvSpPr>
        <p:spPr>
          <a:xfrm>
            <a:off x="8172400" y="6356350"/>
            <a:ext cx="360000" cy="360000"/>
          </a:xfrm>
        </p:spPr>
        <p:txBody>
          <a:bodyPr/>
          <a:lstStyle/>
          <a:p>
            <a:fld id="{BFDCA1C4-9514-7B4F-976F-D92F7E296653}" type="slidenum">
              <a:rPr lang="fr-FR" smtClean="0"/>
              <a:pPr/>
              <a:t>‹#›</a:t>
            </a:fld>
            <a:endParaRPr lang="fr-FR" dirty="0"/>
          </a:p>
        </p:txBody>
      </p:sp>
      <p:sp>
        <p:nvSpPr>
          <p:cNvPr id="4" name="Title 3">
            <a:extLst>
              <a:ext uri="{FF2B5EF4-FFF2-40B4-BE49-F238E27FC236}">
                <a16:creationId xmlns:a16="http://schemas.microsoft.com/office/drawing/2014/main" id="{F8D3D700-EE58-9942-92CD-DF1F70622119}"/>
              </a:ext>
            </a:extLst>
          </p:cNvPr>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5543128" cy="360000"/>
          </a:xfrm>
        </p:spPr>
        <p:txBody>
          <a:bodyPr/>
          <a:lstStyle/>
          <a:p>
            <a:r>
              <a:rPr lang="en-GB" noProof="0"/>
              <a:t>Review of Structural Design Criteria for Al-7075</a:t>
            </a:r>
            <a:endParaRPr lang="en-GB" noProof="0" dirty="0"/>
          </a:p>
        </p:txBody>
      </p:sp>
      <p:sp>
        <p:nvSpPr>
          <p:cNvPr id="4" name="Espace réservé du numéro de diapositive 3"/>
          <p:cNvSpPr>
            <a:spLocks noGrp="1"/>
          </p:cNvSpPr>
          <p:nvPr>
            <p:ph type="sldNum" sz="quarter" idx="12"/>
          </p:nvPr>
        </p:nvSpPr>
        <p:spPr>
          <a:xfrm>
            <a:off x="8172440" y="6356350"/>
            <a:ext cx="360000" cy="360000"/>
          </a:xfrm>
        </p:spPr>
        <p:txBody>
          <a:bodyPr/>
          <a:lstStyle/>
          <a:p>
            <a:fld id="{BFDCA1C4-9514-7B4F-976F-D92F7E296653}" type="slidenum">
              <a:rPr lang="fr-FR" smtClean="0"/>
              <a:pPr/>
              <a:t>‹#›</a:t>
            </a:fld>
            <a:endParaRPr lang="fr-FR"/>
          </a:p>
        </p:txBody>
      </p:sp>
      <p:grpSp>
        <p:nvGrpSpPr>
          <p:cNvPr id="6" name="Grouper 5"/>
          <p:cNvGrpSpPr/>
          <p:nvPr userDrawn="1"/>
        </p:nvGrpSpPr>
        <p:grpSpPr>
          <a:xfrm>
            <a:off x="1440000" y="6300000"/>
            <a:ext cx="457200" cy="457200"/>
            <a:chOff x="1462200" y="4620913"/>
            <a:chExt cx="457200" cy="457200"/>
          </a:xfrm>
        </p:grpSpPr>
        <p:sp>
          <p:nvSpPr>
            <p:cNvPr id="7" name="Rectangle 6"/>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ZoneTexte 7"/>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a:t>Thank you message....</a:t>
            </a:r>
          </a:p>
        </p:txBody>
      </p:sp>
      <p:sp>
        <p:nvSpPr>
          <p:cNvPr id="4" name="Espace réservé du pied de page 3"/>
          <p:cNvSpPr>
            <a:spLocks noGrp="1"/>
          </p:cNvSpPr>
          <p:nvPr>
            <p:ph type="ftr" sz="quarter" idx="11"/>
          </p:nvPr>
        </p:nvSpPr>
        <p:spPr>
          <a:xfrm>
            <a:off x="1351800" y="6356350"/>
            <a:ext cx="5596464" cy="360000"/>
          </a:xfrm>
        </p:spPr>
        <p:txBody>
          <a:bodyPr/>
          <a:lstStyle/>
          <a:p>
            <a:r>
              <a:rPr lang="en-GB" noProof="0"/>
              <a:t>Review of Structural Design Criteria for Al-7075</a:t>
            </a:r>
            <a:endParaRPr lang="en-GB" noProof="0" dirty="0"/>
          </a:p>
        </p:txBody>
      </p:sp>
      <p:sp>
        <p:nvSpPr>
          <p:cNvPr id="5" name="Espace réservé du numéro de diapositive 4"/>
          <p:cNvSpPr>
            <a:spLocks noGrp="1"/>
          </p:cNvSpPr>
          <p:nvPr>
            <p:ph type="sldNum" sz="quarter" idx="12"/>
          </p:nvPr>
        </p:nvSpPr>
        <p:spPr>
          <a:xfrm>
            <a:off x="7452360" y="6356350"/>
            <a:ext cx="360000" cy="360000"/>
          </a:xfrm>
        </p:spPr>
        <p:txBody>
          <a:body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673710"/>
            <a:ext cx="3785364" cy="1534388"/>
          </a:xfrm>
          <a:prstGeom prst="rect">
            <a:avLst/>
          </a:prstGeom>
        </p:spPr>
      </p:pic>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a:t>Credits if needed: reference 1, reference 2 ...</a:t>
            </a:r>
          </a:p>
        </p:txBody>
      </p:sp>
      <p:grpSp>
        <p:nvGrpSpPr>
          <p:cNvPr id="9" name="Grouper 8"/>
          <p:cNvGrpSpPr/>
          <p:nvPr userDrawn="1"/>
        </p:nvGrpSpPr>
        <p:grpSpPr>
          <a:xfrm>
            <a:off x="457200" y="6071400"/>
            <a:ext cx="457200" cy="457200"/>
            <a:chOff x="1462200" y="4620913"/>
            <a:chExt cx="457200" cy="457200"/>
          </a:xfrm>
        </p:grpSpPr>
        <p:sp>
          <p:nvSpPr>
            <p:cNvPr id="10" name="Rectangle 9"/>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ZoneTexte 10"/>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Review of Structural Design Criteria for Al-7075</a:t>
            </a:r>
          </a:p>
        </p:txBody>
      </p:sp>
      <p:sp>
        <p:nvSpPr>
          <p:cNvPr id="6" name="Slide Number Placeholder 5"/>
          <p:cNvSpPr>
            <a:spLocks noGrp="1"/>
          </p:cNvSpPr>
          <p:nvPr>
            <p:ph type="sldNum" sz="quarter" idx="12"/>
          </p:nvPr>
        </p:nvSpPr>
        <p:spPr/>
        <p:txBody>
          <a:bodyPr/>
          <a:lstStyle/>
          <a:p>
            <a:fld id="{805B3CFE-0260-4FD2-8D05-4D7D67569029}" type="slidenum">
              <a:rPr lang="en-US" smtClean="0"/>
              <a:pPr/>
              <a:t>‹#›</a:t>
            </a:fld>
            <a:endParaRPr lang="en-US"/>
          </a:p>
        </p:txBody>
      </p:sp>
      <p:sp>
        <p:nvSpPr>
          <p:cNvPr id="7" name="Title 1"/>
          <p:cNvSpPr>
            <a:spLocks noGrp="1"/>
          </p:cNvSpPr>
          <p:nvPr>
            <p:ph type="title"/>
          </p:nvPr>
        </p:nvSpPr>
        <p:spPr>
          <a:xfrm>
            <a:off x="1066800" y="152400"/>
            <a:ext cx="6324600" cy="609600"/>
          </a:xfrm>
        </p:spPr>
        <p:txBody>
          <a:bodyPr>
            <a:normAutofit/>
          </a:bodyPr>
          <a:lstStyle>
            <a:lvl1pPr>
              <a:defRPr sz="2800">
                <a:solidFill>
                  <a:schemeClr val="tx2">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32518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6324600" cy="609600"/>
          </a:xfrm>
        </p:spPr>
        <p:txBody>
          <a:bodyPr>
            <a:normAutofit/>
          </a:bodyPr>
          <a:lstStyle>
            <a:lvl1pPr>
              <a:defRPr sz="2800">
                <a:solidFill>
                  <a:schemeClr val="tx2">
                    <a:lumMod val="7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tx2">
                    <a:lumMod val="75000"/>
                  </a:schemeClr>
                </a:solidFill>
              </a:defRPr>
            </a:lvl1pPr>
          </a:lstStyle>
          <a:p>
            <a:endParaRPr lang="en-US" dirty="0"/>
          </a:p>
        </p:txBody>
      </p:sp>
      <p:sp>
        <p:nvSpPr>
          <p:cNvPr id="4" name="Footer Placeholder 3"/>
          <p:cNvSpPr>
            <a:spLocks noGrp="1"/>
          </p:cNvSpPr>
          <p:nvPr>
            <p:ph type="ftr" sz="quarter" idx="11"/>
          </p:nvPr>
        </p:nvSpPr>
        <p:spPr/>
        <p:txBody>
          <a:bodyPr/>
          <a:lstStyle>
            <a:lvl1pPr>
              <a:defRPr>
                <a:solidFill>
                  <a:schemeClr val="tx2">
                    <a:lumMod val="75000"/>
                  </a:schemeClr>
                </a:solidFill>
              </a:defRPr>
            </a:lvl1pPr>
          </a:lstStyle>
          <a:p>
            <a:r>
              <a:rPr lang="en-US"/>
              <a:t>Review of Structural Design Criteria for Al-7075</a:t>
            </a:r>
            <a:endParaRPr lang="en-US" dirty="0"/>
          </a:p>
        </p:txBody>
      </p:sp>
      <p:sp>
        <p:nvSpPr>
          <p:cNvPr id="5" name="Slide Number Placeholder 4"/>
          <p:cNvSpPr>
            <a:spLocks noGrp="1"/>
          </p:cNvSpPr>
          <p:nvPr>
            <p:ph type="sldNum" sz="quarter" idx="12"/>
          </p:nvPr>
        </p:nvSpPr>
        <p:spPr/>
        <p:txBody>
          <a:bodyPr/>
          <a:lstStyle>
            <a:lvl1pPr>
              <a:defRPr>
                <a:solidFill>
                  <a:schemeClr val="tx2">
                    <a:lumMod val="75000"/>
                  </a:schemeClr>
                </a:solidFill>
              </a:defRPr>
            </a:lvl1pPr>
          </a:lstStyle>
          <a:p>
            <a:fld id="{E99BABBE-8C37-4EA0-B4C8-2876D6EC6807}" type="slidenum">
              <a:rPr lang="en-US" smtClean="0"/>
              <a:pPr/>
              <a:t>‹#›</a:t>
            </a:fld>
            <a:endParaRPr lang="en-US" dirty="0"/>
          </a:p>
        </p:txBody>
      </p:sp>
      <p:pic>
        <p:nvPicPr>
          <p:cNvPr id="10" name="Picture 3"/>
          <p:cNvPicPr>
            <a:picLocks noChangeAspect="1" noChangeArrowheads="1"/>
          </p:cNvPicPr>
          <p:nvPr userDrawn="1"/>
        </p:nvPicPr>
        <p:blipFill>
          <a:blip r:embed="rId2" cstate="print"/>
          <a:srcRect/>
          <a:stretch>
            <a:fillRect/>
          </a:stretch>
        </p:blipFill>
        <p:spPr bwMode="auto">
          <a:xfrm>
            <a:off x="152400" y="152400"/>
            <a:ext cx="914400" cy="924751"/>
          </a:xfrm>
          <a:prstGeom prst="rect">
            <a:avLst/>
          </a:prstGeom>
          <a:noFill/>
          <a:ln w="9525">
            <a:noFill/>
            <a:miter lim="800000"/>
            <a:headEnd/>
            <a:tailEnd/>
          </a:ln>
        </p:spPr>
      </p:pic>
      <p:cxnSp>
        <p:nvCxnSpPr>
          <p:cNvPr id="11" name="Straight Connector 10"/>
          <p:cNvCxnSpPr/>
          <p:nvPr userDrawn="1"/>
        </p:nvCxnSpPr>
        <p:spPr>
          <a:xfrm>
            <a:off x="1371600" y="838200"/>
            <a:ext cx="7467600"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52400" y="6324600"/>
            <a:ext cx="8763000" cy="1588"/>
          </a:xfrm>
          <a:prstGeom prst="line">
            <a:avLst/>
          </a:prstGeom>
          <a:ln w="19050">
            <a:solidFill>
              <a:srgbClr val="17375E"/>
            </a:solidFill>
          </a:ln>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76346" t="18308" r="8845" b="72769"/>
          <a:stretch/>
        </p:blipFill>
        <p:spPr bwMode="auto">
          <a:xfrm>
            <a:off x="7277683" y="0"/>
            <a:ext cx="1866317" cy="702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994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5687144" cy="360000"/>
          </a:xfrm>
          <a:prstGeom prst="rect">
            <a:avLst/>
          </a:prstGeom>
        </p:spPr>
        <p:txBody>
          <a:bodyPr vert="horz" lIns="0" tIns="0" rIns="0" bIns="0" rtlCol="0" anchor="b"/>
          <a:lstStyle>
            <a:lvl1pPr algn="r">
              <a:defRPr sz="1200">
                <a:solidFill>
                  <a:schemeClr val="accent1"/>
                </a:solidFill>
              </a:defRPr>
            </a:lvl1pPr>
          </a:lstStyle>
          <a:p>
            <a:r>
              <a:rPr lang="en-GB" noProof="0"/>
              <a:t>Review of Structural Design Criteria for Al-7075</a:t>
            </a:r>
            <a:endParaRPr lang="en-GB" noProof="0" dirty="0"/>
          </a:p>
        </p:txBody>
      </p:sp>
      <p:sp>
        <p:nvSpPr>
          <p:cNvPr id="6" name="Espace réservé du numéro de diapositive 5"/>
          <p:cNvSpPr>
            <a:spLocks noGrp="1"/>
          </p:cNvSpPr>
          <p:nvPr>
            <p:ph type="sldNum" sz="quarter" idx="4"/>
          </p:nvPr>
        </p:nvSpPr>
        <p:spPr>
          <a:xfrm>
            <a:off x="8172000" y="6323239"/>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8" r:id="rId4"/>
    <p:sldLayoutId id="2147483659" r:id="rId5"/>
    <p:sldLayoutId id="2147483660" r:id="rId6"/>
  </p:sldLayoutIdLst>
  <p:hf sldNum="0"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46.emf"/><Relationship Id="rId2" Type="http://schemas.openxmlformats.org/officeDocument/2006/relationships/image" Target="../media/image41.emf"/><Relationship Id="rId1" Type="http://schemas.openxmlformats.org/officeDocument/2006/relationships/slideLayout" Target="../slideLayouts/slideLayout5.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71600" y="2924944"/>
            <a:ext cx="7600000" cy="1524878"/>
          </a:xfrm>
        </p:spPr>
        <p:txBody>
          <a:bodyPr/>
          <a:lstStyle/>
          <a:p>
            <a:r>
              <a:rPr lang="en-GB" dirty="0"/>
              <a:t>MQXFA Mechanical Design Criteria</a:t>
            </a:r>
            <a:br>
              <a:rPr lang="en-GB" dirty="0"/>
            </a:br>
            <a:br>
              <a:rPr lang="en-GB" dirty="0"/>
            </a:br>
            <a:r>
              <a:rPr lang="en-GB" dirty="0"/>
              <a:t>Setting the context: </a:t>
            </a:r>
            <a:br>
              <a:rPr lang="en-GB" dirty="0"/>
            </a:br>
            <a:r>
              <a:rPr lang="en-GB" dirty="0"/>
              <a:t>The magnet structure and load cases</a:t>
            </a:r>
          </a:p>
        </p:txBody>
      </p:sp>
      <p:sp>
        <p:nvSpPr>
          <p:cNvPr id="3" name="Sous-titre 2"/>
          <p:cNvSpPr>
            <a:spLocks noGrp="1"/>
          </p:cNvSpPr>
          <p:nvPr>
            <p:ph type="subTitle" idx="1"/>
          </p:nvPr>
        </p:nvSpPr>
        <p:spPr>
          <a:xfrm>
            <a:off x="1287690" y="5119141"/>
            <a:ext cx="6480000" cy="990600"/>
          </a:xfrm>
        </p:spPr>
        <p:txBody>
          <a:bodyPr>
            <a:normAutofit fontScale="85000" lnSpcReduction="10000"/>
          </a:bodyPr>
          <a:lstStyle/>
          <a:p>
            <a:r>
              <a:rPr lang="en-GB" dirty="0"/>
              <a:t>Soren Prestemon, Lawrence Berkeley National Laboratory</a:t>
            </a:r>
          </a:p>
          <a:p>
            <a:r>
              <a:rPr lang="en-GB" dirty="0"/>
              <a:t>LBNL Coordinator &amp; L3 Control Account Manager for Structures</a:t>
            </a:r>
          </a:p>
          <a:p>
            <a:r>
              <a:rPr lang="en-GB" dirty="0"/>
              <a:t>LHC AUP Project</a:t>
            </a:r>
          </a:p>
        </p:txBody>
      </p:sp>
      <p:sp>
        <p:nvSpPr>
          <p:cNvPr id="4" name="Espace réservé du texte 3"/>
          <p:cNvSpPr>
            <a:spLocks noGrp="1"/>
          </p:cNvSpPr>
          <p:nvPr>
            <p:ph type="body" sz="quarter" idx="14"/>
          </p:nvPr>
        </p:nvSpPr>
        <p:spPr>
          <a:xfrm>
            <a:off x="1371600" y="6176094"/>
            <a:ext cx="6480000" cy="349250"/>
          </a:xfrm>
        </p:spPr>
        <p:txBody>
          <a:bodyPr>
            <a:normAutofit/>
          </a:bodyPr>
          <a:lstStyle/>
          <a:p>
            <a:r>
              <a:rPr lang="en-US" dirty="0"/>
              <a:t>LBNL – October 5th, 2018</a:t>
            </a:r>
            <a:endParaRPr lang="en-GB" dirty="0"/>
          </a:p>
        </p:txBody>
      </p:sp>
      <p:sp>
        <p:nvSpPr>
          <p:cNvPr id="6" name="Rectangle 5"/>
          <p:cNvSpPr/>
          <p:nvPr/>
        </p:nvSpPr>
        <p:spPr>
          <a:xfrm>
            <a:off x="395536" y="6073775"/>
            <a:ext cx="576064" cy="626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871672" y="908720"/>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Image 11" descr="HLU-logoN-tit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2050" y="585575"/>
            <a:ext cx="3540430" cy="153438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87690" y="585575"/>
            <a:ext cx="4057610" cy="16912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Shell-based support structure</a:t>
            </a:r>
            <a:br>
              <a:rPr lang="en-US" dirty="0"/>
            </a:br>
            <a:r>
              <a:rPr lang="en-US" dirty="0"/>
              <a:t>Concept</a:t>
            </a:r>
          </a:p>
        </p:txBody>
      </p:sp>
      <p:sp>
        <p:nvSpPr>
          <p:cNvPr id="2" name="Footer Placeholder 1"/>
          <p:cNvSpPr>
            <a:spLocks noGrp="1"/>
          </p:cNvSpPr>
          <p:nvPr>
            <p:ph type="ftr" sz="quarter" idx="11"/>
          </p:nvPr>
        </p:nvSpPr>
        <p:spPr/>
        <p:txBody>
          <a:bodyPr/>
          <a:lstStyle/>
          <a:p>
            <a:r>
              <a:rPr lang="en-US"/>
              <a:t>Review of Structural Design Criteria for Al-7075</a:t>
            </a:r>
            <a:endParaRPr lang="en-US" dirty="0"/>
          </a:p>
        </p:txBody>
      </p:sp>
      <p:grpSp>
        <p:nvGrpSpPr>
          <p:cNvPr id="5" name="Group 4"/>
          <p:cNvGrpSpPr/>
          <p:nvPr/>
        </p:nvGrpSpPr>
        <p:grpSpPr>
          <a:xfrm>
            <a:off x="4325112" y="1143000"/>
            <a:ext cx="4800600" cy="4724400"/>
            <a:chOff x="0" y="1143000"/>
            <a:chExt cx="4800600" cy="4724400"/>
          </a:xfrm>
        </p:grpSpPr>
        <p:grpSp>
          <p:nvGrpSpPr>
            <p:cNvPr id="6" name="Group 5"/>
            <p:cNvGrpSpPr/>
            <p:nvPr/>
          </p:nvGrpSpPr>
          <p:grpSpPr>
            <a:xfrm>
              <a:off x="0" y="1143000"/>
              <a:ext cx="4800600" cy="4724400"/>
              <a:chOff x="-1371600" y="1143000"/>
              <a:chExt cx="4800600" cy="4724400"/>
            </a:xfrm>
          </p:grpSpPr>
          <p:pic>
            <p:nvPicPr>
              <p:cNvPr id="9" name="Picture 8" descr="step2.png"/>
              <p:cNvPicPr>
                <a:picLocks noChangeAspect="1"/>
              </p:cNvPicPr>
              <p:nvPr/>
            </p:nvPicPr>
            <p:blipFill>
              <a:blip r:embed="rId2" cstate="print"/>
              <a:srcRect l="4254" t="6944" r="33602" b="6944"/>
              <a:stretch>
                <a:fillRect/>
              </a:stretch>
            </p:blipFill>
            <p:spPr>
              <a:xfrm>
                <a:off x="-1371600" y="1143000"/>
                <a:ext cx="4800600" cy="4724400"/>
              </a:xfrm>
              <a:prstGeom prst="rect">
                <a:avLst/>
              </a:prstGeom>
            </p:spPr>
          </p:pic>
          <p:sp>
            <p:nvSpPr>
              <p:cNvPr id="10" name="Rectangle 9"/>
              <p:cNvSpPr/>
              <p:nvPr/>
            </p:nvSpPr>
            <p:spPr>
              <a:xfrm rot="5400000">
                <a:off x="813267" y="4749334"/>
                <a:ext cx="129927" cy="80063"/>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5400000">
                <a:off x="1139179" y="4754993"/>
                <a:ext cx="129333" cy="77762"/>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5400000">
                <a:off x="810967" y="2177254"/>
                <a:ext cx="129927" cy="80063"/>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5400000">
                <a:off x="1136879" y="2182913"/>
                <a:ext cx="129333" cy="77762"/>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64044" y="3305000"/>
                <a:ext cx="138192" cy="73632"/>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70502" y="3636936"/>
                <a:ext cx="133027" cy="6715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90600" y="3234690"/>
                <a:ext cx="274320" cy="34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219200" y="3352800"/>
                <a:ext cx="179070" cy="217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94410" y="3147060"/>
                <a:ext cx="152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1057404" y="3299976"/>
              <a:ext cx="138192" cy="73632"/>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63862" y="3631912"/>
              <a:ext cx="133027" cy="6715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0" y="1219200"/>
            <a:ext cx="5791200" cy="2585323"/>
          </a:xfrm>
          <a:prstGeom prst="rect">
            <a:avLst/>
          </a:prstGeom>
          <a:noFill/>
        </p:spPr>
        <p:txBody>
          <a:bodyPr wrap="square" rtlCol="0">
            <a:spAutoFit/>
          </a:bodyPr>
          <a:lstStyle/>
          <a:p>
            <a:pPr marL="285750" indent="-285750">
              <a:buFont typeface="Arial" pitchFamily="34" charset="0"/>
              <a:buChar char="•"/>
            </a:pPr>
            <a:r>
              <a:rPr lang="en-US" dirty="0">
                <a:solidFill>
                  <a:schemeClr val="tx2">
                    <a:lumMod val="75000"/>
                  </a:schemeClr>
                </a:solidFill>
              </a:rPr>
              <a:t>Shell-based support structure often referred as</a:t>
            </a:r>
          </a:p>
          <a:p>
            <a:r>
              <a:rPr lang="en-US" dirty="0">
                <a:solidFill>
                  <a:schemeClr val="tx2">
                    <a:lumMod val="75000"/>
                  </a:schemeClr>
                </a:solidFill>
              </a:rPr>
              <a:t> “bladder and keys” structure developed at LBNL for strain sensitive material</a:t>
            </a:r>
          </a:p>
          <a:p>
            <a:endParaRPr lang="en-US" dirty="0">
              <a:solidFill>
                <a:schemeClr val="tx2">
                  <a:lumMod val="75000"/>
                </a:schemeClr>
              </a:solidFill>
            </a:endParaRPr>
          </a:p>
          <a:p>
            <a:endParaRPr lang="en-US" dirty="0">
              <a:solidFill>
                <a:schemeClr val="tx2">
                  <a:lumMod val="75000"/>
                </a:schemeClr>
              </a:solidFill>
            </a:endParaRPr>
          </a:p>
          <a:p>
            <a:endParaRPr lang="en-US" dirty="0">
              <a:solidFill>
                <a:schemeClr val="tx2">
                  <a:lumMod val="75000"/>
                </a:schemeClr>
              </a:solidFill>
            </a:endParaRPr>
          </a:p>
          <a:p>
            <a:pPr marL="285750" indent="-285750">
              <a:buFont typeface="Arial" pitchFamily="34" charset="0"/>
              <a:buChar char="•"/>
            </a:pPr>
            <a:endParaRPr lang="en-US" dirty="0">
              <a:solidFill>
                <a:schemeClr val="tx2">
                  <a:lumMod val="75000"/>
                </a:schemeClr>
              </a:solidFill>
            </a:endParaRPr>
          </a:p>
          <a:p>
            <a:pPr marL="285750" indent="-285750">
              <a:buFont typeface="Arial" pitchFamily="34" charset="0"/>
              <a:buChar char="•"/>
            </a:pPr>
            <a:endParaRPr lang="en-US" dirty="0">
              <a:solidFill>
                <a:schemeClr val="tx2">
                  <a:lumMod val="75000"/>
                </a:schemeClr>
              </a:solidFill>
            </a:endParaRPr>
          </a:p>
          <a:p>
            <a:r>
              <a:rPr lang="en-US" dirty="0">
                <a:solidFill>
                  <a:schemeClr val="tx2">
                    <a:lumMod val="75000"/>
                  </a:schemeClr>
                </a:solidFill>
              </a:rPr>
              <a:t> </a:t>
            </a:r>
          </a:p>
        </p:txBody>
      </p:sp>
      <p:sp>
        <p:nvSpPr>
          <p:cNvPr id="20" name="TextBox 19"/>
          <p:cNvSpPr txBox="1"/>
          <p:nvPr/>
        </p:nvSpPr>
        <p:spPr>
          <a:xfrm>
            <a:off x="4191000" y="5943600"/>
            <a:ext cx="2971800" cy="307777"/>
          </a:xfrm>
          <a:prstGeom prst="rect">
            <a:avLst/>
          </a:prstGeom>
          <a:noFill/>
        </p:spPr>
        <p:txBody>
          <a:bodyPr wrap="square" rtlCol="0">
            <a:spAutoFit/>
          </a:bodyPr>
          <a:lstStyle/>
          <a:p>
            <a:r>
              <a:rPr lang="en-US" sz="1400" dirty="0">
                <a:solidFill>
                  <a:schemeClr val="bg1">
                    <a:lumMod val="50000"/>
                  </a:schemeClr>
                </a:solidFill>
              </a:rPr>
              <a:t>Displacement scaling 30</a:t>
            </a:r>
          </a:p>
        </p:txBody>
      </p:sp>
      <p:sp>
        <p:nvSpPr>
          <p:cNvPr id="21" name="TextBox 20"/>
          <p:cNvSpPr txBox="1"/>
          <p:nvPr/>
        </p:nvSpPr>
        <p:spPr>
          <a:xfrm>
            <a:off x="5334000" y="838200"/>
            <a:ext cx="2971800" cy="307777"/>
          </a:xfrm>
          <a:prstGeom prst="rect">
            <a:avLst/>
          </a:prstGeom>
          <a:noFill/>
        </p:spPr>
        <p:txBody>
          <a:bodyPr wrap="square" rtlCol="0">
            <a:spAutoFit/>
          </a:bodyPr>
          <a:lstStyle/>
          <a:p>
            <a:pPr algn="ctr"/>
            <a:r>
              <a:rPr lang="en-US" sz="1400" dirty="0">
                <a:solidFill>
                  <a:schemeClr val="tx2">
                    <a:lumMod val="75000"/>
                  </a:schemeClr>
                </a:solidFill>
              </a:rPr>
              <a:t>Shimming of the load leys</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448" y="2843784"/>
            <a:ext cx="4161246" cy="301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1219200" y="4191000"/>
            <a:ext cx="1143000" cy="276999"/>
          </a:xfrm>
          <a:prstGeom prst="rect">
            <a:avLst/>
          </a:prstGeom>
          <a:noFill/>
        </p:spPr>
        <p:txBody>
          <a:bodyPr wrap="square" rtlCol="0">
            <a:spAutoFit/>
          </a:bodyPr>
          <a:lstStyle/>
          <a:p>
            <a:r>
              <a:rPr lang="en-US" sz="1200" dirty="0"/>
              <a:t>Keys</a:t>
            </a:r>
          </a:p>
        </p:txBody>
      </p:sp>
      <p:sp>
        <p:nvSpPr>
          <p:cNvPr id="27" name="TextBox 26"/>
          <p:cNvSpPr txBox="1"/>
          <p:nvPr/>
        </p:nvSpPr>
        <p:spPr>
          <a:xfrm>
            <a:off x="770626" y="3659294"/>
            <a:ext cx="1143000" cy="276999"/>
          </a:xfrm>
          <a:prstGeom prst="rect">
            <a:avLst/>
          </a:prstGeom>
          <a:noFill/>
        </p:spPr>
        <p:txBody>
          <a:bodyPr wrap="square" rtlCol="0">
            <a:spAutoFit/>
          </a:bodyPr>
          <a:lstStyle/>
          <a:p>
            <a:r>
              <a:rPr lang="en-US" sz="1200" dirty="0"/>
              <a:t>Bladder</a:t>
            </a:r>
          </a:p>
        </p:txBody>
      </p:sp>
      <p:sp>
        <p:nvSpPr>
          <p:cNvPr id="28" name="TextBox 27">
            <a:extLst>
              <a:ext uri="{FF2B5EF4-FFF2-40B4-BE49-F238E27FC236}">
                <a16:creationId xmlns:a16="http://schemas.microsoft.com/office/drawing/2014/main" id="{871C5C23-7707-F243-A986-1013B1151459}"/>
              </a:ext>
            </a:extLst>
          </p:cNvPr>
          <p:cNvSpPr txBox="1"/>
          <p:nvPr/>
        </p:nvSpPr>
        <p:spPr>
          <a:xfrm>
            <a:off x="8020936" y="777478"/>
            <a:ext cx="1012108" cy="923330"/>
          </a:xfrm>
          <a:prstGeom prst="rect">
            <a:avLst/>
          </a:prstGeom>
          <a:noFill/>
        </p:spPr>
        <p:txBody>
          <a:bodyPr wrap="square" rtlCol="0">
            <a:spAutoFit/>
          </a:bodyPr>
          <a:lstStyle/>
          <a:p>
            <a:r>
              <a:rPr lang="en-US" i="1" dirty="0"/>
              <a:t>Slide by Helene Felice</a:t>
            </a:r>
          </a:p>
        </p:txBody>
      </p:sp>
      <p:grpSp>
        <p:nvGrpSpPr>
          <p:cNvPr id="33" name="Group 32">
            <a:extLst>
              <a:ext uri="{FF2B5EF4-FFF2-40B4-BE49-F238E27FC236}">
                <a16:creationId xmlns:a16="http://schemas.microsoft.com/office/drawing/2014/main" id="{C237B362-A621-2E42-BCE1-1058C4E90990}"/>
              </a:ext>
            </a:extLst>
          </p:cNvPr>
          <p:cNvGrpSpPr/>
          <p:nvPr/>
        </p:nvGrpSpPr>
        <p:grpSpPr>
          <a:xfrm>
            <a:off x="1203382" y="2468511"/>
            <a:ext cx="2303216" cy="1417298"/>
            <a:chOff x="1203382" y="2468511"/>
            <a:chExt cx="2303216" cy="1417298"/>
          </a:xfrm>
        </p:grpSpPr>
        <p:sp>
          <p:nvSpPr>
            <p:cNvPr id="3" name="TextBox 2">
              <a:extLst>
                <a:ext uri="{FF2B5EF4-FFF2-40B4-BE49-F238E27FC236}">
                  <a16:creationId xmlns:a16="http://schemas.microsoft.com/office/drawing/2014/main" id="{084B54D1-43D1-E747-983A-009C065EFA9B}"/>
                </a:ext>
              </a:extLst>
            </p:cNvPr>
            <p:cNvSpPr txBox="1"/>
            <p:nvPr/>
          </p:nvSpPr>
          <p:spPr>
            <a:xfrm>
              <a:off x="1742115" y="2468511"/>
              <a:ext cx="1705000" cy="369332"/>
            </a:xfrm>
            <a:prstGeom prst="rect">
              <a:avLst/>
            </a:prstGeom>
            <a:noFill/>
          </p:spPr>
          <p:txBody>
            <a:bodyPr wrap="square" rtlCol="0">
              <a:spAutoFit/>
            </a:bodyPr>
            <a:lstStyle/>
            <a:p>
              <a:r>
                <a:rPr lang="en-US" i="1" dirty="0"/>
                <a:t>Load case 1a</a:t>
              </a:r>
            </a:p>
          </p:txBody>
        </p:sp>
        <p:sp>
          <p:nvSpPr>
            <p:cNvPr id="29" name="TextBox 28">
              <a:extLst>
                <a:ext uri="{FF2B5EF4-FFF2-40B4-BE49-F238E27FC236}">
                  <a16:creationId xmlns:a16="http://schemas.microsoft.com/office/drawing/2014/main" id="{FCF74769-CF32-6B4D-BC2F-FD1CE3F5F73C}"/>
                </a:ext>
              </a:extLst>
            </p:cNvPr>
            <p:cNvSpPr txBox="1"/>
            <p:nvPr/>
          </p:nvSpPr>
          <p:spPr>
            <a:xfrm>
              <a:off x="1801598" y="3023491"/>
              <a:ext cx="1705000" cy="369332"/>
            </a:xfrm>
            <a:prstGeom prst="rect">
              <a:avLst/>
            </a:prstGeom>
            <a:noFill/>
          </p:spPr>
          <p:txBody>
            <a:bodyPr wrap="square" rtlCol="0">
              <a:spAutoFit/>
            </a:bodyPr>
            <a:lstStyle/>
            <a:p>
              <a:r>
                <a:rPr lang="en-US" i="1" dirty="0"/>
                <a:t>Load case 1b</a:t>
              </a:r>
            </a:p>
          </p:txBody>
        </p:sp>
        <p:cxnSp>
          <p:nvCxnSpPr>
            <p:cNvPr id="25" name="Straight Arrow Connector 24">
              <a:extLst>
                <a:ext uri="{FF2B5EF4-FFF2-40B4-BE49-F238E27FC236}">
                  <a16:creationId xmlns:a16="http://schemas.microsoft.com/office/drawing/2014/main" id="{9E583492-99B3-4A45-B717-B0A515B4DB4E}"/>
                </a:ext>
              </a:extLst>
            </p:cNvPr>
            <p:cNvCxnSpPr>
              <a:cxnSpLocks/>
            </p:cNvCxnSpPr>
            <p:nvPr/>
          </p:nvCxnSpPr>
          <p:spPr>
            <a:xfrm flipH="1">
              <a:off x="1203382" y="2733102"/>
              <a:ext cx="581255" cy="9472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19B006A7-81CC-C84C-B25A-2F6970F1C443}"/>
                </a:ext>
              </a:extLst>
            </p:cNvPr>
            <p:cNvCxnSpPr>
              <a:cxnSpLocks/>
            </p:cNvCxnSpPr>
            <p:nvPr/>
          </p:nvCxnSpPr>
          <p:spPr>
            <a:xfrm flipH="1">
              <a:off x="1467291" y="3287997"/>
              <a:ext cx="361528" cy="5978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8425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Shell-based support structure</a:t>
            </a:r>
            <a:br>
              <a:rPr lang="en-US" dirty="0"/>
            </a:br>
            <a:r>
              <a:rPr lang="en-US" dirty="0"/>
              <a:t>Concept</a:t>
            </a:r>
          </a:p>
        </p:txBody>
      </p:sp>
      <p:sp>
        <p:nvSpPr>
          <p:cNvPr id="2" name="Footer Placeholder 1"/>
          <p:cNvSpPr>
            <a:spLocks noGrp="1"/>
          </p:cNvSpPr>
          <p:nvPr>
            <p:ph type="ftr" sz="quarter" idx="11"/>
          </p:nvPr>
        </p:nvSpPr>
        <p:spPr/>
        <p:txBody>
          <a:bodyPr/>
          <a:lstStyle/>
          <a:p>
            <a:r>
              <a:rPr lang="en-US"/>
              <a:t>Review of Structural Design Criteria for Al-7075</a:t>
            </a:r>
            <a:endParaRPr lang="en-US" dirty="0"/>
          </a:p>
        </p:txBody>
      </p:sp>
      <p:grpSp>
        <p:nvGrpSpPr>
          <p:cNvPr id="16" name="Group 15"/>
          <p:cNvGrpSpPr/>
          <p:nvPr/>
        </p:nvGrpSpPr>
        <p:grpSpPr>
          <a:xfrm>
            <a:off x="4325112" y="1143000"/>
            <a:ext cx="4800600" cy="4572000"/>
            <a:chOff x="0" y="1143000"/>
            <a:chExt cx="4800600" cy="4572000"/>
          </a:xfrm>
        </p:grpSpPr>
        <p:grpSp>
          <p:nvGrpSpPr>
            <p:cNvPr id="17" name="Group 16"/>
            <p:cNvGrpSpPr/>
            <p:nvPr/>
          </p:nvGrpSpPr>
          <p:grpSpPr>
            <a:xfrm>
              <a:off x="0" y="1143000"/>
              <a:ext cx="4800600" cy="4572000"/>
              <a:chOff x="-1371600" y="1143000"/>
              <a:chExt cx="4800600" cy="4572000"/>
            </a:xfrm>
          </p:grpSpPr>
          <p:pic>
            <p:nvPicPr>
              <p:cNvPr id="20" name="Picture 19" descr="step3.png"/>
              <p:cNvPicPr>
                <a:picLocks noChangeAspect="1"/>
              </p:cNvPicPr>
              <p:nvPr/>
            </p:nvPicPr>
            <p:blipFill>
              <a:blip r:embed="rId2" cstate="print"/>
              <a:srcRect l="3945" t="6944" r="33910" b="9723"/>
              <a:stretch>
                <a:fillRect/>
              </a:stretch>
            </p:blipFill>
            <p:spPr>
              <a:xfrm>
                <a:off x="-1371600" y="1143000"/>
                <a:ext cx="4800600" cy="4572000"/>
              </a:xfrm>
              <a:prstGeom prst="rect">
                <a:avLst/>
              </a:prstGeom>
            </p:spPr>
          </p:pic>
          <p:sp>
            <p:nvSpPr>
              <p:cNvPr id="21" name="Rectangle 20"/>
              <p:cNvSpPr/>
              <p:nvPr/>
            </p:nvSpPr>
            <p:spPr>
              <a:xfrm rot="5400000">
                <a:off x="846336" y="4613104"/>
                <a:ext cx="129927" cy="80063"/>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5400000">
                <a:off x="1154995" y="4618764"/>
                <a:ext cx="129333" cy="77762"/>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148362" y="3312940"/>
                <a:ext cx="140393" cy="6451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143982" y="3637291"/>
                <a:ext cx="133027" cy="6715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5400000">
                <a:off x="856399" y="2317039"/>
                <a:ext cx="129927" cy="80063"/>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5400000">
                <a:off x="1149560" y="2316242"/>
                <a:ext cx="129333" cy="77762"/>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90600" y="3234690"/>
                <a:ext cx="274320" cy="34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219200" y="3352800"/>
                <a:ext cx="179070" cy="217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994410" y="3147060"/>
                <a:ext cx="152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1208868" y="3324771"/>
              <a:ext cx="140393" cy="6451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220371" y="3622218"/>
              <a:ext cx="133027" cy="6715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0" y="1219200"/>
            <a:ext cx="5791200" cy="2585323"/>
          </a:xfrm>
          <a:prstGeom prst="rect">
            <a:avLst/>
          </a:prstGeom>
          <a:noFill/>
        </p:spPr>
        <p:txBody>
          <a:bodyPr wrap="square" rtlCol="0">
            <a:spAutoFit/>
          </a:bodyPr>
          <a:lstStyle/>
          <a:p>
            <a:pPr marL="285750" indent="-285750">
              <a:buFont typeface="Arial" pitchFamily="34" charset="0"/>
              <a:buChar char="•"/>
            </a:pPr>
            <a:r>
              <a:rPr lang="en-US" dirty="0">
                <a:solidFill>
                  <a:schemeClr val="tx2">
                    <a:lumMod val="75000"/>
                  </a:schemeClr>
                </a:solidFill>
              </a:rPr>
              <a:t>Shell-based support structure often referred as</a:t>
            </a:r>
          </a:p>
          <a:p>
            <a:r>
              <a:rPr lang="en-US" dirty="0">
                <a:solidFill>
                  <a:schemeClr val="tx2">
                    <a:lumMod val="75000"/>
                  </a:schemeClr>
                </a:solidFill>
              </a:rPr>
              <a:t> “bladder and keys” structure developed at LBNL for strain sensitive material</a:t>
            </a:r>
          </a:p>
          <a:p>
            <a:endParaRPr lang="en-US" dirty="0">
              <a:solidFill>
                <a:schemeClr val="tx2">
                  <a:lumMod val="75000"/>
                </a:schemeClr>
              </a:solidFill>
            </a:endParaRPr>
          </a:p>
          <a:p>
            <a:endParaRPr lang="en-US" dirty="0">
              <a:solidFill>
                <a:schemeClr val="tx2">
                  <a:lumMod val="75000"/>
                </a:schemeClr>
              </a:solidFill>
            </a:endParaRPr>
          </a:p>
          <a:p>
            <a:endParaRPr lang="en-US" dirty="0">
              <a:solidFill>
                <a:schemeClr val="tx2">
                  <a:lumMod val="75000"/>
                </a:schemeClr>
              </a:solidFill>
            </a:endParaRPr>
          </a:p>
          <a:p>
            <a:pPr marL="285750" indent="-285750">
              <a:buFont typeface="Arial" pitchFamily="34" charset="0"/>
              <a:buChar char="•"/>
            </a:pPr>
            <a:endParaRPr lang="en-US" dirty="0">
              <a:solidFill>
                <a:schemeClr val="tx2">
                  <a:lumMod val="75000"/>
                </a:schemeClr>
              </a:solidFill>
            </a:endParaRPr>
          </a:p>
          <a:p>
            <a:pPr marL="285750" indent="-285750">
              <a:buFont typeface="Arial" pitchFamily="34" charset="0"/>
              <a:buChar char="•"/>
            </a:pPr>
            <a:endParaRPr lang="en-US" dirty="0">
              <a:solidFill>
                <a:schemeClr val="tx2">
                  <a:lumMod val="75000"/>
                </a:schemeClr>
              </a:solidFill>
            </a:endParaRPr>
          </a:p>
          <a:p>
            <a:r>
              <a:rPr lang="en-US" dirty="0">
                <a:solidFill>
                  <a:schemeClr val="tx2">
                    <a:lumMod val="75000"/>
                  </a:schemeClr>
                </a:solidFill>
              </a:rPr>
              <a:t> </a:t>
            </a:r>
          </a:p>
        </p:txBody>
      </p:sp>
      <p:sp>
        <p:nvSpPr>
          <p:cNvPr id="31" name="TextBox 30"/>
          <p:cNvSpPr txBox="1"/>
          <p:nvPr/>
        </p:nvSpPr>
        <p:spPr>
          <a:xfrm>
            <a:off x="4191000" y="5943600"/>
            <a:ext cx="2971800" cy="307777"/>
          </a:xfrm>
          <a:prstGeom prst="rect">
            <a:avLst/>
          </a:prstGeom>
          <a:noFill/>
        </p:spPr>
        <p:txBody>
          <a:bodyPr wrap="square" rtlCol="0">
            <a:spAutoFit/>
          </a:bodyPr>
          <a:lstStyle/>
          <a:p>
            <a:r>
              <a:rPr lang="en-US" sz="1400" dirty="0">
                <a:solidFill>
                  <a:schemeClr val="bg1">
                    <a:lumMod val="50000"/>
                  </a:schemeClr>
                </a:solidFill>
              </a:rPr>
              <a:t>Displacement scaling 30</a:t>
            </a:r>
          </a:p>
        </p:txBody>
      </p:sp>
      <p:sp>
        <p:nvSpPr>
          <p:cNvPr id="32" name="TextBox 31"/>
          <p:cNvSpPr txBox="1"/>
          <p:nvPr/>
        </p:nvSpPr>
        <p:spPr>
          <a:xfrm>
            <a:off x="5334000" y="838200"/>
            <a:ext cx="2971800" cy="307777"/>
          </a:xfrm>
          <a:prstGeom prst="rect">
            <a:avLst/>
          </a:prstGeom>
          <a:noFill/>
        </p:spPr>
        <p:txBody>
          <a:bodyPr wrap="square" rtlCol="0">
            <a:spAutoFit/>
          </a:bodyPr>
          <a:lstStyle/>
          <a:p>
            <a:pPr algn="ctr"/>
            <a:r>
              <a:rPr lang="en-US" sz="1400" dirty="0">
                <a:solidFill>
                  <a:schemeClr val="tx2">
                    <a:lumMod val="75000"/>
                  </a:schemeClr>
                </a:solidFill>
              </a:rPr>
              <a:t>Cool-down</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448" y="2843784"/>
            <a:ext cx="4161246" cy="301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1295400" y="2743200"/>
            <a:ext cx="1143000" cy="276999"/>
          </a:xfrm>
          <a:prstGeom prst="rect">
            <a:avLst/>
          </a:prstGeom>
          <a:noFill/>
        </p:spPr>
        <p:txBody>
          <a:bodyPr wrap="square" rtlCol="0">
            <a:spAutoFit/>
          </a:bodyPr>
          <a:lstStyle/>
          <a:p>
            <a:r>
              <a:rPr lang="en-US" sz="1200" dirty="0"/>
              <a:t>Cool-down</a:t>
            </a:r>
          </a:p>
        </p:txBody>
      </p:sp>
      <p:sp>
        <p:nvSpPr>
          <p:cNvPr id="36" name="TextBox 35"/>
          <p:cNvSpPr txBox="1"/>
          <p:nvPr/>
        </p:nvSpPr>
        <p:spPr>
          <a:xfrm>
            <a:off x="1219200" y="4191000"/>
            <a:ext cx="1143000" cy="276999"/>
          </a:xfrm>
          <a:prstGeom prst="rect">
            <a:avLst/>
          </a:prstGeom>
          <a:noFill/>
        </p:spPr>
        <p:txBody>
          <a:bodyPr wrap="square" rtlCol="0">
            <a:spAutoFit/>
          </a:bodyPr>
          <a:lstStyle/>
          <a:p>
            <a:r>
              <a:rPr lang="en-US" sz="1200" dirty="0"/>
              <a:t>Keys</a:t>
            </a:r>
          </a:p>
        </p:txBody>
      </p:sp>
      <p:sp>
        <p:nvSpPr>
          <p:cNvPr id="37" name="TextBox 36"/>
          <p:cNvSpPr txBox="1"/>
          <p:nvPr/>
        </p:nvSpPr>
        <p:spPr>
          <a:xfrm>
            <a:off x="770626" y="3659294"/>
            <a:ext cx="1143000" cy="276999"/>
          </a:xfrm>
          <a:prstGeom prst="rect">
            <a:avLst/>
          </a:prstGeom>
          <a:noFill/>
        </p:spPr>
        <p:txBody>
          <a:bodyPr wrap="square" rtlCol="0">
            <a:spAutoFit/>
          </a:bodyPr>
          <a:lstStyle/>
          <a:p>
            <a:r>
              <a:rPr lang="en-US" sz="1200" dirty="0"/>
              <a:t>Bladder</a:t>
            </a:r>
          </a:p>
        </p:txBody>
      </p:sp>
      <p:sp>
        <p:nvSpPr>
          <p:cNvPr id="38" name="TextBox 37">
            <a:extLst>
              <a:ext uri="{FF2B5EF4-FFF2-40B4-BE49-F238E27FC236}">
                <a16:creationId xmlns:a16="http://schemas.microsoft.com/office/drawing/2014/main" id="{EB1574F4-239D-6C4D-85B3-0509D121B658}"/>
              </a:ext>
            </a:extLst>
          </p:cNvPr>
          <p:cNvSpPr txBox="1"/>
          <p:nvPr/>
        </p:nvSpPr>
        <p:spPr>
          <a:xfrm>
            <a:off x="8020936" y="777478"/>
            <a:ext cx="1012108" cy="923330"/>
          </a:xfrm>
          <a:prstGeom prst="rect">
            <a:avLst/>
          </a:prstGeom>
          <a:noFill/>
        </p:spPr>
        <p:txBody>
          <a:bodyPr wrap="square" rtlCol="0">
            <a:spAutoFit/>
          </a:bodyPr>
          <a:lstStyle/>
          <a:p>
            <a:r>
              <a:rPr lang="en-US" i="1" dirty="0"/>
              <a:t>Slide by Helene Felice</a:t>
            </a:r>
          </a:p>
        </p:txBody>
      </p:sp>
      <p:grpSp>
        <p:nvGrpSpPr>
          <p:cNvPr id="6" name="Group 5">
            <a:extLst>
              <a:ext uri="{FF2B5EF4-FFF2-40B4-BE49-F238E27FC236}">
                <a16:creationId xmlns:a16="http://schemas.microsoft.com/office/drawing/2014/main" id="{5D9C6C64-A95C-204A-B7B7-5AD6DE57D61A}"/>
              </a:ext>
            </a:extLst>
          </p:cNvPr>
          <p:cNvGrpSpPr/>
          <p:nvPr/>
        </p:nvGrpSpPr>
        <p:grpSpPr>
          <a:xfrm>
            <a:off x="1785848" y="2564904"/>
            <a:ext cx="2474928" cy="582156"/>
            <a:chOff x="1785848" y="2564904"/>
            <a:chExt cx="2474928" cy="582156"/>
          </a:xfrm>
        </p:grpSpPr>
        <p:sp>
          <p:nvSpPr>
            <p:cNvPr id="40" name="TextBox 39">
              <a:extLst>
                <a:ext uri="{FF2B5EF4-FFF2-40B4-BE49-F238E27FC236}">
                  <a16:creationId xmlns:a16="http://schemas.microsoft.com/office/drawing/2014/main" id="{250C014C-F6D2-A64E-B070-4AFB1645875E}"/>
                </a:ext>
              </a:extLst>
            </p:cNvPr>
            <p:cNvSpPr txBox="1"/>
            <p:nvPr/>
          </p:nvSpPr>
          <p:spPr>
            <a:xfrm>
              <a:off x="2555776" y="2564904"/>
              <a:ext cx="1705000" cy="369332"/>
            </a:xfrm>
            <a:prstGeom prst="rect">
              <a:avLst/>
            </a:prstGeom>
            <a:noFill/>
          </p:spPr>
          <p:txBody>
            <a:bodyPr wrap="square" rtlCol="0">
              <a:spAutoFit/>
            </a:bodyPr>
            <a:lstStyle/>
            <a:p>
              <a:r>
                <a:rPr lang="en-US" i="1" dirty="0"/>
                <a:t>Load case 2</a:t>
              </a:r>
            </a:p>
          </p:txBody>
        </p:sp>
        <p:cxnSp>
          <p:nvCxnSpPr>
            <p:cNvPr id="42" name="Straight Arrow Connector 41">
              <a:extLst>
                <a:ext uri="{FF2B5EF4-FFF2-40B4-BE49-F238E27FC236}">
                  <a16:creationId xmlns:a16="http://schemas.microsoft.com/office/drawing/2014/main" id="{186F3E75-846E-A649-8AE4-AF1D4B6DB388}"/>
                </a:ext>
              </a:extLst>
            </p:cNvPr>
            <p:cNvCxnSpPr>
              <a:cxnSpLocks/>
            </p:cNvCxnSpPr>
            <p:nvPr/>
          </p:nvCxnSpPr>
          <p:spPr>
            <a:xfrm flipH="1">
              <a:off x="1785848" y="2795239"/>
              <a:ext cx="786842" cy="3518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6008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Shell-based support structure</a:t>
            </a:r>
            <a:br>
              <a:rPr lang="en-US" dirty="0"/>
            </a:br>
            <a:r>
              <a:rPr lang="en-US" dirty="0"/>
              <a:t>Concept</a:t>
            </a:r>
          </a:p>
        </p:txBody>
      </p:sp>
      <p:sp>
        <p:nvSpPr>
          <p:cNvPr id="5" name="Footer Placeholder 4"/>
          <p:cNvSpPr>
            <a:spLocks noGrp="1"/>
          </p:cNvSpPr>
          <p:nvPr>
            <p:ph type="ftr" sz="quarter" idx="11"/>
          </p:nvPr>
        </p:nvSpPr>
        <p:spPr/>
        <p:txBody>
          <a:bodyPr/>
          <a:lstStyle/>
          <a:p>
            <a:r>
              <a:rPr lang="en-US"/>
              <a:t>Review of Structural Design Criteria for Al-7075</a:t>
            </a:r>
            <a:endParaRPr lang="en-US" dirty="0"/>
          </a:p>
        </p:txBody>
      </p:sp>
      <p:grpSp>
        <p:nvGrpSpPr>
          <p:cNvPr id="15" name="Group 14"/>
          <p:cNvGrpSpPr/>
          <p:nvPr/>
        </p:nvGrpSpPr>
        <p:grpSpPr>
          <a:xfrm>
            <a:off x="4325112" y="1371600"/>
            <a:ext cx="4648200" cy="4419600"/>
            <a:chOff x="0" y="1371600"/>
            <a:chExt cx="4648200" cy="4419600"/>
          </a:xfrm>
        </p:grpSpPr>
        <p:grpSp>
          <p:nvGrpSpPr>
            <p:cNvPr id="16" name="Group 15"/>
            <p:cNvGrpSpPr/>
            <p:nvPr/>
          </p:nvGrpSpPr>
          <p:grpSpPr>
            <a:xfrm>
              <a:off x="0" y="1371600"/>
              <a:ext cx="4648200" cy="4419600"/>
              <a:chOff x="-1371600" y="1371600"/>
              <a:chExt cx="4648200" cy="4419600"/>
            </a:xfrm>
          </p:grpSpPr>
          <p:pic>
            <p:nvPicPr>
              <p:cNvPr id="20" name="Picture 19" descr="step6.png"/>
              <p:cNvPicPr>
                <a:picLocks noChangeAspect="1"/>
              </p:cNvPicPr>
              <p:nvPr/>
            </p:nvPicPr>
            <p:blipFill>
              <a:blip r:embed="rId2" cstate="print"/>
              <a:srcRect l="3945" t="11111" r="35883" b="8333"/>
              <a:stretch>
                <a:fillRect/>
              </a:stretch>
            </p:blipFill>
            <p:spPr>
              <a:xfrm>
                <a:off x="-1371600" y="1371600"/>
                <a:ext cx="4648200" cy="4419600"/>
              </a:xfrm>
              <a:prstGeom prst="rect">
                <a:avLst/>
              </a:prstGeom>
            </p:spPr>
          </p:pic>
          <p:sp>
            <p:nvSpPr>
              <p:cNvPr id="21" name="Rectangle 20"/>
              <p:cNvSpPr/>
              <p:nvPr/>
            </p:nvSpPr>
            <p:spPr>
              <a:xfrm rot="5400000">
                <a:off x="846336" y="4613104"/>
                <a:ext cx="129927" cy="80063"/>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5400000">
                <a:off x="1154995" y="4618764"/>
                <a:ext cx="129333" cy="77762"/>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143982" y="3637291"/>
                <a:ext cx="133027" cy="6715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5400000">
                <a:off x="856399" y="2317039"/>
                <a:ext cx="129927" cy="80063"/>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5400000">
                <a:off x="1148117" y="2315300"/>
                <a:ext cx="129333" cy="77762"/>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90600" y="3234690"/>
                <a:ext cx="274320" cy="34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219200" y="3352800"/>
                <a:ext cx="179070" cy="217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94410" y="3147060"/>
                <a:ext cx="152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1210323" y="3622218"/>
              <a:ext cx="133027" cy="6715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519962" y="3312940"/>
              <a:ext cx="140393" cy="6451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208868" y="3324771"/>
              <a:ext cx="140393" cy="6451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4191000" y="5943600"/>
            <a:ext cx="2971800" cy="307777"/>
          </a:xfrm>
          <a:prstGeom prst="rect">
            <a:avLst/>
          </a:prstGeom>
          <a:noFill/>
        </p:spPr>
        <p:txBody>
          <a:bodyPr wrap="square" rtlCol="0">
            <a:spAutoFit/>
          </a:bodyPr>
          <a:lstStyle/>
          <a:p>
            <a:r>
              <a:rPr lang="en-US" sz="1400" dirty="0">
                <a:solidFill>
                  <a:schemeClr val="bg1">
                    <a:lumMod val="50000"/>
                  </a:schemeClr>
                </a:solidFill>
              </a:rPr>
              <a:t>Displacement scaling 30</a:t>
            </a:r>
          </a:p>
        </p:txBody>
      </p:sp>
      <p:sp>
        <p:nvSpPr>
          <p:cNvPr id="30" name="TextBox 29"/>
          <p:cNvSpPr txBox="1"/>
          <p:nvPr/>
        </p:nvSpPr>
        <p:spPr>
          <a:xfrm>
            <a:off x="5334000" y="838200"/>
            <a:ext cx="2971800" cy="307777"/>
          </a:xfrm>
          <a:prstGeom prst="rect">
            <a:avLst/>
          </a:prstGeom>
          <a:noFill/>
        </p:spPr>
        <p:txBody>
          <a:bodyPr wrap="square" rtlCol="0">
            <a:spAutoFit/>
          </a:bodyPr>
          <a:lstStyle/>
          <a:p>
            <a:pPr algn="ctr"/>
            <a:r>
              <a:rPr lang="en-US" sz="1400" dirty="0">
                <a:solidFill>
                  <a:schemeClr val="tx2">
                    <a:lumMod val="75000"/>
                  </a:schemeClr>
                </a:solidFill>
              </a:rPr>
              <a:t>Energized</a:t>
            </a:r>
          </a:p>
        </p:txBody>
      </p:sp>
      <p:sp>
        <p:nvSpPr>
          <p:cNvPr id="31" name="TextBox 30"/>
          <p:cNvSpPr txBox="1"/>
          <p:nvPr/>
        </p:nvSpPr>
        <p:spPr>
          <a:xfrm>
            <a:off x="-1" y="1219201"/>
            <a:ext cx="5980867" cy="923330"/>
          </a:xfrm>
          <a:prstGeom prst="rect">
            <a:avLst/>
          </a:prstGeom>
          <a:noFill/>
        </p:spPr>
        <p:txBody>
          <a:bodyPr wrap="square" rtlCol="0">
            <a:spAutoFit/>
          </a:bodyPr>
          <a:lstStyle/>
          <a:p>
            <a:pPr marL="285750" indent="-285750">
              <a:buFont typeface="Arial" pitchFamily="34" charset="0"/>
              <a:buChar char="•"/>
            </a:pPr>
            <a:r>
              <a:rPr lang="en-US" dirty="0">
                <a:solidFill>
                  <a:schemeClr val="tx2">
                    <a:lumMod val="75000"/>
                  </a:schemeClr>
                </a:solidFill>
              </a:rPr>
              <a:t>Shell-based support structure often referred as</a:t>
            </a:r>
          </a:p>
          <a:p>
            <a:r>
              <a:rPr lang="en-US" dirty="0">
                <a:solidFill>
                  <a:schemeClr val="tx2">
                    <a:lumMod val="75000"/>
                  </a:schemeClr>
                </a:solidFill>
              </a:rPr>
              <a:t> “bladder and keys” structure developed at LBNL for strain sensitive material</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448" y="2843784"/>
            <a:ext cx="4161246" cy="301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38400" y="2743200"/>
            <a:ext cx="1143000" cy="276999"/>
          </a:xfrm>
          <a:prstGeom prst="rect">
            <a:avLst/>
          </a:prstGeom>
          <a:noFill/>
        </p:spPr>
        <p:txBody>
          <a:bodyPr wrap="square" rtlCol="0">
            <a:spAutoFit/>
          </a:bodyPr>
          <a:lstStyle/>
          <a:p>
            <a:r>
              <a:rPr lang="en-US" sz="1200" dirty="0"/>
              <a:t>Lorentz forces</a:t>
            </a:r>
          </a:p>
        </p:txBody>
      </p:sp>
      <p:sp>
        <p:nvSpPr>
          <p:cNvPr id="33" name="TextBox 32"/>
          <p:cNvSpPr txBox="1"/>
          <p:nvPr/>
        </p:nvSpPr>
        <p:spPr>
          <a:xfrm>
            <a:off x="1295400" y="2743200"/>
            <a:ext cx="1143000" cy="276999"/>
          </a:xfrm>
          <a:prstGeom prst="rect">
            <a:avLst/>
          </a:prstGeom>
          <a:noFill/>
        </p:spPr>
        <p:txBody>
          <a:bodyPr wrap="square" rtlCol="0">
            <a:spAutoFit/>
          </a:bodyPr>
          <a:lstStyle/>
          <a:p>
            <a:r>
              <a:rPr lang="en-US" sz="1200" dirty="0"/>
              <a:t>Cool-down</a:t>
            </a:r>
          </a:p>
        </p:txBody>
      </p:sp>
      <p:sp>
        <p:nvSpPr>
          <p:cNvPr id="35" name="TextBox 34"/>
          <p:cNvSpPr txBox="1"/>
          <p:nvPr/>
        </p:nvSpPr>
        <p:spPr>
          <a:xfrm>
            <a:off x="1219200" y="4191000"/>
            <a:ext cx="1143000" cy="276999"/>
          </a:xfrm>
          <a:prstGeom prst="rect">
            <a:avLst/>
          </a:prstGeom>
          <a:noFill/>
        </p:spPr>
        <p:txBody>
          <a:bodyPr wrap="square" rtlCol="0">
            <a:spAutoFit/>
          </a:bodyPr>
          <a:lstStyle/>
          <a:p>
            <a:r>
              <a:rPr lang="en-US" sz="1200" dirty="0"/>
              <a:t>Keys</a:t>
            </a:r>
          </a:p>
        </p:txBody>
      </p:sp>
      <p:sp>
        <p:nvSpPr>
          <p:cNvPr id="36" name="TextBox 35"/>
          <p:cNvSpPr txBox="1"/>
          <p:nvPr/>
        </p:nvSpPr>
        <p:spPr>
          <a:xfrm>
            <a:off x="770626" y="3659294"/>
            <a:ext cx="1143000" cy="276999"/>
          </a:xfrm>
          <a:prstGeom prst="rect">
            <a:avLst/>
          </a:prstGeom>
          <a:noFill/>
        </p:spPr>
        <p:txBody>
          <a:bodyPr wrap="square" rtlCol="0">
            <a:spAutoFit/>
          </a:bodyPr>
          <a:lstStyle/>
          <a:p>
            <a:r>
              <a:rPr lang="en-US" sz="1200" dirty="0"/>
              <a:t>Bladder</a:t>
            </a:r>
          </a:p>
        </p:txBody>
      </p:sp>
      <p:sp>
        <p:nvSpPr>
          <p:cNvPr id="44" name="TextBox 43"/>
          <p:cNvSpPr txBox="1"/>
          <p:nvPr/>
        </p:nvSpPr>
        <p:spPr>
          <a:xfrm>
            <a:off x="5715000" y="2286000"/>
            <a:ext cx="1814623" cy="276999"/>
          </a:xfrm>
          <a:prstGeom prst="rect">
            <a:avLst/>
          </a:prstGeom>
          <a:noFill/>
        </p:spPr>
        <p:txBody>
          <a:bodyPr wrap="square" rtlCol="0">
            <a:spAutoFit/>
          </a:bodyPr>
          <a:lstStyle/>
          <a:p>
            <a:r>
              <a:rPr lang="en-US" sz="1200" dirty="0">
                <a:solidFill>
                  <a:schemeClr val="tx2">
                    <a:lumMod val="75000"/>
                  </a:schemeClr>
                </a:solidFill>
              </a:rPr>
              <a:t>With shell structure</a:t>
            </a:r>
          </a:p>
        </p:txBody>
      </p:sp>
      <p:sp>
        <p:nvSpPr>
          <p:cNvPr id="8" name="TextBox 7"/>
          <p:cNvSpPr txBox="1"/>
          <p:nvPr/>
        </p:nvSpPr>
        <p:spPr>
          <a:xfrm>
            <a:off x="1074756" y="5540594"/>
            <a:ext cx="3105912" cy="646331"/>
          </a:xfrm>
          <a:prstGeom prst="rect">
            <a:avLst/>
          </a:prstGeom>
          <a:noFill/>
          <a:ln>
            <a:solidFill>
              <a:schemeClr val="tx2"/>
            </a:solidFill>
          </a:ln>
        </p:spPr>
        <p:txBody>
          <a:bodyPr wrap="square" rtlCol="0">
            <a:spAutoFit/>
          </a:bodyPr>
          <a:lstStyle/>
          <a:p>
            <a:r>
              <a:rPr lang="en-US" dirty="0">
                <a:solidFill>
                  <a:schemeClr val="tx2"/>
                </a:solidFill>
              </a:rPr>
              <a:t>Support structure allowing fine tuning of the pre-stress </a:t>
            </a:r>
          </a:p>
        </p:txBody>
      </p:sp>
      <p:sp>
        <p:nvSpPr>
          <p:cNvPr id="37" name="TextBox 36">
            <a:extLst>
              <a:ext uri="{FF2B5EF4-FFF2-40B4-BE49-F238E27FC236}">
                <a16:creationId xmlns:a16="http://schemas.microsoft.com/office/drawing/2014/main" id="{8EB0FD6B-D07A-A44A-9A4D-E14C039D8CF7}"/>
              </a:ext>
            </a:extLst>
          </p:cNvPr>
          <p:cNvSpPr txBox="1"/>
          <p:nvPr/>
        </p:nvSpPr>
        <p:spPr>
          <a:xfrm>
            <a:off x="8020936" y="777478"/>
            <a:ext cx="1012108" cy="923330"/>
          </a:xfrm>
          <a:prstGeom prst="rect">
            <a:avLst/>
          </a:prstGeom>
          <a:noFill/>
        </p:spPr>
        <p:txBody>
          <a:bodyPr wrap="square" rtlCol="0">
            <a:spAutoFit/>
          </a:bodyPr>
          <a:lstStyle/>
          <a:p>
            <a:r>
              <a:rPr lang="en-US" i="1" dirty="0"/>
              <a:t>Slide by Helene Felice</a:t>
            </a:r>
          </a:p>
        </p:txBody>
      </p:sp>
      <p:grpSp>
        <p:nvGrpSpPr>
          <p:cNvPr id="38" name="Group 37">
            <a:extLst>
              <a:ext uri="{FF2B5EF4-FFF2-40B4-BE49-F238E27FC236}">
                <a16:creationId xmlns:a16="http://schemas.microsoft.com/office/drawing/2014/main" id="{D823550F-75DD-254F-A4CC-CC5D859246CA}"/>
              </a:ext>
            </a:extLst>
          </p:cNvPr>
          <p:cNvGrpSpPr/>
          <p:nvPr/>
        </p:nvGrpSpPr>
        <p:grpSpPr>
          <a:xfrm>
            <a:off x="3009900" y="2321382"/>
            <a:ext cx="1805178" cy="755290"/>
            <a:chOff x="1785848" y="2391770"/>
            <a:chExt cx="1805178" cy="755290"/>
          </a:xfrm>
        </p:grpSpPr>
        <p:sp>
          <p:nvSpPr>
            <p:cNvPr id="39" name="TextBox 38">
              <a:extLst>
                <a:ext uri="{FF2B5EF4-FFF2-40B4-BE49-F238E27FC236}">
                  <a16:creationId xmlns:a16="http://schemas.microsoft.com/office/drawing/2014/main" id="{654CEA0A-59D3-E540-8830-D4A41B174A9F}"/>
                </a:ext>
              </a:extLst>
            </p:cNvPr>
            <p:cNvSpPr txBox="1"/>
            <p:nvPr/>
          </p:nvSpPr>
          <p:spPr>
            <a:xfrm>
              <a:off x="1886026" y="2391770"/>
              <a:ext cx="1705000" cy="369332"/>
            </a:xfrm>
            <a:prstGeom prst="rect">
              <a:avLst/>
            </a:prstGeom>
            <a:noFill/>
          </p:spPr>
          <p:txBody>
            <a:bodyPr wrap="square" rtlCol="0">
              <a:spAutoFit/>
            </a:bodyPr>
            <a:lstStyle/>
            <a:p>
              <a:r>
                <a:rPr lang="en-US" i="1" dirty="0"/>
                <a:t>Load case 3</a:t>
              </a:r>
            </a:p>
          </p:txBody>
        </p:sp>
        <p:cxnSp>
          <p:nvCxnSpPr>
            <p:cNvPr id="40" name="Straight Arrow Connector 39">
              <a:extLst>
                <a:ext uri="{FF2B5EF4-FFF2-40B4-BE49-F238E27FC236}">
                  <a16:creationId xmlns:a16="http://schemas.microsoft.com/office/drawing/2014/main" id="{2AE40A0A-604B-404D-A58C-8C43D0908588}"/>
                </a:ext>
              </a:extLst>
            </p:cNvPr>
            <p:cNvCxnSpPr>
              <a:cxnSpLocks/>
            </p:cNvCxnSpPr>
            <p:nvPr/>
          </p:nvCxnSpPr>
          <p:spPr>
            <a:xfrm flipH="1">
              <a:off x="1785848" y="2795239"/>
              <a:ext cx="786842" cy="3518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3" name="Rounded Rectangle 2">
            <a:extLst>
              <a:ext uri="{FF2B5EF4-FFF2-40B4-BE49-F238E27FC236}">
                <a16:creationId xmlns:a16="http://schemas.microsoft.com/office/drawing/2014/main" id="{8EB97C8C-69F5-6C49-A67D-8DF076BBECFD}"/>
              </a:ext>
            </a:extLst>
          </p:cNvPr>
          <p:cNvSpPr/>
          <p:nvPr/>
        </p:nvSpPr>
        <p:spPr>
          <a:xfrm>
            <a:off x="1074756" y="2743200"/>
            <a:ext cx="2201100" cy="646085"/>
          </a:xfrm>
          <a:prstGeom prst="roundRect">
            <a:avLst/>
          </a:prstGeom>
          <a:noFill/>
          <a:ln w="254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66C0EBC-4B02-3446-9001-FE3254C179E4}"/>
              </a:ext>
            </a:extLst>
          </p:cNvPr>
          <p:cNvSpPr txBox="1"/>
          <p:nvPr/>
        </p:nvSpPr>
        <p:spPr>
          <a:xfrm>
            <a:off x="467544" y="2142531"/>
            <a:ext cx="2542356" cy="646331"/>
          </a:xfrm>
          <a:prstGeom prst="rect">
            <a:avLst/>
          </a:prstGeom>
          <a:noFill/>
        </p:spPr>
        <p:txBody>
          <a:bodyPr wrap="square" rtlCol="0">
            <a:spAutoFit/>
          </a:bodyPr>
          <a:lstStyle/>
          <a:p>
            <a:r>
              <a:rPr lang="en-US" b="1" dirty="0">
                <a:solidFill>
                  <a:schemeClr val="accent4">
                    <a:lumMod val="75000"/>
                  </a:schemeClr>
                </a:solidFill>
              </a:rPr>
              <a:t>Area under consideration today</a:t>
            </a:r>
          </a:p>
        </p:txBody>
      </p:sp>
    </p:spTree>
    <p:extLst>
      <p:ext uri="{BB962C8B-B14F-4D97-AF65-F5344CB8AC3E}">
        <p14:creationId xmlns:p14="http://schemas.microsoft.com/office/powerpoint/2010/main" val="145466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3E6A979-3461-C14C-B18F-8CBB3FB784FE}"/>
              </a:ext>
            </a:extLst>
          </p:cNvPr>
          <p:cNvSpPr>
            <a:spLocks noGrp="1"/>
          </p:cNvSpPr>
          <p:nvPr>
            <p:ph type="ftr" sz="quarter" idx="11"/>
          </p:nvPr>
        </p:nvSpPr>
        <p:spPr/>
        <p:txBody>
          <a:bodyPr/>
          <a:lstStyle/>
          <a:p>
            <a:r>
              <a:rPr lang="en-US"/>
              <a:t>Review of Structural Design Criteria for Al-7075</a:t>
            </a:r>
            <a:endParaRPr lang="en-US" dirty="0"/>
          </a:p>
        </p:txBody>
      </p:sp>
      <p:sp>
        <p:nvSpPr>
          <p:cNvPr id="2" name="Title 1">
            <a:extLst>
              <a:ext uri="{FF2B5EF4-FFF2-40B4-BE49-F238E27FC236}">
                <a16:creationId xmlns:a16="http://schemas.microsoft.com/office/drawing/2014/main" id="{DFAFDF6D-829A-E54A-942A-74922D33052B}"/>
              </a:ext>
            </a:extLst>
          </p:cNvPr>
          <p:cNvSpPr>
            <a:spLocks noGrp="1"/>
          </p:cNvSpPr>
          <p:nvPr>
            <p:ph type="title"/>
          </p:nvPr>
        </p:nvSpPr>
        <p:spPr/>
        <p:txBody>
          <a:bodyPr/>
          <a:lstStyle/>
          <a:p>
            <a:r>
              <a:rPr lang="en-US" dirty="0"/>
              <a:t>Summary of load cases</a:t>
            </a:r>
          </a:p>
        </p:txBody>
      </p:sp>
      <p:pic>
        <p:nvPicPr>
          <p:cNvPr id="5" name="Picture 4">
            <a:extLst>
              <a:ext uri="{FF2B5EF4-FFF2-40B4-BE49-F238E27FC236}">
                <a16:creationId xmlns:a16="http://schemas.microsoft.com/office/drawing/2014/main" id="{D0F218AC-4A1E-6C48-A7D8-B1666D509419}"/>
              </a:ext>
            </a:extLst>
          </p:cNvPr>
          <p:cNvPicPr>
            <a:picLocks noChangeAspect="1"/>
          </p:cNvPicPr>
          <p:nvPr/>
        </p:nvPicPr>
        <p:blipFill>
          <a:blip r:embed="rId2"/>
          <a:stretch>
            <a:fillRect/>
          </a:stretch>
        </p:blipFill>
        <p:spPr>
          <a:xfrm>
            <a:off x="416551" y="3774170"/>
            <a:ext cx="8363660" cy="1345638"/>
          </a:xfrm>
          <a:prstGeom prst="rect">
            <a:avLst/>
          </a:prstGeom>
        </p:spPr>
      </p:pic>
      <p:graphicFrame>
        <p:nvGraphicFramePr>
          <p:cNvPr id="8" name="Table 7">
            <a:extLst>
              <a:ext uri="{FF2B5EF4-FFF2-40B4-BE49-F238E27FC236}">
                <a16:creationId xmlns:a16="http://schemas.microsoft.com/office/drawing/2014/main" id="{409BA0B5-EBF5-DD42-B3E4-F6EE494DB72A}"/>
              </a:ext>
            </a:extLst>
          </p:cNvPr>
          <p:cNvGraphicFramePr>
            <a:graphicFrameLocks noGrp="1"/>
          </p:cNvGraphicFramePr>
          <p:nvPr>
            <p:extLst>
              <p:ext uri="{D42A27DB-BD31-4B8C-83A1-F6EECF244321}">
                <p14:modId xmlns:p14="http://schemas.microsoft.com/office/powerpoint/2010/main" val="1322010979"/>
              </p:ext>
            </p:extLst>
          </p:nvPr>
        </p:nvGraphicFramePr>
        <p:xfrm>
          <a:off x="323528" y="1161544"/>
          <a:ext cx="8428083" cy="2123440"/>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1679359273"/>
                    </a:ext>
                  </a:extLst>
                </a:gridCol>
                <a:gridCol w="6987923">
                  <a:extLst>
                    <a:ext uri="{9D8B030D-6E8A-4147-A177-3AD203B41FA5}">
                      <a16:colId xmlns:a16="http://schemas.microsoft.com/office/drawing/2014/main" val="1784611126"/>
                    </a:ext>
                  </a:extLst>
                </a:gridCol>
              </a:tblGrid>
              <a:tr h="370840">
                <a:tc>
                  <a:txBody>
                    <a:bodyPr/>
                    <a:lstStyle/>
                    <a:p>
                      <a:pPr algn="ctr"/>
                      <a:r>
                        <a:rPr lang="en-US" dirty="0"/>
                        <a:t>Load case</a:t>
                      </a:r>
                    </a:p>
                  </a:txBody>
                  <a:tcPr/>
                </a:tc>
                <a:tc>
                  <a:txBody>
                    <a:bodyPr/>
                    <a:lstStyle/>
                    <a:p>
                      <a:pPr algn="ctr"/>
                      <a:r>
                        <a:rPr lang="en-US" dirty="0"/>
                        <a:t>Load description</a:t>
                      </a:r>
                    </a:p>
                  </a:txBody>
                  <a:tcPr/>
                </a:tc>
                <a:extLst>
                  <a:ext uri="{0D108BD9-81ED-4DB2-BD59-A6C34878D82A}">
                    <a16:rowId xmlns:a16="http://schemas.microsoft.com/office/drawing/2014/main" val="2366015195"/>
                  </a:ext>
                </a:extLst>
              </a:tr>
              <a:tr h="370840">
                <a:tc>
                  <a:txBody>
                    <a:bodyPr/>
                    <a:lstStyle/>
                    <a:p>
                      <a:pPr algn="ctr"/>
                      <a:r>
                        <a:rPr lang="en-US" dirty="0"/>
                        <a:t>1</a:t>
                      </a:r>
                    </a:p>
                  </a:txBody>
                  <a:tcPr/>
                </a:tc>
                <a:tc>
                  <a:txBody>
                    <a:bodyPr/>
                    <a:lstStyle/>
                    <a:p>
                      <a:r>
                        <a:rPr lang="en-US" dirty="0"/>
                        <a:t>Assembly loading (1a) and room-temperature load (1b)</a:t>
                      </a:r>
                    </a:p>
                  </a:txBody>
                  <a:tcPr/>
                </a:tc>
                <a:extLst>
                  <a:ext uri="{0D108BD9-81ED-4DB2-BD59-A6C34878D82A}">
                    <a16:rowId xmlns:a16="http://schemas.microsoft.com/office/drawing/2014/main" val="713095341"/>
                  </a:ext>
                </a:extLst>
              </a:tr>
              <a:tr h="370840">
                <a:tc>
                  <a:txBody>
                    <a:bodyPr/>
                    <a:lstStyle/>
                    <a:p>
                      <a:pPr algn="ctr"/>
                      <a:r>
                        <a:rPr lang="en-US" dirty="0"/>
                        <a:t>2</a:t>
                      </a:r>
                    </a:p>
                  </a:txBody>
                  <a:tcPr/>
                </a:tc>
                <a:tc>
                  <a:txBody>
                    <a:bodyPr/>
                    <a:lstStyle/>
                    <a:p>
                      <a:r>
                        <a:rPr lang="en-US" dirty="0"/>
                        <a:t>Cool-down to cryogenic temperature, typically 4.2K or 1.8K</a:t>
                      </a:r>
                    </a:p>
                  </a:txBody>
                  <a:tcPr/>
                </a:tc>
                <a:extLst>
                  <a:ext uri="{0D108BD9-81ED-4DB2-BD59-A6C34878D82A}">
                    <a16:rowId xmlns:a16="http://schemas.microsoft.com/office/drawing/2014/main" val="3073688312"/>
                  </a:ext>
                </a:extLst>
              </a:tr>
              <a:tr h="370840">
                <a:tc>
                  <a:txBody>
                    <a:bodyPr/>
                    <a:lstStyle/>
                    <a:p>
                      <a:pPr algn="ctr"/>
                      <a:r>
                        <a:rPr lang="en-US" dirty="0"/>
                        <a:t>3</a:t>
                      </a:r>
                    </a:p>
                  </a:txBody>
                  <a:tcPr/>
                </a:tc>
                <a:tc>
                  <a:txBody>
                    <a:bodyPr/>
                    <a:lstStyle/>
                    <a:p>
                      <a:r>
                        <a:rPr lang="en-US" dirty="0"/>
                        <a:t>Operation, i.e. the system is subjected to full Lorentz forces during normal operation</a:t>
                      </a:r>
                    </a:p>
                  </a:txBody>
                  <a:tcPr/>
                </a:tc>
                <a:extLst>
                  <a:ext uri="{0D108BD9-81ED-4DB2-BD59-A6C34878D82A}">
                    <a16:rowId xmlns:a16="http://schemas.microsoft.com/office/drawing/2014/main" val="3410321045"/>
                  </a:ext>
                </a:extLst>
              </a:tr>
              <a:tr h="370840">
                <a:tc>
                  <a:txBody>
                    <a:bodyPr/>
                    <a:lstStyle/>
                    <a:p>
                      <a:pPr algn="ctr"/>
                      <a:r>
                        <a:rPr lang="en-US" dirty="0"/>
                        <a:t>4</a:t>
                      </a:r>
                    </a:p>
                  </a:txBody>
                  <a:tcPr/>
                </a:tc>
                <a:tc>
                  <a:txBody>
                    <a:bodyPr/>
                    <a:lstStyle/>
                    <a:p>
                      <a:r>
                        <a:rPr lang="en-US" dirty="0"/>
                        <a:t>Fault Loads, i.e. loads outside of usual fabrication and operation</a:t>
                      </a:r>
                    </a:p>
                  </a:txBody>
                  <a:tcPr/>
                </a:tc>
                <a:extLst>
                  <a:ext uri="{0D108BD9-81ED-4DB2-BD59-A6C34878D82A}">
                    <a16:rowId xmlns:a16="http://schemas.microsoft.com/office/drawing/2014/main" val="3314910046"/>
                  </a:ext>
                </a:extLst>
              </a:tr>
            </a:tbl>
          </a:graphicData>
        </a:graphic>
      </p:graphicFrame>
      <p:sp>
        <p:nvSpPr>
          <p:cNvPr id="11" name="TextBox 10">
            <a:extLst>
              <a:ext uri="{FF2B5EF4-FFF2-40B4-BE49-F238E27FC236}">
                <a16:creationId xmlns:a16="http://schemas.microsoft.com/office/drawing/2014/main" id="{61D7DC2D-3507-0F48-B7C3-C4A477BB5D57}"/>
              </a:ext>
            </a:extLst>
          </p:cNvPr>
          <p:cNvSpPr txBox="1"/>
          <p:nvPr/>
        </p:nvSpPr>
        <p:spPr>
          <a:xfrm>
            <a:off x="1369217" y="5253007"/>
            <a:ext cx="6336704" cy="1200329"/>
          </a:xfrm>
          <a:prstGeom prst="rect">
            <a:avLst/>
          </a:prstGeom>
          <a:noFill/>
        </p:spPr>
        <p:txBody>
          <a:bodyPr wrap="square" rtlCol="0">
            <a:spAutoFit/>
          </a:bodyPr>
          <a:lstStyle/>
          <a:p>
            <a:r>
              <a:rPr lang="en-US" i="1" dirty="0"/>
              <a:t>Note: </a:t>
            </a:r>
          </a:p>
          <a:p>
            <a:pPr marL="285750" indent="-285750">
              <a:buFont typeface="Arial" panose="020B0604020202020204" pitchFamily="34" charset="0"/>
              <a:buChar char="•"/>
            </a:pPr>
            <a:r>
              <a:rPr lang="en-US" i="1" dirty="0"/>
              <a:t>“operation” load cycle results in negligible change in stress state of components beyond </a:t>
            </a:r>
            <a:r>
              <a:rPr lang="en-US" i="1" dirty="0" err="1"/>
              <a:t>coilpack</a:t>
            </a:r>
            <a:r>
              <a:rPr lang="en-US" i="1" dirty="0"/>
              <a:t> subassembly</a:t>
            </a:r>
          </a:p>
          <a:p>
            <a:endParaRPr lang="en-US" i="1" dirty="0"/>
          </a:p>
        </p:txBody>
      </p:sp>
      <p:sp>
        <p:nvSpPr>
          <p:cNvPr id="6" name="TextBox 5">
            <a:extLst>
              <a:ext uri="{FF2B5EF4-FFF2-40B4-BE49-F238E27FC236}">
                <a16:creationId xmlns:a16="http://schemas.microsoft.com/office/drawing/2014/main" id="{68A4AC23-CB16-CC4A-A5F6-9E0B28332B9A}"/>
              </a:ext>
            </a:extLst>
          </p:cNvPr>
          <p:cNvSpPr txBox="1"/>
          <p:nvPr/>
        </p:nvSpPr>
        <p:spPr>
          <a:xfrm>
            <a:off x="2483768" y="3521667"/>
            <a:ext cx="576064" cy="369332"/>
          </a:xfrm>
          <a:prstGeom prst="rect">
            <a:avLst/>
          </a:prstGeom>
          <a:noFill/>
        </p:spPr>
        <p:txBody>
          <a:bodyPr wrap="square" rtlCol="0">
            <a:spAutoFit/>
          </a:bodyPr>
          <a:lstStyle/>
          <a:p>
            <a:r>
              <a:rPr lang="en-US" dirty="0"/>
              <a:t>1</a:t>
            </a:r>
          </a:p>
        </p:txBody>
      </p:sp>
      <p:sp>
        <p:nvSpPr>
          <p:cNvPr id="9" name="TextBox 8">
            <a:extLst>
              <a:ext uri="{FF2B5EF4-FFF2-40B4-BE49-F238E27FC236}">
                <a16:creationId xmlns:a16="http://schemas.microsoft.com/office/drawing/2014/main" id="{C180DFBF-23EF-1249-AB11-A1DF4E3DE738}"/>
              </a:ext>
            </a:extLst>
          </p:cNvPr>
          <p:cNvSpPr txBox="1"/>
          <p:nvPr/>
        </p:nvSpPr>
        <p:spPr>
          <a:xfrm>
            <a:off x="5241258" y="3519777"/>
            <a:ext cx="576064" cy="369332"/>
          </a:xfrm>
          <a:prstGeom prst="rect">
            <a:avLst/>
          </a:prstGeom>
          <a:noFill/>
        </p:spPr>
        <p:txBody>
          <a:bodyPr wrap="square" rtlCol="0">
            <a:spAutoFit/>
          </a:bodyPr>
          <a:lstStyle/>
          <a:p>
            <a:r>
              <a:rPr lang="en-US" dirty="0"/>
              <a:t>2</a:t>
            </a:r>
          </a:p>
        </p:txBody>
      </p:sp>
      <p:sp>
        <p:nvSpPr>
          <p:cNvPr id="10" name="TextBox 9">
            <a:extLst>
              <a:ext uri="{FF2B5EF4-FFF2-40B4-BE49-F238E27FC236}">
                <a16:creationId xmlns:a16="http://schemas.microsoft.com/office/drawing/2014/main" id="{340C19B4-B979-5743-A713-B8481F63C9D9}"/>
              </a:ext>
            </a:extLst>
          </p:cNvPr>
          <p:cNvSpPr txBox="1"/>
          <p:nvPr/>
        </p:nvSpPr>
        <p:spPr>
          <a:xfrm>
            <a:off x="6444208" y="3520858"/>
            <a:ext cx="576064" cy="369332"/>
          </a:xfrm>
          <a:prstGeom prst="rect">
            <a:avLst/>
          </a:prstGeom>
          <a:noFill/>
        </p:spPr>
        <p:txBody>
          <a:bodyPr wrap="square" rtlCol="0">
            <a:spAutoFit/>
          </a:bodyPr>
          <a:lstStyle/>
          <a:p>
            <a:r>
              <a:rPr lang="en-US" dirty="0"/>
              <a:t>3</a:t>
            </a:r>
          </a:p>
        </p:txBody>
      </p:sp>
      <p:sp>
        <p:nvSpPr>
          <p:cNvPr id="12" name="TextBox 11">
            <a:extLst>
              <a:ext uri="{FF2B5EF4-FFF2-40B4-BE49-F238E27FC236}">
                <a16:creationId xmlns:a16="http://schemas.microsoft.com/office/drawing/2014/main" id="{0BFC8AB5-092F-EA4E-A3B8-3DE076D20503}"/>
              </a:ext>
            </a:extLst>
          </p:cNvPr>
          <p:cNvSpPr txBox="1"/>
          <p:nvPr/>
        </p:nvSpPr>
        <p:spPr>
          <a:xfrm>
            <a:off x="7668344" y="3515554"/>
            <a:ext cx="576064" cy="369332"/>
          </a:xfrm>
          <a:prstGeom prst="rect">
            <a:avLst/>
          </a:prstGeom>
          <a:noFill/>
        </p:spPr>
        <p:txBody>
          <a:bodyPr wrap="square" rtlCol="0">
            <a:spAutoFit/>
          </a:bodyPr>
          <a:lstStyle/>
          <a:p>
            <a:r>
              <a:rPr lang="en-US" dirty="0"/>
              <a:t>4</a:t>
            </a:r>
          </a:p>
        </p:txBody>
      </p:sp>
      <p:sp>
        <p:nvSpPr>
          <p:cNvPr id="7" name="Rounded Rectangle 6">
            <a:extLst>
              <a:ext uri="{FF2B5EF4-FFF2-40B4-BE49-F238E27FC236}">
                <a16:creationId xmlns:a16="http://schemas.microsoft.com/office/drawing/2014/main" id="{51C15911-1065-0E4C-B1D0-3CB96F84FAB9}"/>
              </a:ext>
            </a:extLst>
          </p:cNvPr>
          <p:cNvSpPr/>
          <p:nvPr/>
        </p:nvSpPr>
        <p:spPr>
          <a:xfrm>
            <a:off x="5940152" y="3515554"/>
            <a:ext cx="1152128" cy="1604254"/>
          </a:xfrm>
          <a:prstGeom prst="roundRect">
            <a:avLst/>
          </a:prstGeom>
          <a:noFill/>
          <a:ln w="1905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647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CDF131-C6BA-0D43-8567-E129BEC6B437}"/>
              </a:ext>
            </a:extLst>
          </p:cNvPr>
          <p:cNvSpPr>
            <a:spLocks noGrp="1"/>
          </p:cNvSpPr>
          <p:nvPr>
            <p:ph idx="1"/>
          </p:nvPr>
        </p:nvSpPr>
        <p:spPr/>
        <p:txBody>
          <a:bodyPr>
            <a:normAutofit fontScale="77500" lnSpcReduction="20000"/>
          </a:bodyPr>
          <a:lstStyle/>
          <a:p>
            <a:r>
              <a:rPr lang="en-US" dirty="0"/>
              <a:t>Concept is to use a consecutively more advanced and detailed analysis as the component and load case are found to result in reduced margin with respect to relevant mechanical figures of merit</a:t>
            </a:r>
          </a:p>
          <a:p>
            <a:r>
              <a:rPr lang="en-US" dirty="0"/>
              <a:t>Analysis should report the primary stress and the peak stress </a:t>
            </a:r>
          </a:p>
          <a:p>
            <a:pPr lvl="1"/>
            <a:r>
              <a:rPr lang="en-US" dirty="0"/>
              <a:t>either maximum principle stress or von Mises stress depending on criteria</a:t>
            </a:r>
          </a:p>
          <a:p>
            <a:r>
              <a:rPr lang="en-US" dirty="0"/>
              <a:t>Plastic collapse failure mode will be analyzed using grades I-III, essentially analytic formulae or FEA</a:t>
            </a:r>
          </a:p>
          <a:p>
            <a:pPr lvl="1"/>
            <a:r>
              <a:rPr lang="en-US" dirty="0"/>
              <a:t>Most MQXF components will be subjected to FEA</a:t>
            </a:r>
          </a:p>
          <a:p>
            <a:r>
              <a:rPr lang="en-US" dirty="0"/>
              <a:t>Linear elastic failure mode (grade IV) will be analyzed using the “Load Factor”, which is a function of the critical stress intensity K</a:t>
            </a:r>
            <a:r>
              <a:rPr lang="en-US" baseline="-25000" dirty="0"/>
              <a:t>1c</a:t>
            </a:r>
          </a:p>
          <a:p>
            <a:r>
              <a:rPr lang="en-US" dirty="0"/>
              <a:t>Failure modes that consist of a combination of the above will be analyzed using the Failure Assessment Diagram</a:t>
            </a:r>
          </a:p>
          <a:p>
            <a:endParaRPr lang="en-US" dirty="0"/>
          </a:p>
        </p:txBody>
      </p:sp>
      <p:sp>
        <p:nvSpPr>
          <p:cNvPr id="3" name="Footer Placeholder 2">
            <a:extLst>
              <a:ext uri="{FF2B5EF4-FFF2-40B4-BE49-F238E27FC236}">
                <a16:creationId xmlns:a16="http://schemas.microsoft.com/office/drawing/2014/main" id="{57EC6FC5-B025-D344-A0C5-43643DF7655F}"/>
              </a:ext>
            </a:extLst>
          </p:cNvPr>
          <p:cNvSpPr>
            <a:spLocks noGrp="1"/>
          </p:cNvSpPr>
          <p:nvPr>
            <p:ph type="ftr" sz="quarter" idx="11"/>
          </p:nvPr>
        </p:nvSpPr>
        <p:spPr/>
        <p:txBody>
          <a:bodyPr/>
          <a:lstStyle/>
          <a:p>
            <a:r>
              <a:rPr lang="en-GB"/>
              <a:t>Review of Structural Design Criteria for Al-7075</a:t>
            </a:r>
            <a:endParaRPr lang="en-GB" dirty="0"/>
          </a:p>
        </p:txBody>
      </p:sp>
      <p:sp>
        <p:nvSpPr>
          <p:cNvPr id="5" name="Title 4">
            <a:extLst>
              <a:ext uri="{FF2B5EF4-FFF2-40B4-BE49-F238E27FC236}">
                <a16:creationId xmlns:a16="http://schemas.microsoft.com/office/drawing/2014/main" id="{1FDE36FF-29FD-7D44-B80A-4657869199D7}"/>
              </a:ext>
            </a:extLst>
          </p:cNvPr>
          <p:cNvSpPr>
            <a:spLocks noGrp="1"/>
          </p:cNvSpPr>
          <p:nvPr>
            <p:ph type="title"/>
          </p:nvPr>
        </p:nvSpPr>
        <p:spPr/>
        <p:txBody>
          <a:bodyPr/>
          <a:lstStyle/>
          <a:p>
            <a:r>
              <a:rPr lang="en-US" dirty="0"/>
              <a:t>The graded approach</a:t>
            </a:r>
          </a:p>
        </p:txBody>
      </p:sp>
    </p:spTree>
    <p:extLst>
      <p:ext uri="{BB962C8B-B14F-4D97-AF65-F5344CB8AC3E}">
        <p14:creationId xmlns:p14="http://schemas.microsoft.com/office/powerpoint/2010/main" val="3201571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AE78A5-8892-D44A-A876-58428A318302}"/>
              </a:ext>
            </a:extLst>
          </p:cNvPr>
          <p:cNvSpPr>
            <a:spLocks noGrp="1"/>
          </p:cNvSpPr>
          <p:nvPr>
            <p:ph idx="1"/>
          </p:nvPr>
        </p:nvSpPr>
        <p:spPr>
          <a:xfrm>
            <a:off x="609977" y="1124744"/>
            <a:ext cx="7920000" cy="5378152"/>
          </a:xfrm>
        </p:spPr>
        <p:txBody>
          <a:bodyPr>
            <a:normAutofit/>
          </a:bodyPr>
          <a:lstStyle/>
          <a:p>
            <a:r>
              <a:rPr lang="en-US" sz="1800" dirty="0"/>
              <a:t>Material properties must be obtained either by measured data on representative material samples, or from documented literature from material of the same composition</a:t>
            </a:r>
          </a:p>
          <a:p>
            <a:r>
              <a:rPr lang="en-US" sz="1800" dirty="0"/>
              <a:t>Analysis should use material strength data at the temperature of the load case where possible</a:t>
            </a:r>
          </a:p>
          <a:p>
            <a:pPr lvl="1"/>
            <a:r>
              <a:rPr lang="en-US" sz="1600" dirty="0"/>
              <a:t>Conservative material properties data is allowed when data at actual temperature is not available, as long as documentation is provided verifying they are conservative</a:t>
            </a:r>
          </a:p>
          <a:p>
            <a:r>
              <a:rPr lang="en-US" sz="1800" dirty="0"/>
              <a:t>Analysis should always err on the conservative side</a:t>
            </a:r>
          </a:p>
          <a:p>
            <a:pPr lvl="1"/>
            <a:r>
              <a:rPr lang="en-US" sz="1600" dirty="0"/>
              <a:t>For analysis at intermediate temperatures, a linear interpolation of properties is deemed acceptable as that is generally considered conservative</a:t>
            </a:r>
          </a:p>
          <a:p>
            <a:r>
              <a:rPr lang="en-US" sz="1800" dirty="0"/>
              <a:t> The analysis process described in our document is tailored to the general design process that has been successfully used to date for LARP, with some important stipulations:</a:t>
            </a:r>
          </a:p>
          <a:p>
            <a:pPr lvl="1"/>
            <a:r>
              <a:rPr lang="en-US" sz="1600" dirty="0"/>
              <a:t>Application of specific criteria is required</a:t>
            </a:r>
          </a:p>
          <a:p>
            <a:pPr lvl="1"/>
            <a:r>
              <a:rPr lang="en-US" sz="1600" dirty="0"/>
              <a:t>Materials properties used in the analysis must be fully documented and based on the specific chemistry of the material used for the component</a:t>
            </a:r>
          </a:p>
          <a:p>
            <a:pPr lvl="1"/>
            <a:r>
              <a:rPr lang="en-US" sz="1600" dirty="0" err="1"/>
              <a:t>Submodeling</a:t>
            </a:r>
            <a:r>
              <a:rPr lang="en-US" sz="1600" dirty="0"/>
              <a:t> is expected under specific conditions, and the validity of the </a:t>
            </a:r>
            <a:r>
              <a:rPr lang="en-US" sz="1600" dirty="0" err="1"/>
              <a:t>submodel</a:t>
            </a:r>
            <a:r>
              <a:rPr lang="en-US" sz="1600" dirty="0"/>
              <a:t> size and boundary conditions must be demonstrated</a:t>
            </a:r>
          </a:p>
        </p:txBody>
      </p:sp>
      <p:sp>
        <p:nvSpPr>
          <p:cNvPr id="3" name="Footer Placeholder 2">
            <a:extLst>
              <a:ext uri="{FF2B5EF4-FFF2-40B4-BE49-F238E27FC236}">
                <a16:creationId xmlns:a16="http://schemas.microsoft.com/office/drawing/2014/main" id="{DC6355CB-B4E1-1F4E-978B-D8D7E6630F9E}"/>
              </a:ext>
            </a:extLst>
          </p:cNvPr>
          <p:cNvSpPr>
            <a:spLocks noGrp="1"/>
          </p:cNvSpPr>
          <p:nvPr>
            <p:ph type="ftr" sz="quarter" idx="11"/>
          </p:nvPr>
        </p:nvSpPr>
        <p:spPr/>
        <p:txBody>
          <a:bodyPr/>
          <a:lstStyle/>
          <a:p>
            <a:r>
              <a:rPr lang="en-GB"/>
              <a:t>Review of Structural Design Criteria for Al-7075</a:t>
            </a:r>
            <a:endParaRPr lang="en-GB" dirty="0"/>
          </a:p>
        </p:txBody>
      </p:sp>
      <p:sp>
        <p:nvSpPr>
          <p:cNvPr id="5" name="Title 4">
            <a:extLst>
              <a:ext uri="{FF2B5EF4-FFF2-40B4-BE49-F238E27FC236}">
                <a16:creationId xmlns:a16="http://schemas.microsoft.com/office/drawing/2014/main" id="{3042627A-EDC4-974F-B223-467EAD49CF2B}"/>
              </a:ext>
            </a:extLst>
          </p:cNvPr>
          <p:cNvSpPr>
            <a:spLocks noGrp="1"/>
          </p:cNvSpPr>
          <p:nvPr>
            <p:ph type="title"/>
          </p:nvPr>
        </p:nvSpPr>
        <p:spPr/>
        <p:txBody>
          <a:bodyPr/>
          <a:lstStyle/>
          <a:p>
            <a:r>
              <a:rPr lang="en-US" dirty="0"/>
              <a:t>General considerations</a:t>
            </a:r>
          </a:p>
        </p:txBody>
      </p:sp>
    </p:spTree>
    <p:extLst>
      <p:ext uri="{BB962C8B-B14F-4D97-AF65-F5344CB8AC3E}">
        <p14:creationId xmlns:p14="http://schemas.microsoft.com/office/powerpoint/2010/main" val="3736551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A72BC1-99A3-3E4F-98BC-8070A41EF9E5}"/>
              </a:ext>
            </a:extLst>
          </p:cNvPr>
          <p:cNvSpPr>
            <a:spLocks noGrp="1"/>
          </p:cNvSpPr>
          <p:nvPr>
            <p:ph idx="1"/>
          </p:nvPr>
        </p:nvSpPr>
        <p:spPr>
          <a:xfrm>
            <a:off x="230032" y="1484784"/>
            <a:ext cx="3765904" cy="4762947"/>
          </a:xfrm>
        </p:spPr>
        <p:txBody>
          <a:bodyPr>
            <a:normAutofit fontScale="70000" lnSpcReduction="20000"/>
          </a:bodyPr>
          <a:lstStyle/>
          <a:p>
            <a:r>
              <a:rPr lang="en-US" dirty="0"/>
              <a:t>Use analytic or approximate formulae under appropriate conditions to estimate stresses</a:t>
            </a:r>
          </a:p>
          <a:p>
            <a:r>
              <a:rPr lang="en-US" dirty="0"/>
              <a:t>Compare to criteria for grade I analysis</a:t>
            </a:r>
          </a:p>
          <a:p>
            <a:pPr lvl="1"/>
            <a:r>
              <a:rPr lang="en-US" dirty="0"/>
              <a:t>If necessary, determine if mitigation is possible/desired or proceed to grade II</a:t>
            </a:r>
          </a:p>
          <a:p>
            <a:r>
              <a:rPr lang="en-US" dirty="0"/>
              <a:t>If design criteria are satisfied, proceed to document the analysis in a design report</a:t>
            </a:r>
          </a:p>
          <a:p>
            <a:r>
              <a:rPr lang="en-US" dirty="0"/>
              <a:t>This grade of analysis will only be applied to a few components of MQXFA</a:t>
            </a:r>
          </a:p>
        </p:txBody>
      </p:sp>
      <p:sp>
        <p:nvSpPr>
          <p:cNvPr id="3" name="Footer Placeholder 2">
            <a:extLst>
              <a:ext uri="{FF2B5EF4-FFF2-40B4-BE49-F238E27FC236}">
                <a16:creationId xmlns:a16="http://schemas.microsoft.com/office/drawing/2014/main" id="{3C898FC7-3B40-CA44-8726-01724112EA7B}"/>
              </a:ext>
            </a:extLst>
          </p:cNvPr>
          <p:cNvSpPr>
            <a:spLocks noGrp="1"/>
          </p:cNvSpPr>
          <p:nvPr>
            <p:ph type="ftr" sz="quarter" idx="11"/>
          </p:nvPr>
        </p:nvSpPr>
        <p:spPr/>
        <p:txBody>
          <a:bodyPr/>
          <a:lstStyle/>
          <a:p>
            <a:r>
              <a:rPr lang="en-GB"/>
              <a:t>Review of Structural Design Criteria for Al-7075</a:t>
            </a:r>
            <a:endParaRPr lang="en-GB" dirty="0"/>
          </a:p>
        </p:txBody>
      </p:sp>
      <p:sp>
        <p:nvSpPr>
          <p:cNvPr id="5" name="Title 4">
            <a:extLst>
              <a:ext uri="{FF2B5EF4-FFF2-40B4-BE49-F238E27FC236}">
                <a16:creationId xmlns:a16="http://schemas.microsoft.com/office/drawing/2014/main" id="{7A31D7E5-D3B1-0047-8570-CF52C4EE3A4F}"/>
              </a:ext>
            </a:extLst>
          </p:cNvPr>
          <p:cNvSpPr>
            <a:spLocks noGrp="1"/>
          </p:cNvSpPr>
          <p:nvPr>
            <p:ph type="title"/>
          </p:nvPr>
        </p:nvSpPr>
        <p:spPr/>
        <p:txBody>
          <a:bodyPr/>
          <a:lstStyle/>
          <a:p>
            <a:r>
              <a:rPr lang="en-US" dirty="0"/>
              <a:t>Analysis process: grade I</a:t>
            </a:r>
          </a:p>
        </p:txBody>
      </p:sp>
      <p:pic>
        <p:nvPicPr>
          <p:cNvPr id="6" name="Picture 5">
            <a:extLst>
              <a:ext uri="{FF2B5EF4-FFF2-40B4-BE49-F238E27FC236}">
                <a16:creationId xmlns:a16="http://schemas.microsoft.com/office/drawing/2014/main" id="{74725E16-DB64-3F47-A572-AF2D59C16F21}"/>
              </a:ext>
            </a:extLst>
          </p:cNvPr>
          <p:cNvPicPr>
            <a:picLocks noChangeAspect="1"/>
          </p:cNvPicPr>
          <p:nvPr/>
        </p:nvPicPr>
        <p:blipFill>
          <a:blip r:embed="rId2"/>
          <a:stretch>
            <a:fillRect/>
          </a:stretch>
        </p:blipFill>
        <p:spPr>
          <a:xfrm>
            <a:off x="3765904" y="1305461"/>
            <a:ext cx="5342556" cy="5028288"/>
          </a:xfrm>
          <a:prstGeom prst="rect">
            <a:avLst/>
          </a:prstGeom>
        </p:spPr>
      </p:pic>
    </p:spTree>
    <p:extLst>
      <p:ext uri="{BB962C8B-B14F-4D97-AF65-F5344CB8AC3E}">
        <p14:creationId xmlns:p14="http://schemas.microsoft.com/office/powerpoint/2010/main" val="3697843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E42DA2-0779-734E-A1CC-74D2E7CC8817}"/>
              </a:ext>
            </a:extLst>
          </p:cNvPr>
          <p:cNvSpPr>
            <a:spLocks noGrp="1"/>
          </p:cNvSpPr>
          <p:nvPr>
            <p:ph idx="1"/>
          </p:nvPr>
        </p:nvSpPr>
        <p:spPr>
          <a:xfrm>
            <a:off x="323528" y="1219200"/>
            <a:ext cx="4032448" cy="4906963"/>
          </a:xfrm>
        </p:spPr>
        <p:txBody>
          <a:bodyPr>
            <a:normAutofit fontScale="70000" lnSpcReduction="20000"/>
          </a:bodyPr>
          <a:lstStyle/>
          <a:p>
            <a:r>
              <a:rPr lang="en-US" dirty="0"/>
              <a:t>Assumes FEA is applied to the component under study</a:t>
            </a:r>
          </a:p>
          <a:p>
            <a:r>
              <a:rPr lang="en-US" dirty="0"/>
              <a:t>Boundary conditions must be properly applied and fully documented</a:t>
            </a:r>
          </a:p>
          <a:p>
            <a:r>
              <a:rPr lang="en-US" dirty="0"/>
              <a:t>Proper convergence of the FEA model must be demonstrated </a:t>
            </a:r>
          </a:p>
          <a:p>
            <a:pPr lvl="1"/>
            <a:r>
              <a:rPr lang="en-US" dirty="0"/>
              <a:t>Local stress concentrations in other components do not need to be resolved if it can be shown that their resolution will not impact the stress state of the part under consideration (effectively applying a variant of St. </a:t>
            </a:r>
            <a:r>
              <a:rPr lang="en-US" dirty="0" err="1"/>
              <a:t>Venants</a:t>
            </a:r>
            <a:r>
              <a:rPr lang="en-US" dirty="0"/>
              <a:t> principle) </a:t>
            </a:r>
          </a:p>
          <a:p>
            <a:r>
              <a:rPr lang="en-US" dirty="0"/>
              <a:t>Most structural elements of MQXFA are subjected to at least a grade II analysis</a:t>
            </a:r>
          </a:p>
          <a:p>
            <a:r>
              <a:rPr lang="en-US" dirty="0"/>
              <a:t>Mitigation measures can be applied </a:t>
            </a:r>
          </a:p>
        </p:txBody>
      </p:sp>
      <p:sp>
        <p:nvSpPr>
          <p:cNvPr id="3" name="Footer Placeholder 2">
            <a:extLst>
              <a:ext uri="{FF2B5EF4-FFF2-40B4-BE49-F238E27FC236}">
                <a16:creationId xmlns:a16="http://schemas.microsoft.com/office/drawing/2014/main" id="{329D053D-F2BD-B844-AA73-A4A2C983386C}"/>
              </a:ext>
            </a:extLst>
          </p:cNvPr>
          <p:cNvSpPr>
            <a:spLocks noGrp="1"/>
          </p:cNvSpPr>
          <p:nvPr>
            <p:ph type="ftr" sz="quarter" idx="11"/>
          </p:nvPr>
        </p:nvSpPr>
        <p:spPr/>
        <p:txBody>
          <a:bodyPr/>
          <a:lstStyle/>
          <a:p>
            <a:r>
              <a:rPr lang="en-GB"/>
              <a:t>Review of Structural Design Criteria for Al-7075</a:t>
            </a:r>
            <a:endParaRPr lang="en-GB" dirty="0"/>
          </a:p>
        </p:txBody>
      </p:sp>
      <p:sp>
        <p:nvSpPr>
          <p:cNvPr id="5" name="Title 4">
            <a:extLst>
              <a:ext uri="{FF2B5EF4-FFF2-40B4-BE49-F238E27FC236}">
                <a16:creationId xmlns:a16="http://schemas.microsoft.com/office/drawing/2014/main" id="{A7E54F48-592E-D047-9312-C04B726EC764}"/>
              </a:ext>
            </a:extLst>
          </p:cNvPr>
          <p:cNvSpPr>
            <a:spLocks noGrp="1"/>
          </p:cNvSpPr>
          <p:nvPr>
            <p:ph type="title"/>
          </p:nvPr>
        </p:nvSpPr>
        <p:spPr/>
        <p:txBody>
          <a:bodyPr/>
          <a:lstStyle/>
          <a:p>
            <a:r>
              <a:rPr lang="en-US" dirty="0"/>
              <a:t>Analysis process: Grade II </a:t>
            </a:r>
          </a:p>
        </p:txBody>
      </p:sp>
      <p:pic>
        <p:nvPicPr>
          <p:cNvPr id="8" name="Picture 7">
            <a:extLst>
              <a:ext uri="{FF2B5EF4-FFF2-40B4-BE49-F238E27FC236}">
                <a16:creationId xmlns:a16="http://schemas.microsoft.com/office/drawing/2014/main" id="{94FFCD4E-08DC-B343-8D81-A5B5A5798706}"/>
              </a:ext>
            </a:extLst>
          </p:cNvPr>
          <p:cNvPicPr>
            <a:picLocks noChangeAspect="1"/>
          </p:cNvPicPr>
          <p:nvPr/>
        </p:nvPicPr>
        <p:blipFill>
          <a:blip r:embed="rId2"/>
          <a:stretch>
            <a:fillRect/>
          </a:stretch>
        </p:blipFill>
        <p:spPr>
          <a:xfrm>
            <a:off x="4505208" y="1107586"/>
            <a:ext cx="4638792" cy="5018577"/>
          </a:xfrm>
          <a:prstGeom prst="rect">
            <a:avLst/>
          </a:prstGeom>
        </p:spPr>
      </p:pic>
    </p:spTree>
    <p:extLst>
      <p:ext uri="{BB962C8B-B14F-4D97-AF65-F5344CB8AC3E}">
        <p14:creationId xmlns:p14="http://schemas.microsoft.com/office/powerpoint/2010/main" val="789666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4A017B-8265-C04A-B958-1D8DF882DF2B}"/>
              </a:ext>
            </a:extLst>
          </p:cNvPr>
          <p:cNvSpPr>
            <a:spLocks noGrp="1"/>
          </p:cNvSpPr>
          <p:nvPr>
            <p:ph idx="1"/>
          </p:nvPr>
        </p:nvSpPr>
        <p:spPr>
          <a:xfrm>
            <a:off x="179512" y="1219200"/>
            <a:ext cx="4032448" cy="4514055"/>
          </a:xfrm>
        </p:spPr>
        <p:txBody>
          <a:bodyPr>
            <a:normAutofit lnSpcReduction="10000"/>
          </a:bodyPr>
          <a:lstStyle/>
          <a:p>
            <a:r>
              <a:rPr lang="en-US" sz="2000" dirty="0"/>
              <a:t>For components exhibiting stress concentrations that cannot be resolved via routine mesh refinement studies </a:t>
            </a:r>
          </a:p>
          <a:p>
            <a:pPr lvl="1"/>
            <a:r>
              <a:rPr lang="en-US" sz="1800" dirty="0"/>
              <a:t>“Advanced” FEA is applied to the component under study: stress concentrations are resolved via sub-modeling</a:t>
            </a:r>
          </a:p>
          <a:p>
            <a:r>
              <a:rPr lang="en-US" sz="2000" dirty="0"/>
              <a:t>Boundary conditions must be properly applied and fully documented</a:t>
            </a:r>
          </a:p>
          <a:p>
            <a:r>
              <a:rPr lang="en-US" sz="2000" dirty="0"/>
              <a:t>Mitigation measures should be pursued where necessary</a:t>
            </a:r>
          </a:p>
          <a:p>
            <a:pPr lvl="1"/>
            <a:r>
              <a:rPr lang="en-US" sz="1600" dirty="0"/>
              <a:t>Component modification to reduce stresses (e.g. fillets)</a:t>
            </a:r>
            <a:endParaRPr lang="en-US" sz="2000" dirty="0"/>
          </a:p>
          <a:p>
            <a:endParaRPr lang="en-US" sz="2000" dirty="0"/>
          </a:p>
        </p:txBody>
      </p:sp>
      <p:sp>
        <p:nvSpPr>
          <p:cNvPr id="3" name="Footer Placeholder 2">
            <a:extLst>
              <a:ext uri="{FF2B5EF4-FFF2-40B4-BE49-F238E27FC236}">
                <a16:creationId xmlns:a16="http://schemas.microsoft.com/office/drawing/2014/main" id="{A3068D96-99F9-6B46-9EDB-67DA3640E99D}"/>
              </a:ext>
            </a:extLst>
          </p:cNvPr>
          <p:cNvSpPr>
            <a:spLocks noGrp="1"/>
          </p:cNvSpPr>
          <p:nvPr>
            <p:ph type="ftr" sz="quarter" idx="11"/>
          </p:nvPr>
        </p:nvSpPr>
        <p:spPr/>
        <p:txBody>
          <a:bodyPr/>
          <a:lstStyle/>
          <a:p>
            <a:r>
              <a:rPr lang="en-GB"/>
              <a:t>Review of Structural Design Criteria for Al-7075</a:t>
            </a:r>
            <a:endParaRPr lang="en-GB" dirty="0"/>
          </a:p>
        </p:txBody>
      </p:sp>
      <p:sp>
        <p:nvSpPr>
          <p:cNvPr id="5" name="Title 4">
            <a:extLst>
              <a:ext uri="{FF2B5EF4-FFF2-40B4-BE49-F238E27FC236}">
                <a16:creationId xmlns:a16="http://schemas.microsoft.com/office/drawing/2014/main" id="{D3450FF6-564A-C149-8297-3E1946B9156E}"/>
              </a:ext>
            </a:extLst>
          </p:cNvPr>
          <p:cNvSpPr>
            <a:spLocks noGrp="1"/>
          </p:cNvSpPr>
          <p:nvPr>
            <p:ph type="title"/>
          </p:nvPr>
        </p:nvSpPr>
        <p:spPr/>
        <p:txBody>
          <a:bodyPr/>
          <a:lstStyle/>
          <a:p>
            <a:r>
              <a:rPr lang="en-US" dirty="0"/>
              <a:t>Analysis process: Grade III</a:t>
            </a:r>
          </a:p>
        </p:txBody>
      </p:sp>
      <p:pic>
        <p:nvPicPr>
          <p:cNvPr id="6" name="Picture 5">
            <a:extLst>
              <a:ext uri="{FF2B5EF4-FFF2-40B4-BE49-F238E27FC236}">
                <a16:creationId xmlns:a16="http://schemas.microsoft.com/office/drawing/2014/main" id="{F9F55996-C629-0D41-AD75-E20A1C95EE2C}"/>
              </a:ext>
            </a:extLst>
          </p:cNvPr>
          <p:cNvPicPr>
            <a:picLocks noChangeAspect="1"/>
          </p:cNvPicPr>
          <p:nvPr/>
        </p:nvPicPr>
        <p:blipFill>
          <a:blip r:embed="rId2"/>
          <a:stretch>
            <a:fillRect/>
          </a:stretch>
        </p:blipFill>
        <p:spPr>
          <a:xfrm>
            <a:off x="3995936" y="846980"/>
            <a:ext cx="5184576" cy="5561636"/>
          </a:xfrm>
          <a:prstGeom prst="rect">
            <a:avLst/>
          </a:prstGeom>
        </p:spPr>
      </p:pic>
    </p:spTree>
    <p:extLst>
      <p:ext uri="{BB962C8B-B14F-4D97-AF65-F5344CB8AC3E}">
        <p14:creationId xmlns:p14="http://schemas.microsoft.com/office/powerpoint/2010/main" val="3357606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3F1EB-A273-084F-BCE1-356E735FE174}"/>
              </a:ext>
            </a:extLst>
          </p:cNvPr>
          <p:cNvSpPr>
            <a:spLocks noGrp="1"/>
          </p:cNvSpPr>
          <p:nvPr>
            <p:ph idx="1"/>
          </p:nvPr>
        </p:nvSpPr>
        <p:spPr>
          <a:xfrm>
            <a:off x="251520" y="1124744"/>
            <a:ext cx="4536504" cy="3888432"/>
          </a:xfrm>
        </p:spPr>
        <p:txBody>
          <a:bodyPr>
            <a:normAutofit fontScale="55000" lnSpcReduction="20000"/>
          </a:bodyPr>
          <a:lstStyle/>
          <a:p>
            <a:r>
              <a:rPr lang="en-US" dirty="0"/>
              <a:t>Identify a local region of the model containing the stress concentration</a:t>
            </a:r>
          </a:p>
          <a:p>
            <a:pPr lvl="1"/>
            <a:r>
              <a:rPr lang="en-US" dirty="0"/>
              <a:t>Region should extend some multiple of the characteristic length of the concentration zone in order for St. </a:t>
            </a:r>
            <a:r>
              <a:rPr lang="en-US" dirty="0" err="1"/>
              <a:t>Venant’s</a:t>
            </a:r>
            <a:r>
              <a:rPr lang="en-US" dirty="0"/>
              <a:t> principle to be applicable</a:t>
            </a:r>
          </a:p>
          <a:p>
            <a:r>
              <a:rPr lang="en-US" dirty="0"/>
              <a:t>Identify the displacements and/or tractions from the original FEA model on the sub-model boundary surface</a:t>
            </a:r>
          </a:p>
          <a:p>
            <a:r>
              <a:rPr lang="en-US" dirty="0"/>
              <a:t>Apply the displacements/tractions as boundary conditions on the </a:t>
            </a:r>
            <a:r>
              <a:rPr lang="en-US" dirty="0" err="1"/>
              <a:t>submodel</a:t>
            </a:r>
            <a:endParaRPr lang="en-US" dirty="0"/>
          </a:p>
          <a:p>
            <a:pPr lvl="1"/>
            <a:r>
              <a:rPr lang="en-US" dirty="0"/>
              <a:t>Good practice: Evaluate the </a:t>
            </a:r>
            <a:r>
              <a:rPr lang="en-US" dirty="0" err="1"/>
              <a:t>submodel</a:t>
            </a:r>
            <a:r>
              <a:rPr lang="en-US" dirty="0"/>
              <a:t> with original mesh size and verify that original stress distribution is found</a:t>
            </a:r>
          </a:p>
          <a:p>
            <a:r>
              <a:rPr lang="en-US" dirty="0"/>
              <a:t>Refine the </a:t>
            </a:r>
            <a:r>
              <a:rPr lang="en-US" dirty="0" err="1"/>
              <a:t>submodel</a:t>
            </a:r>
            <a:r>
              <a:rPr lang="en-US" dirty="0"/>
              <a:t> mesh until convergence is obtained</a:t>
            </a:r>
          </a:p>
          <a:p>
            <a:pPr lvl="1"/>
            <a:r>
              <a:rPr lang="en-US" dirty="0"/>
              <a:t>Convergence monitored by </a:t>
            </a:r>
            <a:r>
              <a:rPr lang="en-US" i="1" dirty="0"/>
              <a:t>||</a:t>
            </a:r>
            <a:r>
              <a:rPr lang="el-GR" i="1" dirty="0"/>
              <a:t>σ</a:t>
            </a:r>
            <a:r>
              <a:rPr lang="en-US" i="1" baseline="-25000" dirty="0" err="1"/>
              <a:t>vm</a:t>
            </a:r>
            <a:r>
              <a:rPr lang="en-US" i="1" dirty="0"/>
              <a:t>||</a:t>
            </a:r>
            <a:r>
              <a:rPr lang="en-US" i="1" baseline="-25000" dirty="0"/>
              <a:t>max</a:t>
            </a:r>
          </a:p>
          <a:p>
            <a:r>
              <a:rPr lang="en-US" dirty="0"/>
              <a:t>Monitor </a:t>
            </a:r>
            <a:r>
              <a:rPr lang="en-US" dirty="0" err="1"/>
              <a:t>submodel</a:t>
            </a:r>
            <a:r>
              <a:rPr lang="en-US" dirty="0"/>
              <a:t> interface stresses to verify St. </a:t>
            </a:r>
            <a:r>
              <a:rPr lang="en-US" dirty="0" err="1"/>
              <a:t>Venant’s</a:t>
            </a:r>
            <a:r>
              <a:rPr lang="en-US" dirty="0"/>
              <a:t> principle remains valid, using following </a:t>
            </a:r>
            <a:r>
              <a:rPr lang="en-US" dirty="0" err="1"/>
              <a:t>FoM</a:t>
            </a:r>
            <a:r>
              <a:rPr lang="en-US" dirty="0"/>
              <a:t>:</a:t>
            </a:r>
          </a:p>
          <a:p>
            <a:endParaRPr lang="en-US" dirty="0"/>
          </a:p>
        </p:txBody>
      </p:sp>
      <p:sp>
        <p:nvSpPr>
          <p:cNvPr id="3" name="Footer Placeholder 2">
            <a:extLst>
              <a:ext uri="{FF2B5EF4-FFF2-40B4-BE49-F238E27FC236}">
                <a16:creationId xmlns:a16="http://schemas.microsoft.com/office/drawing/2014/main" id="{B3092307-EE82-1241-9260-C868CABFCE3B}"/>
              </a:ext>
            </a:extLst>
          </p:cNvPr>
          <p:cNvSpPr>
            <a:spLocks noGrp="1"/>
          </p:cNvSpPr>
          <p:nvPr>
            <p:ph type="ftr" sz="quarter" idx="11"/>
          </p:nvPr>
        </p:nvSpPr>
        <p:spPr/>
        <p:txBody>
          <a:bodyPr/>
          <a:lstStyle/>
          <a:p>
            <a:r>
              <a:rPr lang="en-GB"/>
              <a:t>Review of Structural Design Criteria for Al-7075</a:t>
            </a:r>
            <a:endParaRPr lang="en-GB" dirty="0"/>
          </a:p>
        </p:txBody>
      </p:sp>
      <p:sp>
        <p:nvSpPr>
          <p:cNvPr id="5" name="Title 4">
            <a:extLst>
              <a:ext uri="{FF2B5EF4-FFF2-40B4-BE49-F238E27FC236}">
                <a16:creationId xmlns:a16="http://schemas.microsoft.com/office/drawing/2014/main" id="{0044E1F4-9600-AE4D-A465-3C1608013F33}"/>
              </a:ext>
            </a:extLst>
          </p:cNvPr>
          <p:cNvSpPr>
            <a:spLocks noGrp="1"/>
          </p:cNvSpPr>
          <p:nvPr>
            <p:ph type="title"/>
          </p:nvPr>
        </p:nvSpPr>
        <p:spPr/>
        <p:txBody>
          <a:bodyPr/>
          <a:lstStyle/>
          <a:p>
            <a:r>
              <a:rPr lang="en-US" dirty="0" err="1"/>
              <a:t>Submodeling</a:t>
            </a:r>
            <a:r>
              <a:rPr lang="en-US" dirty="0"/>
              <a:t> approach</a:t>
            </a:r>
          </a:p>
        </p:txBody>
      </p:sp>
      <p:pic>
        <p:nvPicPr>
          <p:cNvPr id="6" name="Picture 5">
            <a:extLst>
              <a:ext uri="{FF2B5EF4-FFF2-40B4-BE49-F238E27FC236}">
                <a16:creationId xmlns:a16="http://schemas.microsoft.com/office/drawing/2014/main" id="{3E790160-2F43-784A-A265-6F95930DD40B}"/>
              </a:ext>
            </a:extLst>
          </p:cNvPr>
          <p:cNvPicPr>
            <a:picLocks noChangeAspect="1"/>
          </p:cNvPicPr>
          <p:nvPr/>
        </p:nvPicPr>
        <p:blipFill>
          <a:blip r:embed="rId2"/>
          <a:stretch>
            <a:fillRect/>
          </a:stretch>
        </p:blipFill>
        <p:spPr>
          <a:xfrm>
            <a:off x="4932040" y="935907"/>
            <a:ext cx="4047680" cy="2815777"/>
          </a:xfrm>
          <a:prstGeom prst="rect">
            <a:avLst/>
          </a:prstGeom>
        </p:spPr>
      </p:pic>
      <p:pic>
        <p:nvPicPr>
          <p:cNvPr id="7" name="Picture 6">
            <a:extLst>
              <a:ext uri="{FF2B5EF4-FFF2-40B4-BE49-F238E27FC236}">
                <a16:creationId xmlns:a16="http://schemas.microsoft.com/office/drawing/2014/main" id="{4E76CA63-3A89-AD4D-9DF3-7F00084B56E1}"/>
              </a:ext>
            </a:extLst>
          </p:cNvPr>
          <p:cNvPicPr>
            <a:picLocks noChangeAspect="1"/>
          </p:cNvPicPr>
          <p:nvPr/>
        </p:nvPicPr>
        <p:blipFill>
          <a:blip r:embed="rId3"/>
          <a:stretch>
            <a:fillRect/>
          </a:stretch>
        </p:blipFill>
        <p:spPr>
          <a:xfrm>
            <a:off x="4572000" y="3877136"/>
            <a:ext cx="4350270" cy="2273114"/>
          </a:xfrm>
          <a:prstGeom prst="rect">
            <a:avLst/>
          </a:prstGeom>
        </p:spPr>
      </p:pic>
      <p:grpSp>
        <p:nvGrpSpPr>
          <p:cNvPr id="12" name="Group 11">
            <a:extLst>
              <a:ext uri="{FF2B5EF4-FFF2-40B4-BE49-F238E27FC236}">
                <a16:creationId xmlns:a16="http://schemas.microsoft.com/office/drawing/2014/main" id="{FFE5ACEE-E4B2-9B4A-85B2-D77207F58FCB}"/>
              </a:ext>
            </a:extLst>
          </p:cNvPr>
          <p:cNvGrpSpPr/>
          <p:nvPr/>
        </p:nvGrpSpPr>
        <p:grpSpPr>
          <a:xfrm>
            <a:off x="1259632" y="5047707"/>
            <a:ext cx="2880320" cy="1286042"/>
            <a:chOff x="395536" y="4725144"/>
            <a:chExt cx="3096344" cy="1425106"/>
          </a:xfrm>
        </p:grpSpPr>
        <p:sp>
          <p:nvSpPr>
            <p:cNvPr id="11" name="Rounded Rectangle 10">
              <a:extLst>
                <a:ext uri="{FF2B5EF4-FFF2-40B4-BE49-F238E27FC236}">
                  <a16:creationId xmlns:a16="http://schemas.microsoft.com/office/drawing/2014/main" id="{1A407C66-CD84-F24E-8946-105AB5F01E5D}"/>
                </a:ext>
              </a:extLst>
            </p:cNvPr>
            <p:cNvSpPr/>
            <p:nvPr/>
          </p:nvSpPr>
          <p:spPr>
            <a:xfrm>
              <a:off x="395536" y="4725144"/>
              <a:ext cx="3096344" cy="1425106"/>
            </a:xfrm>
            <a:prstGeom prst="roundRect">
              <a:avLst/>
            </a:prstGeom>
            <a:gradFill>
              <a:gsLst>
                <a:gs pos="0">
                  <a:schemeClr val="accent1">
                    <a:tint val="100000"/>
                    <a:shade val="100000"/>
                    <a:satMod val="130000"/>
                    <a:alpha val="58000"/>
                  </a:schemeClr>
                </a:gs>
                <a:gs pos="100000">
                  <a:schemeClr val="accent1">
                    <a:tint val="50000"/>
                    <a:shade val="100000"/>
                    <a:satMod val="350000"/>
                    <a:alpha val="32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2C953A4-2751-584D-9302-57C912FCA096}"/>
                </a:ext>
              </a:extLst>
            </p:cNvPr>
            <p:cNvPicPr>
              <a:picLocks noChangeAspect="1"/>
            </p:cNvPicPr>
            <p:nvPr/>
          </p:nvPicPr>
          <p:blipFill>
            <a:blip r:embed="rId4"/>
            <a:stretch>
              <a:fillRect/>
            </a:stretch>
          </p:blipFill>
          <p:spPr>
            <a:xfrm>
              <a:off x="827584" y="4725144"/>
              <a:ext cx="2418730" cy="720080"/>
            </a:xfrm>
            <a:prstGeom prst="rect">
              <a:avLst/>
            </a:prstGeom>
          </p:spPr>
        </p:pic>
        <p:pic>
          <p:nvPicPr>
            <p:cNvPr id="10" name="Picture 9">
              <a:extLst>
                <a:ext uri="{FF2B5EF4-FFF2-40B4-BE49-F238E27FC236}">
                  <a16:creationId xmlns:a16="http://schemas.microsoft.com/office/drawing/2014/main" id="{6F2186DF-BFE8-5E4B-805A-71CAE67AAEE9}"/>
                </a:ext>
              </a:extLst>
            </p:cNvPr>
            <p:cNvPicPr>
              <a:picLocks noChangeAspect="1"/>
            </p:cNvPicPr>
            <p:nvPr/>
          </p:nvPicPr>
          <p:blipFill>
            <a:blip r:embed="rId5"/>
            <a:stretch>
              <a:fillRect/>
            </a:stretch>
          </p:blipFill>
          <p:spPr>
            <a:xfrm>
              <a:off x="638062" y="5542070"/>
              <a:ext cx="2669234" cy="608180"/>
            </a:xfrm>
            <a:prstGeom prst="rect">
              <a:avLst/>
            </a:prstGeom>
          </p:spPr>
        </p:pic>
      </p:grpSp>
    </p:spTree>
    <p:extLst>
      <p:ext uri="{BB962C8B-B14F-4D97-AF65-F5344CB8AC3E}">
        <p14:creationId xmlns:p14="http://schemas.microsoft.com/office/powerpoint/2010/main" val="3326217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DCA1C4-9514-7B4F-976F-D92F7E296653}" type="slidenum">
              <a:rPr lang="fr-FR" smtClean="0"/>
              <a:pPr/>
              <a:t>2</a:t>
            </a:fld>
            <a:endParaRPr lang="fr-FR" dirty="0"/>
          </a:p>
        </p:txBody>
      </p:sp>
      <p:sp>
        <p:nvSpPr>
          <p:cNvPr id="2" name="Title 1"/>
          <p:cNvSpPr>
            <a:spLocks noGrp="1"/>
          </p:cNvSpPr>
          <p:nvPr>
            <p:ph type="title"/>
          </p:nvPr>
        </p:nvSpPr>
        <p:spPr/>
        <p:txBody>
          <a:bodyPr/>
          <a:lstStyle/>
          <a:p>
            <a:r>
              <a:rPr lang="en-US" dirty="0"/>
              <a:t>Agenda</a:t>
            </a:r>
            <a:endParaRPr lang="en-US" dirty="0">
              <a:solidFill>
                <a:srgbClr val="FF0000"/>
              </a:solidFill>
            </a:endParaRPr>
          </a:p>
        </p:txBody>
      </p:sp>
      <p:sp>
        <p:nvSpPr>
          <p:cNvPr id="5" name="Footer Placeholder 4"/>
          <p:cNvSpPr>
            <a:spLocks noGrp="1"/>
          </p:cNvSpPr>
          <p:nvPr>
            <p:ph type="ftr" sz="quarter" idx="4294967295"/>
          </p:nvPr>
        </p:nvSpPr>
        <p:spPr/>
        <p:txBody>
          <a:bodyPr/>
          <a:lstStyle/>
          <a:p>
            <a:r>
              <a:rPr lang="en-US"/>
              <a:t>Review of Structural Design Criteria for Al-7075</a:t>
            </a:r>
            <a:endParaRPr lang="en-GB" dirty="0"/>
          </a:p>
        </p:txBody>
      </p:sp>
      <p:sp>
        <p:nvSpPr>
          <p:cNvPr id="3" name="Rectangle 2">
            <a:extLst>
              <a:ext uri="{FF2B5EF4-FFF2-40B4-BE49-F238E27FC236}">
                <a16:creationId xmlns:a16="http://schemas.microsoft.com/office/drawing/2014/main" id="{8F18824E-3BC4-B84F-8FA3-085B9B0740E1}"/>
              </a:ext>
            </a:extLst>
          </p:cNvPr>
          <p:cNvSpPr/>
          <p:nvPr/>
        </p:nvSpPr>
        <p:spPr>
          <a:xfrm>
            <a:off x="499064" y="1334333"/>
            <a:ext cx="8203388" cy="3970318"/>
          </a:xfrm>
          <a:prstGeom prst="rect">
            <a:avLst/>
          </a:prstGeom>
        </p:spPr>
        <p:txBody>
          <a:bodyPr wrap="square">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Project introduction &amp; Charge to the review team [SP; 15 minutes]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Setting the context: the magnet structure and load cases [SP; 40 minutes]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Structure design criteria – overview [EA; 35 minutes]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Design Criteria for Al-7075-T65 components [EA; 30 minutes]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Discussion [30 minutes]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Closed session [30 minutes]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Closeout [30 minutes]</a:t>
            </a:r>
          </a:p>
        </p:txBody>
      </p:sp>
    </p:spTree>
    <p:extLst>
      <p:ext uri="{BB962C8B-B14F-4D97-AF65-F5344CB8AC3E}">
        <p14:creationId xmlns:p14="http://schemas.microsoft.com/office/powerpoint/2010/main" val="685231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55CBF3-70F7-7A4F-9E1C-862E0B894760}"/>
              </a:ext>
            </a:extLst>
          </p:cNvPr>
          <p:cNvPicPr>
            <a:picLocks noChangeAspect="1"/>
          </p:cNvPicPr>
          <p:nvPr/>
        </p:nvPicPr>
        <p:blipFill>
          <a:blip r:embed="rId2"/>
          <a:stretch>
            <a:fillRect/>
          </a:stretch>
        </p:blipFill>
        <p:spPr>
          <a:xfrm>
            <a:off x="4766235" y="963000"/>
            <a:ext cx="4055835" cy="5494242"/>
          </a:xfrm>
          <a:prstGeom prst="rect">
            <a:avLst/>
          </a:prstGeom>
        </p:spPr>
      </p:pic>
      <p:sp>
        <p:nvSpPr>
          <p:cNvPr id="2" name="Content Placeholder 1">
            <a:extLst>
              <a:ext uri="{FF2B5EF4-FFF2-40B4-BE49-F238E27FC236}">
                <a16:creationId xmlns:a16="http://schemas.microsoft.com/office/drawing/2014/main" id="{B94A017B-8265-C04A-B958-1D8DF882DF2B}"/>
              </a:ext>
            </a:extLst>
          </p:cNvPr>
          <p:cNvSpPr>
            <a:spLocks noGrp="1"/>
          </p:cNvSpPr>
          <p:nvPr>
            <p:ph idx="1"/>
          </p:nvPr>
        </p:nvSpPr>
        <p:spPr>
          <a:xfrm>
            <a:off x="251519" y="1219200"/>
            <a:ext cx="4514715" cy="3881401"/>
          </a:xfrm>
        </p:spPr>
        <p:txBody>
          <a:bodyPr>
            <a:normAutofit lnSpcReduction="10000"/>
          </a:bodyPr>
          <a:lstStyle/>
          <a:p>
            <a:r>
              <a:rPr lang="en-US" sz="2000" dirty="0"/>
              <a:t>For materials that exhibit fracture failure modes a systematic and sufficiently conservative approach must be taken</a:t>
            </a:r>
          </a:p>
          <a:p>
            <a:r>
              <a:rPr lang="en-US" sz="2000" dirty="0"/>
              <a:t>We apply the ”R6” formulation*:</a:t>
            </a:r>
          </a:p>
          <a:p>
            <a:pPr lvl="1"/>
            <a:r>
              <a:rPr lang="en-US" sz="1600" dirty="0"/>
              <a:t>Use the mode I stress intensity </a:t>
            </a:r>
          </a:p>
          <a:p>
            <a:pPr lvl="1"/>
            <a:r>
              <a:rPr lang="en-US" sz="1600" dirty="0"/>
              <a:t>Flaw size (</a:t>
            </a:r>
            <a:r>
              <a:rPr lang="en-US" sz="1600" i="1" dirty="0"/>
              <a:t>a)</a:t>
            </a:r>
            <a:r>
              <a:rPr lang="en-US" sz="1600" dirty="0"/>
              <a:t> is a “variable”; goal is to have a design that meets criteria with a dimension (</a:t>
            </a:r>
            <a:r>
              <a:rPr lang="en-US" sz="1600" i="1" dirty="0"/>
              <a:t>a</a:t>
            </a:r>
            <a:r>
              <a:rPr lang="en-US" sz="1600" dirty="0"/>
              <a:t>) that can be achieved in inspection </a:t>
            </a:r>
          </a:p>
          <a:p>
            <a:pPr lvl="1"/>
            <a:r>
              <a:rPr lang="en-US" sz="1600" dirty="0"/>
              <a:t>Approach: identify critical flaw size “</a:t>
            </a:r>
            <a:r>
              <a:rPr lang="en-US" sz="1600" i="1" dirty="0"/>
              <a:t>a</a:t>
            </a:r>
            <a:r>
              <a:rPr lang="en-US" sz="1600" i="1" baseline="-25000" dirty="0"/>
              <a:t>c</a:t>
            </a:r>
            <a:r>
              <a:rPr lang="en-US" sz="1600" dirty="0"/>
              <a:t>”, e.g. where K</a:t>
            </a:r>
            <a:r>
              <a:rPr lang="en-US" sz="1600" baseline="-25000" dirty="0"/>
              <a:t>I</a:t>
            </a:r>
            <a:r>
              <a:rPr lang="en-US" sz="1600" dirty="0"/>
              <a:t> just meets criteria</a:t>
            </a:r>
          </a:p>
          <a:p>
            <a:pPr lvl="1"/>
            <a:r>
              <a:rPr lang="en-US" sz="1600" dirty="0"/>
              <a:t>Verify that component inspection will identify flaws smaller than “</a:t>
            </a:r>
            <a:r>
              <a:rPr lang="en-US" sz="1600" i="1" dirty="0"/>
              <a:t>a</a:t>
            </a:r>
            <a:r>
              <a:rPr lang="en-US" sz="1600" i="1" baseline="-25000" dirty="0"/>
              <a:t>c</a:t>
            </a:r>
            <a:r>
              <a:rPr lang="en-US" sz="1600" i="1" dirty="0"/>
              <a:t>”</a:t>
            </a:r>
            <a:endParaRPr lang="en-US" sz="1600" dirty="0"/>
          </a:p>
        </p:txBody>
      </p:sp>
      <p:sp>
        <p:nvSpPr>
          <p:cNvPr id="3" name="Footer Placeholder 2">
            <a:extLst>
              <a:ext uri="{FF2B5EF4-FFF2-40B4-BE49-F238E27FC236}">
                <a16:creationId xmlns:a16="http://schemas.microsoft.com/office/drawing/2014/main" id="{A3068D96-99F9-6B46-9EDB-67DA3640E99D}"/>
              </a:ext>
            </a:extLst>
          </p:cNvPr>
          <p:cNvSpPr>
            <a:spLocks noGrp="1"/>
          </p:cNvSpPr>
          <p:nvPr>
            <p:ph type="ftr" sz="quarter" idx="11"/>
          </p:nvPr>
        </p:nvSpPr>
        <p:spPr/>
        <p:txBody>
          <a:bodyPr/>
          <a:lstStyle/>
          <a:p>
            <a:r>
              <a:rPr lang="en-GB"/>
              <a:t>Review of Structural Design Criteria for Al-7075</a:t>
            </a:r>
            <a:endParaRPr lang="en-GB" dirty="0"/>
          </a:p>
        </p:txBody>
      </p:sp>
      <p:sp>
        <p:nvSpPr>
          <p:cNvPr id="5" name="Title 4">
            <a:extLst>
              <a:ext uri="{FF2B5EF4-FFF2-40B4-BE49-F238E27FC236}">
                <a16:creationId xmlns:a16="http://schemas.microsoft.com/office/drawing/2014/main" id="{D3450FF6-564A-C149-8297-3E1946B9156E}"/>
              </a:ext>
            </a:extLst>
          </p:cNvPr>
          <p:cNvSpPr>
            <a:spLocks noGrp="1"/>
          </p:cNvSpPr>
          <p:nvPr>
            <p:ph type="title"/>
          </p:nvPr>
        </p:nvSpPr>
        <p:spPr/>
        <p:txBody>
          <a:bodyPr/>
          <a:lstStyle/>
          <a:p>
            <a:r>
              <a:rPr lang="en-US" dirty="0"/>
              <a:t>Analysis process: Grade IV</a:t>
            </a:r>
          </a:p>
        </p:txBody>
      </p:sp>
      <p:sp>
        <p:nvSpPr>
          <p:cNvPr id="6" name="TextBox 5">
            <a:extLst>
              <a:ext uri="{FF2B5EF4-FFF2-40B4-BE49-F238E27FC236}">
                <a16:creationId xmlns:a16="http://schemas.microsoft.com/office/drawing/2014/main" id="{447788FC-BD4D-8949-833E-E88A3DBCCB7F}"/>
              </a:ext>
            </a:extLst>
          </p:cNvPr>
          <p:cNvSpPr txBox="1"/>
          <p:nvPr/>
        </p:nvSpPr>
        <p:spPr>
          <a:xfrm>
            <a:off x="1137167" y="6156295"/>
            <a:ext cx="4576866" cy="400110"/>
          </a:xfrm>
          <a:prstGeom prst="rect">
            <a:avLst/>
          </a:prstGeom>
          <a:noFill/>
        </p:spPr>
        <p:txBody>
          <a:bodyPr wrap="square" rtlCol="0">
            <a:spAutoFit/>
          </a:bodyPr>
          <a:lstStyle/>
          <a:p>
            <a:r>
              <a:rPr lang="en-US" sz="1000" i="1" dirty="0"/>
              <a:t>*British Energy Generation Limited, "Assessment of the Integrity of Structures Containing Defects", 678 R6 Revision 4, Amendment 7, April 2009.</a:t>
            </a:r>
          </a:p>
        </p:txBody>
      </p:sp>
      <p:pic>
        <p:nvPicPr>
          <p:cNvPr id="7" name="Picture 6">
            <a:extLst>
              <a:ext uri="{FF2B5EF4-FFF2-40B4-BE49-F238E27FC236}">
                <a16:creationId xmlns:a16="http://schemas.microsoft.com/office/drawing/2014/main" id="{B8C81219-9137-9046-B814-D296F201D155}"/>
              </a:ext>
            </a:extLst>
          </p:cNvPr>
          <p:cNvPicPr>
            <a:picLocks noChangeAspect="1"/>
          </p:cNvPicPr>
          <p:nvPr/>
        </p:nvPicPr>
        <p:blipFill>
          <a:blip r:embed="rId3"/>
          <a:stretch>
            <a:fillRect/>
          </a:stretch>
        </p:blipFill>
        <p:spPr>
          <a:xfrm>
            <a:off x="226722" y="4963142"/>
            <a:ext cx="4054964" cy="617749"/>
          </a:xfrm>
          <a:prstGeom prst="rect">
            <a:avLst/>
          </a:prstGeom>
        </p:spPr>
      </p:pic>
      <p:sp>
        <p:nvSpPr>
          <p:cNvPr id="11" name="TextBox 10">
            <a:extLst>
              <a:ext uri="{FF2B5EF4-FFF2-40B4-BE49-F238E27FC236}">
                <a16:creationId xmlns:a16="http://schemas.microsoft.com/office/drawing/2014/main" id="{408BAA3A-E9F8-B946-A371-C2347211A29B}"/>
              </a:ext>
            </a:extLst>
          </p:cNvPr>
          <p:cNvSpPr txBox="1"/>
          <p:nvPr/>
        </p:nvSpPr>
        <p:spPr>
          <a:xfrm>
            <a:off x="539552" y="5648289"/>
            <a:ext cx="4320480" cy="338554"/>
          </a:xfrm>
          <a:prstGeom prst="rect">
            <a:avLst/>
          </a:prstGeom>
          <a:noFill/>
        </p:spPr>
        <p:txBody>
          <a:bodyPr wrap="square" rtlCol="0">
            <a:spAutoFit/>
          </a:bodyPr>
          <a:lstStyle/>
          <a:p>
            <a:r>
              <a:rPr lang="en-US" sz="1600" i="1" dirty="0"/>
              <a:t>“Influence Coefficients” </a:t>
            </a:r>
            <a:r>
              <a:rPr lang="en-US" sz="1600" i="1" dirty="0" err="1"/>
              <a:t>G</a:t>
            </a:r>
            <a:r>
              <a:rPr lang="en-US" sz="1600" i="1" baseline="-25000" dirty="0" err="1"/>
              <a:t>i</a:t>
            </a:r>
            <a:r>
              <a:rPr lang="en-US" sz="1600" i="1" dirty="0"/>
              <a:t> are tabulated</a:t>
            </a:r>
          </a:p>
        </p:txBody>
      </p:sp>
    </p:spTree>
    <p:extLst>
      <p:ext uri="{BB962C8B-B14F-4D97-AF65-F5344CB8AC3E}">
        <p14:creationId xmlns:p14="http://schemas.microsoft.com/office/powerpoint/2010/main" val="2569920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2B8086-E13F-B842-A836-DBEFF05EBD78}"/>
              </a:ext>
            </a:extLst>
          </p:cNvPr>
          <p:cNvSpPr>
            <a:spLocks noGrp="1"/>
          </p:cNvSpPr>
          <p:nvPr>
            <p:ph type="ftr" sz="quarter" idx="11"/>
          </p:nvPr>
        </p:nvSpPr>
        <p:spPr/>
        <p:txBody>
          <a:bodyPr/>
          <a:lstStyle/>
          <a:p>
            <a:r>
              <a:rPr lang="en-GB"/>
              <a:t>Review of Structural Design Criteria for Al-7075</a:t>
            </a:r>
            <a:endParaRPr lang="en-GB" dirty="0"/>
          </a:p>
        </p:txBody>
      </p:sp>
      <p:sp>
        <p:nvSpPr>
          <p:cNvPr id="5" name="Title 4">
            <a:extLst>
              <a:ext uri="{FF2B5EF4-FFF2-40B4-BE49-F238E27FC236}">
                <a16:creationId xmlns:a16="http://schemas.microsoft.com/office/drawing/2014/main" id="{80742DA0-A480-AC48-9A28-AB9703401B49}"/>
              </a:ext>
            </a:extLst>
          </p:cNvPr>
          <p:cNvSpPr>
            <a:spLocks noGrp="1"/>
          </p:cNvSpPr>
          <p:nvPr>
            <p:ph type="title"/>
          </p:nvPr>
        </p:nvSpPr>
        <p:spPr/>
        <p:txBody>
          <a:bodyPr/>
          <a:lstStyle/>
          <a:p>
            <a:r>
              <a:rPr lang="en-US" dirty="0"/>
              <a:t>Example clarifying notation</a:t>
            </a:r>
          </a:p>
        </p:txBody>
      </p:sp>
      <p:pic>
        <p:nvPicPr>
          <p:cNvPr id="6" name="Picture 5">
            <a:extLst>
              <a:ext uri="{FF2B5EF4-FFF2-40B4-BE49-F238E27FC236}">
                <a16:creationId xmlns:a16="http://schemas.microsoft.com/office/drawing/2014/main" id="{23181C95-09F7-3E40-8294-0834FF130E98}"/>
              </a:ext>
            </a:extLst>
          </p:cNvPr>
          <p:cNvPicPr>
            <a:picLocks noChangeAspect="1"/>
          </p:cNvPicPr>
          <p:nvPr/>
        </p:nvPicPr>
        <p:blipFill>
          <a:blip r:embed="rId2"/>
          <a:stretch>
            <a:fillRect/>
          </a:stretch>
        </p:blipFill>
        <p:spPr>
          <a:xfrm>
            <a:off x="1221410" y="900000"/>
            <a:ext cx="6696744" cy="4904428"/>
          </a:xfrm>
          <a:prstGeom prst="rect">
            <a:avLst/>
          </a:prstGeom>
        </p:spPr>
      </p:pic>
      <p:sp>
        <p:nvSpPr>
          <p:cNvPr id="7" name="TextBox 6">
            <a:extLst>
              <a:ext uri="{FF2B5EF4-FFF2-40B4-BE49-F238E27FC236}">
                <a16:creationId xmlns:a16="http://schemas.microsoft.com/office/drawing/2014/main" id="{9E41AE06-6EF3-3242-A823-4CDEB9BCC0C1}"/>
              </a:ext>
            </a:extLst>
          </p:cNvPr>
          <p:cNvSpPr txBox="1"/>
          <p:nvPr/>
        </p:nvSpPr>
        <p:spPr>
          <a:xfrm>
            <a:off x="1043609" y="5786100"/>
            <a:ext cx="7632847" cy="523220"/>
          </a:xfrm>
          <a:prstGeom prst="rect">
            <a:avLst/>
          </a:prstGeom>
          <a:solidFill>
            <a:schemeClr val="bg1">
              <a:lumMod val="95000"/>
            </a:schemeClr>
          </a:solidFill>
          <a:ln>
            <a:solidFill>
              <a:schemeClr val="accent1"/>
            </a:solidFill>
          </a:ln>
        </p:spPr>
        <p:txBody>
          <a:bodyPr wrap="square" rtlCol="0">
            <a:spAutoFit/>
          </a:bodyPr>
          <a:lstStyle/>
          <a:p>
            <a:r>
              <a:rPr lang="en-US" sz="1400" dirty="0"/>
              <a:t>Where possible it is recommended to modify the design to either avoid stress concentrations resulting in plastic deformations, or limit the size of the plastic region for subsequent analyses.</a:t>
            </a:r>
          </a:p>
        </p:txBody>
      </p:sp>
      <p:sp>
        <p:nvSpPr>
          <p:cNvPr id="8" name="TextBox 7">
            <a:extLst>
              <a:ext uri="{FF2B5EF4-FFF2-40B4-BE49-F238E27FC236}">
                <a16:creationId xmlns:a16="http://schemas.microsoft.com/office/drawing/2014/main" id="{99F13E9D-B6BB-2B4A-BE88-EEC5BB246DF2}"/>
              </a:ext>
            </a:extLst>
          </p:cNvPr>
          <p:cNvSpPr txBox="1"/>
          <p:nvPr/>
        </p:nvSpPr>
        <p:spPr>
          <a:xfrm>
            <a:off x="5004048" y="3501008"/>
            <a:ext cx="3975970" cy="461665"/>
          </a:xfrm>
          <a:prstGeom prst="rect">
            <a:avLst/>
          </a:prstGeom>
          <a:solidFill>
            <a:schemeClr val="bg1"/>
          </a:solidFill>
        </p:spPr>
        <p:txBody>
          <a:bodyPr wrap="square" rtlCol="0">
            <a:spAutoFit/>
          </a:bodyPr>
          <a:lstStyle/>
          <a:p>
            <a:r>
              <a:rPr lang="en-US" sz="1200" dirty="0"/>
              <a:t>Take into consideration stress distribution in component to 3rd order (beyond membrane and bending)</a:t>
            </a:r>
          </a:p>
        </p:txBody>
      </p:sp>
    </p:spTree>
    <p:extLst>
      <p:ext uri="{BB962C8B-B14F-4D97-AF65-F5344CB8AC3E}">
        <p14:creationId xmlns:p14="http://schemas.microsoft.com/office/powerpoint/2010/main" val="346296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14D8083-16A9-C34E-BE2F-89C199A1FC54}"/>
              </a:ext>
            </a:extLst>
          </p:cNvPr>
          <p:cNvSpPr>
            <a:spLocks noGrp="1"/>
          </p:cNvSpPr>
          <p:nvPr>
            <p:ph type="ftr" sz="quarter" idx="11"/>
          </p:nvPr>
        </p:nvSpPr>
        <p:spPr/>
        <p:txBody>
          <a:bodyPr/>
          <a:lstStyle/>
          <a:p>
            <a:r>
              <a:rPr lang="en-GB"/>
              <a:t>Review of Structural Design Criteria for Al-7075</a:t>
            </a:r>
            <a:endParaRPr lang="en-GB" dirty="0"/>
          </a:p>
        </p:txBody>
      </p:sp>
      <p:sp>
        <p:nvSpPr>
          <p:cNvPr id="5" name="Title 4">
            <a:extLst>
              <a:ext uri="{FF2B5EF4-FFF2-40B4-BE49-F238E27FC236}">
                <a16:creationId xmlns:a16="http://schemas.microsoft.com/office/drawing/2014/main" id="{E0A8E0B8-C5F5-B144-B445-C54AF155340D}"/>
              </a:ext>
            </a:extLst>
          </p:cNvPr>
          <p:cNvSpPr>
            <a:spLocks noGrp="1"/>
          </p:cNvSpPr>
          <p:nvPr>
            <p:ph type="title"/>
          </p:nvPr>
        </p:nvSpPr>
        <p:spPr/>
        <p:txBody>
          <a:bodyPr/>
          <a:lstStyle/>
          <a:p>
            <a:r>
              <a:rPr lang="en-US" dirty="0"/>
              <a:t>Determination of load point in the Failure Assessment Diagram</a:t>
            </a:r>
          </a:p>
        </p:txBody>
      </p:sp>
      <p:pic>
        <p:nvPicPr>
          <p:cNvPr id="6" name="Picture 5">
            <a:extLst>
              <a:ext uri="{FF2B5EF4-FFF2-40B4-BE49-F238E27FC236}">
                <a16:creationId xmlns:a16="http://schemas.microsoft.com/office/drawing/2014/main" id="{9521090A-4508-E741-A4C3-B837499BE512}"/>
              </a:ext>
            </a:extLst>
          </p:cNvPr>
          <p:cNvPicPr>
            <a:picLocks noChangeAspect="1"/>
          </p:cNvPicPr>
          <p:nvPr/>
        </p:nvPicPr>
        <p:blipFill>
          <a:blip r:embed="rId2"/>
          <a:stretch>
            <a:fillRect/>
          </a:stretch>
        </p:blipFill>
        <p:spPr>
          <a:xfrm>
            <a:off x="4037801" y="1253908"/>
            <a:ext cx="5070704" cy="4937263"/>
          </a:xfrm>
          <a:prstGeom prst="rect">
            <a:avLst/>
          </a:prstGeom>
        </p:spPr>
      </p:pic>
      <p:pic>
        <p:nvPicPr>
          <p:cNvPr id="7" name="Picture 6">
            <a:extLst>
              <a:ext uri="{FF2B5EF4-FFF2-40B4-BE49-F238E27FC236}">
                <a16:creationId xmlns:a16="http://schemas.microsoft.com/office/drawing/2014/main" id="{A37D3C60-B79F-D745-8D6C-D2B0C3CEDDC1}"/>
              </a:ext>
            </a:extLst>
          </p:cNvPr>
          <p:cNvPicPr>
            <a:picLocks noChangeAspect="1"/>
          </p:cNvPicPr>
          <p:nvPr/>
        </p:nvPicPr>
        <p:blipFill>
          <a:blip r:embed="rId3"/>
          <a:stretch>
            <a:fillRect/>
          </a:stretch>
        </p:blipFill>
        <p:spPr>
          <a:xfrm>
            <a:off x="5594128" y="5109409"/>
            <a:ext cx="1138112" cy="407823"/>
          </a:xfrm>
          <a:prstGeom prst="rect">
            <a:avLst/>
          </a:prstGeom>
          <a:solidFill>
            <a:schemeClr val="bg1"/>
          </a:solidFill>
        </p:spPr>
      </p:pic>
      <p:pic>
        <p:nvPicPr>
          <p:cNvPr id="8" name="Picture 7">
            <a:extLst>
              <a:ext uri="{FF2B5EF4-FFF2-40B4-BE49-F238E27FC236}">
                <a16:creationId xmlns:a16="http://schemas.microsoft.com/office/drawing/2014/main" id="{D4C01C1D-1AA9-3147-8905-5BD1FD61CDC4}"/>
              </a:ext>
            </a:extLst>
          </p:cNvPr>
          <p:cNvPicPr>
            <a:picLocks noChangeAspect="1"/>
          </p:cNvPicPr>
          <p:nvPr/>
        </p:nvPicPr>
        <p:blipFill>
          <a:blip r:embed="rId4"/>
          <a:stretch>
            <a:fillRect/>
          </a:stretch>
        </p:blipFill>
        <p:spPr>
          <a:xfrm>
            <a:off x="7020040" y="1253908"/>
            <a:ext cx="1946453" cy="391110"/>
          </a:xfrm>
          <a:prstGeom prst="rect">
            <a:avLst/>
          </a:prstGeom>
          <a:solidFill>
            <a:schemeClr val="bg1"/>
          </a:solidFill>
        </p:spPr>
      </p:pic>
      <p:sp>
        <p:nvSpPr>
          <p:cNvPr id="2" name="Content Placeholder 1">
            <a:extLst>
              <a:ext uri="{FF2B5EF4-FFF2-40B4-BE49-F238E27FC236}">
                <a16:creationId xmlns:a16="http://schemas.microsoft.com/office/drawing/2014/main" id="{FD4EEA52-1003-4244-B31D-CBFE4918CFCA}"/>
              </a:ext>
            </a:extLst>
          </p:cNvPr>
          <p:cNvSpPr>
            <a:spLocks noGrp="1"/>
          </p:cNvSpPr>
          <p:nvPr>
            <p:ph idx="1"/>
          </p:nvPr>
        </p:nvSpPr>
        <p:spPr>
          <a:xfrm>
            <a:off x="179512" y="1507232"/>
            <a:ext cx="4392488" cy="4874096"/>
          </a:xfrm>
        </p:spPr>
        <p:txBody>
          <a:bodyPr>
            <a:normAutofit/>
          </a:bodyPr>
          <a:lstStyle/>
          <a:p>
            <a:r>
              <a:rPr lang="en-US" sz="2000" dirty="0"/>
              <a:t>For a given component &amp; load:</a:t>
            </a:r>
          </a:p>
          <a:p>
            <a:pPr lvl="1"/>
            <a:r>
              <a:rPr lang="en-US" sz="1800" dirty="0"/>
              <a:t>Evaluate critical intensity </a:t>
            </a:r>
            <a:r>
              <a:rPr lang="en-US" sz="1800" dirty="0" err="1"/>
              <a:t>K</a:t>
            </a:r>
            <a:r>
              <a:rPr lang="en-US" sz="1800" baseline="-25000" dirty="0" err="1"/>
              <a:t>ic</a:t>
            </a:r>
            <a:endParaRPr lang="en-US" sz="1800" baseline="-25000" dirty="0"/>
          </a:p>
          <a:p>
            <a:pPr lvl="2"/>
            <a:r>
              <a:rPr lang="en-US" sz="1400" dirty="0"/>
              <a:t>Measured data</a:t>
            </a:r>
          </a:p>
          <a:p>
            <a:pPr lvl="1"/>
            <a:r>
              <a:rPr lang="en-US" sz="1800" dirty="0"/>
              <a:t>Evaluate flow stress </a:t>
            </a:r>
            <a:r>
              <a:rPr lang="el-GR" sz="1800" dirty="0"/>
              <a:t>σ</a:t>
            </a:r>
            <a:r>
              <a:rPr lang="en-US" sz="1800" baseline="-25000" dirty="0"/>
              <a:t>c</a:t>
            </a:r>
            <a:endParaRPr lang="el-GR" sz="1800" baseline="-25000" dirty="0"/>
          </a:p>
          <a:p>
            <a:pPr lvl="1"/>
            <a:r>
              <a:rPr lang="en-US" sz="1800" dirty="0"/>
              <a:t>Evaluate/estimate K</a:t>
            </a:r>
            <a:r>
              <a:rPr lang="en-US" sz="1800" baseline="-25000" dirty="0"/>
              <a:t>I</a:t>
            </a:r>
            <a:r>
              <a:rPr lang="en-US" sz="1800" dirty="0"/>
              <a:t> and </a:t>
            </a:r>
            <a:r>
              <a:rPr lang="el-GR" sz="1800" dirty="0"/>
              <a:t>σ</a:t>
            </a:r>
            <a:r>
              <a:rPr lang="en-US" sz="1800" dirty="0"/>
              <a:t>,</a:t>
            </a:r>
          </a:p>
          <a:p>
            <a:pPr lvl="1"/>
            <a:r>
              <a:rPr lang="en-US" sz="1800" dirty="0"/>
              <a:t>Find (</a:t>
            </a:r>
            <a:r>
              <a:rPr lang="en-US" sz="1800" dirty="0" err="1"/>
              <a:t>S’</a:t>
            </a:r>
            <a:r>
              <a:rPr lang="en-US" sz="1800" baseline="-25000" dirty="0" err="1"/>
              <a:t>r</a:t>
            </a:r>
            <a:r>
              <a:rPr lang="en-US" sz="1800" dirty="0" err="1"/>
              <a:t>,K’</a:t>
            </a:r>
            <a:r>
              <a:rPr lang="en-US" sz="1800" baseline="-25000" dirty="0" err="1"/>
              <a:t>r</a:t>
            </a:r>
            <a:r>
              <a:rPr lang="en-US" sz="1800" dirty="0"/>
              <a:t>) </a:t>
            </a:r>
          </a:p>
          <a:p>
            <a:pPr lvl="1"/>
            <a:r>
              <a:rPr lang="en-US" sz="1800" dirty="0"/>
              <a:t>Evaluate (</a:t>
            </a:r>
            <a:r>
              <a:rPr lang="en-US" sz="1800" dirty="0" err="1"/>
              <a:t>S</a:t>
            </a:r>
            <a:r>
              <a:rPr lang="en-US" sz="1800" baseline="-25000" dirty="0" err="1"/>
              <a:t>r</a:t>
            </a:r>
            <a:r>
              <a:rPr lang="en-US" sz="1800" dirty="0" err="1"/>
              <a:t>,K</a:t>
            </a:r>
            <a:r>
              <a:rPr lang="en-US" sz="1800" baseline="-25000" dirty="0" err="1"/>
              <a:t>r</a:t>
            </a:r>
            <a:r>
              <a:rPr lang="en-US" sz="1800" dirty="0"/>
              <a:t>) </a:t>
            </a:r>
          </a:p>
          <a:p>
            <a:pPr lvl="1"/>
            <a:r>
              <a:rPr lang="en-US" sz="1800" dirty="0"/>
              <a:t>Determine the Load Factor:</a:t>
            </a:r>
          </a:p>
          <a:p>
            <a:pPr lvl="1"/>
            <a:endParaRPr lang="en-US" sz="1800" dirty="0"/>
          </a:p>
          <a:p>
            <a:pPr lvl="1"/>
            <a:endParaRPr lang="en-US" sz="1800" dirty="0"/>
          </a:p>
          <a:p>
            <a:pPr lvl="1"/>
            <a:endParaRPr lang="en-US" sz="1800" dirty="0"/>
          </a:p>
          <a:p>
            <a:pPr lvl="1"/>
            <a:endParaRPr lang="en-US" sz="1800" dirty="0"/>
          </a:p>
          <a:p>
            <a:pPr lvl="1"/>
            <a:r>
              <a:rPr lang="en-US" sz="1800" dirty="0"/>
              <a:t>The Load Factor is then used for design criteria assessment</a:t>
            </a:r>
          </a:p>
          <a:p>
            <a:pPr lvl="1"/>
            <a:endParaRPr lang="en-US" sz="1800" dirty="0"/>
          </a:p>
          <a:p>
            <a:pPr lvl="1"/>
            <a:endParaRPr lang="en-US" sz="1800" dirty="0"/>
          </a:p>
        </p:txBody>
      </p:sp>
      <p:pic>
        <p:nvPicPr>
          <p:cNvPr id="9" name="Picture 8">
            <a:extLst>
              <a:ext uri="{FF2B5EF4-FFF2-40B4-BE49-F238E27FC236}">
                <a16:creationId xmlns:a16="http://schemas.microsoft.com/office/drawing/2014/main" id="{8CC23E64-B5B2-9744-989F-F29E97A20978}"/>
              </a:ext>
            </a:extLst>
          </p:cNvPr>
          <p:cNvPicPr>
            <a:picLocks noChangeAspect="1"/>
          </p:cNvPicPr>
          <p:nvPr/>
        </p:nvPicPr>
        <p:blipFill>
          <a:blip r:embed="rId5"/>
          <a:stretch>
            <a:fillRect/>
          </a:stretch>
        </p:blipFill>
        <p:spPr>
          <a:xfrm>
            <a:off x="323528" y="4221088"/>
            <a:ext cx="3570256" cy="936104"/>
          </a:xfrm>
          <a:prstGeom prst="rect">
            <a:avLst/>
          </a:prstGeom>
        </p:spPr>
      </p:pic>
    </p:spTree>
    <p:extLst>
      <p:ext uri="{BB962C8B-B14F-4D97-AF65-F5344CB8AC3E}">
        <p14:creationId xmlns:p14="http://schemas.microsoft.com/office/powerpoint/2010/main" val="843605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D2AC8A-733C-B747-BBED-AF7ABA84D0B0}"/>
              </a:ext>
            </a:extLst>
          </p:cNvPr>
          <p:cNvSpPr>
            <a:spLocks noGrp="1"/>
          </p:cNvSpPr>
          <p:nvPr>
            <p:ph idx="1"/>
          </p:nvPr>
        </p:nvSpPr>
        <p:spPr>
          <a:xfrm>
            <a:off x="612000" y="1484784"/>
            <a:ext cx="7920000" cy="3433936"/>
          </a:xfrm>
        </p:spPr>
        <p:txBody>
          <a:bodyPr>
            <a:normAutofit/>
          </a:bodyPr>
          <a:lstStyle/>
          <a:p>
            <a:r>
              <a:rPr lang="en-US" sz="2400" dirty="0"/>
              <a:t>If there is stress concentration that exceeds yield strength</a:t>
            </a:r>
          </a:p>
          <a:p>
            <a:pPr lvl="1"/>
            <a:r>
              <a:rPr lang="en-US" sz="2000" dirty="0"/>
              <a:t>Perform bi-linear (i.e. conservative) </a:t>
            </a:r>
            <a:r>
              <a:rPr lang="en-US" sz="2000" dirty="0" err="1"/>
              <a:t>elasto</a:t>
            </a:r>
            <a:r>
              <a:rPr lang="en-US" sz="2000" dirty="0"/>
              <a:t>-plastic simulation and verify that plastic region (defined by 3% coincidence definition) is not larger than the critical flaw size identified by the FAD process</a:t>
            </a:r>
          </a:p>
          <a:p>
            <a:r>
              <a:rPr lang="en-US" sz="2400" dirty="0"/>
              <a:t>Any allowed K</a:t>
            </a:r>
            <a:r>
              <a:rPr lang="en-US" sz="2400" baseline="-25000" dirty="0"/>
              <a:t>I</a:t>
            </a:r>
            <a:r>
              <a:rPr lang="en-US" sz="2400" dirty="0"/>
              <a:t> must be in the elastic regime</a:t>
            </a:r>
          </a:p>
          <a:p>
            <a:pPr lvl="1"/>
            <a:r>
              <a:rPr lang="en-US" sz="2000" dirty="0"/>
              <a:t>Mitigation measures must be implemented to address this criteria</a:t>
            </a:r>
          </a:p>
          <a:p>
            <a:pPr lvl="1"/>
            <a:endParaRPr lang="en-US" sz="2000" dirty="0"/>
          </a:p>
        </p:txBody>
      </p:sp>
      <p:sp>
        <p:nvSpPr>
          <p:cNvPr id="3" name="Footer Placeholder 2">
            <a:extLst>
              <a:ext uri="{FF2B5EF4-FFF2-40B4-BE49-F238E27FC236}">
                <a16:creationId xmlns:a16="http://schemas.microsoft.com/office/drawing/2014/main" id="{A0680CDF-AC53-8A40-A108-1B56B0DF4BB4}"/>
              </a:ext>
            </a:extLst>
          </p:cNvPr>
          <p:cNvSpPr>
            <a:spLocks noGrp="1"/>
          </p:cNvSpPr>
          <p:nvPr>
            <p:ph type="ftr" sz="quarter" idx="11"/>
          </p:nvPr>
        </p:nvSpPr>
        <p:spPr/>
        <p:txBody>
          <a:bodyPr/>
          <a:lstStyle/>
          <a:p>
            <a:r>
              <a:rPr lang="en-GB"/>
              <a:t>Review of Structural Design Criteria for Al-7075</a:t>
            </a:r>
            <a:endParaRPr lang="en-GB" dirty="0"/>
          </a:p>
        </p:txBody>
      </p:sp>
      <p:sp>
        <p:nvSpPr>
          <p:cNvPr id="5" name="Title 4">
            <a:extLst>
              <a:ext uri="{FF2B5EF4-FFF2-40B4-BE49-F238E27FC236}">
                <a16:creationId xmlns:a16="http://schemas.microsoft.com/office/drawing/2014/main" id="{A99C0B06-F195-D64C-87E8-78D310090B6B}"/>
              </a:ext>
            </a:extLst>
          </p:cNvPr>
          <p:cNvSpPr>
            <a:spLocks noGrp="1"/>
          </p:cNvSpPr>
          <p:nvPr>
            <p:ph type="title"/>
          </p:nvPr>
        </p:nvSpPr>
        <p:spPr/>
        <p:txBody>
          <a:bodyPr/>
          <a:lstStyle/>
          <a:p>
            <a:r>
              <a:rPr lang="en-US" dirty="0"/>
              <a:t>Grade IV analysis – additional elements</a:t>
            </a:r>
          </a:p>
        </p:txBody>
      </p:sp>
    </p:spTree>
    <p:extLst>
      <p:ext uri="{BB962C8B-B14F-4D97-AF65-F5344CB8AC3E}">
        <p14:creationId xmlns:p14="http://schemas.microsoft.com/office/powerpoint/2010/main" val="2033907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ABDFDD-B71E-734B-9866-3162592A149D}"/>
              </a:ext>
            </a:extLst>
          </p:cNvPr>
          <p:cNvSpPr>
            <a:spLocks noGrp="1"/>
          </p:cNvSpPr>
          <p:nvPr>
            <p:ph idx="1"/>
          </p:nvPr>
        </p:nvSpPr>
        <p:spPr/>
        <p:txBody>
          <a:bodyPr>
            <a:normAutofit fontScale="92500" lnSpcReduction="10000"/>
          </a:bodyPr>
          <a:lstStyle/>
          <a:p>
            <a:r>
              <a:rPr lang="en-US" dirty="0"/>
              <a:t>Each structural component of the MQXFA magnet is expected to have a document detailing application of the design criteria</a:t>
            </a:r>
          </a:p>
          <a:p>
            <a:pPr lvl="1"/>
            <a:r>
              <a:rPr lang="en-US" dirty="0"/>
              <a:t>A single document may address more than one component</a:t>
            </a:r>
          </a:p>
          <a:p>
            <a:pPr lvl="1"/>
            <a:r>
              <a:rPr lang="en-US" dirty="0"/>
              <a:t>The document must address the following elements:</a:t>
            </a:r>
          </a:p>
          <a:p>
            <a:pPr lvl="2"/>
            <a:r>
              <a:rPr lang="en-US" dirty="0"/>
              <a:t>Design Data – e.g. material properties used in the analysis, and how they were obtained</a:t>
            </a:r>
          </a:p>
          <a:p>
            <a:pPr lvl="2"/>
            <a:r>
              <a:rPr lang="en-US" dirty="0"/>
              <a:t>Graded Analysis - application of the graded approach, e.g. equations used, boundary conditions applied, transition from one grade to the next, </a:t>
            </a:r>
            <a:r>
              <a:rPr lang="en-US" dirty="0" err="1"/>
              <a:t>etc</a:t>
            </a:r>
            <a:endParaRPr lang="en-US" dirty="0"/>
          </a:p>
          <a:p>
            <a:pPr lvl="2"/>
            <a:r>
              <a:rPr lang="en-US" dirty="0"/>
              <a:t>Assessment of Analysis – application of any mitigation measures, details of FEA, demonstration of convergence, </a:t>
            </a:r>
            <a:r>
              <a:rPr lang="en-US" dirty="0" err="1"/>
              <a:t>etc</a:t>
            </a:r>
            <a:endParaRPr lang="en-US" dirty="0"/>
          </a:p>
          <a:p>
            <a:pPr lvl="2"/>
            <a:r>
              <a:rPr lang="en-US" dirty="0"/>
              <a:t>Application of Design Criteria - confirmation that final design meets criteria</a:t>
            </a:r>
          </a:p>
          <a:p>
            <a:pPr lvl="2"/>
            <a:endParaRPr lang="en-US" dirty="0"/>
          </a:p>
        </p:txBody>
      </p:sp>
      <p:sp>
        <p:nvSpPr>
          <p:cNvPr id="3" name="Footer Placeholder 2">
            <a:extLst>
              <a:ext uri="{FF2B5EF4-FFF2-40B4-BE49-F238E27FC236}">
                <a16:creationId xmlns:a16="http://schemas.microsoft.com/office/drawing/2014/main" id="{9E40129B-4BCD-6C4E-9457-6DEEB87AE2B2}"/>
              </a:ext>
            </a:extLst>
          </p:cNvPr>
          <p:cNvSpPr>
            <a:spLocks noGrp="1"/>
          </p:cNvSpPr>
          <p:nvPr>
            <p:ph type="ftr" sz="quarter" idx="11"/>
          </p:nvPr>
        </p:nvSpPr>
        <p:spPr/>
        <p:txBody>
          <a:bodyPr/>
          <a:lstStyle/>
          <a:p>
            <a:r>
              <a:rPr lang="en-GB"/>
              <a:t>Review of Structural Design Criteria for Al-7075</a:t>
            </a:r>
            <a:endParaRPr lang="en-GB" dirty="0"/>
          </a:p>
        </p:txBody>
      </p:sp>
      <p:sp>
        <p:nvSpPr>
          <p:cNvPr id="5" name="Title 4">
            <a:extLst>
              <a:ext uri="{FF2B5EF4-FFF2-40B4-BE49-F238E27FC236}">
                <a16:creationId xmlns:a16="http://schemas.microsoft.com/office/drawing/2014/main" id="{A08412E6-1B9C-2140-A567-91B52F660822}"/>
              </a:ext>
            </a:extLst>
          </p:cNvPr>
          <p:cNvSpPr>
            <a:spLocks noGrp="1"/>
          </p:cNvSpPr>
          <p:nvPr>
            <p:ph type="title"/>
          </p:nvPr>
        </p:nvSpPr>
        <p:spPr/>
        <p:txBody>
          <a:bodyPr/>
          <a:lstStyle/>
          <a:p>
            <a:r>
              <a:rPr lang="en-US" dirty="0"/>
              <a:t>Documentation</a:t>
            </a:r>
          </a:p>
        </p:txBody>
      </p:sp>
    </p:spTree>
    <p:extLst>
      <p:ext uri="{BB962C8B-B14F-4D97-AF65-F5344CB8AC3E}">
        <p14:creationId xmlns:p14="http://schemas.microsoft.com/office/powerpoint/2010/main" val="388921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latin typeface="Century Gothic" panose="020B0502020202020204" pitchFamily="34" charset="0"/>
              </a:rPr>
              <a:t>MQXFS – Magnet Powering</a:t>
            </a:r>
            <a:br>
              <a:rPr lang="en-GB" dirty="0">
                <a:latin typeface="Century Gothic" panose="020B0502020202020204" pitchFamily="34" charset="0"/>
              </a:rPr>
            </a:br>
            <a:r>
              <a:rPr lang="en-GB" sz="1200" dirty="0">
                <a:latin typeface="Century Gothic" panose="020B0502020202020204" pitchFamily="34" charset="0"/>
              </a:rPr>
              <a:t>Courtesy Giorgio Vallone</a:t>
            </a:r>
            <a:endParaRPr lang="en-GB" dirty="0">
              <a:latin typeface="Century Gothic" panose="020B0502020202020204" pitchFamily="34" charset="0"/>
            </a:endParaRPr>
          </a:p>
        </p:txBody>
      </p:sp>
      <p:sp>
        <p:nvSpPr>
          <p:cNvPr id="5" name="Footer Placeholder 4"/>
          <p:cNvSpPr>
            <a:spLocks noGrp="1"/>
          </p:cNvSpPr>
          <p:nvPr>
            <p:ph type="ftr" sz="quarter" idx="11"/>
          </p:nvPr>
        </p:nvSpPr>
        <p:spPr/>
        <p:txBody>
          <a:bodyPr/>
          <a:lstStyle/>
          <a:p>
            <a:pPr>
              <a:defRPr/>
            </a:pPr>
            <a:r>
              <a:rPr lang="it-IT">
                <a:latin typeface="Century Gothic" panose="020B0502020202020204" pitchFamily="34" charset="0"/>
              </a:rPr>
              <a:t>Review of Structural Design Criteria for Al-7075</a:t>
            </a:r>
            <a:endParaRPr lang="en-US" dirty="0">
              <a:latin typeface="Century Gothic" panose="020B0502020202020204" pitchFamily="34" charset="0"/>
            </a:endParaRPr>
          </a:p>
        </p:txBody>
      </p:sp>
      <p:sp>
        <p:nvSpPr>
          <p:cNvPr id="24" name="TextBox 23"/>
          <p:cNvSpPr txBox="1"/>
          <p:nvPr/>
        </p:nvSpPr>
        <p:spPr>
          <a:xfrm>
            <a:off x="304800" y="3886200"/>
            <a:ext cx="8458200" cy="2462213"/>
          </a:xfrm>
          <a:prstGeom prst="rect">
            <a:avLst/>
          </a:prstGeom>
          <a:noFill/>
        </p:spPr>
        <p:txBody>
          <a:bodyPr wrap="square" rtlCol="0">
            <a:spAutoFit/>
          </a:bodyPr>
          <a:lstStyle/>
          <a:p>
            <a:pPr marL="285750" indent="-285750">
              <a:buFont typeface="Arial" panose="020B0604020202020204" pitchFamily="34" charset="0"/>
              <a:buChar char="•"/>
            </a:pPr>
            <a:r>
              <a:rPr lang="en-GB" sz="1400" dirty="0">
                <a:latin typeface="Century Gothic" panose="020B0502020202020204" pitchFamily="34" charset="0"/>
              </a:rPr>
              <a:t>Shell </a:t>
            </a:r>
            <a:r>
              <a:rPr lang="en-GB" sz="1400" dirty="0" err="1">
                <a:latin typeface="Century Gothic" panose="020B0502020202020204" pitchFamily="34" charset="0"/>
              </a:rPr>
              <a:t>azim</a:t>
            </a:r>
            <a:r>
              <a:rPr lang="en-GB" sz="1400" dirty="0">
                <a:latin typeface="Century Gothic" panose="020B0502020202020204" pitchFamily="34" charset="0"/>
              </a:rPr>
              <a:t>. stress variation during powering:</a:t>
            </a:r>
          </a:p>
          <a:p>
            <a:pPr marL="285750" indent="-285750">
              <a:buFont typeface="Arial" panose="020B0604020202020204" pitchFamily="34" charset="0"/>
              <a:buChar char="•"/>
            </a:pPr>
            <a:endParaRPr lang="en-GB" sz="1400" dirty="0">
              <a:latin typeface="Century Gothic" panose="020B0502020202020204" pitchFamily="34" charset="0"/>
            </a:endParaRPr>
          </a:p>
          <a:p>
            <a:pPr marL="742950" lvl="1" indent="-285750">
              <a:buFont typeface="Arial" panose="020B0604020202020204" pitchFamily="34" charset="0"/>
              <a:buChar char="•"/>
            </a:pPr>
            <a:r>
              <a:rPr lang="en-GB" sz="1400" dirty="0">
                <a:latin typeface="Century Gothic" panose="020B0502020202020204" pitchFamily="34" charset="0"/>
              </a:rPr>
              <a:t>Very small/negligible until pole/coil </a:t>
            </a:r>
            <a:r>
              <a:rPr lang="en-GB" sz="1400" b="1" dirty="0">
                <a:latin typeface="Century Gothic" panose="020B0502020202020204" pitchFamily="34" charset="0"/>
              </a:rPr>
              <a:t>unloading</a:t>
            </a:r>
          </a:p>
          <a:p>
            <a:pPr marL="742950" lvl="1" indent="-285750">
              <a:buFont typeface="Arial" panose="020B0604020202020204" pitchFamily="34" charset="0"/>
              <a:buChar char="•"/>
            </a:pPr>
            <a:r>
              <a:rPr lang="en-GB" sz="1400" dirty="0">
                <a:latin typeface="Century Gothic" panose="020B0502020202020204" pitchFamily="34" charset="0"/>
              </a:rPr>
              <a:t>At ultimate current, lower than 10 </a:t>
            </a:r>
            <a:r>
              <a:rPr lang="en-GB" sz="1400" dirty="0" err="1">
                <a:latin typeface="Century Gothic" panose="020B0502020202020204" pitchFamily="34" charset="0"/>
              </a:rPr>
              <a:t>MPa</a:t>
            </a:r>
            <a:r>
              <a:rPr lang="en-GB" sz="1400" dirty="0">
                <a:latin typeface="Century Gothic" panose="020B0502020202020204" pitchFamily="34" charset="0"/>
              </a:rPr>
              <a:t> (&lt;5% of the stress after C.D.)</a:t>
            </a:r>
          </a:p>
          <a:p>
            <a:pPr marL="742950" lvl="1" indent="-285750">
              <a:buFont typeface="Arial" panose="020B0604020202020204" pitchFamily="34" charset="0"/>
              <a:buChar char="•"/>
            </a:pPr>
            <a:endParaRPr lang="en-GB" sz="1400" dirty="0">
              <a:latin typeface="Century Gothic" panose="020B0502020202020204" pitchFamily="34" charset="0"/>
            </a:endParaRPr>
          </a:p>
          <a:p>
            <a:pPr marL="285750" indent="-285750">
              <a:buFont typeface="Arial" panose="020B0604020202020204" pitchFamily="34" charset="0"/>
              <a:buChar char="•"/>
            </a:pPr>
            <a:r>
              <a:rPr lang="en-GB" sz="1400" dirty="0">
                <a:latin typeface="Century Gothic" panose="020B0502020202020204" pitchFamily="34" charset="0"/>
              </a:rPr>
              <a:t>Rod long. stress variation during powering:</a:t>
            </a:r>
          </a:p>
          <a:p>
            <a:pPr marL="285750" indent="-285750">
              <a:buFont typeface="Arial" panose="020B0604020202020204" pitchFamily="34" charset="0"/>
              <a:buChar char="•"/>
            </a:pPr>
            <a:endParaRPr lang="en-GB" sz="1400" dirty="0">
              <a:latin typeface="Century Gothic" panose="020B0502020202020204" pitchFamily="34" charset="0"/>
            </a:endParaRPr>
          </a:p>
          <a:p>
            <a:pPr marL="742950" lvl="1" indent="-285750">
              <a:buFont typeface="Arial" panose="020B0604020202020204" pitchFamily="34" charset="0"/>
              <a:buChar char="•"/>
            </a:pPr>
            <a:r>
              <a:rPr lang="en-GB" sz="1400" dirty="0">
                <a:latin typeface="Century Gothic" panose="020B0502020202020204" pitchFamily="34" charset="0"/>
              </a:rPr>
              <a:t>Function of the </a:t>
            </a:r>
            <a:r>
              <a:rPr lang="en-GB" sz="1400" b="1" dirty="0">
                <a:latin typeface="Century Gothic" panose="020B0502020202020204" pitchFamily="34" charset="0"/>
              </a:rPr>
              <a:t>structure</a:t>
            </a:r>
            <a:r>
              <a:rPr lang="en-GB" sz="1400" dirty="0">
                <a:latin typeface="Century Gothic" panose="020B0502020202020204" pitchFamily="34" charset="0"/>
              </a:rPr>
              <a:t> (thin/thick iron laminations)</a:t>
            </a:r>
          </a:p>
          <a:p>
            <a:pPr marL="742950" lvl="1" indent="-285750">
              <a:buFont typeface="Arial" panose="020B0604020202020204" pitchFamily="34" charset="0"/>
              <a:buChar char="•"/>
            </a:pPr>
            <a:r>
              <a:rPr lang="en-GB" sz="1400" dirty="0">
                <a:latin typeface="Century Gothic" panose="020B0502020202020204" pitchFamily="34" charset="0"/>
              </a:rPr>
              <a:t>At ultimate current, equal to about 5 or 7 MPa.</a:t>
            </a:r>
          </a:p>
          <a:p>
            <a:pPr marL="742950" lvl="1" indent="-285750">
              <a:buFont typeface="Arial" panose="020B0604020202020204" pitchFamily="34" charset="0"/>
              <a:buChar char="•"/>
            </a:pPr>
            <a:r>
              <a:rPr lang="en-GB" sz="1400" dirty="0">
                <a:latin typeface="Century Gothic" panose="020B0502020202020204" pitchFamily="34" charset="0"/>
              </a:rPr>
              <a:t>Strain signals can be used to extract the coil </a:t>
            </a:r>
            <a:r>
              <a:rPr lang="en-GB" sz="1400" b="1" dirty="0">
                <a:latin typeface="Century Gothic" panose="020B0502020202020204" pitchFamily="34" charset="0"/>
              </a:rPr>
              <a:t>elongation</a:t>
            </a:r>
            <a:r>
              <a:rPr lang="en-GB" sz="1400" dirty="0">
                <a:latin typeface="Century Gothic" panose="020B0502020202020204" pitchFamily="34" charset="0"/>
              </a:rPr>
              <a:t> (&lt;0.01%)</a:t>
            </a:r>
          </a:p>
          <a:p>
            <a:pPr marL="742950" lvl="1" indent="-285750">
              <a:buFont typeface="Arial" panose="020B0604020202020204" pitchFamily="34" charset="0"/>
              <a:buChar char="•"/>
            </a:pPr>
            <a:endParaRPr lang="en-GB" sz="1400" dirty="0">
              <a:latin typeface="Century Gothic" panose="020B0502020202020204" pitchFamily="34" charset="0"/>
            </a:endParaRPr>
          </a:p>
        </p:txBody>
      </p:sp>
      <p:pic>
        <p:nvPicPr>
          <p:cNvPr id="25" name="Picture 24"/>
          <p:cNvPicPr>
            <a:picLocks noChangeAspect="1"/>
          </p:cNvPicPr>
          <p:nvPr/>
        </p:nvPicPr>
        <p:blipFill>
          <a:blip r:embed="rId2"/>
          <a:stretch>
            <a:fillRect/>
          </a:stretch>
        </p:blipFill>
        <p:spPr>
          <a:xfrm>
            <a:off x="5043251" y="1295400"/>
            <a:ext cx="3781898" cy="2520000"/>
          </a:xfrm>
          <a:prstGeom prst="rect">
            <a:avLst/>
          </a:prstGeom>
        </p:spPr>
      </p:pic>
      <p:pic>
        <p:nvPicPr>
          <p:cNvPr id="26" name="Picture 25"/>
          <p:cNvPicPr>
            <a:picLocks noChangeAspect="1"/>
          </p:cNvPicPr>
          <p:nvPr/>
        </p:nvPicPr>
        <p:blipFill>
          <a:blip r:embed="rId3"/>
          <a:stretch>
            <a:fillRect/>
          </a:stretch>
        </p:blipFill>
        <p:spPr>
          <a:xfrm>
            <a:off x="381000" y="1295400"/>
            <a:ext cx="3781898" cy="2520000"/>
          </a:xfrm>
          <a:prstGeom prst="rect">
            <a:avLst/>
          </a:prstGeom>
        </p:spPr>
      </p:pic>
      <p:sp>
        <p:nvSpPr>
          <p:cNvPr id="3" name="TextBox 2">
            <a:extLst>
              <a:ext uri="{FF2B5EF4-FFF2-40B4-BE49-F238E27FC236}">
                <a16:creationId xmlns:a16="http://schemas.microsoft.com/office/drawing/2014/main" id="{7C47945C-1CA8-1D48-8CF6-1651B2B4A1A1}"/>
              </a:ext>
            </a:extLst>
          </p:cNvPr>
          <p:cNvSpPr txBox="1"/>
          <p:nvPr/>
        </p:nvSpPr>
        <p:spPr>
          <a:xfrm>
            <a:off x="971600" y="2420888"/>
            <a:ext cx="1800200" cy="646331"/>
          </a:xfrm>
          <a:prstGeom prst="rect">
            <a:avLst/>
          </a:prstGeom>
          <a:noFill/>
        </p:spPr>
        <p:txBody>
          <a:bodyPr wrap="square" rtlCol="0">
            <a:spAutoFit/>
          </a:bodyPr>
          <a:lstStyle/>
          <a:p>
            <a:r>
              <a:rPr lang="en-US" dirty="0"/>
              <a:t>Delta of stress: shell</a:t>
            </a:r>
          </a:p>
        </p:txBody>
      </p:sp>
      <p:sp>
        <p:nvSpPr>
          <p:cNvPr id="10" name="TextBox 9">
            <a:extLst>
              <a:ext uri="{FF2B5EF4-FFF2-40B4-BE49-F238E27FC236}">
                <a16:creationId xmlns:a16="http://schemas.microsoft.com/office/drawing/2014/main" id="{96B5E7B9-7FEA-1B49-9C49-53F29D907118}"/>
              </a:ext>
            </a:extLst>
          </p:cNvPr>
          <p:cNvSpPr txBox="1"/>
          <p:nvPr/>
        </p:nvSpPr>
        <p:spPr>
          <a:xfrm>
            <a:off x="5591200" y="2232234"/>
            <a:ext cx="1800200" cy="646331"/>
          </a:xfrm>
          <a:prstGeom prst="rect">
            <a:avLst/>
          </a:prstGeom>
          <a:noFill/>
        </p:spPr>
        <p:txBody>
          <a:bodyPr wrap="square" rtlCol="0">
            <a:spAutoFit/>
          </a:bodyPr>
          <a:lstStyle/>
          <a:p>
            <a:r>
              <a:rPr lang="en-US" dirty="0"/>
              <a:t>Delta of stress: rods</a:t>
            </a:r>
          </a:p>
        </p:txBody>
      </p:sp>
      <p:cxnSp>
        <p:nvCxnSpPr>
          <p:cNvPr id="8" name="Straight Connector 7">
            <a:extLst>
              <a:ext uri="{FF2B5EF4-FFF2-40B4-BE49-F238E27FC236}">
                <a16:creationId xmlns:a16="http://schemas.microsoft.com/office/drawing/2014/main" id="{4944A27D-57C4-274C-85FD-8A463AD7AEC3}"/>
              </a:ext>
            </a:extLst>
          </p:cNvPr>
          <p:cNvCxnSpPr>
            <a:cxnSpLocks/>
          </p:cNvCxnSpPr>
          <p:nvPr/>
        </p:nvCxnSpPr>
        <p:spPr>
          <a:xfrm>
            <a:off x="3995936" y="1556792"/>
            <a:ext cx="0" cy="1944216"/>
          </a:xfrm>
          <a:prstGeom prst="line">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A4D7F755-07BE-284C-8A8C-92FB33A2E4FF}"/>
              </a:ext>
            </a:extLst>
          </p:cNvPr>
          <p:cNvSpPr txBox="1"/>
          <p:nvPr/>
        </p:nvSpPr>
        <p:spPr>
          <a:xfrm>
            <a:off x="3960930" y="1917033"/>
            <a:ext cx="1043117" cy="646331"/>
          </a:xfrm>
          <a:prstGeom prst="rect">
            <a:avLst/>
          </a:prstGeom>
          <a:noFill/>
        </p:spPr>
        <p:txBody>
          <a:bodyPr wrap="square" rtlCol="0">
            <a:spAutoFit/>
          </a:bodyPr>
          <a:lstStyle/>
          <a:p>
            <a:r>
              <a:rPr lang="en-US" dirty="0">
                <a:solidFill>
                  <a:schemeClr val="bg2"/>
                </a:solidFill>
              </a:rPr>
              <a:t>~2-5% of </a:t>
            </a:r>
            <a:r>
              <a:rPr lang="el-GR" dirty="0" err="1">
                <a:solidFill>
                  <a:schemeClr val="bg2"/>
                </a:solidFill>
              </a:rPr>
              <a:t>σ</a:t>
            </a:r>
            <a:r>
              <a:rPr lang="el-GR" baseline="-25000" dirty="0" err="1">
                <a:solidFill>
                  <a:schemeClr val="bg2"/>
                </a:solidFill>
              </a:rPr>
              <a:t>φ</a:t>
            </a:r>
            <a:r>
              <a:rPr lang="el-GR" baseline="-25000" dirty="0">
                <a:solidFill>
                  <a:schemeClr val="bg2"/>
                </a:solidFill>
              </a:rPr>
              <a:t>,</a:t>
            </a:r>
            <a:r>
              <a:rPr lang="en-US" baseline="-25000" dirty="0">
                <a:solidFill>
                  <a:schemeClr val="bg2"/>
                </a:solidFill>
              </a:rPr>
              <a:t>max</a:t>
            </a:r>
          </a:p>
        </p:txBody>
      </p:sp>
    </p:spTree>
    <p:extLst>
      <p:ext uri="{BB962C8B-B14F-4D97-AF65-F5344CB8AC3E}">
        <p14:creationId xmlns:p14="http://schemas.microsoft.com/office/powerpoint/2010/main" val="3918269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21F30B-4552-F744-8354-9ABF98B0A3C8}"/>
              </a:ext>
            </a:extLst>
          </p:cNvPr>
          <p:cNvSpPr>
            <a:spLocks noGrp="1"/>
          </p:cNvSpPr>
          <p:nvPr>
            <p:ph idx="1"/>
          </p:nvPr>
        </p:nvSpPr>
        <p:spPr>
          <a:xfrm>
            <a:off x="431561" y="1344743"/>
            <a:ext cx="4392048" cy="3456385"/>
          </a:xfrm>
        </p:spPr>
        <p:txBody>
          <a:bodyPr>
            <a:normAutofit/>
          </a:bodyPr>
          <a:lstStyle/>
          <a:p>
            <a:r>
              <a:rPr lang="en-US" sz="1600" dirty="0"/>
              <a:t>Paris law is applied to verify that crack growth is negligible for the 5000 cycles required by the Functional Requirements (suggestion from a reviewer) </a:t>
            </a:r>
          </a:p>
        </p:txBody>
      </p:sp>
      <p:sp>
        <p:nvSpPr>
          <p:cNvPr id="2" name="Title 1">
            <a:extLst>
              <a:ext uri="{FF2B5EF4-FFF2-40B4-BE49-F238E27FC236}">
                <a16:creationId xmlns:a16="http://schemas.microsoft.com/office/drawing/2014/main" id="{C1D8B46E-217A-C240-877E-E40921679607}"/>
              </a:ext>
            </a:extLst>
          </p:cNvPr>
          <p:cNvSpPr>
            <a:spLocks noGrp="1"/>
          </p:cNvSpPr>
          <p:nvPr>
            <p:ph type="title"/>
          </p:nvPr>
        </p:nvSpPr>
        <p:spPr/>
        <p:txBody>
          <a:bodyPr/>
          <a:lstStyle/>
          <a:p>
            <a:r>
              <a:rPr lang="en-US" sz="2400" dirty="0"/>
              <a:t>Application of Paris Law integration suggests negligible crack growth in Al-7075-T65 shells</a:t>
            </a:r>
          </a:p>
        </p:txBody>
      </p:sp>
      <p:sp>
        <p:nvSpPr>
          <p:cNvPr id="5" name="Footer Placeholder 4">
            <a:extLst>
              <a:ext uri="{FF2B5EF4-FFF2-40B4-BE49-F238E27FC236}">
                <a16:creationId xmlns:a16="http://schemas.microsoft.com/office/drawing/2014/main" id="{773116F2-01C8-A344-83DB-10C5E7E1AE8B}"/>
              </a:ext>
            </a:extLst>
          </p:cNvPr>
          <p:cNvSpPr>
            <a:spLocks noGrp="1"/>
          </p:cNvSpPr>
          <p:nvPr>
            <p:ph type="ftr" sz="quarter" idx="4294967295"/>
          </p:nvPr>
        </p:nvSpPr>
        <p:spPr/>
        <p:txBody>
          <a:bodyPr/>
          <a:lstStyle/>
          <a:p>
            <a:r>
              <a:rPr lang="en-US" dirty="0"/>
              <a:t>Review of Structural Design Criteria for Al-7075</a:t>
            </a:r>
            <a:endParaRPr lang="en-GB" dirty="0"/>
          </a:p>
        </p:txBody>
      </p:sp>
      <p:pic>
        <p:nvPicPr>
          <p:cNvPr id="6" name="Picture 5">
            <a:extLst>
              <a:ext uri="{FF2B5EF4-FFF2-40B4-BE49-F238E27FC236}">
                <a16:creationId xmlns:a16="http://schemas.microsoft.com/office/drawing/2014/main" id="{7C578FBD-17D2-CD44-A716-7131610A5043}"/>
              </a:ext>
            </a:extLst>
          </p:cNvPr>
          <p:cNvPicPr>
            <a:picLocks noChangeAspect="1"/>
          </p:cNvPicPr>
          <p:nvPr/>
        </p:nvPicPr>
        <p:blipFill>
          <a:blip r:embed="rId2"/>
          <a:stretch>
            <a:fillRect/>
          </a:stretch>
        </p:blipFill>
        <p:spPr>
          <a:xfrm>
            <a:off x="5076976" y="1021138"/>
            <a:ext cx="3887512" cy="5112568"/>
          </a:xfrm>
          <a:prstGeom prst="rect">
            <a:avLst/>
          </a:prstGeom>
        </p:spPr>
      </p:pic>
      <p:sp>
        <p:nvSpPr>
          <p:cNvPr id="9" name="Rectangle 8">
            <a:extLst>
              <a:ext uri="{FF2B5EF4-FFF2-40B4-BE49-F238E27FC236}">
                <a16:creationId xmlns:a16="http://schemas.microsoft.com/office/drawing/2014/main" id="{DFF41893-FE01-664F-9887-C373882F2082}"/>
              </a:ext>
            </a:extLst>
          </p:cNvPr>
          <p:cNvSpPr/>
          <p:nvPr/>
        </p:nvSpPr>
        <p:spPr>
          <a:xfrm>
            <a:off x="5868144" y="4941168"/>
            <a:ext cx="216024" cy="7920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5B0D3A8-57F6-DE4C-A82C-E2E9353A5D07}"/>
              </a:ext>
            </a:extLst>
          </p:cNvPr>
          <p:cNvSpPr txBox="1"/>
          <p:nvPr/>
        </p:nvSpPr>
        <p:spPr>
          <a:xfrm>
            <a:off x="410092" y="4633123"/>
            <a:ext cx="3573128" cy="923330"/>
          </a:xfrm>
          <a:prstGeom prst="rect">
            <a:avLst/>
          </a:prstGeom>
          <a:noFill/>
        </p:spPr>
        <p:txBody>
          <a:bodyPr wrap="square" rtlCol="0">
            <a:spAutoFit/>
          </a:bodyPr>
          <a:lstStyle/>
          <a:p>
            <a:r>
              <a:rPr lang="el-GR" dirty="0">
                <a:solidFill>
                  <a:schemeClr val="bg2"/>
                </a:solidFill>
              </a:rPr>
              <a:t>Δ</a:t>
            </a:r>
            <a:r>
              <a:rPr lang="en-US" dirty="0">
                <a:solidFill>
                  <a:schemeClr val="bg2"/>
                </a:solidFill>
              </a:rPr>
              <a:t>K for the 7075-T65 Al shell under cyclic loading from 0&lt;I&lt;</a:t>
            </a:r>
            <a:r>
              <a:rPr lang="en-US" dirty="0" err="1">
                <a:solidFill>
                  <a:schemeClr val="bg2"/>
                </a:solidFill>
              </a:rPr>
              <a:t>I</a:t>
            </a:r>
            <a:r>
              <a:rPr lang="en-US" baseline="-25000" dirty="0" err="1">
                <a:solidFill>
                  <a:schemeClr val="bg2"/>
                </a:solidFill>
              </a:rPr>
              <a:t>ult</a:t>
            </a:r>
            <a:endParaRPr lang="en-US" baseline="-25000" dirty="0">
              <a:solidFill>
                <a:schemeClr val="bg2"/>
              </a:solidFill>
            </a:endParaRPr>
          </a:p>
          <a:p>
            <a:r>
              <a:rPr lang="en-US" dirty="0">
                <a:solidFill>
                  <a:schemeClr val="bg2"/>
                </a:solidFill>
              </a:rPr>
              <a:t>=&gt; Below threshold (~2.3)</a:t>
            </a:r>
          </a:p>
        </p:txBody>
      </p:sp>
      <p:cxnSp>
        <p:nvCxnSpPr>
          <p:cNvPr id="12" name="Straight Arrow Connector 11">
            <a:extLst>
              <a:ext uri="{FF2B5EF4-FFF2-40B4-BE49-F238E27FC236}">
                <a16:creationId xmlns:a16="http://schemas.microsoft.com/office/drawing/2014/main" id="{4AD8914A-CD0E-EF49-A546-49A4E984E663}"/>
              </a:ext>
            </a:extLst>
          </p:cNvPr>
          <p:cNvCxnSpPr>
            <a:cxnSpLocks/>
          </p:cNvCxnSpPr>
          <p:nvPr/>
        </p:nvCxnSpPr>
        <p:spPr>
          <a:xfrm>
            <a:off x="3851920" y="5388448"/>
            <a:ext cx="1899020" cy="1306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aphicFrame>
        <p:nvGraphicFramePr>
          <p:cNvPr id="8" name="Table 7">
            <a:extLst>
              <a:ext uri="{FF2B5EF4-FFF2-40B4-BE49-F238E27FC236}">
                <a16:creationId xmlns:a16="http://schemas.microsoft.com/office/drawing/2014/main" id="{014050F1-0968-5948-932A-CE01FC9D7F04}"/>
              </a:ext>
            </a:extLst>
          </p:cNvPr>
          <p:cNvGraphicFramePr>
            <a:graphicFrameLocks noGrp="1"/>
          </p:cNvGraphicFramePr>
          <p:nvPr>
            <p:extLst>
              <p:ext uri="{D42A27DB-BD31-4B8C-83A1-F6EECF244321}">
                <p14:modId xmlns:p14="http://schemas.microsoft.com/office/powerpoint/2010/main" val="2015627591"/>
              </p:ext>
            </p:extLst>
          </p:nvPr>
        </p:nvGraphicFramePr>
        <p:xfrm>
          <a:off x="337430" y="2688140"/>
          <a:ext cx="2184399" cy="762000"/>
        </p:xfrm>
        <a:graphic>
          <a:graphicData uri="http://schemas.openxmlformats.org/drawingml/2006/table">
            <a:tbl>
              <a:tblPr/>
              <a:tblGrid>
                <a:gridCol w="607833">
                  <a:extLst>
                    <a:ext uri="{9D8B030D-6E8A-4147-A177-3AD203B41FA5}">
                      <a16:colId xmlns:a16="http://schemas.microsoft.com/office/drawing/2014/main" val="3338133439"/>
                    </a:ext>
                  </a:extLst>
                </a:gridCol>
                <a:gridCol w="788283">
                  <a:extLst>
                    <a:ext uri="{9D8B030D-6E8A-4147-A177-3AD203B41FA5}">
                      <a16:colId xmlns:a16="http://schemas.microsoft.com/office/drawing/2014/main" val="564560542"/>
                    </a:ext>
                  </a:extLst>
                </a:gridCol>
                <a:gridCol w="788283">
                  <a:extLst>
                    <a:ext uri="{9D8B030D-6E8A-4147-A177-3AD203B41FA5}">
                      <a16:colId xmlns:a16="http://schemas.microsoft.com/office/drawing/2014/main" val="1773221617"/>
                    </a:ext>
                  </a:extLst>
                </a:gridCol>
              </a:tblGrid>
              <a:tr h="190500">
                <a:tc>
                  <a:txBody>
                    <a:bodyPr/>
                    <a:lstStyle/>
                    <a:p>
                      <a:pP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M (MPa)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B+M (MPa)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6535780"/>
                  </a:ext>
                </a:extLst>
              </a:tr>
              <a:tr h="190500">
                <a:tc>
                  <a:txBody>
                    <a:bodyPr/>
                    <a:lstStyle/>
                    <a:p>
                      <a:pPr fontAlgn="b"/>
                      <a:r>
                        <a:rPr lang="en-US" sz="1100" b="0" i="0" u="none" strike="noStrike">
                          <a:solidFill>
                            <a:srgbClr val="000000"/>
                          </a:solidFill>
                          <a:effectLst/>
                          <a:latin typeface="Calibri" panose="020F0502020204030204" pitchFamily="34" charset="0"/>
                        </a:rPr>
                        <a:t>B=0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4916293"/>
                  </a:ext>
                </a:extLst>
              </a:tr>
              <a:tr h="190500">
                <a:tc>
                  <a:txBody>
                    <a:bodyPr/>
                    <a:lstStyle/>
                    <a:p>
                      <a:pPr fontAlgn="b"/>
                      <a:r>
                        <a:rPr lang="en-US" sz="1100" b="0" i="0" u="none" strike="noStrike">
                          <a:solidFill>
                            <a:srgbClr val="000000"/>
                          </a:solidFill>
                          <a:effectLst/>
                          <a:latin typeface="Calibri" panose="020F0502020204030204" pitchFamily="34" charset="0"/>
                        </a:rPr>
                        <a:t>Norminal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8463085"/>
                  </a:ext>
                </a:extLst>
              </a:tr>
              <a:tr h="190500">
                <a:tc>
                  <a:txBody>
                    <a:bodyPr/>
                    <a:lstStyle/>
                    <a:p>
                      <a:pPr fontAlgn="b"/>
                      <a:r>
                        <a:rPr lang="en-US" sz="1100" b="0" i="0" u="none" strike="noStrike">
                          <a:solidFill>
                            <a:srgbClr val="000000"/>
                          </a:solidFill>
                          <a:effectLst/>
                          <a:latin typeface="Calibri" panose="020F0502020204030204" pitchFamily="34" charset="0"/>
                        </a:rPr>
                        <a:t>Ultimate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8798937"/>
                  </a:ext>
                </a:extLst>
              </a:tr>
            </a:tbl>
          </a:graphicData>
        </a:graphic>
      </p:graphicFrame>
      <p:sp>
        <p:nvSpPr>
          <p:cNvPr id="13" name="TextBox 12">
            <a:extLst>
              <a:ext uri="{FF2B5EF4-FFF2-40B4-BE49-F238E27FC236}">
                <a16:creationId xmlns:a16="http://schemas.microsoft.com/office/drawing/2014/main" id="{F92926A6-1EB9-4A4A-8C78-778F5261976E}"/>
              </a:ext>
            </a:extLst>
          </p:cNvPr>
          <p:cNvSpPr txBox="1"/>
          <p:nvPr/>
        </p:nvSpPr>
        <p:spPr>
          <a:xfrm>
            <a:off x="179512" y="3482424"/>
            <a:ext cx="3775393" cy="1107996"/>
          </a:xfrm>
          <a:prstGeom prst="rect">
            <a:avLst/>
          </a:prstGeom>
          <a:noFill/>
        </p:spPr>
        <p:txBody>
          <a:bodyPr wrap="none" rtlCol="0">
            <a:spAutoFit/>
          </a:bodyPr>
          <a:lstStyle/>
          <a:p>
            <a:r>
              <a:rPr lang="en-US" altLang="en-US" sz="1200" dirty="0">
                <a:solidFill>
                  <a:srgbClr val="000000"/>
                </a:solidFill>
                <a:latin typeface="Helvetica" pitchFamily="2" charset="0"/>
              </a:rPr>
              <a:t>M-- Membrane stress; </a:t>
            </a:r>
          </a:p>
          <a:p>
            <a:r>
              <a:rPr lang="en-US" altLang="en-US" sz="1200" dirty="0">
                <a:solidFill>
                  <a:srgbClr val="000000"/>
                </a:solidFill>
                <a:latin typeface="Helvetica" pitchFamily="2" charset="0"/>
              </a:rPr>
              <a:t>B+M --- Bending + Membrane stress</a:t>
            </a:r>
          </a:p>
          <a:p>
            <a:r>
              <a:rPr lang="en-US" altLang="en-US" sz="1200" i="1" dirty="0">
                <a:solidFill>
                  <a:srgbClr val="000000"/>
                </a:solidFill>
                <a:latin typeface="Helvetica" pitchFamily="2" charset="0"/>
              </a:rPr>
              <a:t>Note: Values are in stress concentration region;</a:t>
            </a:r>
          </a:p>
          <a:p>
            <a:r>
              <a:rPr lang="en-US" altLang="en-US" sz="1200" i="1" dirty="0">
                <a:solidFill>
                  <a:srgbClr val="000000"/>
                </a:solidFill>
                <a:latin typeface="Helvetica" pitchFamily="2" charset="0"/>
              </a:rPr>
              <a:t>In main shell area the values are 171MPa &amp; 181MPa</a:t>
            </a:r>
            <a:endParaRPr lang="en-US" altLang="en-US" sz="3200" i="1" dirty="0">
              <a:latin typeface="Arial" panose="020B0604020202020204" pitchFamily="34" charset="0"/>
            </a:endParaRPr>
          </a:p>
          <a:p>
            <a:endParaRPr lang="en-US" dirty="0"/>
          </a:p>
        </p:txBody>
      </p:sp>
      <p:sp>
        <p:nvSpPr>
          <p:cNvPr id="14" name="TextBox 13">
            <a:extLst>
              <a:ext uri="{FF2B5EF4-FFF2-40B4-BE49-F238E27FC236}">
                <a16:creationId xmlns:a16="http://schemas.microsoft.com/office/drawing/2014/main" id="{F1B194B4-622C-A547-9EF2-3F860AF522CC}"/>
              </a:ext>
            </a:extLst>
          </p:cNvPr>
          <p:cNvSpPr txBox="1"/>
          <p:nvPr/>
        </p:nvSpPr>
        <p:spPr>
          <a:xfrm>
            <a:off x="2627784" y="2714515"/>
            <a:ext cx="2592288" cy="738664"/>
          </a:xfrm>
          <a:prstGeom prst="rect">
            <a:avLst/>
          </a:prstGeom>
          <a:noFill/>
        </p:spPr>
        <p:txBody>
          <a:bodyPr wrap="square" rtlCol="0">
            <a:spAutoFit/>
          </a:bodyPr>
          <a:lstStyle/>
          <a:p>
            <a:r>
              <a:rPr lang="en-US" sz="1400" i="1" dirty="0">
                <a:solidFill>
                  <a:schemeClr val="bg2">
                    <a:lumMod val="75000"/>
                  </a:schemeClr>
                </a:solidFill>
              </a:rPr>
              <a:t>Note: measured yield strength at 4.2K is ~635MPa</a:t>
            </a:r>
          </a:p>
          <a:p>
            <a:r>
              <a:rPr lang="en-US" sz="1400" i="1" dirty="0">
                <a:solidFill>
                  <a:schemeClr val="bg2">
                    <a:lumMod val="75000"/>
                  </a:schemeClr>
                </a:solidFill>
              </a:rPr>
              <a:t>(469MPa at RT)</a:t>
            </a:r>
          </a:p>
        </p:txBody>
      </p:sp>
      <p:sp>
        <p:nvSpPr>
          <p:cNvPr id="17" name="Oval 16">
            <a:extLst>
              <a:ext uri="{FF2B5EF4-FFF2-40B4-BE49-F238E27FC236}">
                <a16:creationId xmlns:a16="http://schemas.microsoft.com/office/drawing/2014/main" id="{A73E252E-36E3-4247-B10D-3E337EA188CE}"/>
              </a:ext>
            </a:extLst>
          </p:cNvPr>
          <p:cNvSpPr/>
          <p:nvPr/>
        </p:nvSpPr>
        <p:spPr>
          <a:xfrm>
            <a:off x="6300192" y="4293096"/>
            <a:ext cx="432048" cy="216024"/>
          </a:xfrm>
          <a:prstGeom prst="ellipse">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569A2B0-3F52-A94E-9844-01D3764302B0}"/>
              </a:ext>
            </a:extLst>
          </p:cNvPr>
          <p:cNvSpPr txBox="1"/>
          <p:nvPr/>
        </p:nvSpPr>
        <p:spPr>
          <a:xfrm>
            <a:off x="6516216" y="4628191"/>
            <a:ext cx="1559964" cy="646331"/>
          </a:xfrm>
          <a:prstGeom prst="rect">
            <a:avLst/>
          </a:prstGeom>
          <a:solidFill>
            <a:schemeClr val="bg1">
              <a:lumMod val="95000"/>
            </a:schemeClr>
          </a:solidFill>
          <a:ln>
            <a:solidFill>
              <a:schemeClr val="accent3"/>
            </a:solidFill>
          </a:ln>
        </p:spPr>
        <p:txBody>
          <a:bodyPr wrap="square" rtlCol="0">
            <a:spAutoFit/>
          </a:bodyPr>
          <a:lstStyle/>
          <a:p>
            <a:r>
              <a:rPr lang="en-US" sz="1200" dirty="0"/>
              <a:t>At this growth rate, 5000 cycles results in 0.15mm growth</a:t>
            </a:r>
          </a:p>
        </p:txBody>
      </p:sp>
    </p:spTree>
    <p:extLst>
      <p:ext uri="{BB962C8B-B14F-4D97-AF65-F5344CB8AC3E}">
        <p14:creationId xmlns:p14="http://schemas.microsoft.com/office/powerpoint/2010/main" val="3094643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Extra - Shell</a:t>
            </a:r>
          </a:p>
        </p:txBody>
      </p:sp>
      <p:sp>
        <p:nvSpPr>
          <p:cNvPr id="5" name="Footer Placeholder 4"/>
          <p:cNvSpPr>
            <a:spLocks noGrp="1"/>
          </p:cNvSpPr>
          <p:nvPr>
            <p:ph type="ftr" sz="quarter" idx="11"/>
          </p:nvPr>
        </p:nvSpPr>
        <p:spPr/>
        <p:txBody>
          <a:bodyPr/>
          <a:lstStyle/>
          <a:p>
            <a:pPr>
              <a:defRPr/>
            </a:pPr>
            <a:r>
              <a:rPr lang="it-IT"/>
              <a:t>Review of Structural Design Criteria for Al-7075</a:t>
            </a:r>
            <a:endParaRPr lang="en-US" dirty="0"/>
          </a:p>
        </p:txBody>
      </p:sp>
      <p:pic>
        <p:nvPicPr>
          <p:cNvPr id="8" name="Picture 7"/>
          <p:cNvPicPr>
            <a:picLocks noChangeAspect="1"/>
          </p:cNvPicPr>
          <p:nvPr/>
        </p:nvPicPr>
        <p:blipFill>
          <a:blip r:embed="rId2"/>
          <a:stretch>
            <a:fillRect/>
          </a:stretch>
        </p:blipFill>
        <p:spPr>
          <a:xfrm>
            <a:off x="0" y="1279479"/>
            <a:ext cx="3241627" cy="2160000"/>
          </a:xfrm>
          <a:prstGeom prst="rect">
            <a:avLst/>
          </a:prstGeom>
        </p:spPr>
      </p:pic>
      <p:pic>
        <p:nvPicPr>
          <p:cNvPr id="9" name="Picture 8"/>
          <p:cNvPicPr>
            <a:picLocks noChangeAspect="1"/>
          </p:cNvPicPr>
          <p:nvPr/>
        </p:nvPicPr>
        <p:blipFill>
          <a:blip r:embed="rId3"/>
          <a:stretch>
            <a:fillRect/>
          </a:stretch>
        </p:blipFill>
        <p:spPr>
          <a:xfrm>
            <a:off x="5943600" y="3831974"/>
            <a:ext cx="3241627" cy="2160000"/>
          </a:xfrm>
          <a:prstGeom prst="rect">
            <a:avLst/>
          </a:prstGeom>
        </p:spPr>
      </p:pic>
      <p:pic>
        <p:nvPicPr>
          <p:cNvPr id="10" name="Picture 9"/>
          <p:cNvPicPr>
            <a:picLocks noChangeAspect="1"/>
          </p:cNvPicPr>
          <p:nvPr/>
        </p:nvPicPr>
        <p:blipFill>
          <a:blip r:embed="rId4"/>
          <a:stretch>
            <a:fillRect/>
          </a:stretch>
        </p:blipFill>
        <p:spPr>
          <a:xfrm>
            <a:off x="2971800" y="3831974"/>
            <a:ext cx="3241627" cy="2160000"/>
          </a:xfrm>
          <a:prstGeom prst="rect">
            <a:avLst/>
          </a:prstGeom>
        </p:spPr>
      </p:pic>
      <p:pic>
        <p:nvPicPr>
          <p:cNvPr id="11" name="Picture 10"/>
          <p:cNvPicPr>
            <a:picLocks noChangeAspect="1"/>
          </p:cNvPicPr>
          <p:nvPr/>
        </p:nvPicPr>
        <p:blipFill>
          <a:blip r:embed="rId5"/>
          <a:stretch>
            <a:fillRect/>
          </a:stretch>
        </p:blipFill>
        <p:spPr>
          <a:xfrm>
            <a:off x="0" y="3831974"/>
            <a:ext cx="3241627" cy="2160000"/>
          </a:xfrm>
          <a:prstGeom prst="rect">
            <a:avLst/>
          </a:prstGeom>
        </p:spPr>
      </p:pic>
      <p:pic>
        <p:nvPicPr>
          <p:cNvPr id="12" name="Picture 11"/>
          <p:cNvPicPr>
            <a:picLocks noChangeAspect="1"/>
          </p:cNvPicPr>
          <p:nvPr/>
        </p:nvPicPr>
        <p:blipFill>
          <a:blip r:embed="rId6"/>
          <a:stretch>
            <a:fillRect/>
          </a:stretch>
        </p:blipFill>
        <p:spPr>
          <a:xfrm>
            <a:off x="5943600" y="1279479"/>
            <a:ext cx="3241627" cy="2160000"/>
          </a:xfrm>
          <a:prstGeom prst="rect">
            <a:avLst/>
          </a:prstGeom>
        </p:spPr>
      </p:pic>
      <p:pic>
        <p:nvPicPr>
          <p:cNvPr id="13" name="Picture 12"/>
          <p:cNvPicPr>
            <a:picLocks noChangeAspect="1"/>
          </p:cNvPicPr>
          <p:nvPr/>
        </p:nvPicPr>
        <p:blipFill>
          <a:blip r:embed="rId7"/>
          <a:stretch>
            <a:fillRect/>
          </a:stretch>
        </p:blipFill>
        <p:spPr>
          <a:xfrm>
            <a:off x="2971800" y="1279479"/>
            <a:ext cx="3241627" cy="2160000"/>
          </a:xfrm>
          <a:prstGeom prst="rect">
            <a:avLst/>
          </a:prstGeom>
        </p:spPr>
      </p:pic>
    </p:spTree>
    <p:extLst>
      <p:ext uri="{BB962C8B-B14F-4D97-AF65-F5344CB8AC3E}">
        <p14:creationId xmlns:p14="http://schemas.microsoft.com/office/powerpoint/2010/main" val="3383195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F2DE83-D04A-714D-A000-89A09F47B05B}"/>
              </a:ext>
            </a:extLst>
          </p:cNvPr>
          <p:cNvSpPr>
            <a:spLocks noGrp="1"/>
          </p:cNvSpPr>
          <p:nvPr>
            <p:ph idx="1"/>
          </p:nvPr>
        </p:nvSpPr>
        <p:spPr>
          <a:xfrm>
            <a:off x="612000" y="1219201"/>
            <a:ext cx="8136464" cy="2209799"/>
          </a:xfrm>
        </p:spPr>
        <p:txBody>
          <a:bodyPr>
            <a:normAutofit fontScale="70000" lnSpcReduction="20000"/>
          </a:bodyPr>
          <a:lstStyle/>
          <a:p>
            <a:pPr marL="0" indent="0">
              <a:buNone/>
            </a:pPr>
            <a:endParaRPr lang="en-US" dirty="0"/>
          </a:p>
          <a:p>
            <a:pPr marL="0" indent="0">
              <a:buNone/>
            </a:pPr>
            <a:r>
              <a:rPr lang="en-US" dirty="0"/>
              <a:t>1. Are the Design Criteria used for Al-7075-T65 appropriate to specify the design guidelines and develop a methodology to assess components for the MQXFA magnets</a:t>
            </a:r>
          </a:p>
          <a:p>
            <a:pPr marL="0" indent="0">
              <a:buNone/>
            </a:pPr>
            <a:r>
              <a:rPr lang="en-US" dirty="0"/>
              <a:t>2. Are safety factor levels applied to Al-7075-T65 appropriate for the MQXFA Magnets</a:t>
            </a:r>
          </a:p>
          <a:p>
            <a:pPr marL="0" indent="0">
              <a:buNone/>
            </a:pPr>
            <a:r>
              <a:rPr lang="en-US" dirty="0"/>
              <a:t>3. Are data and/or sources of information related to the use of Al-7075-T65 properly documented in the definition of the Design Criteria</a:t>
            </a:r>
          </a:p>
          <a:p>
            <a:endParaRPr lang="en-US" dirty="0"/>
          </a:p>
          <a:p>
            <a:endParaRPr lang="en-US" dirty="0"/>
          </a:p>
        </p:txBody>
      </p:sp>
      <p:sp>
        <p:nvSpPr>
          <p:cNvPr id="3" name="Footer Placeholder 2">
            <a:extLst>
              <a:ext uri="{FF2B5EF4-FFF2-40B4-BE49-F238E27FC236}">
                <a16:creationId xmlns:a16="http://schemas.microsoft.com/office/drawing/2014/main" id="{AAB46272-DCD7-EC4D-A70D-A29E19B05161}"/>
              </a:ext>
            </a:extLst>
          </p:cNvPr>
          <p:cNvSpPr>
            <a:spLocks noGrp="1"/>
          </p:cNvSpPr>
          <p:nvPr>
            <p:ph type="ftr" sz="quarter" idx="11"/>
          </p:nvPr>
        </p:nvSpPr>
        <p:spPr/>
        <p:txBody>
          <a:bodyPr/>
          <a:lstStyle/>
          <a:p>
            <a:r>
              <a:rPr lang="en-GB"/>
              <a:t>Review of Structural Design Criteria for Al-7075</a:t>
            </a:r>
            <a:endParaRPr lang="en-GB" dirty="0"/>
          </a:p>
        </p:txBody>
      </p:sp>
      <p:sp>
        <p:nvSpPr>
          <p:cNvPr id="5" name="Title 4">
            <a:extLst>
              <a:ext uri="{FF2B5EF4-FFF2-40B4-BE49-F238E27FC236}">
                <a16:creationId xmlns:a16="http://schemas.microsoft.com/office/drawing/2014/main" id="{47C7409C-DA8F-D54F-B2A8-DA9B6447C475}"/>
              </a:ext>
            </a:extLst>
          </p:cNvPr>
          <p:cNvSpPr>
            <a:spLocks noGrp="1"/>
          </p:cNvSpPr>
          <p:nvPr>
            <p:ph type="title"/>
          </p:nvPr>
        </p:nvSpPr>
        <p:spPr/>
        <p:txBody>
          <a:bodyPr/>
          <a:lstStyle/>
          <a:p>
            <a:r>
              <a:rPr lang="en-US" dirty="0"/>
              <a:t>Charge to the review committee</a:t>
            </a:r>
          </a:p>
        </p:txBody>
      </p:sp>
      <p:sp>
        <p:nvSpPr>
          <p:cNvPr id="6" name="Content Placeholder 1">
            <a:extLst>
              <a:ext uri="{FF2B5EF4-FFF2-40B4-BE49-F238E27FC236}">
                <a16:creationId xmlns:a16="http://schemas.microsoft.com/office/drawing/2014/main" id="{AA054A1F-E419-1042-97C7-BFD02A380518}"/>
              </a:ext>
            </a:extLst>
          </p:cNvPr>
          <p:cNvSpPr txBox="1">
            <a:spLocks/>
          </p:cNvSpPr>
          <p:nvPr/>
        </p:nvSpPr>
        <p:spPr>
          <a:xfrm>
            <a:off x="407771" y="3932921"/>
            <a:ext cx="8028458" cy="535062"/>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sz="2400" dirty="0"/>
              <a:t>Review committee members:</a:t>
            </a:r>
          </a:p>
          <a:p>
            <a:endParaRPr lang="en-US" sz="2400" dirty="0"/>
          </a:p>
        </p:txBody>
      </p:sp>
      <p:sp>
        <p:nvSpPr>
          <p:cNvPr id="7" name="TextBox 6">
            <a:extLst>
              <a:ext uri="{FF2B5EF4-FFF2-40B4-BE49-F238E27FC236}">
                <a16:creationId xmlns:a16="http://schemas.microsoft.com/office/drawing/2014/main" id="{D2E23BAF-ED67-A24B-84AC-3BC3FCE006CF}"/>
              </a:ext>
            </a:extLst>
          </p:cNvPr>
          <p:cNvSpPr txBox="1"/>
          <p:nvPr/>
        </p:nvSpPr>
        <p:spPr>
          <a:xfrm>
            <a:off x="395536" y="4509120"/>
            <a:ext cx="3816424" cy="1600438"/>
          </a:xfrm>
          <a:prstGeom prst="rect">
            <a:avLst/>
          </a:prstGeom>
          <a:noFill/>
        </p:spPr>
        <p:txBody>
          <a:bodyPr wrap="square" rtlCol="0">
            <a:spAutoFit/>
          </a:bodyPr>
          <a:lstStyle/>
          <a:p>
            <a:r>
              <a:rPr lang="en-US" sz="1600" dirty="0"/>
              <a:t>Raymond K. Yee, Ph.D., P.E.</a:t>
            </a:r>
            <a:br>
              <a:rPr lang="en-US" sz="1600" dirty="0"/>
            </a:br>
            <a:r>
              <a:rPr lang="en-US" sz="1600" dirty="0"/>
              <a:t>Professor and Associate Chair</a:t>
            </a:r>
          </a:p>
          <a:p>
            <a:r>
              <a:rPr lang="en-US" sz="1600" dirty="0"/>
              <a:t>Director of Product Design Lab </a:t>
            </a:r>
            <a:br>
              <a:rPr lang="en-US" sz="1600" dirty="0"/>
            </a:br>
            <a:r>
              <a:rPr lang="en-US" sz="1600" dirty="0"/>
              <a:t>Mechanical Engineering Department</a:t>
            </a:r>
            <a:br>
              <a:rPr lang="en-US" sz="1600" dirty="0"/>
            </a:br>
            <a:r>
              <a:rPr lang="en-US" sz="1600" dirty="0"/>
              <a:t>San Jose State University</a:t>
            </a:r>
          </a:p>
          <a:p>
            <a:endParaRPr lang="en-US" sz="1600" dirty="0"/>
          </a:p>
        </p:txBody>
      </p:sp>
      <p:sp>
        <p:nvSpPr>
          <p:cNvPr id="8" name="TextBox 7">
            <a:extLst>
              <a:ext uri="{FF2B5EF4-FFF2-40B4-BE49-F238E27FC236}">
                <a16:creationId xmlns:a16="http://schemas.microsoft.com/office/drawing/2014/main" id="{EAC1B282-A2CE-2748-B576-42EEB790E9AD}"/>
              </a:ext>
            </a:extLst>
          </p:cNvPr>
          <p:cNvSpPr txBox="1"/>
          <p:nvPr/>
        </p:nvSpPr>
        <p:spPr>
          <a:xfrm>
            <a:off x="4857506" y="4473961"/>
            <a:ext cx="3816424" cy="830997"/>
          </a:xfrm>
          <a:prstGeom prst="rect">
            <a:avLst/>
          </a:prstGeom>
          <a:noFill/>
        </p:spPr>
        <p:txBody>
          <a:bodyPr wrap="square" rtlCol="0">
            <a:spAutoFit/>
          </a:bodyPr>
          <a:lstStyle/>
          <a:p>
            <a:r>
              <a:rPr lang="en-US" sz="1600" dirty="0"/>
              <a:t>Dr. </a:t>
            </a:r>
            <a:r>
              <a:rPr lang="en-US" sz="1600" dirty="0" err="1"/>
              <a:t>Manuchehr</a:t>
            </a:r>
            <a:r>
              <a:rPr lang="en-US" sz="1600" dirty="0"/>
              <a:t> </a:t>
            </a:r>
            <a:r>
              <a:rPr lang="en-US" sz="1600" dirty="0" err="1"/>
              <a:t>Shirmohamadi</a:t>
            </a:r>
            <a:r>
              <a:rPr lang="en-US" sz="1600" dirty="0"/>
              <a:t> </a:t>
            </a:r>
          </a:p>
          <a:p>
            <a:r>
              <a:rPr lang="en-US" sz="1600" dirty="0"/>
              <a:t>Professor (Part-time)</a:t>
            </a:r>
          </a:p>
          <a:p>
            <a:r>
              <a:rPr lang="en-US" sz="1600" dirty="0"/>
              <a:t>San Francisco State University</a:t>
            </a:r>
          </a:p>
        </p:txBody>
      </p:sp>
      <p:cxnSp>
        <p:nvCxnSpPr>
          <p:cNvPr id="10" name="Straight Connector 9">
            <a:extLst>
              <a:ext uri="{FF2B5EF4-FFF2-40B4-BE49-F238E27FC236}">
                <a16:creationId xmlns:a16="http://schemas.microsoft.com/office/drawing/2014/main" id="{C6C8AE04-142B-2A4F-9EF9-D6911D7486D2}"/>
              </a:ext>
            </a:extLst>
          </p:cNvPr>
          <p:cNvCxnSpPr/>
          <p:nvPr/>
        </p:nvCxnSpPr>
        <p:spPr>
          <a:xfrm>
            <a:off x="827584" y="3573016"/>
            <a:ext cx="7344816"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1189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bg1"/>
          </a:solidFill>
        </p:spPr>
        <p:txBody>
          <a:bodyPr>
            <a:normAutofit fontScale="92500" lnSpcReduction="10000"/>
          </a:bodyPr>
          <a:lstStyle/>
          <a:p>
            <a:r>
              <a:rPr lang="en-US" dirty="0">
                <a:solidFill>
                  <a:schemeClr val="tx1"/>
                </a:solidFill>
              </a:rPr>
              <a:t>Short overview of project</a:t>
            </a:r>
          </a:p>
          <a:p>
            <a:r>
              <a:rPr lang="en-US" dirty="0">
                <a:solidFill>
                  <a:schemeClr val="tx1"/>
                </a:solidFill>
              </a:rPr>
              <a:t>Overview of structural components in the magnet</a:t>
            </a:r>
          </a:p>
          <a:p>
            <a:r>
              <a:rPr lang="en-US" dirty="0">
                <a:solidFill>
                  <a:schemeClr val="tx1"/>
                </a:solidFill>
              </a:rPr>
              <a:t>General considerations:</a:t>
            </a:r>
          </a:p>
          <a:p>
            <a:pPr lvl="1"/>
            <a:r>
              <a:rPr lang="en-US" dirty="0">
                <a:solidFill>
                  <a:schemeClr val="tx1"/>
                </a:solidFill>
              </a:rPr>
              <a:t>Loading cases and anticipated cycles</a:t>
            </a:r>
          </a:p>
          <a:p>
            <a:r>
              <a:rPr lang="en-US" dirty="0">
                <a:solidFill>
                  <a:schemeClr val="tx1"/>
                </a:solidFill>
              </a:rPr>
              <a:t>General Analysis analysis considerations</a:t>
            </a:r>
          </a:p>
          <a:p>
            <a:r>
              <a:rPr lang="en-US" dirty="0">
                <a:solidFill>
                  <a:schemeClr val="tx1">
                    <a:lumMod val="50000"/>
                    <a:lumOff val="50000"/>
                  </a:schemeClr>
                </a:solidFill>
              </a:rPr>
              <a:t>Process for plastic failure modes</a:t>
            </a:r>
          </a:p>
          <a:p>
            <a:pPr lvl="1"/>
            <a:r>
              <a:rPr lang="en-US" dirty="0">
                <a:solidFill>
                  <a:schemeClr val="tx1">
                    <a:lumMod val="50000"/>
                    <a:lumOff val="50000"/>
                  </a:schemeClr>
                </a:solidFill>
              </a:rPr>
              <a:t>Grade 1</a:t>
            </a:r>
          </a:p>
          <a:p>
            <a:pPr lvl="1"/>
            <a:r>
              <a:rPr lang="en-US" dirty="0">
                <a:solidFill>
                  <a:schemeClr val="tx1">
                    <a:lumMod val="50000"/>
                    <a:lumOff val="50000"/>
                  </a:schemeClr>
                </a:solidFill>
              </a:rPr>
              <a:t>Grade 2</a:t>
            </a:r>
          </a:p>
          <a:p>
            <a:pPr lvl="1"/>
            <a:r>
              <a:rPr lang="en-US" dirty="0">
                <a:solidFill>
                  <a:schemeClr val="tx1">
                    <a:lumMod val="50000"/>
                    <a:lumOff val="50000"/>
                  </a:schemeClr>
                </a:solidFill>
              </a:rPr>
              <a:t>Grade 3</a:t>
            </a:r>
          </a:p>
          <a:p>
            <a:r>
              <a:rPr lang="en-US" dirty="0">
                <a:solidFill>
                  <a:schemeClr val="tx1"/>
                </a:solidFill>
              </a:rPr>
              <a:t>Analysis process for fracture failure modes</a:t>
            </a:r>
          </a:p>
          <a:p>
            <a:pPr lvl="1"/>
            <a:r>
              <a:rPr lang="en-US" dirty="0">
                <a:solidFill>
                  <a:schemeClr val="tx1"/>
                </a:solidFill>
              </a:rPr>
              <a:t>Grade 4</a:t>
            </a:r>
          </a:p>
          <a:p>
            <a:r>
              <a:rPr lang="en-US" dirty="0">
                <a:solidFill>
                  <a:schemeClr val="tx1"/>
                </a:solidFill>
              </a:rPr>
              <a:t>Documentation</a:t>
            </a:r>
          </a:p>
          <a:p>
            <a:endParaRPr lang="en-US" dirty="0">
              <a:solidFill>
                <a:schemeClr val="tx1"/>
              </a:solidFill>
            </a:endParaRPr>
          </a:p>
          <a:p>
            <a:pPr marL="0" indent="0">
              <a:buNone/>
            </a:pPr>
            <a:endParaRPr lang="en-US" dirty="0"/>
          </a:p>
          <a:p>
            <a:endParaRPr lang="en-US" dirty="0"/>
          </a:p>
          <a:p>
            <a:pPr marL="0" indent="0">
              <a:buNone/>
            </a:pPr>
            <a:endParaRPr lang="en-US" dirty="0"/>
          </a:p>
          <a:p>
            <a:pPr marL="0" indent="0">
              <a:buNone/>
            </a:pPr>
            <a:endParaRPr lang="en-US" dirty="0"/>
          </a:p>
          <a:p>
            <a:endParaRPr lang="en-US" dirty="0"/>
          </a:p>
        </p:txBody>
      </p:sp>
      <p:sp>
        <p:nvSpPr>
          <p:cNvPr id="18" name="Footer Placeholder 3"/>
          <p:cNvSpPr>
            <a:spLocks noGrp="1"/>
          </p:cNvSpPr>
          <p:nvPr>
            <p:ph type="ftr" sz="quarter" idx="11"/>
          </p:nvPr>
        </p:nvSpPr>
        <p:spPr/>
        <p:txBody>
          <a:bodyPr/>
          <a:lstStyle/>
          <a:p>
            <a:r>
              <a:rPr lang="en-GB" noProof="0"/>
              <a:t>Review of Structural Design Criteria for Al-7075</a:t>
            </a:r>
            <a:endParaRPr lang="en-GB" noProof="0" dirty="0"/>
          </a:p>
        </p:txBody>
      </p:sp>
      <p:sp>
        <p:nvSpPr>
          <p:cNvPr id="2" name="Title 1"/>
          <p:cNvSpPr>
            <a:spLocks noGrp="1"/>
          </p:cNvSpPr>
          <p:nvPr>
            <p:ph type="title"/>
          </p:nvPr>
        </p:nvSpPr>
        <p:spPr/>
        <p:txBody>
          <a:bodyPr/>
          <a:lstStyle/>
          <a:p>
            <a:r>
              <a:rPr lang="en-US" sz="3200" dirty="0"/>
              <a:t>Outline</a:t>
            </a: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extLst>
      <p:ext uri="{BB962C8B-B14F-4D97-AF65-F5344CB8AC3E}">
        <p14:creationId xmlns:p14="http://schemas.microsoft.com/office/powerpoint/2010/main" val="2794023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C53A8A-5E7D-D049-9D13-1B7010462C92}"/>
              </a:ext>
            </a:extLst>
          </p:cNvPr>
          <p:cNvSpPr>
            <a:spLocks noGrp="1"/>
          </p:cNvSpPr>
          <p:nvPr>
            <p:ph type="ftr" sz="quarter" idx="11"/>
          </p:nvPr>
        </p:nvSpPr>
        <p:spPr/>
        <p:txBody>
          <a:bodyPr/>
          <a:lstStyle/>
          <a:p>
            <a:r>
              <a:rPr lang="en-GB"/>
              <a:t>Review of Structural Design Criteria for Al-7075</a:t>
            </a:r>
            <a:endParaRPr lang="en-GB" dirty="0"/>
          </a:p>
        </p:txBody>
      </p:sp>
      <p:sp>
        <p:nvSpPr>
          <p:cNvPr id="5" name="Title 4">
            <a:extLst>
              <a:ext uri="{FF2B5EF4-FFF2-40B4-BE49-F238E27FC236}">
                <a16:creationId xmlns:a16="http://schemas.microsoft.com/office/drawing/2014/main" id="{7547EAE6-B797-A447-AF24-E1FE53924644}"/>
              </a:ext>
            </a:extLst>
          </p:cNvPr>
          <p:cNvSpPr>
            <a:spLocks noGrp="1"/>
          </p:cNvSpPr>
          <p:nvPr>
            <p:ph type="title"/>
          </p:nvPr>
        </p:nvSpPr>
        <p:spPr/>
        <p:txBody>
          <a:bodyPr/>
          <a:lstStyle/>
          <a:p>
            <a:r>
              <a:rPr lang="en-US" dirty="0"/>
              <a:t>Exploded views of the MQXFA magnet structure</a:t>
            </a:r>
          </a:p>
        </p:txBody>
      </p:sp>
      <p:pic>
        <p:nvPicPr>
          <p:cNvPr id="6" name="Picture 5" descr="coilpack SU-1003-3605.jpg">
            <a:extLst>
              <a:ext uri="{FF2B5EF4-FFF2-40B4-BE49-F238E27FC236}">
                <a16:creationId xmlns:a16="http://schemas.microsoft.com/office/drawing/2014/main" id="{AAEFF81C-5E49-2745-AC3D-8EB91538F994}"/>
              </a:ext>
            </a:extLst>
          </p:cNvPr>
          <p:cNvPicPr>
            <a:picLocks noChangeAspect="1"/>
          </p:cNvPicPr>
          <p:nvPr/>
        </p:nvPicPr>
        <p:blipFill>
          <a:blip r:embed="rId2"/>
          <a:srcRect r="19167"/>
          <a:stretch>
            <a:fillRect/>
          </a:stretch>
        </p:blipFill>
        <p:spPr>
          <a:xfrm>
            <a:off x="0" y="1916832"/>
            <a:ext cx="4687393" cy="3753136"/>
          </a:xfrm>
          <a:prstGeom prst="rect">
            <a:avLst/>
          </a:prstGeom>
          <a:ln>
            <a:solidFill>
              <a:schemeClr val="tx1"/>
            </a:solidFill>
          </a:ln>
        </p:spPr>
      </p:pic>
      <p:pic>
        <p:nvPicPr>
          <p:cNvPr id="8" name="Picture 7">
            <a:extLst>
              <a:ext uri="{FF2B5EF4-FFF2-40B4-BE49-F238E27FC236}">
                <a16:creationId xmlns:a16="http://schemas.microsoft.com/office/drawing/2014/main" id="{7270B878-A223-F645-9E0C-8C78A8CCFD7A}"/>
              </a:ext>
            </a:extLst>
          </p:cNvPr>
          <p:cNvPicPr>
            <a:picLocks noChangeAspect="1"/>
          </p:cNvPicPr>
          <p:nvPr/>
        </p:nvPicPr>
        <p:blipFill>
          <a:blip r:embed="rId3"/>
          <a:stretch>
            <a:fillRect/>
          </a:stretch>
        </p:blipFill>
        <p:spPr>
          <a:xfrm>
            <a:off x="1716833" y="11407"/>
            <a:ext cx="7427167" cy="6858000"/>
          </a:xfrm>
          <a:prstGeom prst="rect">
            <a:avLst/>
          </a:prstGeom>
        </p:spPr>
      </p:pic>
    </p:spTree>
    <p:extLst>
      <p:ext uri="{BB962C8B-B14F-4D97-AF65-F5344CB8AC3E}">
        <p14:creationId xmlns:p14="http://schemas.microsoft.com/office/powerpoint/2010/main" val="1247065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7" descr="su-1002-5140-1.jpg">
            <a:extLst>
              <a:ext uri="{FF2B5EF4-FFF2-40B4-BE49-F238E27FC236}">
                <a16:creationId xmlns:a16="http://schemas.microsoft.com/office/drawing/2014/main" id="{12FE0FA2-F5EA-684F-84D0-3EB7F3FE6561}"/>
              </a:ext>
            </a:extLst>
          </p:cNvPr>
          <p:cNvPicPr>
            <a:picLocks noChangeAspect="1"/>
          </p:cNvPicPr>
          <p:nvPr/>
        </p:nvPicPr>
        <p:blipFill>
          <a:blip r:embed="rId2"/>
          <a:srcRect l="15131" r="16067"/>
          <a:stretch>
            <a:fillRect/>
          </a:stretch>
        </p:blipFill>
        <p:spPr>
          <a:xfrm>
            <a:off x="5522254" y="1460003"/>
            <a:ext cx="3506389" cy="3937993"/>
          </a:xfrm>
          <a:prstGeom prst="rect">
            <a:avLst/>
          </a:prstGeom>
        </p:spPr>
      </p:pic>
      <p:sp>
        <p:nvSpPr>
          <p:cNvPr id="2" name="Content Placeholder 1"/>
          <p:cNvSpPr>
            <a:spLocks noGrp="1"/>
          </p:cNvSpPr>
          <p:nvPr>
            <p:ph idx="1"/>
          </p:nvPr>
        </p:nvSpPr>
        <p:spPr/>
        <p:txBody>
          <a:bodyPr>
            <a:normAutofit fontScale="70000" lnSpcReduction="20000"/>
          </a:bodyPr>
          <a:lstStyle/>
          <a:p>
            <a:r>
              <a:rPr lang="en-US" dirty="0"/>
              <a:t>Shell-Yoke Structure</a:t>
            </a:r>
          </a:p>
          <a:p>
            <a:pPr lvl="1"/>
            <a:r>
              <a:rPr lang="en-US" dirty="0"/>
              <a:t>Half-length subassemblies</a:t>
            </a:r>
          </a:p>
          <a:p>
            <a:pPr lvl="1"/>
            <a:r>
              <a:rPr lang="en-US" dirty="0"/>
              <a:t>Joined shell-yoke subassembly, full-length</a:t>
            </a:r>
          </a:p>
          <a:p>
            <a:r>
              <a:rPr lang="en-US" dirty="0" err="1"/>
              <a:t>Coilpack</a:t>
            </a:r>
            <a:endParaRPr lang="en-US" dirty="0"/>
          </a:p>
          <a:p>
            <a:pPr lvl="1"/>
            <a:r>
              <a:rPr lang="en-US" dirty="0"/>
              <a:t>Coil pack subassembly</a:t>
            </a:r>
          </a:p>
          <a:p>
            <a:pPr lvl="2"/>
            <a:r>
              <a:rPr lang="en-US" dirty="0"/>
              <a:t>Load pad stacks</a:t>
            </a:r>
          </a:p>
          <a:p>
            <a:pPr lvl="1"/>
            <a:r>
              <a:rPr lang="en-US" dirty="0"/>
              <a:t>Collar pack subassembly</a:t>
            </a:r>
          </a:p>
          <a:p>
            <a:pPr lvl="2"/>
            <a:r>
              <a:rPr lang="en-US" dirty="0"/>
              <a:t>Collar stacks</a:t>
            </a:r>
          </a:p>
          <a:p>
            <a:pPr lvl="2"/>
            <a:r>
              <a:rPr lang="en-US" dirty="0"/>
              <a:t>Instrumented and GPI wrapped coils</a:t>
            </a:r>
          </a:p>
          <a:p>
            <a:r>
              <a:rPr lang="en-US" dirty="0"/>
              <a:t>Master Key packages</a:t>
            </a:r>
          </a:p>
          <a:p>
            <a:pPr lvl="1"/>
            <a:r>
              <a:rPr lang="en-US" dirty="0"/>
              <a:t>Alignment keys</a:t>
            </a:r>
          </a:p>
          <a:p>
            <a:pPr lvl="1"/>
            <a:r>
              <a:rPr lang="en-US" dirty="0"/>
              <a:t>Load keys</a:t>
            </a:r>
          </a:p>
          <a:p>
            <a:pPr lvl="1"/>
            <a:r>
              <a:rPr lang="en-US" dirty="0"/>
              <a:t>Bladders</a:t>
            </a:r>
          </a:p>
          <a:p>
            <a:r>
              <a:rPr lang="en-US" dirty="0"/>
              <a:t>Axial load</a:t>
            </a:r>
          </a:p>
          <a:p>
            <a:pPr lvl="1"/>
            <a:r>
              <a:rPr lang="en-US" dirty="0"/>
              <a:t>Axial rods, [end plates, wire guides]</a:t>
            </a:r>
          </a:p>
          <a:p>
            <a:r>
              <a:rPr lang="en-US" dirty="0"/>
              <a:t>Splice Connection box</a:t>
            </a:r>
          </a:p>
          <a:p>
            <a:r>
              <a:rPr lang="en-US" dirty="0"/>
              <a:t>Magnet support ring</a:t>
            </a:r>
          </a:p>
          <a:p>
            <a:pPr lvl="1"/>
            <a:r>
              <a:rPr lang="en-US" dirty="0"/>
              <a:t>Instrumentation connector skirt</a:t>
            </a:r>
          </a:p>
        </p:txBody>
      </p:sp>
      <p:sp>
        <p:nvSpPr>
          <p:cNvPr id="4" name="Footer Placeholder 3"/>
          <p:cNvSpPr>
            <a:spLocks noGrp="1"/>
          </p:cNvSpPr>
          <p:nvPr>
            <p:ph type="ftr" sz="quarter" idx="11"/>
          </p:nvPr>
        </p:nvSpPr>
        <p:spPr/>
        <p:txBody>
          <a:bodyPr/>
          <a:lstStyle/>
          <a:p>
            <a:r>
              <a:rPr lang="en-US"/>
              <a:t>Review of Structural Design Criteria for Al-7075</a:t>
            </a:r>
            <a:endParaRPr lang="en-US" dirty="0"/>
          </a:p>
        </p:txBody>
      </p:sp>
      <p:sp>
        <p:nvSpPr>
          <p:cNvPr id="6" name="Title 5"/>
          <p:cNvSpPr>
            <a:spLocks noGrp="1"/>
          </p:cNvSpPr>
          <p:nvPr>
            <p:ph type="title"/>
          </p:nvPr>
        </p:nvSpPr>
        <p:spPr/>
        <p:txBody>
          <a:bodyPr>
            <a:normAutofit/>
          </a:bodyPr>
          <a:lstStyle/>
          <a:p>
            <a:r>
              <a:rPr lang="en-US" dirty="0"/>
              <a:t>Primary MQXFA Structure Subassemblies</a:t>
            </a:r>
          </a:p>
        </p:txBody>
      </p:sp>
      <p:cxnSp>
        <p:nvCxnSpPr>
          <p:cNvPr id="9" name="Straight Arrow Connector 8"/>
          <p:cNvCxnSpPr>
            <a:cxnSpLocks/>
          </p:cNvCxnSpPr>
          <p:nvPr/>
        </p:nvCxnSpPr>
        <p:spPr>
          <a:xfrm>
            <a:off x="3568348" y="1333500"/>
            <a:ext cx="3163892" cy="609600"/>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a:off x="3635896" y="2424681"/>
            <a:ext cx="3639552" cy="311024"/>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a:off x="3851920" y="2924944"/>
            <a:ext cx="2664296" cy="185112"/>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cxnSpLocks/>
          </p:cNvCxnSpPr>
          <p:nvPr/>
        </p:nvCxnSpPr>
        <p:spPr>
          <a:xfrm flipV="1">
            <a:off x="3491880" y="3284984"/>
            <a:ext cx="2736304" cy="288032"/>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cxnSpLocks/>
          </p:cNvCxnSpPr>
          <p:nvPr/>
        </p:nvCxnSpPr>
        <p:spPr>
          <a:xfrm flipV="1">
            <a:off x="2339752" y="4044704"/>
            <a:ext cx="4319891" cy="752448"/>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419AAD4F-95E9-C145-A541-94F85BF2759E}"/>
              </a:ext>
            </a:extLst>
          </p:cNvPr>
          <p:cNvCxnSpPr>
            <a:cxnSpLocks/>
          </p:cNvCxnSpPr>
          <p:nvPr/>
        </p:nvCxnSpPr>
        <p:spPr>
          <a:xfrm flipV="1">
            <a:off x="2259954" y="3892216"/>
            <a:ext cx="4040238" cy="528712"/>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66666123-E21E-DB4E-9E7C-913374E29561}"/>
              </a:ext>
            </a:extLst>
          </p:cNvPr>
          <p:cNvCxnSpPr>
            <a:cxnSpLocks/>
          </p:cNvCxnSpPr>
          <p:nvPr/>
        </p:nvCxnSpPr>
        <p:spPr>
          <a:xfrm flipV="1">
            <a:off x="2339752" y="3573017"/>
            <a:ext cx="3960440" cy="583555"/>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2BAC7F15-9A97-5946-884C-8C73CB274010}"/>
              </a:ext>
            </a:extLst>
          </p:cNvPr>
          <p:cNvCxnSpPr>
            <a:cxnSpLocks/>
          </p:cNvCxnSpPr>
          <p:nvPr/>
        </p:nvCxnSpPr>
        <p:spPr>
          <a:xfrm flipV="1">
            <a:off x="2915816" y="3421507"/>
            <a:ext cx="3384376" cy="439541"/>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3397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ooter Placeholder 29"/>
          <p:cNvSpPr>
            <a:spLocks noGrp="1"/>
          </p:cNvSpPr>
          <p:nvPr>
            <p:ph type="ftr" sz="quarter" idx="11"/>
          </p:nvPr>
        </p:nvSpPr>
        <p:spPr/>
        <p:txBody>
          <a:bodyPr/>
          <a:lstStyle/>
          <a:p>
            <a:r>
              <a:rPr lang="en-US"/>
              <a:t>Review of Structural Design Criteria for Al-7075</a:t>
            </a:r>
            <a:endParaRPr lang="en-US" dirty="0"/>
          </a:p>
        </p:txBody>
      </p:sp>
      <p:sp>
        <p:nvSpPr>
          <p:cNvPr id="2" name="Title 1"/>
          <p:cNvSpPr>
            <a:spLocks noGrp="1"/>
          </p:cNvSpPr>
          <p:nvPr>
            <p:ph type="title"/>
          </p:nvPr>
        </p:nvSpPr>
        <p:spPr/>
        <p:txBody>
          <a:bodyPr>
            <a:normAutofit fontScale="90000"/>
          </a:bodyPr>
          <a:lstStyle/>
          <a:p>
            <a:r>
              <a:rPr lang="en-US" dirty="0"/>
              <a:t>Shell –based support structure concept</a:t>
            </a:r>
            <a:br>
              <a:rPr lang="en-US" dirty="0"/>
            </a:br>
            <a:r>
              <a:rPr lang="en-US" dirty="0"/>
              <a:t>Shown here on HQ</a:t>
            </a:r>
          </a:p>
        </p:txBody>
      </p:sp>
      <p:pic>
        <p:nvPicPr>
          <p:cNvPr id="3" name="Picture 2" descr="step01.png"/>
          <p:cNvPicPr>
            <a:picLocks noChangeAspect="1"/>
          </p:cNvPicPr>
          <p:nvPr/>
        </p:nvPicPr>
        <p:blipFill>
          <a:blip r:embed="rId2" cstate="print"/>
          <a:srcRect l="3946" t="8333" r="34896" b="8333"/>
          <a:stretch>
            <a:fillRect/>
          </a:stretch>
        </p:blipFill>
        <p:spPr>
          <a:xfrm>
            <a:off x="4325112" y="1219200"/>
            <a:ext cx="4724400" cy="4572000"/>
          </a:xfrm>
          <a:prstGeom prst="rect">
            <a:avLst/>
          </a:prstGeom>
        </p:spPr>
      </p:pic>
      <p:sp>
        <p:nvSpPr>
          <p:cNvPr id="4" name="TextBox 3"/>
          <p:cNvSpPr txBox="1"/>
          <p:nvPr/>
        </p:nvSpPr>
        <p:spPr>
          <a:xfrm>
            <a:off x="311361" y="960715"/>
            <a:ext cx="5323656" cy="2585323"/>
          </a:xfrm>
          <a:prstGeom prst="rect">
            <a:avLst/>
          </a:prstGeom>
          <a:noFill/>
        </p:spPr>
        <p:txBody>
          <a:bodyPr wrap="square" rtlCol="0">
            <a:spAutoFit/>
          </a:bodyPr>
          <a:lstStyle/>
          <a:p>
            <a:pPr marL="285750" indent="-285750">
              <a:buFont typeface="Arial" pitchFamily="34" charset="0"/>
              <a:buChar char="•"/>
            </a:pPr>
            <a:r>
              <a:rPr lang="en-US" dirty="0">
                <a:solidFill>
                  <a:schemeClr val="tx2">
                    <a:lumMod val="75000"/>
                  </a:schemeClr>
                </a:solidFill>
              </a:rPr>
              <a:t>Shell-based support structure often referred as</a:t>
            </a:r>
          </a:p>
          <a:p>
            <a:r>
              <a:rPr lang="en-US" dirty="0">
                <a:solidFill>
                  <a:schemeClr val="tx2">
                    <a:lumMod val="75000"/>
                  </a:schemeClr>
                </a:solidFill>
              </a:rPr>
              <a:t> “bladder and keys” structure developed at LBNL for strain sensitive material</a:t>
            </a:r>
          </a:p>
          <a:p>
            <a:endParaRPr lang="en-US" dirty="0">
              <a:solidFill>
                <a:schemeClr val="tx2">
                  <a:lumMod val="75000"/>
                </a:schemeClr>
              </a:solidFill>
            </a:endParaRPr>
          </a:p>
          <a:p>
            <a:endParaRPr lang="en-US" dirty="0">
              <a:solidFill>
                <a:schemeClr val="tx2">
                  <a:lumMod val="75000"/>
                </a:schemeClr>
              </a:solidFill>
            </a:endParaRPr>
          </a:p>
          <a:p>
            <a:endParaRPr lang="en-US" dirty="0">
              <a:solidFill>
                <a:schemeClr val="tx2">
                  <a:lumMod val="75000"/>
                </a:schemeClr>
              </a:solidFill>
            </a:endParaRPr>
          </a:p>
          <a:p>
            <a:pPr marL="285750" indent="-285750">
              <a:buFont typeface="Arial" pitchFamily="34" charset="0"/>
              <a:buChar char="•"/>
            </a:pPr>
            <a:endParaRPr lang="en-US" dirty="0">
              <a:solidFill>
                <a:schemeClr val="tx2">
                  <a:lumMod val="75000"/>
                </a:schemeClr>
              </a:solidFill>
            </a:endParaRPr>
          </a:p>
          <a:p>
            <a:pPr marL="285750" indent="-285750">
              <a:buFont typeface="Arial" pitchFamily="34" charset="0"/>
              <a:buChar char="•"/>
            </a:pPr>
            <a:endParaRPr lang="en-US" dirty="0">
              <a:solidFill>
                <a:schemeClr val="tx2">
                  <a:lumMod val="75000"/>
                </a:schemeClr>
              </a:solidFill>
            </a:endParaRPr>
          </a:p>
          <a:p>
            <a:r>
              <a:rPr lang="en-US" dirty="0">
                <a:solidFill>
                  <a:schemeClr val="tx2">
                    <a:lumMod val="75000"/>
                  </a:schemeClr>
                </a:solidFill>
              </a:rPr>
              <a:t> </a:t>
            </a:r>
          </a:p>
        </p:txBody>
      </p:sp>
      <p:pic>
        <p:nvPicPr>
          <p:cNvPr id="5" name="Picture 3" descr="\\Thunder\Supercon\Collaborations\LARP_HQ\Magnet Assembly\HQ-1_Bladder Ops Prep\DSC073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286" y="2199170"/>
            <a:ext cx="2554173" cy="19156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hunder\Supercon\Collaborations\LARP_HQ\Magnet Assembly\HQ-1_Bladder Ops Prep\DSC073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287" y="4259643"/>
            <a:ext cx="2554173" cy="19156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0000" y="2665749"/>
            <a:ext cx="609600" cy="307777"/>
          </a:xfrm>
          <a:prstGeom prst="rect">
            <a:avLst/>
          </a:prstGeom>
          <a:noFill/>
        </p:spPr>
        <p:txBody>
          <a:bodyPr wrap="square" rtlCol="0">
            <a:spAutoFit/>
          </a:bodyPr>
          <a:lstStyle/>
          <a:p>
            <a:r>
              <a:rPr lang="en-US" sz="1400" dirty="0">
                <a:solidFill>
                  <a:schemeClr val="tx2">
                    <a:lumMod val="75000"/>
                  </a:schemeClr>
                </a:solidFill>
              </a:rPr>
              <a:t>coil</a:t>
            </a:r>
          </a:p>
        </p:txBody>
      </p:sp>
      <p:cxnSp>
        <p:nvCxnSpPr>
          <p:cNvPr id="8" name="Straight Arrow Connector 7"/>
          <p:cNvCxnSpPr/>
          <p:nvPr/>
        </p:nvCxnSpPr>
        <p:spPr>
          <a:xfrm>
            <a:off x="4325112" y="2819638"/>
            <a:ext cx="1923288" cy="533162"/>
          </a:xfrm>
          <a:prstGeom prst="straightConnector1">
            <a:avLst/>
          </a:prstGeom>
          <a:ln w="285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804937" y="3886200"/>
            <a:ext cx="609600" cy="307777"/>
          </a:xfrm>
          <a:prstGeom prst="rect">
            <a:avLst/>
          </a:prstGeom>
          <a:noFill/>
        </p:spPr>
        <p:txBody>
          <a:bodyPr wrap="square" rtlCol="0">
            <a:spAutoFit/>
          </a:bodyPr>
          <a:lstStyle/>
          <a:p>
            <a:r>
              <a:rPr lang="en-US" sz="1400" dirty="0">
                <a:solidFill>
                  <a:schemeClr val="tx2">
                    <a:lumMod val="75000"/>
                  </a:schemeClr>
                </a:solidFill>
              </a:rPr>
              <a:t>pad</a:t>
            </a:r>
          </a:p>
        </p:txBody>
      </p:sp>
      <p:cxnSp>
        <p:nvCxnSpPr>
          <p:cNvPr id="10" name="Straight Arrow Connector 9"/>
          <p:cNvCxnSpPr/>
          <p:nvPr/>
        </p:nvCxnSpPr>
        <p:spPr>
          <a:xfrm flipV="1">
            <a:off x="4191000" y="3744506"/>
            <a:ext cx="1600200" cy="295582"/>
          </a:xfrm>
          <a:prstGeom prst="straightConnector1">
            <a:avLst/>
          </a:prstGeom>
          <a:ln w="285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1000" y="5063569"/>
            <a:ext cx="609600" cy="307777"/>
          </a:xfrm>
          <a:prstGeom prst="rect">
            <a:avLst/>
          </a:prstGeom>
          <a:noFill/>
        </p:spPr>
        <p:txBody>
          <a:bodyPr wrap="square" rtlCol="0">
            <a:spAutoFit/>
          </a:bodyPr>
          <a:lstStyle/>
          <a:p>
            <a:r>
              <a:rPr lang="en-US" sz="1400" dirty="0">
                <a:solidFill>
                  <a:schemeClr val="tx2">
                    <a:lumMod val="75000"/>
                  </a:schemeClr>
                </a:solidFill>
              </a:rPr>
              <a:t>shell</a:t>
            </a:r>
          </a:p>
        </p:txBody>
      </p:sp>
      <p:cxnSp>
        <p:nvCxnSpPr>
          <p:cNvPr id="12" name="Straight Arrow Connector 11"/>
          <p:cNvCxnSpPr>
            <a:stCxn id="11" idx="3"/>
          </p:cNvCxnSpPr>
          <p:nvPr/>
        </p:nvCxnSpPr>
        <p:spPr>
          <a:xfrm flipV="1">
            <a:off x="4800600" y="5217457"/>
            <a:ext cx="800100" cy="1"/>
          </a:xfrm>
          <a:prstGeom prst="straightConnector1">
            <a:avLst/>
          </a:prstGeom>
          <a:ln w="285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253719" y="5637311"/>
            <a:ext cx="609600" cy="307777"/>
          </a:xfrm>
          <a:prstGeom prst="rect">
            <a:avLst/>
          </a:prstGeom>
          <a:noFill/>
        </p:spPr>
        <p:txBody>
          <a:bodyPr wrap="square" rtlCol="0">
            <a:spAutoFit/>
          </a:bodyPr>
          <a:lstStyle/>
          <a:p>
            <a:r>
              <a:rPr lang="en-US" sz="1400" dirty="0">
                <a:solidFill>
                  <a:schemeClr val="tx2">
                    <a:lumMod val="75000"/>
                  </a:schemeClr>
                </a:solidFill>
              </a:rPr>
              <a:t>yoke</a:t>
            </a:r>
          </a:p>
        </p:txBody>
      </p:sp>
      <p:cxnSp>
        <p:nvCxnSpPr>
          <p:cNvPr id="14" name="Straight Arrow Connector 13"/>
          <p:cNvCxnSpPr/>
          <p:nvPr/>
        </p:nvCxnSpPr>
        <p:spPr>
          <a:xfrm flipV="1">
            <a:off x="5863319" y="5348118"/>
            <a:ext cx="800100" cy="449471"/>
          </a:xfrm>
          <a:prstGeom prst="straightConnector1">
            <a:avLst/>
          </a:prstGeom>
          <a:ln w="285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52D6740-42E5-B74B-B558-56AFC9A35952}"/>
              </a:ext>
            </a:extLst>
          </p:cNvPr>
          <p:cNvSpPr txBox="1"/>
          <p:nvPr/>
        </p:nvSpPr>
        <p:spPr>
          <a:xfrm>
            <a:off x="8020936" y="662626"/>
            <a:ext cx="1012108" cy="923330"/>
          </a:xfrm>
          <a:prstGeom prst="rect">
            <a:avLst/>
          </a:prstGeom>
          <a:noFill/>
        </p:spPr>
        <p:txBody>
          <a:bodyPr wrap="square" rtlCol="0">
            <a:spAutoFit/>
          </a:bodyPr>
          <a:lstStyle/>
          <a:p>
            <a:r>
              <a:rPr lang="en-US" i="1" dirty="0"/>
              <a:t>Slide by Helene Felice</a:t>
            </a:r>
          </a:p>
        </p:txBody>
      </p:sp>
    </p:spTree>
    <p:extLst>
      <p:ext uri="{BB962C8B-B14F-4D97-AF65-F5344CB8AC3E}">
        <p14:creationId xmlns:p14="http://schemas.microsoft.com/office/powerpoint/2010/main" val="2418781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Shell-based support structure</a:t>
            </a:r>
            <a:br>
              <a:rPr lang="en-US" dirty="0"/>
            </a:br>
            <a:r>
              <a:rPr lang="en-US" dirty="0"/>
              <a:t>Concept</a:t>
            </a:r>
          </a:p>
        </p:txBody>
      </p:sp>
      <p:sp>
        <p:nvSpPr>
          <p:cNvPr id="3" name="Footer Placeholder 2"/>
          <p:cNvSpPr>
            <a:spLocks noGrp="1"/>
          </p:cNvSpPr>
          <p:nvPr>
            <p:ph type="ftr" sz="quarter" idx="11"/>
          </p:nvPr>
        </p:nvSpPr>
        <p:spPr/>
        <p:txBody>
          <a:bodyPr/>
          <a:lstStyle/>
          <a:p>
            <a:r>
              <a:rPr lang="en-US"/>
              <a:t>Review of Structural Design Criteria for Al-7075</a:t>
            </a:r>
            <a:endParaRPr lang="en-US" dirty="0"/>
          </a:p>
        </p:txBody>
      </p:sp>
      <p:pic>
        <p:nvPicPr>
          <p:cNvPr id="5" name="Picture 4" descr="step01.png"/>
          <p:cNvPicPr>
            <a:picLocks noChangeAspect="1"/>
          </p:cNvPicPr>
          <p:nvPr/>
        </p:nvPicPr>
        <p:blipFill>
          <a:blip r:embed="rId2" cstate="print"/>
          <a:srcRect l="3946" t="8333" r="34896" b="8333"/>
          <a:stretch>
            <a:fillRect/>
          </a:stretch>
        </p:blipFill>
        <p:spPr>
          <a:xfrm>
            <a:off x="4325112" y="1219200"/>
            <a:ext cx="4724400" cy="4572000"/>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448" y="2843784"/>
            <a:ext cx="4161246" cy="301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1219200"/>
            <a:ext cx="5791200" cy="2585323"/>
          </a:xfrm>
          <a:prstGeom prst="rect">
            <a:avLst/>
          </a:prstGeom>
          <a:noFill/>
        </p:spPr>
        <p:txBody>
          <a:bodyPr wrap="square" rtlCol="0">
            <a:spAutoFit/>
          </a:bodyPr>
          <a:lstStyle/>
          <a:p>
            <a:pPr marL="285750" indent="-285750">
              <a:buFont typeface="Arial" pitchFamily="34" charset="0"/>
              <a:buChar char="•"/>
            </a:pPr>
            <a:r>
              <a:rPr lang="en-US" dirty="0">
                <a:solidFill>
                  <a:schemeClr val="tx2">
                    <a:lumMod val="75000"/>
                  </a:schemeClr>
                </a:solidFill>
              </a:rPr>
              <a:t>Shell-based support structure often referred as</a:t>
            </a:r>
          </a:p>
          <a:p>
            <a:r>
              <a:rPr lang="en-US" dirty="0">
                <a:solidFill>
                  <a:schemeClr val="tx2">
                    <a:lumMod val="75000"/>
                  </a:schemeClr>
                </a:solidFill>
              </a:rPr>
              <a:t> “bladder and keys” structure developed at LBNL for strain sensitive material</a:t>
            </a:r>
          </a:p>
          <a:p>
            <a:endParaRPr lang="en-US" dirty="0">
              <a:solidFill>
                <a:schemeClr val="tx2">
                  <a:lumMod val="75000"/>
                </a:schemeClr>
              </a:solidFill>
            </a:endParaRPr>
          </a:p>
          <a:p>
            <a:endParaRPr lang="en-US" dirty="0">
              <a:solidFill>
                <a:schemeClr val="tx2">
                  <a:lumMod val="75000"/>
                </a:schemeClr>
              </a:solidFill>
            </a:endParaRPr>
          </a:p>
          <a:p>
            <a:endParaRPr lang="en-US" dirty="0">
              <a:solidFill>
                <a:schemeClr val="tx2">
                  <a:lumMod val="75000"/>
                </a:schemeClr>
              </a:solidFill>
            </a:endParaRPr>
          </a:p>
          <a:p>
            <a:pPr marL="285750" indent="-285750">
              <a:buFont typeface="Arial" pitchFamily="34" charset="0"/>
              <a:buChar char="•"/>
            </a:pPr>
            <a:endParaRPr lang="en-US" dirty="0">
              <a:solidFill>
                <a:schemeClr val="tx2">
                  <a:lumMod val="75000"/>
                </a:schemeClr>
              </a:solidFill>
            </a:endParaRPr>
          </a:p>
          <a:p>
            <a:pPr marL="285750" indent="-285750">
              <a:buFont typeface="Arial" pitchFamily="34" charset="0"/>
              <a:buChar char="•"/>
            </a:pPr>
            <a:endParaRPr lang="en-US" dirty="0">
              <a:solidFill>
                <a:schemeClr val="tx2">
                  <a:lumMod val="75000"/>
                </a:schemeClr>
              </a:solidFill>
            </a:endParaRPr>
          </a:p>
          <a:p>
            <a:r>
              <a:rPr lang="en-US" dirty="0">
                <a:solidFill>
                  <a:schemeClr val="tx2">
                    <a:lumMod val="75000"/>
                  </a:schemeClr>
                </a:solidFill>
              </a:rPr>
              <a:t> </a:t>
            </a:r>
          </a:p>
        </p:txBody>
      </p:sp>
      <p:sp>
        <p:nvSpPr>
          <p:cNvPr id="9" name="TextBox 8">
            <a:extLst>
              <a:ext uri="{FF2B5EF4-FFF2-40B4-BE49-F238E27FC236}">
                <a16:creationId xmlns:a16="http://schemas.microsoft.com/office/drawing/2014/main" id="{243D1492-D5D8-DC46-A1FE-5FEDBD6560F6}"/>
              </a:ext>
            </a:extLst>
          </p:cNvPr>
          <p:cNvSpPr txBox="1"/>
          <p:nvPr/>
        </p:nvSpPr>
        <p:spPr>
          <a:xfrm>
            <a:off x="8020936" y="777478"/>
            <a:ext cx="1012108" cy="923330"/>
          </a:xfrm>
          <a:prstGeom prst="rect">
            <a:avLst/>
          </a:prstGeom>
          <a:noFill/>
        </p:spPr>
        <p:txBody>
          <a:bodyPr wrap="square" rtlCol="0">
            <a:spAutoFit/>
          </a:bodyPr>
          <a:lstStyle/>
          <a:p>
            <a:r>
              <a:rPr lang="en-US" i="1" dirty="0"/>
              <a:t>Slide by Helene Felice</a:t>
            </a:r>
          </a:p>
        </p:txBody>
      </p:sp>
    </p:spTree>
    <p:extLst>
      <p:ext uri="{BB962C8B-B14F-4D97-AF65-F5344CB8AC3E}">
        <p14:creationId xmlns:p14="http://schemas.microsoft.com/office/powerpoint/2010/main" val="778126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Shell-based support structure</a:t>
            </a:r>
            <a:br>
              <a:rPr lang="en-US" dirty="0"/>
            </a:br>
            <a:r>
              <a:rPr lang="en-US" dirty="0"/>
              <a:t>Concept</a:t>
            </a:r>
          </a:p>
        </p:txBody>
      </p:sp>
      <p:sp>
        <p:nvSpPr>
          <p:cNvPr id="2" name="Footer Placeholder 1"/>
          <p:cNvSpPr>
            <a:spLocks noGrp="1"/>
          </p:cNvSpPr>
          <p:nvPr>
            <p:ph type="ftr" sz="quarter" idx="11"/>
          </p:nvPr>
        </p:nvSpPr>
        <p:spPr/>
        <p:txBody>
          <a:bodyPr/>
          <a:lstStyle/>
          <a:p>
            <a:r>
              <a:rPr lang="en-US"/>
              <a:t>Review of Structural Design Criteria for Al-7075</a:t>
            </a:r>
            <a:endParaRPr lang="en-US" dirty="0"/>
          </a:p>
        </p:txBody>
      </p:sp>
      <p:grpSp>
        <p:nvGrpSpPr>
          <p:cNvPr id="5" name="Group 4"/>
          <p:cNvGrpSpPr/>
          <p:nvPr/>
        </p:nvGrpSpPr>
        <p:grpSpPr>
          <a:xfrm>
            <a:off x="4325112" y="1069848"/>
            <a:ext cx="4876800" cy="4800600"/>
            <a:chOff x="0" y="1066800"/>
            <a:chExt cx="4876800" cy="4800600"/>
          </a:xfrm>
        </p:grpSpPr>
        <p:grpSp>
          <p:nvGrpSpPr>
            <p:cNvPr id="6" name="Group 5"/>
            <p:cNvGrpSpPr/>
            <p:nvPr/>
          </p:nvGrpSpPr>
          <p:grpSpPr>
            <a:xfrm>
              <a:off x="0" y="1066800"/>
              <a:ext cx="4876800" cy="4800600"/>
              <a:chOff x="-1371600" y="1066800"/>
              <a:chExt cx="4876800" cy="4800600"/>
            </a:xfrm>
          </p:grpSpPr>
          <p:pic>
            <p:nvPicPr>
              <p:cNvPr id="15" name="Picture 14" descr="step1.png"/>
              <p:cNvPicPr>
                <a:picLocks noChangeAspect="1"/>
              </p:cNvPicPr>
              <p:nvPr/>
            </p:nvPicPr>
            <p:blipFill>
              <a:blip r:embed="rId2" cstate="print"/>
              <a:srcRect l="3945" t="5556" r="32924" b="6945"/>
              <a:stretch>
                <a:fillRect/>
              </a:stretch>
            </p:blipFill>
            <p:spPr>
              <a:xfrm>
                <a:off x="-1371600" y="1066800"/>
                <a:ext cx="4876800" cy="4800600"/>
              </a:xfrm>
              <a:prstGeom prst="rect">
                <a:avLst/>
              </a:prstGeom>
            </p:spPr>
          </p:pic>
          <p:grpSp>
            <p:nvGrpSpPr>
              <p:cNvPr id="16" name="Group 18"/>
              <p:cNvGrpSpPr/>
              <p:nvPr/>
            </p:nvGrpSpPr>
            <p:grpSpPr>
              <a:xfrm>
                <a:off x="2320139" y="3810013"/>
                <a:ext cx="152399" cy="285300"/>
                <a:chOff x="3601949" y="3153523"/>
                <a:chExt cx="360451" cy="504077"/>
              </a:xfrm>
            </p:grpSpPr>
            <p:sp>
              <p:nvSpPr>
                <p:cNvPr id="45" name="Right Arrow 44"/>
                <p:cNvSpPr/>
                <p:nvPr/>
              </p:nvSpPr>
              <p:spPr>
                <a:xfrm>
                  <a:off x="3810000" y="3153523"/>
                  <a:ext cx="1524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a:off x="3810000" y="3581400"/>
                  <a:ext cx="1524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rot="10800000">
                  <a:off x="3601949" y="3155233"/>
                  <a:ext cx="1524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p:cNvSpPr/>
                <p:nvPr/>
              </p:nvSpPr>
              <p:spPr>
                <a:xfrm rot="10800000">
                  <a:off x="3601949" y="3580544"/>
                  <a:ext cx="1524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26"/>
              <p:cNvGrpSpPr/>
              <p:nvPr/>
            </p:nvGrpSpPr>
            <p:grpSpPr>
              <a:xfrm rot="5400000">
                <a:off x="554743" y="4688434"/>
                <a:ext cx="152405" cy="262130"/>
                <a:chOff x="3601949" y="3194453"/>
                <a:chExt cx="360463" cy="463147"/>
              </a:xfrm>
            </p:grpSpPr>
            <p:sp>
              <p:nvSpPr>
                <p:cNvPr id="41" name="Right Arrow 40"/>
                <p:cNvSpPr/>
                <p:nvPr/>
              </p:nvSpPr>
              <p:spPr>
                <a:xfrm>
                  <a:off x="3810012" y="3194453"/>
                  <a:ext cx="152400" cy="7620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a:off x="3810000" y="3581400"/>
                  <a:ext cx="1524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rot="10800000">
                  <a:off x="3601953" y="3196169"/>
                  <a:ext cx="152399" cy="7620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p:cNvSpPr/>
                <p:nvPr/>
              </p:nvSpPr>
              <p:spPr>
                <a:xfrm rot="10800000">
                  <a:off x="3601949" y="3580544"/>
                  <a:ext cx="1524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26"/>
              <p:cNvGrpSpPr/>
              <p:nvPr/>
            </p:nvGrpSpPr>
            <p:grpSpPr>
              <a:xfrm rot="5400000">
                <a:off x="1423827" y="4695334"/>
                <a:ext cx="152402" cy="288551"/>
                <a:chOff x="3601945" y="3147772"/>
                <a:chExt cx="360457" cy="509828"/>
              </a:xfrm>
            </p:grpSpPr>
            <p:sp>
              <p:nvSpPr>
                <p:cNvPr id="37" name="Right Arrow 36"/>
                <p:cNvSpPr/>
                <p:nvPr/>
              </p:nvSpPr>
              <p:spPr>
                <a:xfrm>
                  <a:off x="3810003" y="3147772"/>
                  <a:ext cx="152399" cy="7620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a:off x="3810000" y="3581400"/>
                  <a:ext cx="1524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10800000">
                  <a:off x="3601945" y="3149482"/>
                  <a:ext cx="152399" cy="7620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10800000">
                  <a:off x="3601949" y="3580544"/>
                  <a:ext cx="1524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2321074" y="2941894"/>
                <a:ext cx="152399" cy="285300"/>
                <a:chOff x="3601949" y="3153523"/>
                <a:chExt cx="360451" cy="504077"/>
              </a:xfrm>
            </p:grpSpPr>
            <p:sp>
              <p:nvSpPr>
                <p:cNvPr id="33" name="Right Arrow 32"/>
                <p:cNvSpPr/>
                <p:nvPr/>
              </p:nvSpPr>
              <p:spPr>
                <a:xfrm>
                  <a:off x="3810000" y="3153523"/>
                  <a:ext cx="1524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3810000" y="3581400"/>
                  <a:ext cx="1524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rot="10800000">
                  <a:off x="3601949" y="3155233"/>
                  <a:ext cx="1524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rot="10800000">
                  <a:off x="3601949" y="3580544"/>
                  <a:ext cx="1524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26"/>
              <p:cNvGrpSpPr/>
              <p:nvPr/>
            </p:nvGrpSpPr>
            <p:grpSpPr>
              <a:xfrm rot="5400000">
                <a:off x="1424761" y="2029735"/>
                <a:ext cx="152402" cy="288551"/>
                <a:chOff x="3601945" y="3147772"/>
                <a:chExt cx="360457" cy="509828"/>
              </a:xfrm>
            </p:grpSpPr>
            <p:sp>
              <p:nvSpPr>
                <p:cNvPr id="29" name="Right Arrow 28"/>
                <p:cNvSpPr/>
                <p:nvPr/>
              </p:nvSpPr>
              <p:spPr>
                <a:xfrm>
                  <a:off x="3810003" y="3147772"/>
                  <a:ext cx="152399" cy="7620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a:off x="3810000" y="3581400"/>
                  <a:ext cx="1524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10800000">
                  <a:off x="3601945" y="3149482"/>
                  <a:ext cx="152399" cy="7620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rot="10800000">
                  <a:off x="3601949" y="3580544"/>
                  <a:ext cx="1524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6"/>
              <p:cNvGrpSpPr/>
              <p:nvPr/>
            </p:nvGrpSpPr>
            <p:grpSpPr>
              <a:xfrm rot="5400000">
                <a:off x="564122" y="2024126"/>
                <a:ext cx="152402" cy="288551"/>
                <a:chOff x="3601945" y="3147772"/>
                <a:chExt cx="360457" cy="509828"/>
              </a:xfrm>
            </p:grpSpPr>
            <p:sp>
              <p:nvSpPr>
                <p:cNvPr id="25" name="Right Arrow 24"/>
                <p:cNvSpPr/>
                <p:nvPr/>
              </p:nvSpPr>
              <p:spPr>
                <a:xfrm>
                  <a:off x="3810003" y="3147772"/>
                  <a:ext cx="152399" cy="7620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a:off x="3810000" y="3581400"/>
                  <a:ext cx="1524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rot="10800000">
                  <a:off x="3601945" y="3149482"/>
                  <a:ext cx="152399" cy="7620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10800000">
                  <a:off x="3601949" y="3580544"/>
                  <a:ext cx="1524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nvSpPr>
            <p:spPr>
              <a:xfrm>
                <a:off x="990600" y="3234690"/>
                <a:ext cx="274320" cy="34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219200" y="3352800"/>
                <a:ext cx="179070" cy="217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94410" y="3147060"/>
                <a:ext cx="152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ight Arrow 6"/>
            <p:cNvSpPr/>
            <p:nvPr/>
          </p:nvSpPr>
          <p:spPr>
            <a:xfrm>
              <a:off x="1120573" y="3810716"/>
              <a:ext cx="64435" cy="431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120573" y="4052888"/>
              <a:ext cx="64435" cy="431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0800000">
              <a:off x="1032609" y="3811684"/>
              <a:ext cx="64435" cy="431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0800000">
              <a:off x="1032609" y="4052403"/>
              <a:ext cx="64435" cy="431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121508" y="2942597"/>
              <a:ext cx="64435" cy="431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121508" y="3184769"/>
              <a:ext cx="64435" cy="431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800000">
              <a:off x="1033544" y="2943565"/>
              <a:ext cx="64435" cy="431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0800000">
              <a:off x="1033544" y="3184284"/>
              <a:ext cx="64435" cy="431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p:cNvSpPr txBox="1"/>
          <p:nvPr/>
        </p:nvSpPr>
        <p:spPr>
          <a:xfrm>
            <a:off x="4191000" y="5943600"/>
            <a:ext cx="2971800" cy="307777"/>
          </a:xfrm>
          <a:prstGeom prst="rect">
            <a:avLst/>
          </a:prstGeom>
          <a:noFill/>
        </p:spPr>
        <p:txBody>
          <a:bodyPr wrap="square" rtlCol="0">
            <a:spAutoFit/>
          </a:bodyPr>
          <a:lstStyle/>
          <a:p>
            <a:r>
              <a:rPr lang="en-US" sz="1400" dirty="0">
                <a:solidFill>
                  <a:schemeClr val="bg1">
                    <a:lumMod val="50000"/>
                  </a:schemeClr>
                </a:solidFill>
              </a:rPr>
              <a:t>Displacement scaling 30</a:t>
            </a:r>
          </a:p>
        </p:txBody>
      </p:sp>
      <p:sp>
        <p:nvSpPr>
          <p:cNvPr id="50" name="TextBox 49"/>
          <p:cNvSpPr txBox="1"/>
          <p:nvPr/>
        </p:nvSpPr>
        <p:spPr>
          <a:xfrm>
            <a:off x="0" y="1219200"/>
            <a:ext cx="5791200" cy="2585323"/>
          </a:xfrm>
          <a:prstGeom prst="rect">
            <a:avLst/>
          </a:prstGeom>
          <a:noFill/>
        </p:spPr>
        <p:txBody>
          <a:bodyPr wrap="square" rtlCol="0">
            <a:spAutoFit/>
          </a:bodyPr>
          <a:lstStyle/>
          <a:p>
            <a:pPr marL="285750" indent="-285750">
              <a:buFont typeface="Arial" pitchFamily="34" charset="0"/>
              <a:buChar char="•"/>
            </a:pPr>
            <a:r>
              <a:rPr lang="en-US" dirty="0">
                <a:solidFill>
                  <a:schemeClr val="tx2">
                    <a:lumMod val="75000"/>
                  </a:schemeClr>
                </a:solidFill>
              </a:rPr>
              <a:t>Shell-based support structure often referred as</a:t>
            </a:r>
          </a:p>
          <a:p>
            <a:r>
              <a:rPr lang="en-US" dirty="0">
                <a:solidFill>
                  <a:schemeClr val="tx2">
                    <a:lumMod val="75000"/>
                  </a:schemeClr>
                </a:solidFill>
              </a:rPr>
              <a:t> “bladder and keys” structure developed at LBNL for strain sensitive material</a:t>
            </a:r>
          </a:p>
          <a:p>
            <a:endParaRPr lang="en-US" dirty="0">
              <a:solidFill>
                <a:schemeClr val="tx2">
                  <a:lumMod val="75000"/>
                </a:schemeClr>
              </a:solidFill>
            </a:endParaRPr>
          </a:p>
          <a:p>
            <a:endParaRPr lang="en-US" dirty="0">
              <a:solidFill>
                <a:schemeClr val="tx2">
                  <a:lumMod val="75000"/>
                </a:schemeClr>
              </a:solidFill>
            </a:endParaRPr>
          </a:p>
          <a:p>
            <a:endParaRPr lang="en-US" dirty="0">
              <a:solidFill>
                <a:schemeClr val="tx2">
                  <a:lumMod val="75000"/>
                </a:schemeClr>
              </a:solidFill>
            </a:endParaRPr>
          </a:p>
          <a:p>
            <a:pPr marL="285750" indent="-285750">
              <a:buFont typeface="Arial" pitchFamily="34" charset="0"/>
              <a:buChar char="•"/>
            </a:pPr>
            <a:endParaRPr lang="en-US" dirty="0">
              <a:solidFill>
                <a:schemeClr val="tx2">
                  <a:lumMod val="75000"/>
                </a:schemeClr>
              </a:solidFill>
            </a:endParaRPr>
          </a:p>
          <a:p>
            <a:pPr marL="285750" indent="-285750">
              <a:buFont typeface="Arial" pitchFamily="34" charset="0"/>
              <a:buChar char="•"/>
            </a:pPr>
            <a:endParaRPr lang="en-US" dirty="0">
              <a:solidFill>
                <a:schemeClr val="tx2">
                  <a:lumMod val="75000"/>
                </a:schemeClr>
              </a:solidFill>
            </a:endParaRPr>
          </a:p>
          <a:p>
            <a:r>
              <a:rPr lang="en-US" dirty="0">
                <a:solidFill>
                  <a:schemeClr val="tx2">
                    <a:lumMod val="75000"/>
                  </a:schemeClr>
                </a:solidFill>
              </a:rPr>
              <a:t> </a:t>
            </a:r>
          </a:p>
        </p:txBody>
      </p:sp>
      <p:sp>
        <p:nvSpPr>
          <p:cNvPr id="51" name="TextBox 50"/>
          <p:cNvSpPr txBox="1"/>
          <p:nvPr/>
        </p:nvSpPr>
        <p:spPr>
          <a:xfrm>
            <a:off x="5334000" y="838200"/>
            <a:ext cx="2971800" cy="307777"/>
          </a:xfrm>
          <a:prstGeom prst="rect">
            <a:avLst/>
          </a:prstGeom>
          <a:noFill/>
        </p:spPr>
        <p:txBody>
          <a:bodyPr wrap="square" rtlCol="0">
            <a:spAutoFit/>
          </a:bodyPr>
          <a:lstStyle/>
          <a:p>
            <a:pPr algn="ctr"/>
            <a:r>
              <a:rPr lang="en-US" sz="1400" dirty="0">
                <a:solidFill>
                  <a:schemeClr val="tx2">
                    <a:lumMod val="75000"/>
                  </a:schemeClr>
                </a:solidFill>
              </a:rPr>
              <a:t>Inflated Bladders</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448" y="2843784"/>
            <a:ext cx="4161246" cy="301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56"/>
          <p:cNvSpPr txBox="1"/>
          <p:nvPr/>
        </p:nvSpPr>
        <p:spPr>
          <a:xfrm>
            <a:off x="770626" y="3659294"/>
            <a:ext cx="1143000" cy="276999"/>
          </a:xfrm>
          <a:prstGeom prst="rect">
            <a:avLst/>
          </a:prstGeom>
          <a:noFill/>
        </p:spPr>
        <p:txBody>
          <a:bodyPr wrap="square" rtlCol="0">
            <a:spAutoFit/>
          </a:bodyPr>
          <a:lstStyle/>
          <a:p>
            <a:r>
              <a:rPr lang="en-US" sz="1200" dirty="0"/>
              <a:t>Bladder</a:t>
            </a:r>
          </a:p>
        </p:txBody>
      </p:sp>
      <p:sp>
        <p:nvSpPr>
          <p:cNvPr id="55" name="TextBox 54">
            <a:extLst>
              <a:ext uri="{FF2B5EF4-FFF2-40B4-BE49-F238E27FC236}">
                <a16:creationId xmlns:a16="http://schemas.microsoft.com/office/drawing/2014/main" id="{9999BDE7-9F55-ED48-8042-08A9FF9246FB}"/>
              </a:ext>
            </a:extLst>
          </p:cNvPr>
          <p:cNvSpPr txBox="1"/>
          <p:nvPr/>
        </p:nvSpPr>
        <p:spPr>
          <a:xfrm>
            <a:off x="8020936" y="777478"/>
            <a:ext cx="1012108" cy="923330"/>
          </a:xfrm>
          <a:prstGeom prst="rect">
            <a:avLst/>
          </a:prstGeom>
          <a:noFill/>
        </p:spPr>
        <p:txBody>
          <a:bodyPr wrap="square" rtlCol="0">
            <a:spAutoFit/>
          </a:bodyPr>
          <a:lstStyle/>
          <a:p>
            <a:r>
              <a:rPr lang="en-US" i="1" dirty="0"/>
              <a:t>Slide by Helene Felice</a:t>
            </a:r>
          </a:p>
        </p:txBody>
      </p:sp>
    </p:spTree>
    <p:extLst>
      <p:ext uri="{BB962C8B-B14F-4D97-AF65-F5344CB8AC3E}">
        <p14:creationId xmlns:p14="http://schemas.microsoft.com/office/powerpoint/2010/main" val="4158611097"/>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2.xml><?xml version="1.0" encoding="utf-8"?>
<ds:datastoreItem xmlns:ds="http://schemas.openxmlformats.org/officeDocument/2006/customXml" ds:itemID="{BF8EF391-2BAD-45F4-B22E-736040720C99}">
  <ds:schemaRefs>
    <ds:schemaRef ds:uri="http://purl.org/dc/terms/"/>
    <ds:schemaRef ds:uri="http://www.w3.org/XML/1998/namespace"/>
    <ds:schemaRef ds:uri="http://purl.org/dc/elements/1.1/"/>
    <ds:schemaRef ds:uri="http://schemas.microsoft.com/office/2006/documentManagement/types"/>
    <ds:schemaRef ds:uri="8946e33d-fd2f-4ae4-8ee9-d90c129cdf9e"/>
    <ds:schemaRef ds:uri="http://schemas.microsoft.com/office/2006/metadata/properties"/>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47905</TotalTime>
  <Words>2118</Words>
  <Application>Microsoft Macintosh PowerPoint</Application>
  <PresentationFormat>On-screen Show (4:3)</PresentationFormat>
  <Paragraphs>320</Paragraphs>
  <Slides>27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Century Gothic</vt:lpstr>
      <vt:lpstr>Helvetica</vt:lpstr>
      <vt:lpstr>Wingdings</vt:lpstr>
      <vt:lpstr>Thème Office</vt:lpstr>
      <vt:lpstr>MQXFA Mechanical Design Criteria  Setting the context:  The magnet structure and load cases</vt:lpstr>
      <vt:lpstr>Agenda</vt:lpstr>
      <vt:lpstr>Charge to the review committee</vt:lpstr>
      <vt:lpstr>Outline</vt:lpstr>
      <vt:lpstr>Exploded views of the MQXFA magnet structure</vt:lpstr>
      <vt:lpstr>Primary MQXFA Structure Subassemblies</vt:lpstr>
      <vt:lpstr>Shell –based support structure concept Shown here on HQ</vt:lpstr>
      <vt:lpstr>Shell-based support structure Concept</vt:lpstr>
      <vt:lpstr>Shell-based support structure Concept</vt:lpstr>
      <vt:lpstr>Shell-based support structure Concept</vt:lpstr>
      <vt:lpstr>Shell-based support structure Concept</vt:lpstr>
      <vt:lpstr>Shell-based support structure Concept</vt:lpstr>
      <vt:lpstr>Summary of load cases</vt:lpstr>
      <vt:lpstr>The graded approach</vt:lpstr>
      <vt:lpstr>General considerations</vt:lpstr>
      <vt:lpstr>Analysis process: grade I</vt:lpstr>
      <vt:lpstr>Analysis process: Grade II </vt:lpstr>
      <vt:lpstr>Analysis process: Grade III</vt:lpstr>
      <vt:lpstr>Submodeling approach</vt:lpstr>
      <vt:lpstr>Analysis process: Grade IV</vt:lpstr>
      <vt:lpstr>Example clarifying notation</vt:lpstr>
      <vt:lpstr>Determination of load point in the Failure Assessment Diagram</vt:lpstr>
      <vt:lpstr>Grade IV analysis – additional elements</vt:lpstr>
      <vt:lpstr>Documentation</vt:lpstr>
      <vt:lpstr>MQXFS – Magnet Powering Courtesy Giorgio Vallone</vt:lpstr>
      <vt:lpstr>Application of Paris Law integration suggests negligible crack growth in Al-7075-T65 shells</vt:lpstr>
      <vt:lpstr>Extra - Shell</vt:lpstr>
    </vt:vector>
  </TitlesOfParts>
  <Company>APO</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André-Pierre OLIVIER</dc:creator>
  <cp:lastModifiedBy>soren.prestemon@me.com</cp:lastModifiedBy>
  <cp:revision>858</cp:revision>
  <cp:lastPrinted>2018-02-19T17:27:04Z</cp:lastPrinted>
  <dcterms:created xsi:type="dcterms:W3CDTF">2016-03-23T12:58:39Z</dcterms:created>
  <dcterms:modified xsi:type="dcterms:W3CDTF">2018-10-05T16:32:10Z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