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3" r:id="rId5"/>
    <p:sldId id="432" r:id="rId6"/>
    <p:sldId id="435" r:id="rId7"/>
    <p:sldId id="448" r:id="rId8"/>
    <p:sldId id="450" r:id="rId9"/>
    <p:sldId id="455" r:id="rId10"/>
    <p:sldId id="470" r:id="rId11"/>
    <p:sldId id="451" r:id="rId12"/>
    <p:sldId id="453" r:id="rId13"/>
    <p:sldId id="454" r:id="rId14"/>
    <p:sldId id="449" r:id="rId15"/>
    <p:sldId id="457" r:id="rId16"/>
    <p:sldId id="452" r:id="rId17"/>
    <p:sldId id="459" r:id="rId18"/>
    <p:sldId id="460" r:id="rId19"/>
    <p:sldId id="461" r:id="rId20"/>
    <p:sldId id="462" r:id="rId21"/>
    <p:sldId id="463" r:id="rId22"/>
    <p:sldId id="464" r:id="rId23"/>
    <p:sldId id="379" r:id="rId24"/>
    <p:sldId id="468" r:id="rId25"/>
    <p:sldId id="465" r:id="rId26"/>
    <p:sldId id="469" r:id="rId27"/>
    <p:sldId id="466" r:id="rId28"/>
    <p:sldId id="471" r:id="rId29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  <a:srgbClr val="000000"/>
    <a:srgbClr val="800000"/>
    <a:srgbClr val="5F5F5F"/>
    <a:srgbClr val="0099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35" autoAdjust="0"/>
    <p:restoredTop sz="96407" autoAdjust="0"/>
  </p:normalViewPr>
  <p:slideViewPr>
    <p:cSldViewPr snapToObjects="1" showGuides="1">
      <p:cViewPr varScale="1">
        <p:scale>
          <a:sx n="149" d="100"/>
          <a:sy n="149" d="100"/>
        </p:scale>
        <p:origin x="120" y="91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My%20Drive\HiLUMI\Fracture%20Calculation\Yoke%20Fracture\MQXF%20Yoke%20Fracture%20Assessme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My%20Drive\HiLUMI\Fracture%20Calculation\Yoke%20Fracture\MQXF%20Yoke%20Fracture%20Assess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7349374346802"/>
          <c:y val="3.8193989743033792E-2"/>
          <c:w val="0.72397930399309485"/>
          <c:h val="0.80629242374202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FAD!$C$3</c:f>
              <c:strCache>
                <c:ptCount val="1"/>
                <c:pt idx="0">
                  <c:v>Failure Curve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FAD!$B$4:$B$105</c:f>
              <c:numCache>
                <c:formatCode>General</c:formatCode>
                <c:ptCount val="102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</c:v>
                </c:pt>
              </c:numCache>
            </c:numRef>
          </c:xVal>
          <c:yVal>
            <c:numRef>
              <c:f>FAD!$C$4:$C$105</c:f>
              <c:numCache>
                <c:formatCode>0.00</c:formatCode>
                <c:ptCount val="102"/>
                <c:pt idx="0">
                  <c:v>0.99999979438454367</c:v>
                </c:pt>
                <c:pt idx="1">
                  <c:v>0.99997943760561592</c:v>
                </c:pt>
                <c:pt idx="2">
                  <c:v>0.99991774179459192</c:v>
                </c:pt>
                <c:pt idx="3">
                  <c:v>0.99981488667140339</c:v>
                </c:pt>
                <c:pt idx="4">
                  <c:v>0.99967082902921944</c:v>
                </c:pt>
                <c:pt idx="5">
                  <c:v>0.99948550827765281</c:v>
                </c:pt>
                <c:pt idx="6">
                  <c:v>0.99925884634276596</c:v>
                </c:pt>
                <c:pt idx="7">
                  <c:v>0.99899074753676731</c:v>
                </c:pt>
                <c:pt idx="8">
                  <c:v>0.99868109839817021</c:v>
                </c:pt>
                <c:pt idx="9">
                  <c:v>0.99832976750121316</c:v>
                </c:pt>
                <c:pt idx="10">
                  <c:v>0.99793660523429828</c:v>
                </c:pt>
                <c:pt idx="11">
                  <c:v>0.99750144354619119</c:v>
                </c:pt>
                <c:pt idx="12">
                  <c:v>0.99702409565936667</c:v>
                </c:pt>
                <c:pt idx="13">
                  <c:v>0.99650435574908725</c:v>
                </c:pt>
                <c:pt idx="14">
                  <c:v>0.99594199858714938</c:v>
                </c:pt>
                <c:pt idx="15">
                  <c:v>0.99533677914884489</c:v>
                </c:pt>
                <c:pt idx="16">
                  <c:v>0.99468843218155434</c:v>
                </c:pt>
                <c:pt idx="17">
                  <c:v>0.9939966717332207</c:v>
                </c:pt>
                <c:pt idx="18">
                  <c:v>0.9932611906388451</c:v>
                </c:pt>
                <c:pt idx="19">
                  <c:v>0.99248165996278592</c:v>
                </c:pt>
                <c:pt idx="20">
                  <c:v>0.99165772839457844</c:v>
                </c:pt>
                <c:pt idx="21">
                  <c:v>0.99078902159567561</c:v>
                </c:pt>
                <c:pt idx="22">
                  <c:v>0.98987514149427536</c:v>
                </c:pt>
                <c:pt idx="23">
                  <c:v>0.98891566552512555</c:v>
                </c:pt>
                <c:pt idx="24">
                  <c:v>0.98791014581087588</c:v>
                </c:pt>
                <c:pt idx="25">
                  <c:v>0.98685810828125764</c:v>
                </c:pt>
                <c:pt idx="26">
                  <c:v>0.98575905172595668</c:v>
                </c:pt>
                <c:pt idx="27">
                  <c:v>0.98461244677667403</c:v>
                </c:pt>
                <c:pt idx="28">
                  <c:v>0.98341773481343409</c:v>
                </c:pt>
                <c:pt idx="29">
                  <c:v>0.98217432678970773</c:v>
                </c:pt>
                <c:pt idx="30">
                  <c:v>0.98088160197035468</c:v>
                </c:pt>
                <c:pt idx="31">
                  <c:v>0.97953890657587295</c:v>
                </c:pt>
                <c:pt idx="32">
                  <c:v>0.97814555232568834</c:v>
                </c:pt>
                <c:pt idx="33">
                  <c:v>0.97670081487257954</c:v>
                </c:pt>
                <c:pt idx="34">
                  <c:v>0.97520393211944711</c:v>
                </c:pt>
                <c:pt idx="35">
                  <c:v>0.97365410240879402</c:v>
                </c:pt>
                <c:pt idx="36">
                  <c:v>0.97205048257422566</c:v>
                </c:pt>
                <c:pt idx="37">
                  <c:v>0.97039218584217724</c:v>
                </c:pt>
                <c:pt idx="38">
                  <c:v>0.96867827957079988</c:v>
                </c:pt>
                <c:pt idx="39">
                  <c:v>0.96690778281150813</c:v>
                </c:pt>
                <c:pt idx="40">
                  <c:v>0.96507966367710818</c:v>
                </c:pt>
                <c:pt idx="41">
                  <c:v>0.96319283649859633</c:v>
                </c:pt>
                <c:pt idx="42">
                  <c:v>0.96124615875070829</c:v>
                </c:pt>
                <c:pt idx="43">
                  <c:v>0.95923842772395684</c:v>
                </c:pt>
                <c:pt idx="44">
                  <c:v>0.95716837691831136</c:v>
                </c:pt>
                <c:pt idx="45">
                  <c:v>0.95503467213066451</c:v>
                </c:pt>
                <c:pt idx="46">
                  <c:v>0.95283590720485944</c:v>
                </c:pt>
                <c:pt idx="47">
                  <c:v>0.950570599409159</c:v>
                </c:pt>
                <c:pt idx="48">
                  <c:v>0.94823718440160709</c:v>
                </c:pt>
                <c:pt idx="49">
                  <c:v>0.94583401073863504</c:v>
                </c:pt>
                <c:pt idx="50">
                  <c:v>0.94335933387639692</c:v>
                </c:pt>
                <c:pt idx="51">
                  <c:v>0.94081130960755222</c:v>
                </c:pt>
                <c:pt idx="52">
                  <c:v>0.938187986868387</c:v>
                </c:pt>
                <c:pt idx="53">
                  <c:v>0.93548729984206025</c:v>
                </c:pt>
                <c:pt idx="54">
                  <c:v>0.9327070592732003</c:v>
                </c:pt>
                <c:pt idx="55">
                  <c:v>0.92984494289670716</c:v>
                </c:pt>
                <c:pt idx="56">
                  <c:v>0.92689848486915127</c:v>
                </c:pt>
                <c:pt idx="57">
                  <c:v>0.92386506407414482</c:v>
                </c:pt>
                <c:pt idx="58">
                  <c:v>0.92074189115299787</c:v>
                </c:pt>
                <c:pt idx="59">
                  <c:v>0.91752599408821323</c:v>
                </c:pt>
                <c:pt idx="60">
                  <c:v>0.9142142021391394</c:v>
                </c:pt>
                <c:pt idx="61">
                  <c:v>0.91080312789540807</c:v>
                </c:pt>
                <c:pt idx="62">
                  <c:v>0.90728914717341358</c:v>
                </c:pt>
                <c:pt idx="63">
                  <c:v>0.90366837643248654</c:v>
                </c:pt>
                <c:pt idx="64">
                  <c:v>0.89993664732866041</c:v>
                </c:pt>
                <c:pt idx="65">
                  <c:v>0.89608947795251215</c:v>
                </c:pt>
                <c:pt idx="66">
                  <c:v>0.89212204021033825</c:v>
                </c:pt>
                <c:pt idx="67">
                  <c:v>0.8880291227008249</c:v>
                </c:pt>
                <c:pt idx="68">
                  <c:v>0.88380508830705662</c:v>
                </c:pt>
                <c:pt idx="69">
                  <c:v>0.8794438255593392</c:v>
                </c:pt>
                <c:pt idx="70">
                  <c:v>0.87493869261870372</c:v>
                </c:pt>
                <c:pt idx="71">
                  <c:v>0.87028245247212854</c:v>
                </c:pt>
                <c:pt idx="72">
                  <c:v>0.8654671976022118</c:v>
                </c:pt>
                <c:pt idx="73">
                  <c:v>0.8604842619744888</c:v>
                </c:pt>
                <c:pt idx="74">
                  <c:v>0.85532411764496152</c:v>
                </c:pt>
                <c:pt idx="75">
                  <c:v>0.84997625258769416</c:v>
                </c:pt>
                <c:pt idx="76">
                  <c:v>0.8444290254202067</c:v>
                </c:pt>
                <c:pt idx="77">
                  <c:v>0.83866949148218262</c:v>
                </c:pt>
                <c:pt idx="78">
                  <c:v>0.83268319308521899</c:v>
                </c:pt>
                <c:pt idx="79">
                  <c:v>0.82645390453077794</c:v>
                </c:pt>
                <c:pt idx="80">
                  <c:v>0.8199633194440985</c:v>
                </c:pt>
                <c:pt idx="81">
                  <c:v>0.81319066372574023</c:v>
                </c:pt>
                <c:pt idx="82">
                  <c:v>0.80611221141973965</c:v>
                </c:pt>
                <c:pt idx="83">
                  <c:v>0.79870067216912644</c:v>
                </c:pt>
                <c:pt idx="84">
                  <c:v>0.79092440629813821</c:v>
                </c:pt>
                <c:pt idx="85">
                  <c:v>0.78274640468955514</c:v>
                </c:pt>
                <c:pt idx="86">
                  <c:v>0.77412294178874541</c:v>
                </c:pt>
                <c:pt idx="87">
                  <c:v>0.76500176486925553</c:v>
                </c:pt>
                <c:pt idx="88">
                  <c:v>0.75531960980021784</c:v>
                </c:pt>
                <c:pt idx="89">
                  <c:v>0.74499871209387436</c:v>
                </c:pt>
                <c:pt idx="90">
                  <c:v>0.73394177189129695</c:v>
                </c:pt>
                <c:pt idx="91">
                  <c:v>0.72202445184578712</c:v>
                </c:pt>
                <c:pt idx="92">
                  <c:v>0.70908376450677812</c:v>
                </c:pt>
                <c:pt idx="93">
                  <c:v>0.69489924411524207</c:v>
                </c:pt>
                <c:pt idx="94">
                  <c:v>0.67916060793710298</c:v>
                </c:pt>
                <c:pt idx="95">
                  <c:v>0.6614079577196742</c:v>
                </c:pt>
                <c:pt idx="96">
                  <c:v>0.64090978074482674</c:v>
                </c:pt>
                <c:pt idx="97">
                  <c:v>0.61637705258735198</c:v>
                </c:pt>
                <c:pt idx="98">
                  <c:v>0.58513348523031627</c:v>
                </c:pt>
                <c:pt idx="99">
                  <c:v>0.53954322435829438</c:v>
                </c:pt>
                <c:pt idx="100">
                  <c:v>0.18178894502944914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3B-45AF-B1C4-656C64D1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32992"/>
        <c:axId val="186534912"/>
      </c:scatterChart>
      <c:valAx>
        <c:axId val="186532992"/>
        <c:scaling>
          <c:orientation val="minMax"/>
          <c:max val="1.1000000000000001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186534912"/>
        <c:crosses val="autoZero"/>
        <c:crossBetween val="midCat"/>
        <c:majorUnit val="0.1"/>
        <c:minorUnit val="5.000000000000001E-2"/>
      </c:valAx>
      <c:valAx>
        <c:axId val="186534912"/>
        <c:scaling>
          <c:orientation val="minMax"/>
          <c:max val="1.1000000000000001"/>
        </c:scaling>
        <c:delete val="0"/>
        <c:axPos val="l"/>
        <c:majorGridlines/>
        <c:numFmt formatCode="0.00" sourceLinked="1"/>
        <c:majorTickMark val="out"/>
        <c:minorTickMark val="in"/>
        <c:tickLblPos val="nextTo"/>
        <c:crossAx val="186532992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7349374346802"/>
          <c:y val="3.8193989743033792E-2"/>
          <c:w val="0.72397930399309485"/>
          <c:h val="0.80629242374202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FAD!$C$3</c:f>
              <c:strCache>
                <c:ptCount val="1"/>
                <c:pt idx="0">
                  <c:v>Failure Curve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FAD!$B$4:$B$105</c:f>
              <c:numCache>
                <c:formatCode>General</c:formatCode>
                <c:ptCount val="102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</c:v>
                </c:pt>
              </c:numCache>
            </c:numRef>
          </c:xVal>
          <c:yVal>
            <c:numRef>
              <c:f>FAD!$C$4:$C$105</c:f>
              <c:numCache>
                <c:formatCode>0.00</c:formatCode>
                <c:ptCount val="102"/>
                <c:pt idx="0">
                  <c:v>0.99999979438454367</c:v>
                </c:pt>
                <c:pt idx="1">
                  <c:v>0.99997943760561592</c:v>
                </c:pt>
                <c:pt idx="2">
                  <c:v>0.99991774179459192</c:v>
                </c:pt>
                <c:pt idx="3">
                  <c:v>0.99981488667140339</c:v>
                </c:pt>
                <c:pt idx="4">
                  <c:v>0.99967082902921944</c:v>
                </c:pt>
                <c:pt idx="5">
                  <c:v>0.99948550827765281</c:v>
                </c:pt>
                <c:pt idx="6">
                  <c:v>0.99925884634276596</c:v>
                </c:pt>
                <c:pt idx="7">
                  <c:v>0.99899074753676731</c:v>
                </c:pt>
                <c:pt idx="8">
                  <c:v>0.99868109839817021</c:v>
                </c:pt>
                <c:pt idx="9">
                  <c:v>0.99832976750121316</c:v>
                </c:pt>
                <c:pt idx="10">
                  <c:v>0.99793660523429828</c:v>
                </c:pt>
                <c:pt idx="11">
                  <c:v>0.99750144354619119</c:v>
                </c:pt>
                <c:pt idx="12">
                  <c:v>0.99702409565936667</c:v>
                </c:pt>
                <c:pt idx="13">
                  <c:v>0.99650435574908725</c:v>
                </c:pt>
                <c:pt idx="14">
                  <c:v>0.99594199858714938</c:v>
                </c:pt>
                <c:pt idx="15">
                  <c:v>0.99533677914884489</c:v>
                </c:pt>
                <c:pt idx="16">
                  <c:v>0.99468843218155434</c:v>
                </c:pt>
                <c:pt idx="17">
                  <c:v>0.9939966717332207</c:v>
                </c:pt>
                <c:pt idx="18">
                  <c:v>0.9932611906388451</c:v>
                </c:pt>
                <c:pt idx="19">
                  <c:v>0.99248165996278592</c:v>
                </c:pt>
                <c:pt idx="20">
                  <c:v>0.99165772839457844</c:v>
                </c:pt>
                <c:pt idx="21">
                  <c:v>0.99078902159567561</c:v>
                </c:pt>
                <c:pt idx="22">
                  <c:v>0.98987514149427536</c:v>
                </c:pt>
                <c:pt idx="23">
                  <c:v>0.98891566552512555</c:v>
                </c:pt>
                <c:pt idx="24">
                  <c:v>0.98791014581087588</c:v>
                </c:pt>
                <c:pt idx="25">
                  <c:v>0.98685810828125764</c:v>
                </c:pt>
                <c:pt idx="26">
                  <c:v>0.98575905172595668</c:v>
                </c:pt>
                <c:pt idx="27">
                  <c:v>0.98461244677667403</c:v>
                </c:pt>
                <c:pt idx="28">
                  <c:v>0.98341773481343409</c:v>
                </c:pt>
                <c:pt idx="29">
                  <c:v>0.98217432678970773</c:v>
                </c:pt>
                <c:pt idx="30">
                  <c:v>0.98088160197035468</c:v>
                </c:pt>
                <c:pt idx="31">
                  <c:v>0.97953890657587295</c:v>
                </c:pt>
                <c:pt idx="32">
                  <c:v>0.97814555232568834</c:v>
                </c:pt>
                <c:pt idx="33">
                  <c:v>0.97670081487257954</c:v>
                </c:pt>
                <c:pt idx="34">
                  <c:v>0.97520393211944711</c:v>
                </c:pt>
                <c:pt idx="35">
                  <c:v>0.97365410240879402</c:v>
                </c:pt>
                <c:pt idx="36">
                  <c:v>0.97205048257422566</c:v>
                </c:pt>
                <c:pt idx="37">
                  <c:v>0.97039218584217724</c:v>
                </c:pt>
                <c:pt idx="38">
                  <c:v>0.96867827957079988</c:v>
                </c:pt>
                <c:pt idx="39">
                  <c:v>0.96690778281150813</c:v>
                </c:pt>
                <c:pt idx="40">
                  <c:v>0.96507966367710818</c:v>
                </c:pt>
                <c:pt idx="41">
                  <c:v>0.96319283649859633</c:v>
                </c:pt>
                <c:pt idx="42">
                  <c:v>0.96124615875070829</c:v>
                </c:pt>
                <c:pt idx="43">
                  <c:v>0.95923842772395684</c:v>
                </c:pt>
                <c:pt idx="44">
                  <c:v>0.95716837691831136</c:v>
                </c:pt>
                <c:pt idx="45">
                  <c:v>0.95503467213066451</c:v>
                </c:pt>
                <c:pt idx="46">
                  <c:v>0.95283590720485944</c:v>
                </c:pt>
                <c:pt idx="47">
                  <c:v>0.950570599409159</c:v>
                </c:pt>
                <c:pt idx="48">
                  <c:v>0.94823718440160709</c:v>
                </c:pt>
                <c:pt idx="49">
                  <c:v>0.94583401073863504</c:v>
                </c:pt>
                <c:pt idx="50">
                  <c:v>0.94335933387639692</c:v>
                </c:pt>
                <c:pt idx="51">
                  <c:v>0.94081130960755222</c:v>
                </c:pt>
                <c:pt idx="52">
                  <c:v>0.938187986868387</c:v>
                </c:pt>
                <c:pt idx="53">
                  <c:v>0.93548729984206025</c:v>
                </c:pt>
                <c:pt idx="54">
                  <c:v>0.9327070592732003</c:v>
                </c:pt>
                <c:pt idx="55">
                  <c:v>0.92984494289670716</c:v>
                </c:pt>
                <c:pt idx="56">
                  <c:v>0.92689848486915127</c:v>
                </c:pt>
                <c:pt idx="57">
                  <c:v>0.92386506407414482</c:v>
                </c:pt>
                <c:pt idx="58">
                  <c:v>0.92074189115299787</c:v>
                </c:pt>
                <c:pt idx="59">
                  <c:v>0.91752599408821323</c:v>
                </c:pt>
                <c:pt idx="60">
                  <c:v>0.9142142021391394</c:v>
                </c:pt>
                <c:pt idx="61">
                  <c:v>0.91080312789540807</c:v>
                </c:pt>
                <c:pt idx="62">
                  <c:v>0.90728914717341358</c:v>
                </c:pt>
                <c:pt idx="63">
                  <c:v>0.90366837643248654</c:v>
                </c:pt>
                <c:pt idx="64">
                  <c:v>0.89993664732866041</c:v>
                </c:pt>
                <c:pt idx="65">
                  <c:v>0.89608947795251215</c:v>
                </c:pt>
                <c:pt idx="66">
                  <c:v>0.89212204021033825</c:v>
                </c:pt>
                <c:pt idx="67">
                  <c:v>0.8880291227008249</c:v>
                </c:pt>
                <c:pt idx="68">
                  <c:v>0.88380508830705662</c:v>
                </c:pt>
                <c:pt idx="69">
                  <c:v>0.8794438255593392</c:v>
                </c:pt>
                <c:pt idx="70">
                  <c:v>0.87493869261870372</c:v>
                </c:pt>
                <c:pt idx="71">
                  <c:v>0.87028245247212854</c:v>
                </c:pt>
                <c:pt idx="72">
                  <c:v>0.8654671976022118</c:v>
                </c:pt>
                <c:pt idx="73">
                  <c:v>0.8604842619744888</c:v>
                </c:pt>
                <c:pt idx="74">
                  <c:v>0.85532411764496152</c:v>
                </c:pt>
                <c:pt idx="75">
                  <c:v>0.84997625258769416</c:v>
                </c:pt>
                <c:pt idx="76">
                  <c:v>0.8444290254202067</c:v>
                </c:pt>
                <c:pt idx="77">
                  <c:v>0.83866949148218262</c:v>
                </c:pt>
                <c:pt idx="78">
                  <c:v>0.83268319308521899</c:v>
                </c:pt>
                <c:pt idx="79">
                  <c:v>0.82645390453077794</c:v>
                </c:pt>
                <c:pt idx="80">
                  <c:v>0.8199633194440985</c:v>
                </c:pt>
                <c:pt idx="81">
                  <c:v>0.81319066372574023</c:v>
                </c:pt>
                <c:pt idx="82">
                  <c:v>0.80611221141973965</c:v>
                </c:pt>
                <c:pt idx="83">
                  <c:v>0.79870067216912644</c:v>
                </c:pt>
                <c:pt idx="84">
                  <c:v>0.79092440629813821</c:v>
                </c:pt>
                <c:pt idx="85">
                  <c:v>0.78274640468955514</c:v>
                </c:pt>
                <c:pt idx="86">
                  <c:v>0.77412294178874541</c:v>
                </c:pt>
                <c:pt idx="87">
                  <c:v>0.76500176486925553</c:v>
                </c:pt>
                <c:pt idx="88">
                  <c:v>0.75531960980021784</c:v>
                </c:pt>
                <c:pt idx="89">
                  <c:v>0.74499871209387436</c:v>
                </c:pt>
                <c:pt idx="90">
                  <c:v>0.73394177189129695</c:v>
                </c:pt>
                <c:pt idx="91">
                  <c:v>0.72202445184578712</c:v>
                </c:pt>
                <c:pt idx="92">
                  <c:v>0.70908376450677812</c:v>
                </c:pt>
                <c:pt idx="93">
                  <c:v>0.69489924411524207</c:v>
                </c:pt>
                <c:pt idx="94">
                  <c:v>0.67916060793710298</c:v>
                </c:pt>
                <c:pt idx="95">
                  <c:v>0.6614079577196742</c:v>
                </c:pt>
                <c:pt idx="96">
                  <c:v>0.64090978074482674</c:v>
                </c:pt>
                <c:pt idx="97">
                  <c:v>0.61637705258735198</c:v>
                </c:pt>
                <c:pt idx="98">
                  <c:v>0.58513348523031627</c:v>
                </c:pt>
                <c:pt idx="99">
                  <c:v>0.53954322435829438</c:v>
                </c:pt>
                <c:pt idx="100">
                  <c:v>0.18178894502944914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3B-45AF-B1C4-656C64D1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32992"/>
        <c:axId val="186534912"/>
      </c:scatterChart>
      <c:valAx>
        <c:axId val="186532992"/>
        <c:scaling>
          <c:orientation val="minMax"/>
          <c:max val="1.1000000000000001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186534912"/>
        <c:crosses val="autoZero"/>
        <c:crossBetween val="midCat"/>
        <c:majorUnit val="0.1"/>
        <c:minorUnit val="5.000000000000001E-2"/>
      </c:valAx>
      <c:valAx>
        <c:axId val="186534912"/>
        <c:scaling>
          <c:orientation val="minMax"/>
          <c:max val="1.1000000000000001"/>
        </c:scaling>
        <c:delete val="0"/>
        <c:axPos val="l"/>
        <c:majorGridlines/>
        <c:numFmt formatCode="0.00" sourceLinked="1"/>
        <c:majorTickMark val="out"/>
        <c:minorTickMark val="in"/>
        <c:tickLblPos val="nextTo"/>
        <c:crossAx val="186532992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0.04485</cdr:x>
      <cdr:y>0.00156</cdr:y>
    </cdr:from>
    <cdr:to>
      <cdr:x>0.82318</cdr:x>
      <cdr:y>0.11993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078" y="11866"/>
          <a:ext cx="7532920" cy="90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2000" baseline="0"/>
        </a:p>
        <a:p xmlns:a="http://schemas.openxmlformats.org/drawingml/2006/main">
          <a:pPr algn="ctr"/>
          <a:r>
            <a:rPr lang="en-US" sz="2000" baseline="0"/>
            <a:t>Method for calculating "Load Factor" (L</a:t>
          </a:r>
          <a:r>
            <a:rPr lang="en-US" sz="2000" b="0" baseline="0"/>
            <a:t>/</a:t>
          </a:r>
          <a:r>
            <a:rPr lang="en-US" sz="2000" baseline="0"/>
            <a:t>L')</a:t>
          </a:r>
        </a:p>
      </cdr:txBody>
    </cdr:sp>
  </cdr:relSizeAnchor>
  <cdr:relSizeAnchor xmlns:cdr="http://schemas.openxmlformats.org/drawingml/2006/chartDrawing">
    <cdr:from>
      <cdr:x>0.02711</cdr:x>
      <cdr:y>0.52894</cdr:y>
    </cdr:from>
    <cdr:to>
      <cdr:x>0.07388</cdr:x>
      <cdr:y>0.73984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-147243" y="2379931"/>
          <a:ext cx="832615" cy="249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Intensity Ratio K</a:t>
          </a:r>
          <a:r>
            <a:rPr lang="en-US" sz="1200" baseline="-25000" dirty="0"/>
            <a:t>I</a:t>
          </a:r>
          <a:r>
            <a:rPr lang="en-US" sz="1200" baseline="0" dirty="0"/>
            <a:t>/K</a:t>
          </a:r>
          <a:r>
            <a:rPr lang="en-US" sz="1200" baseline="-25000" dirty="0"/>
            <a:t>Ic</a:t>
          </a:r>
        </a:p>
      </cdr:txBody>
    </cdr:sp>
  </cdr:relSizeAnchor>
  <cdr:relSizeAnchor xmlns:cdr="http://schemas.openxmlformats.org/drawingml/2006/chartDrawing">
    <cdr:from>
      <cdr:x>0.32014</cdr:x>
      <cdr:y>0.90095</cdr:y>
    </cdr:from>
    <cdr:to>
      <cdr:x>0.50197</cdr:x>
      <cdr:y>0.94347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867287" y="3816424"/>
          <a:ext cx="1060550" cy="1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Ratio 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0" dirty="0"/>
            <a:t>/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-25000" dirty="0"/>
            <a:t>y</a:t>
          </a:r>
        </a:p>
      </cdr:txBody>
    </cdr:sp>
  </cdr:relSizeAnchor>
  <cdr:relSizeAnchor xmlns:cdr="http://schemas.openxmlformats.org/drawingml/2006/chartDrawing">
    <cdr:from>
      <cdr:x>0.17149</cdr:x>
      <cdr:y>0.26945</cdr:y>
    </cdr:from>
    <cdr:to>
      <cdr:x>0.20598</cdr:x>
      <cdr:y>0.32762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657362" y="2162141"/>
          <a:ext cx="333329" cy="46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0.16755</cdr:x>
      <cdr:y>0.80718</cdr:y>
    </cdr:from>
    <cdr:to>
      <cdr:x>0.26217</cdr:x>
      <cdr:y>0.92113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242" y="6477017"/>
          <a:ext cx="914455" cy="91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baseline="0" dirty="0">
            <a:latin typeface="Symbol" panose="05050102010706020507" pitchFamily="18" charset="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0.04485</cdr:x>
      <cdr:y>0.00156</cdr:y>
    </cdr:from>
    <cdr:to>
      <cdr:x>0.82318</cdr:x>
      <cdr:y>0.11993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078" y="11866"/>
          <a:ext cx="7532920" cy="90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2000" baseline="0"/>
        </a:p>
        <a:p xmlns:a="http://schemas.openxmlformats.org/drawingml/2006/main">
          <a:pPr algn="ctr"/>
          <a:r>
            <a:rPr lang="en-US" sz="2000" baseline="0"/>
            <a:t>Method for calculating "Load Factor" (L</a:t>
          </a:r>
          <a:r>
            <a:rPr lang="en-US" sz="2000" b="0" baseline="0"/>
            <a:t>/</a:t>
          </a:r>
          <a:r>
            <a:rPr lang="en-US" sz="2000" baseline="0"/>
            <a:t>L')</a:t>
          </a:r>
        </a:p>
      </cdr:txBody>
    </cdr:sp>
  </cdr:relSizeAnchor>
  <cdr:relSizeAnchor xmlns:cdr="http://schemas.openxmlformats.org/drawingml/2006/chartDrawing">
    <cdr:from>
      <cdr:x>0.02711</cdr:x>
      <cdr:y>0.52894</cdr:y>
    </cdr:from>
    <cdr:to>
      <cdr:x>0.07388</cdr:x>
      <cdr:y>0.73984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-147243" y="2379931"/>
          <a:ext cx="832615" cy="249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Intensity Ratio K</a:t>
          </a:r>
          <a:r>
            <a:rPr lang="en-US" sz="1200" baseline="-25000" dirty="0"/>
            <a:t>I</a:t>
          </a:r>
          <a:r>
            <a:rPr lang="en-US" sz="1200" baseline="0" dirty="0"/>
            <a:t>/K</a:t>
          </a:r>
          <a:r>
            <a:rPr lang="en-US" sz="1200" baseline="-25000" dirty="0"/>
            <a:t>Ic</a:t>
          </a:r>
        </a:p>
      </cdr:txBody>
    </cdr:sp>
  </cdr:relSizeAnchor>
  <cdr:relSizeAnchor xmlns:cdr="http://schemas.openxmlformats.org/drawingml/2006/chartDrawing">
    <cdr:from>
      <cdr:x>0.32014</cdr:x>
      <cdr:y>0.90095</cdr:y>
    </cdr:from>
    <cdr:to>
      <cdr:x>0.50197</cdr:x>
      <cdr:y>0.94347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867287" y="3816424"/>
          <a:ext cx="1060550" cy="1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Ratio 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0" dirty="0"/>
            <a:t>/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-25000" dirty="0"/>
            <a:t>y</a:t>
          </a:r>
        </a:p>
      </cdr:txBody>
    </cdr:sp>
  </cdr:relSizeAnchor>
  <cdr:relSizeAnchor xmlns:cdr="http://schemas.openxmlformats.org/drawingml/2006/chartDrawing">
    <cdr:from>
      <cdr:x>0.17149</cdr:x>
      <cdr:y>0.26945</cdr:y>
    </cdr:from>
    <cdr:to>
      <cdr:x>0.20598</cdr:x>
      <cdr:y>0.32762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657362" y="2162141"/>
          <a:ext cx="333329" cy="46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0.16755</cdr:x>
      <cdr:y>0.80718</cdr:y>
    </cdr:from>
    <cdr:to>
      <cdr:x>0.26217</cdr:x>
      <cdr:y>0.92113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242" y="6477017"/>
          <a:ext cx="914455" cy="91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baseline="0" dirty="0">
            <a:latin typeface="Symbol" panose="05050102010706020507" pitchFamily="18" charset="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05/10/2018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05/10/2018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sz="3600"/>
              <a:t>Structural Criteria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/>
          </a:bodyPr>
          <a:lstStyle/>
          <a:p>
            <a:r>
              <a:rPr lang="en-GB" dirty="0"/>
              <a:t>Eric Anderssen</a:t>
            </a:r>
          </a:p>
          <a:p>
            <a:r>
              <a:rPr lang="en-US" i="1" dirty="0"/>
              <a:t>HL-LHC AUP Magnets, LBNL</a:t>
            </a:r>
            <a:endParaRPr lang="en-GB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18199" y="5571729"/>
            <a:ext cx="6480000" cy="504056"/>
          </a:xfrm>
        </p:spPr>
        <p:txBody>
          <a:bodyPr>
            <a:norm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of Structural Design Criteria for Al-7075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5E4058-9246-4B0F-A48A-A3CC72B9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 versus Factor of Safety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84CB-6958-4BAA-AA2A-8F5AB0A2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89848"/>
              </p:ext>
            </p:extLst>
          </p:nvPr>
        </p:nvGraphicFramePr>
        <p:xfrm>
          <a:off x="467545" y="836712"/>
          <a:ext cx="5184575" cy="36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2808B6DE-862D-4152-A770-C86C0C70A3A8}"/>
              </a:ext>
            </a:extLst>
          </p:cNvPr>
          <p:cNvSpPr/>
          <p:nvPr/>
        </p:nvSpPr>
        <p:spPr>
          <a:xfrm>
            <a:off x="2339752" y="3323278"/>
            <a:ext cx="72008" cy="122807"/>
          </a:xfrm>
          <a:prstGeom prst="diamond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C33B9C9-6996-4D50-A0FE-88D4137BE4B7}"/>
              </a:ext>
            </a:extLst>
          </p:cNvPr>
          <p:cNvSpPr/>
          <p:nvPr/>
        </p:nvSpPr>
        <p:spPr>
          <a:xfrm>
            <a:off x="2339752" y="1177996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E61D468-66F7-46FE-A78D-2FC01FC26AB6}"/>
              </a:ext>
            </a:extLst>
          </p:cNvPr>
          <p:cNvSpPr txBox="1">
            <a:spLocks/>
          </p:cNvSpPr>
          <p:nvPr/>
        </p:nvSpPr>
        <p:spPr>
          <a:xfrm>
            <a:off x="107505" y="4431526"/>
            <a:ext cx="8939296" cy="18777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the same component made of iron or stainless steel with similar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, but differing K</a:t>
            </a:r>
            <a:r>
              <a:rPr lang="en-US" sz="2000" baseline="-25000" dirty="0"/>
              <a:t>Ic</a:t>
            </a:r>
            <a:r>
              <a:rPr lang="en-US" sz="2000" dirty="0"/>
              <a:t>, the load factor can vary substantially for the same flaw</a:t>
            </a:r>
          </a:p>
          <a:p>
            <a:r>
              <a:rPr lang="en-US" sz="2000" dirty="0"/>
              <a:t>Here 0.33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 (FoS= 3), is clearly sufficient for a component in SS, but inadequate if made of Iron, with identical flaw</a:t>
            </a:r>
          </a:p>
          <a:p>
            <a:r>
              <a:rPr lang="en-US" sz="2000" dirty="0"/>
              <a:t>The Load factor for Iron is already less than one, but &gt; 2 for SS—note that this ratio is not the ratios of respective K</a:t>
            </a:r>
            <a:r>
              <a:rPr lang="en-US" sz="2000" baseline="-25000" dirty="0"/>
              <a:t>Ic</a:t>
            </a:r>
            <a:r>
              <a:rPr lang="en-US" sz="2000" dirty="0"/>
              <a:t>, so Load Factor is not FoS</a:t>
            </a:r>
          </a:p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7B0E1-75B6-4EDE-A020-37FC5E0FE91C}"/>
              </a:ext>
            </a:extLst>
          </p:cNvPr>
          <p:cNvSpPr txBox="1"/>
          <p:nvPr/>
        </p:nvSpPr>
        <p:spPr>
          <a:xfrm>
            <a:off x="2395718" y="9933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3EBC4-D322-479A-8B85-6D2196DE4CCB}"/>
              </a:ext>
            </a:extLst>
          </p:cNvPr>
          <p:cNvSpPr txBox="1"/>
          <p:nvPr/>
        </p:nvSpPr>
        <p:spPr>
          <a:xfrm>
            <a:off x="2339752" y="3344640"/>
            <a:ext cx="116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Stainless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08D15B-5D32-437C-9A5E-FFC580C073AE}"/>
                  </a:ext>
                </a:extLst>
              </p:cNvPr>
              <p:cNvSpPr txBox="1"/>
              <p:nvPr/>
            </p:nvSpPr>
            <p:spPr>
              <a:xfrm>
                <a:off x="5674158" y="960640"/>
                <a:ext cx="115473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08D15B-5D32-437C-9A5E-FFC580C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158" y="960640"/>
                <a:ext cx="1154739" cy="280077"/>
              </a:xfrm>
              <a:prstGeom prst="rect">
                <a:avLst/>
              </a:prstGeom>
              <a:blipFill>
                <a:blip r:embed="rId3"/>
                <a:stretch>
                  <a:fillRect l="-4233" r="-211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4E649B-B693-4BA3-B8A0-07B0FF134792}"/>
              </a:ext>
            </a:extLst>
          </p:cNvPr>
          <p:cNvCxnSpPr/>
          <p:nvPr/>
        </p:nvCxnSpPr>
        <p:spPr>
          <a:xfrm flipV="1">
            <a:off x="1259632" y="2276872"/>
            <a:ext cx="3312368" cy="165618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94438-C173-4814-8F36-A702AE9FF837}"/>
              </a:ext>
            </a:extLst>
          </p:cNvPr>
          <p:cNvCxnSpPr>
            <a:cxnSpLocks/>
          </p:cNvCxnSpPr>
          <p:nvPr/>
        </p:nvCxnSpPr>
        <p:spPr>
          <a:xfrm flipV="1">
            <a:off x="2405096" y="2583755"/>
            <a:ext cx="992070" cy="780003"/>
          </a:xfrm>
          <a:prstGeom prst="line">
            <a:avLst/>
          </a:prstGeom>
          <a:ln w="9525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5759C-77C6-454B-9FEF-7C2C91536AA9}"/>
                  </a:ext>
                </a:extLst>
              </p:cNvPr>
              <p:cNvSpPr txBox="1"/>
              <p:nvPr/>
            </p:nvSpPr>
            <p:spPr>
              <a:xfrm>
                <a:off x="5652120" y="3428102"/>
                <a:ext cx="2424766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5759C-77C6-454B-9FEF-7C2C91536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28102"/>
                <a:ext cx="2424766" cy="280077"/>
              </a:xfrm>
              <a:prstGeom prst="rect">
                <a:avLst/>
              </a:prstGeom>
              <a:blipFill>
                <a:blip r:embed="rId4"/>
                <a:stretch>
                  <a:fillRect l="-150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79017-ABC3-4BFC-989E-7CECB506366A}"/>
                  </a:ext>
                </a:extLst>
              </p:cNvPr>
              <p:cNvSpPr txBox="1"/>
              <p:nvPr/>
            </p:nvSpPr>
            <p:spPr>
              <a:xfrm>
                <a:off x="5652120" y="3796995"/>
                <a:ext cx="2594172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𝑖𝑟𝑜𝑛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79017-ABC3-4BFC-989E-7CECB5063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796995"/>
                <a:ext cx="2594172" cy="280077"/>
              </a:xfrm>
              <a:prstGeom prst="rect">
                <a:avLst/>
              </a:prstGeom>
              <a:blipFill>
                <a:blip r:embed="rId5"/>
                <a:stretch>
                  <a:fillRect l="-140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8EF0E86-B521-48E5-B717-F46AC23175EF}"/>
              </a:ext>
            </a:extLst>
          </p:cNvPr>
          <p:cNvSpPr txBox="1"/>
          <p:nvPr/>
        </p:nvSpPr>
        <p:spPr>
          <a:xfrm>
            <a:off x="5220072" y="123939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point moves on 45deg line for increasing stress in FAD space, not along load line</a:t>
            </a:r>
          </a:p>
          <a:p>
            <a:endParaRPr lang="en-US" dirty="0"/>
          </a:p>
          <a:p>
            <a:r>
              <a:rPr lang="en-US" dirty="0"/>
              <a:t>Load point trajectory of a propagating crack depends on stress field it propagates into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7140F0-C904-4929-8C11-4FED6139E790}"/>
              </a:ext>
            </a:extLst>
          </p:cNvPr>
          <p:cNvSpPr txBox="1"/>
          <p:nvPr/>
        </p:nvSpPr>
        <p:spPr>
          <a:xfrm rot="19291522">
            <a:off x="2064387" y="2782229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Stress Increase</a:t>
            </a:r>
          </a:p>
        </p:txBody>
      </p:sp>
    </p:spTree>
    <p:extLst>
      <p:ext uri="{BB962C8B-B14F-4D97-AF65-F5344CB8AC3E}">
        <p14:creationId xmlns:p14="http://schemas.microsoft.com/office/powerpoint/2010/main" val="215023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A5461C-4683-44B6-AB98-016330B0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42" y="906977"/>
            <a:ext cx="4444858" cy="331065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4C4BFE-B3BD-4BB4-9BCD-2DA60EDB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 Fast Fracture and </a:t>
            </a:r>
            <a:br>
              <a:rPr lang="en-US" dirty="0"/>
            </a:br>
            <a:r>
              <a:rPr lang="en-US" dirty="0"/>
              <a:t>Comparison to other Design Criteria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3F61CC-6E33-4D51-AC6F-E3D35C27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63" y="4367872"/>
            <a:ext cx="3696401" cy="639762"/>
          </a:xfrm>
        </p:spPr>
        <p:txBody>
          <a:bodyPr/>
          <a:lstStyle/>
          <a:p>
            <a:r>
              <a:rPr lang="en-US" dirty="0"/>
              <a:t>Failure Assessment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AF423C-83F7-40F1-AD0B-C34531D8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" y="908720"/>
            <a:ext cx="4752527" cy="5328592"/>
          </a:xfrm>
        </p:spPr>
        <p:txBody>
          <a:bodyPr>
            <a:norm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Ic</a:t>
            </a:r>
            <a:r>
              <a:rPr lang="en-US" sz="2000" dirty="0"/>
              <a:t> as a sole criteria against fracture is valid at low stress ratios and becomes less conservative above 0.4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 .</a:t>
            </a:r>
          </a:p>
          <a:p>
            <a:r>
              <a:rPr lang="en-US" sz="2000" dirty="0"/>
              <a:t>Factor of safety of 1.5 used in ITER against fast fracture</a:t>
            </a:r>
          </a:p>
          <a:p>
            <a:r>
              <a:rPr lang="en-US" sz="2000" dirty="0"/>
              <a:t>At this limit,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 and K</a:t>
            </a:r>
            <a:r>
              <a:rPr lang="en-US" sz="2000" baseline="-25000" dirty="0"/>
              <a:t>Ic</a:t>
            </a:r>
            <a:r>
              <a:rPr lang="en-US" sz="2000" dirty="0"/>
              <a:t> do not interact</a:t>
            </a:r>
          </a:p>
          <a:p>
            <a:r>
              <a:rPr lang="en-US" sz="2000" dirty="0"/>
              <a:t>We will use the range of the FAD above (K</a:t>
            </a:r>
            <a:r>
              <a:rPr lang="en-US" sz="2000" baseline="-25000" dirty="0"/>
              <a:t>Ic </a:t>
            </a:r>
            <a:r>
              <a:rPr lang="en-US" sz="2000" dirty="0"/>
              <a:t>/1.5) described in FFS-1 which can allow load factors of up to 1 </a:t>
            </a:r>
          </a:p>
          <a:p>
            <a:r>
              <a:rPr lang="en-US" sz="2000" dirty="0"/>
              <a:t>We use more conservative values shown in table to right</a:t>
            </a:r>
          </a:p>
          <a:p>
            <a:r>
              <a:rPr lang="en-US" sz="2000" dirty="0"/>
              <a:t>Number in brackets is equivalent ratio along axes in FAD, i.e. equivalent to a FOS of 1.2 for an un-flawed structure</a:t>
            </a:r>
          </a:p>
          <a:p>
            <a:r>
              <a:rPr lang="en-US" sz="2000" dirty="0"/>
              <a:t>For MQXFA, (A) contains the peak loads at cold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14F7-B73A-467A-AE18-6EFF3D8B52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8F4E84-7C58-4F53-9FD4-8856E92AC478}"/>
              </a:ext>
            </a:extLst>
          </p:cNvPr>
          <p:cNvGrpSpPr/>
          <p:nvPr/>
        </p:nvGrpSpPr>
        <p:grpSpPr>
          <a:xfrm>
            <a:off x="6012160" y="1215232"/>
            <a:ext cx="2410729" cy="2817812"/>
            <a:chOff x="6012160" y="1215232"/>
            <a:chExt cx="2410729" cy="28178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B5DBEC-2164-41E6-9913-8953053F5023}"/>
                </a:ext>
              </a:extLst>
            </p:cNvPr>
            <p:cNvCxnSpPr/>
            <p:nvPr/>
          </p:nvCxnSpPr>
          <p:spPr>
            <a:xfrm>
              <a:off x="6012160" y="1215232"/>
              <a:ext cx="0" cy="281781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EC77C1-AC69-44DD-8461-C8047DC4F13C}"/>
                </a:ext>
              </a:extLst>
            </p:cNvPr>
            <p:cNvSpPr txBox="1"/>
            <p:nvPr/>
          </p:nvSpPr>
          <p:spPr>
            <a:xfrm>
              <a:off x="6300192" y="1226975"/>
              <a:ext cx="2122697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K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Ic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  <a:r>
                <a:rPr lang="en-US" sz="1200" u="sng" dirty="0">
                  <a:solidFill>
                    <a:srgbClr val="FF0000"/>
                  </a:solidFill>
                </a:rPr>
                <a:t>alone</a:t>
              </a:r>
              <a:r>
                <a:rPr lang="en-US" sz="1200" dirty="0">
                  <a:solidFill>
                    <a:srgbClr val="FF0000"/>
                  </a:solidFill>
                </a:rPr>
                <a:t> becomes less valid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DE920D-E98F-41EE-AB91-06B96119AC65}"/>
                </a:ext>
              </a:extLst>
            </p:cNvPr>
            <p:cNvCxnSpPr>
              <a:stCxn id="16" idx="1"/>
            </p:cNvCxnSpPr>
            <p:nvPr/>
          </p:nvCxnSpPr>
          <p:spPr>
            <a:xfrm flipH="1">
              <a:off x="6012160" y="1365475"/>
              <a:ext cx="288032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D37C56-630F-4687-AF5A-5AB98C3EA8F8}"/>
              </a:ext>
            </a:extLst>
          </p:cNvPr>
          <p:cNvGrpSpPr/>
          <p:nvPr/>
        </p:nvGrpSpPr>
        <p:grpSpPr>
          <a:xfrm>
            <a:off x="5004048" y="2348880"/>
            <a:ext cx="2880320" cy="1656184"/>
            <a:chOff x="5004048" y="2348880"/>
            <a:chExt cx="2880320" cy="16561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8D566F-71A0-4FF7-A0C8-848CDE1B5100}"/>
                </a:ext>
              </a:extLst>
            </p:cNvPr>
            <p:cNvSpPr/>
            <p:nvPr/>
          </p:nvSpPr>
          <p:spPr>
            <a:xfrm>
              <a:off x="5004048" y="2348880"/>
              <a:ext cx="2880320" cy="1656184"/>
            </a:xfrm>
            <a:prstGeom prst="rect">
              <a:avLst/>
            </a:prstGeom>
            <a:solidFill>
              <a:srgbClr val="FFCC00">
                <a:alpha val="25882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0637B-7607-4A80-8B2B-380E8201114A}"/>
                </a:ext>
              </a:extLst>
            </p:cNvPr>
            <p:cNvSpPr txBox="1"/>
            <p:nvPr/>
          </p:nvSpPr>
          <p:spPr>
            <a:xfrm>
              <a:off x="5256600" y="3068960"/>
              <a:ext cx="2597186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(K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Ic</a:t>
              </a:r>
              <a:r>
                <a:rPr lang="en-US" sz="1200" dirty="0">
                  <a:solidFill>
                    <a:srgbClr val="FF0000"/>
                  </a:solidFill>
                </a:rPr>
                <a:t> / 1.5)  or Plastic Limit Dominate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DB5206-EE18-4DD5-ACBE-235B2908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35" y="4886462"/>
            <a:ext cx="4338669" cy="1566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661FFE-5A4E-4FE3-BDF1-3389CB501E66}"/>
              </a:ext>
            </a:extLst>
          </p:cNvPr>
          <p:cNvSpPr txBox="1"/>
          <p:nvPr/>
        </p:nvSpPr>
        <p:spPr>
          <a:xfrm>
            <a:off x="7485029" y="515719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[0.83]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B27A0-0CA0-46FD-AD1C-0DAF5B83F080}"/>
              </a:ext>
            </a:extLst>
          </p:cNvPr>
          <p:cNvSpPr txBox="1"/>
          <p:nvPr/>
        </p:nvSpPr>
        <p:spPr>
          <a:xfrm>
            <a:off x="7485028" y="54359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[0.91]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CDF6F-2A22-4279-8A36-943EA017A26A}"/>
              </a:ext>
            </a:extLst>
          </p:cNvPr>
          <p:cNvSpPr txBox="1"/>
          <p:nvPr/>
        </p:nvSpPr>
        <p:spPr>
          <a:xfrm>
            <a:off x="7485029" y="57075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[1.00]</a:t>
            </a:r>
          </a:p>
        </p:txBody>
      </p:sp>
    </p:spTree>
    <p:extLst>
      <p:ext uri="{BB962C8B-B14F-4D97-AF65-F5344CB8AC3E}">
        <p14:creationId xmlns:p14="http://schemas.microsoft.com/office/powerpoint/2010/main" val="26337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5E4058-9246-4B0F-A48A-A3CC72B9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Crack and Self Arrest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84CB-6958-4BAA-AA2A-8F5AB0A2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5" y="836712"/>
          <a:ext cx="5184575" cy="36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2808B6DE-862D-4152-A770-C86C0C70A3A8}"/>
              </a:ext>
            </a:extLst>
          </p:cNvPr>
          <p:cNvSpPr/>
          <p:nvPr/>
        </p:nvSpPr>
        <p:spPr>
          <a:xfrm>
            <a:off x="1945196" y="1607625"/>
            <a:ext cx="72008" cy="122807"/>
          </a:xfrm>
          <a:prstGeom prst="diamond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C33B9C9-6996-4D50-A0FE-88D4137BE4B7}"/>
              </a:ext>
            </a:extLst>
          </p:cNvPr>
          <p:cNvSpPr/>
          <p:nvPr/>
        </p:nvSpPr>
        <p:spPr>
          <a:xfrm>
            <a:off x="3075541" y="1087831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E61D468-66F7-46FE-A78D-2FC01FC26AB6}"/>
              </a:ext>
            </a:extLst>
          </p:cNvPr>
          <p:cNvSpPr txBox="1">
            <a:spLocks/>
          </p:cNvSpPr>
          <p:nvPr/>
        </p:nvSpPr>
        <p:spPr>
          <a:xfrm>
            <a:off x="5076055" y="980728"/>
            <a:ext cx="4032449" cy="29523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 is possible that a crack may propagate in our structures particularly near discontinuities</a:t>
            </a:r>
          </a:p>
          <a:p>
            <a:r>
              <a:rPr lang="en-US" sz="2000" dirty="0"/>
              <a:t>If the crack propagates to a region of lower stress it is possible that it will self arrest</a:t>
            </a:r>
          </a:p>
          <a:p>
            <a:r>
              <a:rPr lang="en-US" sz="2000" dirty="0"/>
              <a:t>Less conservative than no stable growth, but criteria allows demonstrating arrest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4E649B-B693-4BA3-B8A0-07B0FF134792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1259632" y="1157934"/>
            <a:ext cx="1851166" cy="277512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iamond 18">
            <a:extLst>
              <a:ext uri="{FF2B5EF4-FFF2-40B4-BE49-F238E27FC236}">
                <a16:creationId xmlns:a16="http://schemas.microsoft.com/office/drawing/2014/main" id="{53961290-F861-4F04-9A07-BCDD4F679B0A}"/>
              </a:ext>
            </a:extLst>
          </p:cNvPr>
          <p:cNvSpPr/>
          <p:nvPr/>
        </p:nvSpPr>
        <p:spPr>
          <a:xfrm>
            <a:off x="2483768" y="1254454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565A39-FD30-417D-AF10-604F577FD90A}"/>
              </a:ext>
            </a:extLst>
          </p:cNvPr>
          <p:cNvSpPr/>
          <p:nvPr/>
        </p:nvSpPr>
        <p:spPr>
          <a:xfrm>
            <a:off x="1981200" y="1157934"/>
            <a:ext cx="1129598" cy="551174"/>
          </a:xfrm>
          <a:custGeom>
            <a:avLst/>
            <a:gdLst>
              <a:gd name="connsiteX0" fmla="*/ 1164600 w 1164600"/>
              <a:gd name="connsiteY0" fmla="*/ 0 h 547658"/>
              <a:gd name="connsiteX1" fmla="*/ 599418 w 1164600"/>
              <a:gd name="connsiteY1" fmla="*/ 156229 h 547658"/>
              <a:gd name="connsiteX2" fmla="*/ 52616 w 1164600"/>
              <a:gd name="connsiteY2" fmla="*/ 514637 h 547658"/>
              <a:gd name="connsiteX3" fmla="*/ 52616 w 1164600"/>
              <a:gd name="connsiteY3" fmla="*/ 510042 h 54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600" h="547658">
                <a:moveTo>
                  <a:pt x="1164600" y="0"/>
                </a:moveTo>
                <a:cubicBezTo>
                  <a:pt x="974674" y="35228"/>
                  <a:pt x="784749" y="70456"/>
                  <a:pt x="599418" y="156229"/>
                </a:cubicBezTo>
                <a:cubicBezTo>
                  <a:pt x="414087" y="242002"/>
                  <a:pt x="52616" y="514637"/>
                  <a:pt x="52616" y="514637"/>
                </a:cubicBezTo>
                <a:cubicBezTo>
                  <a:pt x="-38518" y="573606"/>
                  <a:pt x="7049" y="541824"/>
                  <a:pt x="52616" y="510042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9E654D-6C06-4128-A3B9-B2ED9316941B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222881" y="1315166"/>
            <a:ext cx="1339722" cy="264748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90112-C25F-417E-99D8-BC1AA4BBA112}"/>
              </a:ext>
            </a:extLst>
          </p:cNvPr>
          <p:cNvCxnSpPr>
            <a:cxnSpLocks/>
          </p:cNvCxnSpPr>
          <p:nvPr/>
        </p:nvCxnSpPr>
        <p:spPr>
          <a:xfrm flipV="1">
            <a:off x="1259632" y="1280741"/>
            <a:ext cx="835396" cy="265231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177FCDF-7E35-4BA7-9AC5-A907A4FE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7" y="4293096"/>
            <a:ext cx="5288800" cy="21886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671190-8C29-429E-AAA1-1D4039EC27A8}"/>
              </a:ext>
            </a:extLst>
          </p:cNvPr>
          <p:cNvSpPr txBox="1"/>
          <p:nvPr/>
        </p:nvSpPr>
        <p:spPr>
          <a:xfrm>
            <a:off x="219303" y="461943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Locus of points shown schematically of a critical flaw growing to a region of lower stress ratio</a:t>
            </a:r>
          </a:p>
        </p:txBody>
      </p:sp>
    </p:spTree>
    <p:extLst>
      <p:ext uri="{BB962C8B-B14F-4D97-AF65-F5344CB8AC3E}">
        <p14:creationId xmlns:p14="http://schemas.microsoft.com/office/powerpoint/2010/main" val="158984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F23D37-732E-4C14-ADF8-7F017D9D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Elasto-Plastic Analysis applicable for both </a:t>
            </a:r>
            <a:br>
              <a:rPr lang="en-US" dirty="0"/>
            </a:br>
            <a:r>
              <a:rPr lang="en-US" dirty="0"/>
              <a:t>Plastic Collapse and Fast Fracture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3BEA9-E1A9-45D7-82AE-3E1A81AF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581128"/>
            <a:ext cx="8568952" cy="177522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Elasto-Plastic analysis with limited yielding also uses the von Mises limits</a:t>
            </a:r>
          </a:p>
          <a:p>
            <a:r>
              <a:rPr lang="en-US" sz="1800" dirty="0"/>
              <a:t>Local primary stress decreases, with only small changes to membrane stress</a:t>
            </a:r>
          </a:p>
          <a:p>
            <a:r>
              <a:rPr lang="en-US" sz="1800" dirty="0"/>
              <a:t>Case above would have passed criteria without the inclusion of the elasto-plastic results, e.g. 480/350 =1.37; EP analysis makes this factor 1.6</a:t>
            </a:r>
          </a:p>
          <a:p>
            <a:r>
              <a:rPr lang="en-US" sz="1800" dirty="0"/>
              <a:t>Analysis above required for Fracture assessment, with post-mitigation steps limiting the size of the plastic zone to be under the critical flaw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AD907-4308-4ADE-8345-D25B9A311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C7DC6-6408-475C-BCEF-6E1940DF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876256" cy="33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ACBC-4235-4E72-8B72-E12294E9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Assessment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86A6-D97A-4AC6-8E52-72A9D520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24744"/>
            <a:ext cx="8074800" cy="50014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Should note </a:t>
            </a:r>
            <a:r>
              <a:rPr lang="en-US" dirty="0"/>
              <a:t>that we colloquially say a crack may grow—sub-critical cracks do not grow</a:t>
            </a:r>
          </a:p>
          <a:p>
            <a:r>
              <a:rPr lang="en-US" dirty="0"/>
              <a:t>We ignore any initiation phenomena by way of stating that we inspect for flaws that may grow to critical size and limit size of plastic zone to same</a:t>
            </a:r>
          </a:p>
          <a:p>
            <a:r>
              <a:rPr lang="en-US" dirty="0"/>
              <a:t>We ignore crack coalescence as each of these smaller cracks should be sub-critical and should not interact</a:t>
            </a:r>
          </a:p>
          <a:p>
            <a:r>
              <a:rPr lang="en-US" dirty="0"/>
              <a:t>Fatigue using da/</a:t>
            </a:r>
            <a:r>
              <a:rPr lang="en-US" dirty="0" err="1"/>
              <a:t>dN</a:t>
            </a:r>
            <a:r>
              <a:rPr lang="en-US" dirty="0"/>
              <a:t> rates assumes a load that allows cracks to become critical (grow) cyclically; we design against stable crack growth, so expect no fatigue behavior in our </a:t>
            </a:r>
            <a:r>
              <a:rPr lang="en-US" dirty="0" smtClean="0"/>
              <a:t>structures</a:t>
            </a:r>
          </a:p>
          <a:p>
            <a:r>
              <a:rPr lang="en-US" dirty="0" smtClean="0"/>
              <a:t>A da/</a:t>
            </a:r>
            <a:r>
              <a:rPr lang="en-US" dirty="0" err="1" smtClean="0"/>
              <a:t>dN</a:t>
            </a:r>
            <a:r>
              <a:rPr lang="en-US" dirty="0" smtClean="0"/>
              <a:t> analysis for nominal material values shows this is true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12D50-0491-43B5-9AD6-8D061511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9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EAEC-C3FF-4ED0-AAB6-4D0E1756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Shape used in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5187-3295-4B38-94FF-AD14AF91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653136"/>
            <a:ext cx="7920000" cy="14730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hypothetical ‘critical’ crack that is not round will grow in the ‘a’ or ‘c’ directions until a=c</a:t>
            </a:r>
          </a:p>
          <a:p>
            <a:r>
              <a:rPr lang="en-US" dirty="0"/>
              <a:t>For an edge crack, a/c approaches 0.8 (other plot in appendix)</a:t>
            </a:r>
          </a:p>
          <a:p>
            <a:r>
              <a:rPr lang="en-US" dirty="0"/>
              <a:t>Influence coefficients do not vary much between these two cases</a:t>
            </a:r>
          </a:p>
          <a:p>
            <a:r>
              <a:rPr lang="en-US" dirty="0"/>
              <a:t>Will always use a/c = 1 in Grade IV analysis for this reason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18DB-902E-464C-95E6-DF0521BE6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6EB52-C57D-49A1-AD01-CD6A519E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00616"/>
            <a:ext cx="6018980" cy="3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3D4B-725D-41B8-B7E2-EE081DBF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Flaw Size Assessment by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1A84-FE55-432D-B740-61442D145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thumbnail crack with geometry a/c=1 will be used in the location of peak stress</a:t>
            </a:r>
          </a:p>
          <a:p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/>
              <a:t> will be assessed with increasing flaw size ‘propagating’ along the stress path</a:t>
            </a:r>
          </a:p>
          <a:p>
            <a:r>
              <a:rPr lang="en-US" dirty="0"/>
              <a:t>The crack length will be called ‘critical’ when the load factor approaches unity (or the margins now stated for load severity)</a:t>
            </a:r>
          </a:p>
          <a:p>
            <a:r>
              <a:rPr lang="en-US" dirty="0"/>
              <a:t>Note that the stress path is required to assess the stress ratio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y</a:t>
            </a:r>
            <a:r>
              <a:rPr lang="en-US" dirty="0"/>
              <a:t> on the FAD, and assure that the assessed length is within the elastic zone—if not, mitigation steps in Grade II or III are required for validity of LEFM</a:t>
            </a:r>
          </a:p>
          <a:p>
            <a:r>
              <a:rPr lang="en-US" dirty="0"/>
              <a:t>This ‘critical crack length’ will then be used to determine required inspection limits for components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25087-E8D8-4789-AFB6-F0B350879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81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E5B1-CB38-472C-8991-2994967B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Critical Flaw versus Inspection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FE85-F748-45F9-BCCA-A5833505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Intention </a:t>
            </a:r>
            <a:r>
              <a:rPr lang="en-US" dirty="0"/>
              <a:t>is to tie the ‘critical’ semi-circular flaw </a:t>
            </a:r>
            <a:r>
              <a:rPr lang="en-US" u="sng" dirty="0"/>
              <a:t>size</a:t>
            </a:r>
            <a:r>
              <a:rPr lang="en-US" dirty="0"/>
              <a:t> determined in analysis to irregular flaw geometries likely encountered during inspection</a:t>
            </a:r>
          </a:p>
          <a:p>
            <a:r>
              <a:rPr lang="en-US" dirty="0"/>
              <a:t>In the case of Appendix B, specifically for the 7075 Shell, which is most critical</a:t>
            </a:r>
          </a:p>
          <a:p>
            <a:r>
              <a:rPr lang="en-US" dirty="0"/>
              <a:t>For Yoke components (many smaller components) they can more easily be rejected if surface flaws are detected in relevant regions, or accepted if ‘consequence of through crack’ is small (TBD)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0D777-B834-4F72-843A-577737DC2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61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F4ED-BA24-418E-9BA6-37EBE4AA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Flaw Geometry for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1373-D795-4F2C-A53D-F9124F919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2492896"/>
            <a:ext cx="7920000" cy="36332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Typical inspection in B&amp;PVC used c/a ratio of 3, we have chosen 5 to be conservative</a:t>
            </a:r>
          </a:p>
          <a:p>
            <a:r>
              <a:rPr lang="en-US" dirty="0"/>
              <a:t>Ultrasonic inspection responds to area, not geometry so a flaw with a length to width ratio of 5 may grow to a circular flaw upon loading</a:t>
            </a:r>
          </a:p>
          <a:p>
            <a:r>
              <a:rPr lang="en-US" dirty="0"/>
              <a:t>We take the analyzed circular critical flaw dimension ‘a’, and map to a similar area flaw with a/c=0.2, then assume it will grow to a circular flaw</a:t>
            </a:r>
          </a:p>
          <a:p>
            <a:r>
              <a:rPr lang="en-US" dirty="0"/>
              <a:t>Above assumption is conservative as actual growth requires criticality</a:t>
            </a:r>
          </a:p>
          <a:p>
            <a:r>
              <a:rPr lang="en-US" dirty="0"/>
              <a:t>This factor of root-5 (2.23) decreases the inspection limit, i.e. for a 2mm flaw, an inspection limit of 0.9mm is required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5323A-C99D-4E61-97BB-069BF6CFC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2D8BE-A702-4527-8C50-B66DB93A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24880"/>
            <a:ext cx="3300437" cy="1295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F1573-E4E7-445A-9BD6-CFBED01D9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90" y="731837"/>
            <a:ext cx="5415510" cy="1488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081EA-E0F3-4FD9-A6D7-3C0ECBD10637}"/>
              </a:ext>
            </a:extLst>
          </p:cNvPr>
          <p:cNvSpPr txBox="1"/>
          <p:nvPr/>
        </p:nvSpPr>
        <p:spPr>
          <a:xfrm>
            <a:off x="7406481" y="1722294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Critical Geometry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2AC16-4533-40CA-892E-B66600B5F884}"/>
              </a:ext>
            </a:extLst>
          </p:cNvPr>
          <p:cNvSpPr txBox="1"/>
          <p:nvPr/>
        </p:nvSpPr>
        <p:spPr>
          <a:xfrm>
            <a:off x="5371950" y="1874902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Inspected Geometry</a:t>
            </a:r>
          </a:p>
        </p:txBody>
      </p:sp>
    </p:spTree>
    <p:extLst>
      <p:ext uri="{BB962C8B-B14F-4D97-AF65-F5344CB8AC3E}">
        <p14:creationId xmlns:p14="http://schemas.microsoft.com/office/powerpoint/2010/main" val="215146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684D-40DA-4513-9806-162058C7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Shell using ASTM B594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0FC0-1BF5-44CB-92FA-346FC4F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212976"/>
            <a:ext cx="7920000" cy="2913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ASTM B 594 does not specify resolution, simply calibration standards which are assumed to be the sensitive limit</a:t>
            </a:r>
          </a:p>
          <a:p>
            <a:r>
              <a:rPr lang="en-US" dirty="0"/>
              <a:t>The different inspection classes specify a given flat bottomed hole as a calibration</a:t>
            </a:r>
          </a:p>
          <a:p>
            <a:r>
              <a:rPr lang="en-US" dirty="0"/>
              <a:t>As such, critical flaws (2a) are related to the calibrated hole via the table above (note factor of 2.23)</a:t>
            </a:r>
          </a:p>
          <a:p>
            <a:r>
              <a:rPr lang="en-US" dirty="0"/>
              <a:t>Relative cost of Class A vs AA is negligible, AAA is full immersion testing of the shell forging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F4B3-A2D1-4B93-8C12-556762D4C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1A4FE-FA54-4E3C-A7AF-C3840F06D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1"/>
          <a:stretch/>
        </p:blipFill>
        <p:spPr>
          <a:xfrm>
            <a:off x="1259632" y="816238"/>
            <a:ext cx="6552728" cy="21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BBDB-2AF7-4C7F-86A5-6CF00748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1E24-CB1F-4C6B-9FCA-C7ABC75D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544176" cy="4906963"/>
          </a:xfrm>
        </p:spPr>
        <p:txBody>
          <a:bodyPr/>
          <a:lstStyle/>
          <a:p>
            <a:r>
              <a:rPr lang="en-GB" dirty="0"/>
              <a:t>Metallic Component Criteria</a:t>
            </a:r>
          </a:p>
          <a:p>
            <a:r>
              <a:rPr lang="en-GB" dirty="0"/>
              <a:t>Scope</a:t>
            </a:r>
          </a:p>
          <a:p>
            <a:r>
              <a:rPr lang="en-GB" dirty="0"/>
              <a:t>Static Stress Limits </a:t>
            </a:r>
          </a:p>
          <a:p>
            <a:r>
              <a:rPr lang="en-GB" dirty="0"/>
              <a:t>Limiting Stress Values</a:t>
            </a:r>
          </a:p>
          <a:p>
            <a:r>
              <a:rPr lang="en-GB" dirty="0" smtClean="0"/>
              <a:t>Fracture </a:t>
            </a:r>
            <a:r>
              <a:rPr lang="en-GB" dirty="0"/>
              <a:t>Assessment</a:t>
            </a:r>
          </a:p>
          <a:p>
            <a:r>
              <a:rPr lang="en-GB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5E4-7FB7-47A4-BA68-CC73AAEF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8B84E-58AA-489A-B2BF-03D8218A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41650"/>
            <a:ext cx="2818616" cy="39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a conservative methodology similar to B&amp;PVC and other SC Magnet design criteria for assessment of plastic failure of MQXFA structures</a:t>
            </a:r>
          </a:p>
          <a:p>
            <a:r>
              <a:rPr lang="en-US" dirty="0"/>
              <a:t>Fracture geometries used are relevant and conservative</a:t>
            </a:r>
          </a:p>
          <a:p>
            <a:r>
              <a:rPr lang="en-US" dirty="0"/>
              <a:t>Inspection limits are tied to critical flaw size analysis</a:t>
            </a:r>
          </a:p>
          <a:p>
            <a:r>
              <a:rPr lang="en-US" dirty="0"/>
              <a:t>A well defined inspection regimen following this design criteria should allow use of brittle materials in MQXFA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1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819400"/>
            <a:ext cx="5655784" cy="1800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4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Shell Crack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4149080"/>
            <a:ext cx="7920000" cy="1977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thru-crack equal to the thickness in length could be critical—awaiting data on K</a:t>
            </a:r>
            <a:r>
              <a:rPr lang="en-US" baseline="-25000" dirty="0" smtClean="0"/>
              <a:t>Ic</a:t>
            </a:r>
            <a:r>
              <a:rPr lang="en-US" dirty="0" smtClean="0"/>
              <a:t> at 4K</a:t>
            </a:r>
          </a:p>
          <a:p>
            <a:r>
              <a:rPr lang="en-US" dirty="0" smtClean="0"/>
              <a:t>Ranging from 20-60 MPa-m</a:t>
            </a:r>
            <a:r>
              <a:rPr lang="en-US" baseline="30000" dirty="0" smtClean="0"/>
              <a:t>1/2</a:t>
            </a:r>
            <a:r>
              <a:rPr lang="en-US" dirty="0" smtClean="0"/>
              <a:t> in literature</a:t>
            </a:r>
            <a:endParaRPr lang="en-US" baseline="30000" dirty="0" smtClean="0"/>
          </a:p>
          <a:p>
            <a:r>
              <a:rPr lang="en-US" dirty="0" smtClean="0"/>
              <a:t>Would have rejected shell with detectable flaw</a:t>
            </a:r>
          </a:p>
          <a:p>
            <a:r>
              <a:rPr lang="en-US" dirty="0" smtClean="0"/>
              <a:t>da/</a:t>
            </a:r>
            <a:r>
              <a:rPr lang="en-US" dirty="0" err="1" smtClean="0"/>
              <a:t>dN</a:t>
            </a:r>
            <a:r>
              <a:rPr lang="en-US" dirty="0" smtClean="0"/>
              <a:t> is small, perhaps below initiation limit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49" y="1127499"/>
            <a:ext cx="4572000" cy="1738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549" y="2849003"/>
            <a:ext cx="4572000" cy="740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865970"/>
            <a:ext cx="2447832" cy="302769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91680" y="3893661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1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and Fracture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173941"/>
            <a:ext cx="7920000" cy="10409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Using forging drop from shell with same %work and heat treat</a:t>
            </a:r>
          </a:p>
          <a:p>
            <a:r>
              <a:rPr lang="en-US" dirty="0" smtClean="0"/>
              <a:t>Tensile properties in crack-opening direction of C-R sample orientation</a:t>
            </a:r>
          </a:p>
          <a:p>
            <a:r>
              <a:rPr lang="en-US" dirty="0" smtClean="0"/>
              <a:t>Dual Purpose CT specimen used for both Fatigue Crack Growth Rate and </a:t>
            </a:r>
            <a:r>
              <a:rPr lang="en-US" dirty="0"/>
              <a:t>K</a:t>
            </a:r>
            <a:r>
              <a:rPr lang="en-US" baseline="-25000" dirty="0"/>
              <a:t>Ic</a:t>
            </a:r>
            <a:r>
              <a:rPr lang="en-US" dirty="0"/>
              <a:t> </a:t>
            </a:r>
            <a:r>
              <a:rPr lang="en-US" dirty="0" smtClean="0"/>
              <a:t>after FCGR has been measured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9"/>
            <a:ext cx="6379031" cy="4104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51" y="1140220"/>
            <a:ext cx="3506910" cy="260306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857801">
            <a:off x="5572482" y="1581778"/>
            <a:ext cx="1438986" cy="57606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3563888" y="2219030"/>
            <a:ext cx="2099027" cy="705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2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Tensile Results 4K and 295K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4939075"/>
            <a:ext cx="7920000" cy="10409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is preliminary, Fracture samples run next week</a:t>
            </a:r>
          </a:p>
          <a:p>
            <a:r>
              <a:rPr lang="en-US" dirty="0" smtClean="0"/>
              <a:t>Ultimate is ~18% higher at both temperatures</a:t>
            </a:r>
          </a:p>
          <a:p>
            <a:r>
              <a:rPr lang="en-US" dirty="0" smtClean="0"/>
              <a:t>Yield and Ultimate are enhanced 35% at 4k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33854"/>
            <a:ext cx="6213938" cy="39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testing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contract is for 10 Dual-purpose Compact Test specimens, 5 at 295K and 5 at 4K</a:t>
            </a:r>
          </a:p>
          <a:p>
            <a:r>
              <a:rPr lang="en-US" dirty="0" smtClean="0"/>
              <a:t>Additional 20 CT samples procured if initial testing shows variability (non-normality)</a:t>
            </a:r>
          </a:p>
          <a:p>
            <a:r>
              <a:rPr lang="en-US" dirty="0" smtClean="0"/>
              <a:t>Extend testing to additional samples to gain sufficient statistics for accurate Normal or Weibull confidence limit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9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096DD-3A44-4FA9-A8B9-687561B72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42E0E5C-C7CE-40DF-A3E1-3BF6848D6656}"/>
              </a:ext>
            </a:extLst>
          </p:cNvPr>
          <p:cNvSpPr txBox="1">
            <a:spLocks/>
          </p:cNvSpPr>
          <p:nvPr/>
        </p:nvSpPr>
        <p:spPr>
          <a:xfrm>
            <a:off x="764400" y="1371600"/>
            <a:ext cx="7920000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Structural Design Criteria does not include the welded pressure vessels of the </a:t>
            </a:r>
            <a:r>
              <a:rPr lang="en-US" dirty="0" err="1"/>
              <a:t>LHe</a:t>
            </a:r>
            <a:r>
              <a:rPr lang="en-US" dirty="0"/>
              <a:t> containment vessel or cryostat</a:t>
            </a:r>
          </a:p>
          <a:p>
            <a:r>
              <a:rPr lang="en-US" dirty="0"/>
              <a:t>These are treated by either the B&amp;PVC and the PED, homogenization of the two is beyond scope of this review</a:t>
            </a:r>
          </a:p>
          <a:p>
            <a:r>
              <a:rPr lang="en-US" dirty="0"/>
              <a:t>Scope here is to define Static Stress Limits using values consistent with the FAD, using language similar to the B&amp;PVC for plastic limits and some conservatism on fast fracture </a:t>
            </a:r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6018FC-4EB1-4A63-80EB-691D6269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Structural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400812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093F-958C-4E44-A3F3-2887AD4E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Stress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FE5F-662A-46D0-B2EE-DA0DF70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073427"/>
          </a:xfrm>
        </p:spPr>
        <p:txBody>
          <a:bodyPr/>
          <a:lstStyle/>
          <a:p>
            <a:r>
              <a:rPr lang="en-US" dirty="0"/>
              <a:t>Static Stress limit represents a catastrophic failure of the component limiting it’s ability provide required loads</a:t>
            </a:r>
          </a:p>
          <a:p>
            <a:r>
              <a:rPr lang="en-US" dirty="0"/>
              <a:t>Failure can occur by Plastic Collapse or Fast Fracture</a:t>
            </a:r>
          </a:p>
          <a:p>
            <a:r>
              <a:rPr lang="en-US" dirty="0"/>
              <a:t>The design criteria presented in this document approach those presented in the B&amp;PVC for Plastic Collapse</a:t>
            </a:r>
          </a:p>
          <a:p>
            <a:r>
              <a:rPr lang="en-US" dirty="0"/>
              <a:t>Load factors for Fast Fracture approach those presented in FFS-1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2296-38E0-44F1-A5BE-2BC8740CA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8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99BB-D800-468F-948E-053B6A7E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Stress Values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ADED-66DC-4F99-A884-8A7CD17F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07342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Plastic collapse assumes the formation of a plastic hinge through the component cross-section (non localized as might occur at a peak stress location)</a:t>
            </a:r>
          </a:p>
          <a:p>
            <a:r>
              <a:rPr lang="en-US" sz="2400" dirty="0"/>
              <a:t>For this document onset of yield at 0.2% offset is used as an assessment criteria unless relevant data is available to calculate the flow stress at cryogenic temperatures</a:t>
            </a:r>
          </a:p>
          <a:p>
            <a:pPr lvl="1"/>
            <a:r>
              <a:rPr lang="en-US" sz="2000" dirty="0"/>
              <a:t>Serrated yielding may make yield stress the most reliable value</a:t>
            </a:r>
          </a:p>
          <a:p>
            <a:r>
              <a:rPr lang="en-US" sz="2400" dirty="0"/>
              <a:t>Conservatism presented in the codes, e.g. limiting primary stress (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m</a:t>
            </a:r>
            <a:r>
              <a:rPr lang="en-US" sz="2400" dirty="0"/>
              <a:t> +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b</a:t>
            </a:r>
            <a:r>
              <a:rPr lang="en-US" sz="2400" dirty="0"/>
              <a:t>) to 2/3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predates extensive use of FEA and material databases</a:t>
            </a:r>
          </a:p>
          <a:p>
            <a:r>
              <a:rPr lang="en-US" sz="2400" dirty="0"/>
              <a:t>In the codes, S</a:t>
            </a:r>
            <a:r>
              <a:rPr lang="en-US" sz="2400" baseline="-25000" dirty="0"/>
              <a:t>m</a:t>
            </a:r>
            <a:r>
              <a:rPr lang="en-US" sz="2400" dirty="0"/>
              <a:t> the limiting stress value is limited to 2/3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or 1/3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u </a:t>
            </a:r>
            <a:r>
              <a:rPr lang="en-US" sz="2400" dirty="0"/>
              <a:t>. (we do not use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u</a:t>
            </a:r>
            <a:r>
              <a:rPr lang="en-US" sz="2400" dirty="0"/>
              <a:t>, except in context of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c </a:t>
            </a:r>
            <a:r>
              <a:rPr lang="en-US" sz="2400" dirty="0"/>
              <a:t>) </a:t>
            </a:r>
          </a:p>
          <a:p>
            <a:r>
              <a:rPr lang="en-US" sz="2400" dirty="0"/>
              <a:t>We use S</a:t>
            </a:r>
            <a:r>
              <a:rPr lang="en-US" sz="2400" baseline="-25000" dirty="0"/>
              <a:t>m</a:t>
            </a:r>
            <a:r>
              <a:rPr lang="en-US" sz="2400" dirty="0"/>
              <a:t> = 0.8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c</a:t>
            </a:r>
            <a:r>
              <a:rPr lang="en-US" sz="2400" dirty="0"/>
              <a:t> here to be more consistent with the FAD, and modify enhancement factors (‘K-Factors’ in the code) accordingly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8F1C-709F-4F21-A752-DE169C50D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7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DB45-35BC-49D3-A7CB-FDDC8338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Stress Values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8BC5-8172-4C90-935F-6AA0B852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choice of 0.8 also relates to the load factor for fracture assessment</a:t>
            </a:r>
          </a:p>
          <a:p>
            <a:r>
              <a:rPr lang="en-US" dirty="0"/>
              <a:t>K</a:t>
            </a:r>
            <a:r>
              <a:rPr lang="en-US" baseline="-25000" dirty="0"/>
              <a:t>Ic</a:t>
            </a:r>
            <a:r>
              <a:rPr lang="en-US" dirty="0"/>
              <a:t> is used as the primary fracture assessment value, but a load factor equivalent of 0.8 on the yield axis for the FAD is also applied for fracture—presented later.</a:t>
            </a:r>
          </a:p>
          <a:p>
            <a:r>
              <a:rPr lang="en-US" dirty="0"/>
              <a:t>Material properties have been largely determined by LARP/CERN while some will be furnished by AUP</a:t>
            </a:r>
          </a:p>
          <a:p>
            <a:r>
              <a:rPr lang="en-US" dirty="0"/>
              <a:t>Use of 0.8 versus 2/3 is commensurate with the more extended use of FEA and availability of material test data at relevant temperatures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9261-7BE8-4C47-BB8F-F566357B9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8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comment on Material Properties used for Assessment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Limiting stress values described before use so-called ‘A-Basis’ properties where available</a:t>
            </a:r>
          </a:p>
          <a:p>
            <a:pPr lvl="1"/>
            <a:r>
              <a:rPr lang="en-US" dirty="0" smtClean="0"/>
              <a:t>A-Basis is where at least 99% of the population equals or exceeds value with 95% confidence</a:t>
            </a:r>
          </a:p>
          <a:p>
            <a:pPr lvl="1"/>
            <a:r>
              <a:rPr lang="en-US" dirty="0" smtClean="0"/>
              <a:t>For normally distributed population, this is mean minus 3 sigma</a:t>
            </a:r>
          </a:p>
          <a:p>
            <a:r>
              <a:rPr lang="en-US" dirty="0" smtClean="0"/>
              <a:t> MIL-HDBK-5 reports A-Basis properties at Room and Elevated temps (some down to LH2)</a:t>
            </a:r>
          </a:p>
          <a:p>
            <a:pPr lvl="1"/>
            <a:r>
              <a:rPr lang="en-US" dirty="0" smtClean="0"/>
              <a:t>Some less common materials use B-Basis (90% pop at 95% CL</a:t>
            </a:r>
          </a:p>
          <a:p>
            <a:pPr lvl="1"/>
            <a:r>
              <a:rPr lang="en-US" dirty="0" smtClean="0"/>
              <a:t>Will test materials at 4K and generate A-Basis values for use</a:t>
            </a:r>
          </a:p>
          <a:p>
            <a:r>
              <a:rPr lang="en-US" dirty="0" smtClean="0"/>
              <a:t>MIL-HDBK-5 and other standards have methods to handle non-normally distributed data</a:t>
            </a:r>
          </a:p>
          <a:p>
            <a:pPr lvl="1"/>
            <a:r>
              <a:rPr lang="en-US" dirty="0" smtClean="0"/>
              <a:t>Defined tests for Normality, and/or use of Weibull Distribution to establish similar confidence limits</a:t>
            </a:r>
          </a:p>
          <a:p>
            <a:r>
              <a:rPr lang="en-US" dirty="0" smtClean="0"/>
              <a:t>Assessment values in this design criteria do not include additional factors of safety above this confidence limit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Review of Structural Design Criteria for Al-7075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0BB3-777B-4088-A229-5D313DCF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 energy limit for Peak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8C88-8D08-4739-81EB-5CFEE8F0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312342"/>
            <a:ext cx="7920000" cy="2913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Note ‘Peak’ here means ‘maximum,’ not the ‘peak stress’—likely need to update section heading…</a:t>
            </a:r>
          </a:p>
          <a:p>
            <a:r>
              <a:rPr lang="en-US" dirty="0"/>
              <a:t>Based on elastic stress analysis with limited plasticity, uses linear decomposition of stresses</a:t>
            </a:r>
          </a:p>
          <a:p>
            <a:pPr lvl="1"/>
            <a:r>
              <a:rPr lang="en-US" u="sng" dirty="0"/>
              <a:t>Membrane</a:t>
            </a:r>
            <a:r>
              <a:rPr lang="en-US" dirty="0"/>
              <a:t> stress shall not exceed 1.0 K S</a:t>
            </a:r>
            <a:r>
              <a:rPr lang="en-US" baseline="-25000" dirty="0"/>
              <a:t>m</a:t>
            </a:r>
            <a:r>
              <a:rPr lang="en-US" dirty="0"/>
              <a:t> .</a:t>
            </a:r>
          </a:p>
          <a:p>
            <a:pPr lvl="1"/>
            <a:r>
              <a:rPr lang="en-US" u="sng" dirty="0"/>
              <a:t>Local Primary stress </a:t>
            </a:r>
            <a:r>
              <a:rPr lang="en-US" dirty="0"/>
              <a:t>shall not exceed </a:t>
            </a:r>
            <a:r>
              <a:rPr lang="en-US" dirty="0" smtClean="0"/>
              <a:t>1.20 </a:t>
            </a:r>
            <a:r>
              <a:rPr lang="en-US" dirty="0"/>
              <a:t>K S</a:t>
            </a:r>
            <a:r>
              <a:rPr lang="en-US" baseline="-25000" dirty="0"/>
              <a:t>m</a:t>
            </a:r>
            <a:r>
              <a:rPr lang="en-US" dirty="0"/>
              <a:t> .</a:t>
            </a:r>
          </a:p>
          <a:p>
            <a:r>
              <a:rPr lang="en-US" dirty="0"/>
              <a:t>K-factors shown next—modified from standards such that ‘Local Primary’ limit is the yield stress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3C75-1BA8-45EC-B4E8-C846BEC7F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17932-2413-4C2F-9828-15CCA368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962254"/>
            <a:ext cx="6840760" cy="2190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C8DFF-0206-4F35-86FB-07C6B2E18E0A}"/>
              </a:ext>
            </a:extLst>
          </p:cNvPr>
          <p:cNvSpPr txBox="1"/>
          <p:nvPr/>
        </p:nvSpPr>
        <p:spPr>
          <a:xfrm>
            <a:off x="6156176" y="2060848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Membrane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39657-DA4C-4EC6-8432-60844CD52454}"/>
              </a:ext>
            </a:extLst>
          </p:cNvPr>
          <p:cNvSpPr txBox="1"/>
          <p:nvPr/>
        </p:nvSpPr>
        <p:spPr>
          <a:xfrm>
            <a:off x="3275856" y="1268760"/>
            <a:ext cx="2056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‘Peak’ Local Primary Stress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B68E1F-615A-46DD-B675-37A70855E7ED}"/>
              </a:ext>
            </a:extLst>
          </p:cNvPr>
          <p:cNvCxnSpPr/>
          <p:nvPr/>
        </p:nvCxnSpPr>
        <p:spPr>
          <a:xfrm flipH="1">
            <a:off x="2051720" y="1412776"/>
            <a:ext cx="1224136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D006-5599-406B-83ED-8F70979C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K-Factor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9206-F667-4198-AF4C-AAFA6E6F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5139180"/>
            <a:ext cx="7128352" cy="1170140"/>
          </a:xfrm>
        </p:spPr>
        <p:txBody>
          <a:bodyPr>
            <a:normAutofit/>
          </a:bodyPr>
          <a:lstStyle/>
          <a:p>
            <a:r>
              <a:rPr lang="en-US" sz="1600" dirty="0"/>
              <a:t>Comparing (A) to Primary stress criteria, limit stress is 1.0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-25000" dirty="0"/>
              <a:t>y</a:t>
            </a:r>
            <a:r>
              <a:rPr lang="en-US" sz="1600" dirty="0"/>
              <a:t> .</a:t>
            </a:r>
          </a:p>
          <a:p>
            <a:r>
              <a:rPr lang="en-US" sz="1600" dirty="0"/>
              <a:t>Comparing (B) to Primary stress criteria, limit stress is 1.1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-25000" dirty="0"/>
              <a:t>y</a:t>
            </a:r>
            <a:r>
              <a:rPr lang="en-US" sz="1600" dirty="0"/>
              <a:t> .</a:t>
            </a:r>
          </a:p>
          <a:p>
            <a:r>
              <a:rPr lang="en-US" sz="1600" dirty="0"/>
              <a:t>Comparing (C) to Primary stress criteria, limit stress is 1.2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-25000" dirty="0"/>
              <a:t>y</a:t>
            </a:r>
            <a:r>
              <a:rPr lang="en-US" sz="1600" dirty="0"/>
              <a:t> .</a:t>
            </a:r>
          </a:p>
          <a:p>
            <a:r>
              <a:rPr lang="en-US" sz="1600" dirty="0"/>
              <a:t>In Condition (C) Membrane stress never exceeds 0.96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-25000" dirty="0"/>
              <a:t>y</a:t>
            </a:r>
            <a:r>
              <a:rPr lang="en-US" sz="1600" dirty="0"/>
              <a:t> 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3B7D1-4EC0-4E32-93DC-61950945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Review of Structural Design Criteria for Al-7075 October 2018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72E4B-3DB3-49D3-926E-D917ADD3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31722"/>
            <a:ext cx="5486400" cy="425448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0FB71E-E100-448A-AFEC-2D84974B9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11857"/>
              </p:ext>
            </p:extLst>
          </p:nvPr>
        </p:nvGraphicFramePr>
        <p:xfrm>
          <a:off x="5881936" y="980727"/>
          <a:ext cx="2650504" cy="398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52">
                  <a:extLst>
                    <a:ext uri="{9D8B030D-6E8A-4147-A177-3AD203B41FA5}">
                      <a16:colId xmlns:a16="http://schemas.microsoft.com/office/drawing/2014/main" val="1512533868"/>
                    </a:ext>
                  </a:extLst>
                </a:gridCol>
                <a:gridCol w="1325252">
                  <a:extLst>
                    <a:ext uri="{9D8B030D-6E8A-4147-A177-3AD203B41FA5}">
                      <a16:colId xmlns:a16="http://schemas.microsoft.com/office/drawing/2014/main" val="836340919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r>
                        <a:rPr lang="en-US" dirty="0"/>
                        <a:t>K-Factor: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Applies to Load case: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7585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/>
                        <a:t>K= 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1b, 2(cold) 3(operation)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388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en-US" dirty="0"/>
                        <a:t>K= 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1a (loading)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64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en-US" dirty="0"/>
                        <a:t>K= 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4(Fault) requires assessment after occurrence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643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/>
                        <a:t>K= 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unrepairable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4948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DCE8198-ADC1-4C77-8585-0F9B127B3578}"/>
              </a:ext>
            </a:extLst>
          </p:cNvPr>
          <p:cNvSpPr/>
          <p:nvPr/>
        </p:nvSpPr>
        <p:spPr>
          <a:xfrm>
            <a:off x="467544" y="4581128"/>
            <a:ext cx="5328592" cy="3600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EB3E01-4BF1-4B50-8AC0-5FFB231C850B}"/>
              </a:ext>
            </a:extLst>
          </p:cNvPr>
          <p:cNvCxnSpPr/>
          <p:nvPr/>
        </p:nvCxnSpPr>
        <p:spPr>
          <a:xfrm>
            <a:off x="467544" y="4581128"/>
            <a:ext cx="5328592" cy="36004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FCCEFF-5A85-4B15-A540-6F1BC8AFA8BE}"/>
              </a:ext>
            </a:extLst>
          </p:cNvPr>
          <p:cNvCxnSpPr>
            <a:cxnSpLocks/>
          </p:cNvCxnSpPr>
          <p:nvPr/>
        </p:nvCxnSpPr>
        <p:spPr>
          <a:xfrm flipV="1">
            <a:off x="467544" y="4581128"/>
            <a:ext cx="5328592" cy="36004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AC236E-D440-415B-9920-EC7AE3F54F50}"/>
              </a:ext>
            </a:extLst>
          </p:cNvPr>
          <p:cNvSpPr txBox="1"/>
          <p:nvPr/>
        </p:nvSpPr>
        <p:spPr>
          <a:xfrm>
            <a:off x="1475656" y="6525344"/>
            <a:ext cx="256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[2] NSTX Structural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967754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39645</TotalTime>
  <Words>2182</Words>
  <Application>Microsoft Office PowerPoint</Application>
  <PresentationFormat>On-screen Show (4:3)</PresentationFormat>
  <Paragraphs>193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Wingdings</vt:lpstr>
      <vt:lpstr>Thème Office</vt:lpstr>
      <vt:lpstr>Structural Criteria</vt:lpstr>
      <vt:lpstr>Outline</vt:lpstr>
      <vt:lpstr>Scope of this Structural Design Criteria</vt:lpstr>
      <vt:lpstr>Static Stress Limits</vt:lpstr>
      <vt:lpstr>Limiting Stress Values (1)</vt:lpstr>
      <vt:lpstr>Limiting Stress Values (2)</vt:lpstr>
      <vt:lpstr>A comment on Material Properties used for Assessment Criteria</vt:lpstr>
      <vt:lpstr>Distortion energy limit for Peak Stress</vt:lpstr>
      <vt:lpstr>K-Factor Comparison</vt:lpstr>
      <vt:lpstr>Load Factor versus Factor of Safety</vt:lpstr>
      <vt:lpstr>Limits for Fast Fracture and  Comparison to other Design Criteria</vt:lpstr>
      <vt:lpstr>Critical Crack and Self Arrest</vt:lpstr>
      <vt:lpstr>Elasto-Plastic Analysis applicable for both  Plastic Collapse and Fast Fracture</vt:lpstr>
      <vt:lpstr>Flaw Assessment Caveats</vt:lpstr>
      <vt:lpstr>Flaw Shape used in Assessment</vt:lpstr>
      <vt:lpstr>Critical Flaw Size Assessment by Analysis</vt:lpstr>
      <vt:lpstr>Calculated Critical Flaw versus Inspection </vt:lpstr>
      <vt:lpstr>Assumed Flaw Geometry for Inspection</vt:lpstr>
      <vt:lpstr>Example for Shell using ASTM B594</vt:lpstr>
      <vt:lpstr>Conclusion</vt:lpstr>
      <vt:lpstr>Backup Slides</vt:lpstr>
      <vt:lpstr>Through Shell Crack Calculation</vt:lpstr>
      <vt:lpstr>Tensile and Fracture Samples</vt:lpstr>
      <vt:lpstr>Preliminary Tensile Results 4K and 295K</vt:lpstr>
      <vt:lpstr>Fracture testing plan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Eric C. Anderssen</cp:lastModifiedBy>
  <cp:revision>1104</cp:revision>
  <cp:lastPrinted>2018-04-19T12:46:45Z</cp:lastPrinted>
  <dcterms:created xsi:type="dcterms:W3CDTF">2016-03-23T12:58:39Z</dcterms:created>
  <dcterms:modified xsi:type="dcterms:W3CDTF">2018-10-05T15:33:36Z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