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63" r:id="rId5"/>
    <p:sldId id="340" r:id="rId6"/>
    <p:sldId id="430" r:id="rId7"/>
    <p:sldId id="358" r:id="rId8"/>
    <p:sldId id="452" r:id="rId9"/>
    <p:sldId id="369" r:id="rId10"/>
    <p:sldId id="437" r:id="rId11"/>
    <p:sldId id="431" r:id="rId12"/>
    <p:sldId id="429" r:id="rId13"/>
    <p:sldId id="1045" r:id="rId14"/>
    <p:sldId id="1064" r:id="rId15"/>
    <p:sldId id="433" r:id="rId16"/>
    <p:sldId id="1065" r:id="rId17"/>
    <p:sldId id="1066" r:id="rId18"/>
    <p:sldId id="405" r:id="rId1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5F5F5F"/>
    <a:srgbClr val="009900"/>
    <a:srgbClr val="FFE699"/>
    <a:srgbClr val="FFCC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486" autoAdjust="0"/>
    <p:restoredTop sz="96407" autoAdjust="0"/>
  </p:normalViewPr>
  <p:slideViewPr>
    <p:cSldViewPr snapToObjects="1" showGuides="1">
      <p:cViewPr varScale="1">
        <p:scale>
          <a:sx n="99" d="100"/>
          <a:sy n="99" d="100"/>
        </p:scale>
        <p:origin x="192" y="960"/>
      </p:cViewPr>
      <p:guideLst>
        <p:guide orient="horz" pos="4080"/>
        <p:guide pos="24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04/10/2018</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04/10/2018</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6</a:t>
            </a:fld>
            <a:endParaRPr lang="en-US" dirty="0"/>
          </a:p>
        </p:txBody>
      </p:sp>
    </p:spTree>
    <p:extLst>
      <p:ext uri="{BB962C8B-B14F-4D97-AF65-F5344CB8AC3E}">
        <p14:creationId xmlns:p14="http://schemas.microsoft.com/office/powerpoint/2010/main" val="405880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9</a:t>
            </a:fld>
            <a:endParaRPr lang="en-US" dirty="0"/>
          </a:p>
        </p:txBody>
      </p:sp>
    </p:spTree>
    <p:extLst>
      <p:ext uri="{BB962C8B-B14F-4D97-AF65-F5344CB8AC3E}">
        <p14:creationId xmlns:p14="http://schemas.microsoft.com/office/powerpoint/2010/main" val="1801209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Review of Structural Design Criteria for Al-7075</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191200" cy="360000"/>
          </a:xfrm>
          <a:prstGeom prst="rect">
            <a:avLst/>
          </a:prstGeom>
        </p:spPr>
        <p:txBody>
          <a:bodyPr vert="horz" lIns="0" tIns="0" rIns="0" bIns="0" rtlCol="0" anchor="b"/>
          <a:lstStyle>
            <a:lvl1pPr algn="r">
              <a:defRPr sz="1200">
                <a:solidFill>
                  <a:schemeClr val="accent1"/>
                </a:solidFill>
              </a:defRPr>
            </a:lvl1pPr>
          </a:lstStyle>
          <a:p>
            <a:r>
              <a:rPr lang="en-US" dirty="0"/>
              <a:t>Review of Structural Design Criteria for Al-7075</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Review of Structural Design Criteria for Al-7075</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Review of Structural Design Criteria for Al-7075</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Review of Structural Design Criteria for Al-7075</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Review of Structural Design Criteria for Al-7075</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Review of Structural Design Criteria for Al-7075</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12168" y="2788089"/>
            <a:ext cx="7200000" cy="1432999"/>
          </a:xfrm>
        </p:spPr>
        <p:txBody>
          <a:bodyPr/>
          <a:lstStyle/>
          <a:p>
            <a:r>
              <a:rPr lang="en-GB" sz="3600" dirty="0"/>
              <a:t>Introduction</a:t>
            </a:r>
          </a:p>
        </p:txBody>
      </p:sp>
      <p:sp>
        <p:nvSpPr>
          <p:cNvPr id="3" name="Sous-titre 2"/>
          <p:cNvSpPr>
            <a:spLocks noGrp="1"/>
          </p:cNvSpPr>
          <p:nvPr>
            <p:ph type="subTitle" idx="1"/>
          </p:nvPr>
        </p:nvSpPr>
        <p:spPr>
          <a:xfrm>
            <a:off x="1288956" y="4221088"/>
            <a:ext cx="6480000" cy="990600"/>
          </a:xfrm>
        </p:spPr>
        <p:txBody>
          <a:bodyPr>
            <a:normAutofit/>
          </a:bodyPr>
          <a:lstStyle/>
          <a:p>
            <a:r>
              <a:rPr lang="en-GB" dirty="0"/>
              <a:t>Soren Prestemon</a:t>
            </a:r>
          </a:p>
          <a:p>
            <a:r>
              <a:rPr lang="en-US" i="1" dirty="0"/>
              <a:t>HL-LHC AUP Magnets L3 CAM - Structures, LBNL</a:t>
            </a:r>
            <a:endParaRPr lang="en-GB" i="1" dirty="0"/>
          </a:p>
        </p:txBody>
      </p:sp>
      <p:sp>
        <p:nvSpPr>
          <p:cNvPr id="4" name="Espace réservé du texte 3"/>
          <p:cNvSpPr>
            <a:spLocks noGrp="1"/>
          </p:cNvSpPr>
          <p:nvPr>
            <p:ph type="body" sz="quarter" idx="14"/>
          </p:nvPr>
        </p:nvSpPr>
        <p:spPr>
          <a:xfrm>
            <a:off x="1318199" y="5571729"/>
            <a:ext cx="6480000" cy="504056"/>
          </a:xfrm>
        </p:spPr>
        <p:txBody>
          <a:bodyPr>
            <a:normAutofit/>
          </a:bodyPr>
          <a:lstStyle/>
          <a:p>
            <a:r>
              <a:rPr lang="en-US" sz="1400" dirty="0"/>
              <a:t>Review of Structural Design Criteria for Al-7075</a:t>
            </a:r>
          </a:p>
          <a:p>
            <a:r>
              <a:rPr lang="en-US" sz="1400" dirty="0"/>
              <a:t>LBNL October 5th, 2018</a:t>
            </a:r>
            <a:endParaRPr lang="en-GB" sz="1400"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C0993-7031-254C-8B7C-53FC9362AEF7}"/>
              </a:ext>
            </a:extLst>
          </p:cNvPr>
          <p:cNvSpPr>
            <a:spLocks noGrp="1"/>
          </p:cNvSpPr>
          <p:nvPr>
            <p:ph type="title"/>
          </p:nvPr>
        </p:nvSpPr>
        <p:spPr/>
        <p:txBody>
          <a:bodyPr/>
          <a:lstStyle/>
          <a:p>
            <a:r>
              <a:rPr lang="en-US" dirty="0"/>
              <a:t>The MQXFA structural elements are designed in accordance with Design Criteria</a:t>
            </a:r>
          </a:p>
        </p:txBody>
      </p:sp>
      <p:sp>
        <p:nvSpPr>
          <p:cNvPr id="4" name="Slide Number Placeholder 3">
            <a:extLst>
              <a:ext uri="{FF2B5EF4-FFF2-40B4-BE49-F238E27FC236}">
                <a16:creationId xmlns:a16="http://schemas.microsoft.com/office/drawing/2014/main" id="{BE76E4E4-3C2D-E84F-86F0-4FC07EBBAA2C}"/>
              </a:ext>
            </a:extLst>
          </p:cNvPr>
          <p:cNvSpPr>
            <a:spLocks noGrp="1"/>
          </p:cNvSpPr>
          <p:nvPr>
            <p:ph type="sldNum" sz="quarter" idx="12"/>
          </p:nvPr>
        </p:nvSpPr>
        <p:spPr/>
        <p:txBody>
          <a:bodyPr/>
          <a:lstStyle/>
          <a:p>
            <a:fld id="{BFDCA1C4-9514-7B4F-976F-D92F7E296653}" type="slidenum">
              <a:rPr lang="fr-FR" smtClean="0"/>
              <a:pPr/>
              <a:t>10</a:t>
            </a:fld>
            <a:endParaRPr lang="fr-FR" dirty="0"/>
          </a:p>
        </p:txBody>
      </p:sp>
      <p:sp>
        <p:nvSpPr>
          <p:cNvPr id="5" name="Footer Placeholder 4">
            <a:extLst>
              <a:ext uri="{FF2B5EF4-FFF2-40B4-BE49-F238E27FC236}">
                <a16:creationId xmlns:a16="http://schemas.microsoft.com/office/drawing/2014/main" id="{A4B823AC-028C-DC4F-B04F-04325629D481}"/>
              </a:ext>
            </a:extLst>
          </p:cNvPr>
          <p:cNvSpPr>
            <a:spLocks noGrp="1"/>
          </p:cNvSpPr>
          <p:nvPr>
            <p:ph type="ftr" sz="quarter" idx="3"/>
          </p:nvPr>
        </p:nvSpPr>
        <p:spPr/>
        <p:txBody>
          <a:bodyPr/>
          <a:lstStyle/>
          <a:p>
            <a:r>
              <a:rPr lang="en-US"/>
              <a:t>Review of Structural Design Criteria for Al-7075</a:t>
            </a:r>
            <a:endParaRPr lang="en-GB" dirty="0"/>
          </a:p>
        </p:txBody>
      </p:sp>
      <p:pic>
        <p:nvPicPr>
          <p:cNvPr id="8" name="Picture 7">
            <a:extLst>
              <a:ext uri="{FF2B5EF4-FFF2-40B4-BE49-F238E27FC236}">
                <a16:creationId xmlns:a16="http://schemas.microsoft.com/office/drawing/2014/main" id="{A810C038-9456-0B42-AA97-4D89D35DA0B7}"/>
              </a:ext>
            </a:extLst>
          </p:cNvPr>
          <p:cNvPicPr>
            <a:picLocks noChangeAspect="1"/>
          </p:cNvPicPr>
          <p:nvPr/>
        </p:nvPicPr>
        <p:blipFill>
          <a:blip r:embed="rId2"/>
          <a:stretch>
            <a:fillRect/>
          </a:stretch>
        </p:blipFill>
        <p:spPr>
          <a:xfrm>
            <a:off x="156357" y="1311860"/>
            <a:ext cx="3325803" cy="4632630"/>
          </a:xfrm>
          <a:prstGeom prst="rect">
            <a:avLst/>
          </a:prstGeom>
          <a:ln>
            <a:solidFill>
              <a:schemeClr val="accent2">
                <a:lumMod val="60000"/>
                <a:lumOff val="40000"/>
              </a:schemeClr>
            </a:solidFill>
          </a:ln>
        </p:spPr>
      </p:pic>
      <p:pic>
        <p:nvPicPr>
          <p:cNvPr id="9" name="Picture 8">
            <a:extLst>
              <a:ext uri="{FF2B5EF4-FFF2-40B4-BE49-F238E27FC236}">
                <a16:creationId xmlns:a16="http://schemas.microsoft.com/office/drawing/2014/main" id="{BC93961C-4E4C-764D-93A3-A63A1FE009A4}"/>
              </a:ext>
            </a:extLst>
          </p:cNvPr>
          <p:cNvPicPr>
            <a:picLocks noChangeAspect="1"/>
          </p:cNvPicPr>
          <p:nvPr/>
        </p:nvPicPr>
        <p:blipFill>
          <a:blip r:embed="rId3"/>
          <a:stretch>
            <a:fillRect/>
          </a:stretch>
        </p:blipFill>
        <p:spPr>
          <a:xfrm>
            <a:off x="3508123" y="1306878"/>
            <a:ext cx="4193311" cy="4642594"/>
          </a:xfrm>
          <a:prstGeom prst="rect">
            <a:avLst/>
          </a:prstGeom>
          <a:ln>
            <a:solidFill>
              <a:schemeClr val="accent2">
                <a:lumMod val="60000"/>
                <a:lumOff val="40000"/>
              </a:schemeClr>
            </a:solidFill>
          </a:ln>
        </p:spPr>
      </p:pic>
      <p:grpSp>
        <p:nvGrpSpPr>
          <p:cNvPr id="12" name="Group 11">
            <a:extLst>
              <a:ext uri="{FF2B5EF4-FFF2-40B4-BE49-F238E27FC236}">
                <a16:creationId xmlns:a16="http://schemas.microsoft.com/office/drawing/2014/main" id="{39229740-D8D8-C04E-9F92-446403E4A210}"/>
              </a:ext>
            </a:extLst>
          </p:cNvPr>
          <p:cNvGrpSpPr/>
          <p:nvPr/>
        </p:nvGrpSpPr>
        <p:grpSpPr>
          <a:xfrm>
            <a:off x="5021243" y="1891947"/>
            <a:ext cx="4063679" cy="4464403"/>
            <a:chOff x="5021243" y="1891947"/>
            <a:chExt cx="4063679" cy="4464403"/>
          </a:xfrm>
        </p:grpSpPr>
        <p:pic>
          <p:nvPicPr>
            <p:cNvPr id="10" name="Picture 9">
              <a:extLst>
                <a:ext uri="{FF2B5EF4-FFF2-40B4-BE49-F238E27FC236}">
                  <a16:creationId xmlns:a16="http://schemas.microsoft.com/office/drawing/2014/main" id="{C7E584E1-48E9-B941-B641-4E5CFF4072BB}"/>
                </a:ext>
              </a:extLst>
            </p:cNvPr>
            <p:cNvPicPr>
              <a:picLocks noChangeAspect="1"/>
            </p:cNvPicPr>
            <p:nvPr/>
          </p:nvPicPr>
          <p:blipFill>
            <a:blip r:embed="rId4"/>
            <a:stretch>
              <a:fillRect/>
            </a:stretch>
          </p:blipFill>
          <p:spPr>
            <a:xfrm>
              <a:off x="5021243" y="1891947"/>
              <a:ext cx="4063679" cy="4464403"/>
            </a:xfrm>
            <a:prstGeom prst="rect">
              <a:avLst/>
            </a:prstGeom>
            <a:noFill/>
            <a:ln w="34925">
              <a:solidFill>
                <a:srgbClr val="FFC000"/>
              </a:solidFill>
            </a:ln>
          </p:spPr>
        </p:pic>
        <p:sp>
          <p:nvSpPr>
            <p:cNvPr id="11" name="TextBox 10">
              <a:extLst>
                <a:ext uri="{FF2B5EF4-FFF2-40B4-BE49-F238E27FC236}">
                  <a16:creationId xmlns:a16="http://schemas.microsoft.com/office/drawing/2014/main" id="{D7AFAFB8-F1D1-C74A-8979-300A4803F001}"/>
                </a:ext>
              </a:extLst>
            </p:cNvPr>
            <p:cNvSpPr txBox="1"/>
            <p:nvPr/>
          </p:nvSpPr>
          <p:spPr>
            <a:xfrm rot="20673177">
              <a:off x="5458343" y="4389756"/>
              <a:ext cx="2938727" cy="369332"/>
            </a:xfrm>
            <a:prstGeom prst="rect">
              <a:avLst/>
            </a:prstGeom>
            <a:solidFill>
              <a:schemeClr val="accent6">
                <a:lumMod val="40000"/>
                <a:lumOff val="60000"/>
              </a:schemeClr>
            </a:solidFill>
          </p:spPr>
          <p:txBody>
            <a:bodyPr wrap="square" rtlCol="0">
              <a:spAutoFit/>
            </a:bodyPr>
            <a:lstStyle/>
            <a:p>
              <a:r>
                <a:rPr lang="en-US" dirty="0"/>
                <a:t>Reviewed April 23</a:t>
              </a:r>
              <a:r>
                <a:rPr lang="en-US" baseline="30000" dirty="0"/>
                <a:t>rd</a:t>
              </a:r>
              <a:r>
                <a:rPr lang="en-US" dirty="0"/>
                <a:t>, 2018</a:t>
              </a:r>
            </a:p>
          </p:txBody>
        </p:sp>
      </p:grpSp>
    </p:spTree>
    <p:extLst>
      <p:ext uri="{BB962C8B-B14F-4D97-AF65-F5344CB8AC3E}">
        <p14:creationId xmlns:p14="http://schemas.microsoft.com/office/powerpoint/2010/main" val="15251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2750F-E7D3-4646-A856-41FF4BD007F8}"/>
              </a:ext>
            </a:extLst>
          </p:cNvPr>
          <p:cNvSpPr>
            <a:spLocks noGrp="1"/>
          </p:cNvSpPr>
          <p:nvPr>
            <p:ph type="title"/>
          </p:nvPr>
        </p:nvSpPr>
        <p:spPr/>
        <p:txBody>
          <a:bodyPr/>
          <a:lstStyle/>
          <a:p>
            <a:r>
              <a:rPr lang="en-US" dirty="0"/>
              <a:t>CD1 recommendation: Create Design Criteria</a:t>
            </a:r>
          </a:p>
        </p:txBody>
      </p:sp>
      <p:sp>
        <p:nvSpPr>
          <p:cNvPr id="4" name="Slide Number Placeholder 3">
            <a:extLst>
              <a:ext uri="{FF2B5EF4-FFF2-40B4-BE49-F238E27FC236}">
                <a16:creationId xmlns:a16="http://schemas.microsoft.com/office/drawing/2014/main" id="{F1D29C71-570E-5A4A-8CB4-9AE28A265525}"/>
              </a:ext>
            </a:extLst>
          </p:cNvPr>
          <p:cNvSpPr>
            <a:spLocks noGrp="1"/>
          </p:cNvSpPr>
          <p:nvPr>
            <p:ph type="sldNum" sz="quarter" idx="12"/>
          </p:nvPr>
        </p:nvSpPr>
        <p:spPr/>
        <p:txBody>
          <a:bodyPr/>
          <a:lstStyle/>
          <a:p>
            <a:fld id="{BFDCA1C4-9514-7B4F-976F-D92F7E296653}" type="slidenum">
              <a:rPr lang="fr-FR" smtClean="0"/>
              <a:pPr/>
              <a:t>11</a:t>
            </a:fld>
            <a:endParaRPr lang="fr-FR" dirty="0"/>
          </a:p>
        </p:txBody>
      </p:sp>
      <p:sp>
        <p:nvSpPr>
          <p:cNvPr id="3" name="Footer Placeholder 2">
            <a:extLst>
              <a:ext uri="{FF2B5EF4-FFF2-40B4-BE49-F238E27FC236}">
                <a16:creationId xmlns:a16="http://schemas.microsoft.com/office/drawing/2014/main" id="{4CF7B7EE-CBD7-1845-A3AD-E2595E9370AA}"/>
              </a:ext>
            </a:extLst>
          </p:cNvPr>
          <p:cNvSpPr>
            <a:spLocks noGrp="1"/>
          </p:cNvSpPr>
          <p:nvPr>
            <p:ph type="ftr" sz="quarter" idx="4294967295"/>
          </p:nvPr>
        </p:nvSpPr>
        <p:spPr/>
        <p:txBody>
          <a:bodyPr/>
          <a:lstStyle/>
          <a:p>
            <a:r>
              <a:rPr lang="en-GB" dirty="0"/>
              <a:t>Review of Structural Design Criteria for Al-7075</a:t>
            </a:r>
          </a:p>
        </p:txBody>
      </p:sp>
      <p:sp>
        <p:nvSpPr>
          <p:cNvPr id="9" name="Rectangle 8">
            <a:extLst>
              <a:ext uri="{FF2B5EF4-FFF2-40B4-BE49-F238E27FC236}">
                <a16:creationId xmlns:a16="http://schemas.microsoft.com/office/drawing/2014/main" id="{E94D55D8-A202-CC49-B0C4-571F57800F9A}"/>
              </a:ext>
            </a:extLst>
          </p:cNvPr>
          <p:cNvSpPr/>
          <p:nvPr/>
        </p:nvSpPr>
        <p:spPr>
          <a:xfrm>
            <a:off x="255875" y="976250"/>
            <a:ext cx="2448272" cy="1600438"/>
          </a:xfrm>
          <a:prstGeom prst="rect">
            <a:avLst/>
          </a:prstGeom>
        </p:spPr>
        <p:txBody>
          <a:bodyPr wrap="square">
            <a:spAutoFit/>
          </a:bodyPr>
          <a:lstStyle/>
          <a:p>
            <a:r>
              <a:rPr lang="en-US" sz="1400" b="1" dirty="0"/>
              <a:t>Create and approve (structural and electrical) design criteria, including criteria for brittle materials, prior to CD-2/3b.</a:t>
            </a:r>
          </a:p>
          <a:p>
            <a:endParaRPr lang="en-US" sz="1400" b="1" dirty="0"/>
          </a:p>
        </p:txBody>
      </p:sp>
      <p:sp>
        <p:nvSpPr>
          <p:cNvPr id="10" name="Right Arrow 9">
            <a:extLst>
              <a:ext uri="{FF2B5EF4-FFF2-40B4-BE49-F238E27FC236}">
                <a16:creationId xmlns:a16="http://schemas.microsoft.com/office/drawing/2014/main" id="{8BC2F60A-D6EF-0847-B600-33FF70FAD447}"/>
              </a:ext>
            </a:extLst>
          </p:cNvPr>
          <p:cNvSpPr/>
          <p:nvPr/>
        </p:nvSpPr>
        <p:spPr>
          <a:xfrm>
            <a:off x="2663787" y="1452723"/>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FDAA40-B4A4-4545-BFCE-02F13E94CC50}"/>
              </a:ext>
            </a:extLst>
          </p:cNvPr>
          <p:cNvSpPr/>
          <p:nvPr/>
        </p:nvSpPr>
        <p:spPr>
          <a:xfrm>
            <a:off x="3216246" y="844371"/>
            <a:ext cx="2579890" cy="1815882"/>
          </a:xfrm>
          <a:prstGeom prst="rect">
            <a:avLst/>
          </a:prstGeom>
          <a:ln>
            <a:solidFill>
              <a:schemeClr val="accent1">
                <a:shade val="95000"/>
                <a:satMod val="105000"/>
              </a:schemeClr>
            </a:solidFill>
          </a:ln>
        </p:spPr>
        <p:txBody>
          <a:bodyPr wrap="square">
            <a:spAutoFit/>
          </a:bodyPr>
          <a:lstStyle/>
          <a:p>
            <a:r>
              <a:rPr lang="en-US" sz="1400" dirty="0"/>
              <a:t>Electrical Design Criteria:</a:t>
            </a:r>
          </a:p>
          <a:p>
            <a:r>
              <a:rPr lang="en-US" sz="1400" i="1" dirty="0"/>
              <a:t>US-HiLumi-doc-826</a:t>
            </a:r>
          </a:p>
          <a:p>
            <a:r>
              <a:rPr lang="en-US" sz="1400" dirty="0"/>
              <a:t>Design Criteria for MQXFA Superconducting Elements:</a:t>
            </a:r>
          </a:p>
          <a:p>
            <a:r>
              <a:rPr lang="en-US" sz="1400" i="1" dirty="0"/>
              <a:t>US-HiLumi-doc-885</a:t>
            </a:r>
            <a:endParaRPr lang="en-US" sz="1400" dirty="0"/>
          </a:p>
          <a:p>
            <a:r>
              <a:rPr lang="en-US" sz="1400" dirty="0"/>
              <a:t>Structural Design Criteria:</a:t>
            </a:r>
          </a:p>
          <a:p>
            <a:r>
              <a:rPr lang="en-US" sz="1400" i="1" dirty="0"/>
              <a:t>US-HiLumi-doc-909</a:t>
            </a:r>
          </a:p>
          <a:p>
            <a:endParaRPr lang="en-US" sz="1400" dirty="0"/>
          </a:p>
        </p:txBody>
      </p:sp>
      <p:sp>
        <p:nvSpPr>
          <p:cNvPr id="12" name="Right Arrow 11">
            <a:extLst>
              <a:ext uri="{FF2B5EF4-FFF2-40B4-BE49-F238E27FC236}">
                <a16:creationId xmlns:a16="http://schemas.microsoft.com/office/drawing/2014/main" id="{F644A60C-3992-A246-96C9-832A0C0DA9E2}"/>
              </a:ext>
            </a:extLst>
          </p:cNvPr>
          <p:cNvSpPr/>
          <p:nvPr/>
        </p:nvSpPr>
        <p:spPr>
          <a:xfrm>
            <a:off x="2663787" y="2757834"/>
            <a:ext cx="3088693"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C17A4F2-6A19-5E44-98E4-3965D0A4B4DB}"/>
              </a:ext>
            </a:extLst>
          </p:cNvPr>
          <p:cNvPicPr>
            <a:picLocks noChangeAspect="1"/>
          </p:cNvPicPr>
          <p:nvPr/>
        </p:nvPicPr>
        <p:blipFill>
          <a:blip r:embed="rId2"/>
          <a:stretch>
            <a:fillRect/>
          </a:stretch>
        </p:blipFill>
        <p:spPr>
          <a:xfrm>
            <a:off x="6140875" y="1030602"/>
            <a:ext cx="2758033" cy="2072755"/>
          </a:xfrm>
          <a:prstGeom prst="rect">
            <a:avLst/>
          </a:prstGeom>
          <a:ln>
            <a:solidFill>
              <a:schemeClr val="accent1">
                <a:shade val="95000"/>
                <a:satMod val="105000"/>
              </a:schemeClr>
            </a:solidFill>
          </a:ln>
        </p:spPr>
      </p:pic>
      <p:cxnSp>
        <p:nvCxnSpPr>
          <p:cNvPr id="15" name="Straight Connector 14">
            <a:extLst>
              <a:ext uri="{FF2B5EF4-FFF2-40B4-BE49-F238E27FC236}">
                <a16:creationId xmlns:a16="http://schemas.microsoft.com/office/drawing/2014/main" id="{6F6F3109-C788-F64E-BB0A-FE0E705B6879}"/>
              </a:ext>
            </a:extLst>
          </p:cNvPr>
          <p:cNvCxnSpPr/>
          <p:nvPr/>
        </p:nvCxnSpPr>
        <p:spPr>
          <a:xfrm flipH="1">
            <a:off x="473912" y="3284984"/>
            <a:ext cx="805808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E6BD519D-D581-FF4D-BF7C-AEB28694207E}"/>
              </a:ext>
            </a:extLst>
          </p:cNvPr>
          <p:cNvSpPr/>
          <p:nvPr/>
        </p:nvSpPr>
        <p:spPr>
          <a:xfrm>
            <a:off x="250523" y="2459293"/>
            <a:ext cx="2269249" cy="738664"/>
          </a:xfrm>
          <a:prstGeom prst="rect">
            <a:avLst/>
          </a:prstGeom>
        </p:spPr>
        <p:txBody>
          <a:bodyPr wrap="square">
            <a:spAutoFit/>
          </a:bodyPr>
          <a:lstStyle/>
          <a:p>
            <a:r>
              <a:rPr lang="en-US" sz="1400" b="1" dirty="0">
                <a:ea typeface="Times New Roman" panose="02020603050405020304" pitchFamily="18" charset="0"/>
                <a:cs typeface="TimesNewRomanPSMT" panose="02020603050405020304" pitchFamily="18" charset="0"/>
              </a:rPr>
              <a:t>Secure external review of these criteria prior to or during CD-2/3b.</a:t>
            </a:r>
            <a:r>
              <a:rPr lang="en-US" sz="1400" b="1" dirty="0"/>
              <a:t> </a:t>
            </a:r>
          </a:p>
        </p:txBody>
      </p:sp>
      <p:sp>
        <p:nvSpPr>
          <p:cNvPr id="18" name="TextBox 17">
            <a:extLst>
              <a:ext uri="{FF2B5EF4-FFF2-40B4-BE49-F238E27FC236}">
                <a16:creationId xmlns:a16="http://schemas.microsoft.com/office/drawing/2014/main" id="{6BEFDFFB-B29A-0944-8E44-6E52C6F0858A}"/>
              </a:ext>
            </a:extLst>
          </p:cNvPr>
          <p:cNvSpPr txBox="1"/>
          <p:nvPr/>
        </p:nvSpPr>
        <p:spPr>
          <a:xfrm>
            <a:off x="250522" y="3357981"/>
            <a:ext cx="8281478" cy="369332"/>
          </a:xfrm>
          <a:prstGeom prst="rect">
            <a:avLst/>
          </a:prstGeom>
          <a:noFill/>
        </p:spPr>
        <p:txBody>
          <a:bodyPr wrap="square" rtlCol="0">
            <a:spAutoFit/>
          </a:bodyPr>
          <a:lstStyle/>
          <a:p>
            <a:r>
              <a:rPr lang="en-US" dirty="0"/>
              <a:t>Design Criteria Review resulted in recommendations that are being addressed:</a:t>
            </a:r>
          </a:p>
        </p:txBody>
      </p:sp>
      <p:sp>
        <p:nvSpPr>
          <p:cNvPr id="19" name="Rectangle 18">
            <a:extLst>
              <a:ext uri="{FF2B5EF4-FFF2-40B4-BE49-F238E27FC236}">
                <a16:creationId xmlns:a16="http://schemas.microsoft.com/office/drawing/2014/main" id="{D0942535-8BAB-6242-B504-29DD56CCA5BA}"/>
              </a:ext>
            </a:extLst>
          </p:cNvPr>
          <p:cNvSpPr/>
          <p:nvPr/>
        </p:nvSpPr>
        <p:spPr>
          <a:xfrm>
            <a:off x="116727" y="3821229"/>
            <a:ext cx="3519169" cy="307777"/>
          </a:xfrm>
          <a:prstGeom prst="rect">
            <a:avLst/>
          </a:prstGeom>
        </p:spPr>
        <p:txBody>
          <a:bodyPr wrap="square">
            <a:spAutoFit/>
          </a:bodyPr>
          <a:lstStyle/>
          <a:p>
            <a:pPr algn="just">
              <a:spcBef>
                <a:spcPts val="200"/>
              </a:spcBef>
              <a:tabLst>
                <a:tab pos="299720" algn="l"/>
              </a:tabLst>
            </a:pPr>
            <a:r>
              <a:rPr lang="en-US" sz="1400" b="1" kern="500" dirty="0">
                <a:ea typeface="Times New Roman" panose="02020603050405020304" pitchFamily="18" charset="0"/>
              </a:rPr>
              <a:t>Clarify criteria for use of Al-7075-T65</a:t>
            </a:r>
            <a:endParaRPr lang="en-US" sz="1050" b="1" dirty="0">
              <a:effectLst/>
              <a:ea typeface="Times New Roman" panose="02020603050405020304" pitchFamily="18" charset="0"/>
            </a:endParaRPr>
          </a:p>
        </p:txBody>
      </p:sp>
      <p:sp>
        <p:nvSpPr>
          <p:cNvPr id="20" name="Right Arrow 19">
            <a:extLst>
              <a:ext uri="{FF2B5EF4-FFF2-40B4-BE49-F238E27FC236}">
                <a16:creationId xmlns:a16="http://schemas.microsoft.com/office/drawing/2014/main" id="{434BD317-C367-6B48-81DD-B119038AF5DE}"/>
              </a:ext>
            </a:extLst>
          </p:cNvPr>
          <p:cNvSpPr/>
          <p:nvPr/>
        </p:nvSpPr>
        <p:spPr>
          <a:xfrm>
            <a:off x="4168516" y="3849247"/>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1B66F4-CCE3-1B41-A4A3-899F188086B2}"/>
              </a:ext>
            </a:extLst>
          </p:cNvPr>
          <p:cNvSpPr txBox="1"/>
          <p:nvPr/>
        </p:nvSpPr>
        <p:spPr>
          <a:xfrm>
            <a:off x="4932040" y="3821229"/>
            <a:ext cx="3816424" cy="307777"/>
          </a:xfrm>
          <a:prstGeom prst="rect">
            <a:avLst/>
          </a:prstGeom>
          <a:noFill/>
        </p:spPr>
        <p:txBody>
          <a:bodyPr wrap="square" rtlCol="0">
            <a:spAutoFit/>
          </a:bodyPr>
          <a:lstStyle/>
          <a:p>
            <a:r>
              <a:rPr lang="en-US" sz="1400" dirty="0"/>
              <a:t>Work performed, under review Oct 5</a:t>
            </a:r>
            <a:r>
              <a:rPr lang="en-US" sz="1400" baseline="30000" dirty="0"/>
              <a:t>th</a:t>
            </a:r>
            <a:r>
              <a:rPr lang="en-US" sz="1400" dirty="0"/>
              <a:t>, 2018</a:t>
            </a:r>
          </a:p>
        </p:txBody>
      </p:sp>
      <p:sp>
        <p:nvSpPr>
          <p:cNvPr id="24" name="Right Arrow 23">
            <a:extLst>
              <a:ext uri="{FF2B5EF4-FFF2-40B4-BE49-F238E27FC236}">
                <a16:creationId xmlns:a16="http://schemas.microsoft.com/office/drawing/2014/main" id="{1D908E55-5C31-5043-AD05-0C07F94FFE5F}"/>
              </a:ext>
            </a:extLst>
          </p:cNvPr>
          <p:cNvSpPr/>
          <p:nvPr/>
        </p:nvSpPr>
        <p:spPr>
          <a:xfrm>
            <a:off x="4175956" y="4293096"/>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34B7BE-1C92-2746-9D6E-CF817FD1FC57}"/>
              </a:ext>
            </a:extLst>
          </p:cNvPr>
          <p:cNvSpPr/>
          <p:nvPr/>
        </p:nvSpPr>
        <p:spPr>
          <a:xfrm>
            <a:off x="107504" y="4221088"/>
            <a:ext cx="4061012" cy="307777"/>
          </a:xfrm>
          <a:prstGeom prst="rect">
            <a:avLst/>
          </a:prstGeom>
        </p:spPr>
        <p:txBody>
          <a:bodyPr wrap="square">
            <a:spAutoFit/>
          </a:bodyPr>
          <a:lstStyle/>
          <a:p>
            <a:r>
              <a:rPr lang="en-US" sz="1400" b="1" dirty="0"/>
              <a:t>Write section on use of non-metallic materials</a:t>
            </a:r>
          </a:p>
        </p:txBody>
      </p:sp>
      <p:sp>
        <p:nvSpPr>
          <p:cNvPr id="26" name="Rectangle 25">
            <a:extLst>
              <a:ext uri="{FF2B5EF4-FFF2-40B4-BE49-F238E27FC236}">
                <a16:creationId xmlns:a16="http://schemas.microsoft.com/office/drawing/2014/main" id="{0BC8212D-B039-C546-BAFE-2D28CF5D968C}"/>
              </a:ext>
            </a:extLst>
          </p:cNvPr>
          <p:cNvSpPr/>
          <p:nvPr/>
        </p:nvSpPr>
        <p:spPr>
          <a:xfrm>
            <a:off x="107504" y="4707141"/>
            <a:ext cx="4176464" cy="954107"/>
          </a:xfrm>
          <a:prstGeom prst="rect">
            <a:avLst/>
          </a:prstGeom>
        </p:spPr>
        <p:txBody>
          <a:bodyPr wrap="square">
            <a:spAutoFit/>
          </a:bodyPr>
          <a:lstStyle/>
          <a:p>
            <a:r>
              <a:rPr lang="en-US" sz="1400" b="1" dirty="0"/>
              <a:t>Define the expected handling, operational and accidental faulty load conditions (LC) which refer to different design criteria at RT and cold operating temperature.</a:t>
            </a:r>
          </a:p>
        </p:txBody>
      </p:sp>
      <p:sp>
        <p:nvSpPr>
          <p:cNvPr id="27" name="TextBox 26">
            <a:extLst>
              <a:ext uri="{FF2B5EF4-FFF2-40B4-BE49-F238E27FC236}">
                <a16:creationId xmlns:a16="http://schemas.microsoft.com/office/drawing/2014/main" id="{F8146DBD-408A-144D-B008-631444305C6C}"/>
              </a:ext>
            </a:extLst>
          </p:cNvPr>
          <p:cNvSpPr txBox="1"/>
          <p:nvPr/>
        </p:nvSpPr>
        <p:spPr>
          <a:xfrm>
            <a:off x="4932040" y="4251641"/>
            <a:ext cx="3816424" cy="307777"/>
          </a:xfrm>
          <a:prstGeom prst="rect">
            <a:avLst/>
          </a:prstGeom>
          <a:noFill/>
        </p:spPr>
        <p:txBody>
          <a:bodyPr wrap="square" rtlCol="0">
            <a:spAutoFit/>
          </a:bodyPr>
          <a:lstStyle/>
          <a:p>
            <a:r>
              <a:rPr lang="en-US" sz="1400" dirty="0"/>
              <a:t>In progress</a:t>
            </a:r>
          </a:p>
        </p:txBody>
      </p:sp>
      <p:sp>
        <p:nvSpPr>
          <p:cNvPr id="28" name="Right Arrow 27">
            <a:extLst>
              <a:ext uri="{FF2B5EF4-FFF2-40B4-BE49-F238E27FC236}">
                <a16:creationId xmlns:a16="http://schemas.microsoft.com/office/drawing/2014/main" id="{4A740FC7-9068-774C-9B52-1E961CEC81C7}"/>
              </a:ext>
            </a:extLst>
          </p:cNvPr>
          <p:cNvSpPr/>
          <p:nvPr/>
        </p:nvSpPr>
        <p:spPr>
          <a:xfrm>
            <a:off x="4175956" y="4941168"/>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367610-CF8A-3F4A-8189-28D7BF27F885}"/>
              </a:ext>
            </a:extLst>
          </p:cNvPr>
          <p:cNvSpPr txBox="1"/>
          <p:nvPr/>
        </p:nvSpPr>
        <p:spPr>
          <a:xfrm>
            <a:off x="4932040" y="4921423"/>
            <a:ext cx="4091862" cy="307777"/>
          </a:xfrm>
          <a:prstGeom prst="rect">
            <a:avLst/>
          </a:prstGeom>
          <a:noFill/>
        </p:spPr>
        <p:txBody>
          <a:bodyPr wrap="square" rtlCol="0">
            <a:spAutoFit/>
          </a:bodyPr>
          <a:lstStyle/>
          <a:p>
            <a:r>
              <a:rPr lang="en-US" sz="1400" dirty="0"/>
              <a:t>Improved descriptions have been incorporated</a:t>
            </a:r>
          </a:p>
        </p:txBody>
      </p:sp>
      <p:sp>
        <p:nvSpPr>
          <p:cNvPr id="34" name="Rectangle 33">
            <a:extLst>
              <a:ext uri="{FF2B5EF4-FFF2-40B4-BE49-F238E27FC236}">
                <a16:creationId xmlns:a16="http://schemas.microsoft.com/office/drawing/2014/main" id="{FAFCE662-DB83-4E47-9286-291B9D4F02AD}"/>
              </a:ext>
            </a:extLst>
          </p:cNvPr>
          <p:cNvSpPr/>
          <p:nvPr/>
        </p:nvSpPr>
        <p:spPr>
          <a:xfrm>
            <a:off x="107504" y="5650261"/>
            <a:ext cx="3995936" cy="523220"/>
          </a:xfrm>
          <a:prstGeom prst="rect">
            <a:avLst/>
          </a:prstGeom>
        </p:spPr>
        <p:txBody>
          <a:bodyPr wrap="square">
            <a:spAutoFit/>
          </a:bodyPr>
          <a:lstStyle/>
          <a:p>
            <a:r>
              <a:rPr lang="en-US" sz="1400" b="1" dirty="0"/>
              <a:t>Clarify use of statistics and margins in criteria. They should be self-consistent.</a:t>
            </a:r>
          </a:p>
        </p:txBody>
      </p:sp>
      <p:sp>
        <p:nvSpPr>
          <p:cNvPr id="35" name="Right Arrow 34">
            <a:extLst>
              <a:ext uri="{FF2B5EF4-FFF2-40B4-BE49-F238E27FC236}">
                <a16:creationId xmlns:a16="http://schemas.microsoft.com/office/drawing/2014/main" id="{942C631F-48F1-9C46-BAB1-4117ECA54F46}"/>
              </a:ext>
            </a:extLst>
          </p:cNvPr>
          <p:cNvSpPr/>
          <p:nvPr/>
        </p:nvSpPr>
        <p:spPr>
          <a:xfrm>
            <a:off x="4168516" y="5805264"/>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2DB738C-7BBB-424B-8EBA-7C7C6B73BCA1}"/>
              </a:ext>
            </a:extLst>
          </p:cNvPr>
          <p:cNvSpPr txBox="1"/>
          <p:nvPr/>
        </p:nvSpPr>
        <p:spPr>
          <a:xfrm>
            <a:off x="4932040" y="5785519"/>
            <a:ext cx="4091862" cy="307777"/>
          </a:xfrm>
          <a:prstGeom prst="rect">
            <a:avLst/>
          </a:prstGeom>
          <a:noFill/>
        </p:spPr>
        <p:txBody>
          <a:bodyPr wrap="square" rtlCol="0">
            <a:spAutoFit/>
          </a:bodyPr>
          <a:lstStyle/>
          <a:p>
            <a:r>
              <a:rPr lang="en-US" sz="1400" dirty="0"/>
              <a:t>Improved descriptions have been incorporated</a:t>
            </a:r>
          </a:p>
        </p:txBody>
      </p:sp>
      <p:sp>
        <p:nvSpPr>
          <p:cNvPr id="37" name="Striped Right Arrow 36">
            <a:extLst>
              <a:ext uri="{FF2B5EF4-FFF2-40B4-BE49-F238E27FC236}">
                <a16:creationId xmlns:a16="http://schemas.microsoft.com/office/drawing/2014/main" id="{A0D5DB70-FB63-9A4A-A302-7DCE8E1D202A}"/>
              </a:ext>
            </a:extLst>
          </p:cNvPr>
          <p:cNvSpPr/>
          <p:nvPr/>
        </p:nvSpPr>
        <p:spPr>
          <a:xfrm rot="9003322">
            <a:off x="6134764" y="2913335"/>
            <a:ext cx="1080120" cy="43929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D0366DCD-B9DB-4648-B3A4-FCBD4BC1A146}"/>
              </a:ext>
            </a:extLst>
          </p:cNvPr>
          <p:cNvSpPr/>
          <p:nvPr/>
        </p:nvSpPr>
        <p:spPr>
          <a:xfrm>
            <a:off x="107504" y="3727313"/>
            <a:ext cx="8640960" cy="524328"/>
          </a:xfrm>
          <a:prstGeom prst="roundRect">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8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500"/>
                                        <p:tgtEl>
                                          <p:spTgt spid="3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ssolve">
                                      <p:cBhvr>
                                        <p:cTn id="45" dur="500"/>
                                        <p:tgtEl>
                                          <p:spTgt spid="3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dissolv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ssolv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4" grpId="0" animBg="1"/>
      <p:bldP spid="25" grpId="0"/>
      <p:bldP spid="26" grpId="0"/>
      <p:bldP spid="27" grpId="0"/>
      <p:bldP spid="28" grpId="0" animBg="1"/>
      <p:bldP spid="29" grpId="0"/>
      <p:bldP spid="34" grpId="0"/>
      <p:bldP spid="35" grpId="0" animBg="1"/>
      <p:bldP spid="36" grpId="0"/>
      <p:bldP spid="37"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4629-5A6E-4C98-90F3-7F9676FF93E6}"/>
              </a:ext>
            </a:extLst>
          </p:cNvPr>
          <p:cNvSpPr>
            <a:spLocks noGrp="1"/>
          </p:cNvSpPr>
          <p:nvPr>
            <p:ph type="title"/>
          </p:nvPr>
        </p:nvSpPr>
        <p:spPr/>
        <p:txBody>
          <a:bodyPr/>
          <a:lstStyle/>
          <a:p>
            <a:r>
              <a:rPr lang="en-US" dirty="0"/>
              <a:t>Review Charge</a:t>
            </a:r>
          </a:p>
        </p:txBody>
      </p:sp>
      <p:sp>
        <p:nvSpPr>
          <p:cNvPr id="3" name="Content Placeholder 2">
            <a:extLst>
              <a:ext uri="{FF2B5EF4-FFF2-40B4-BE49-F238E27FC236}">
                <a16:creationId xmlns:a16="http://schemas.microsoft.com/office/drawing/2014/main" id="{68E28575-4364-4319-8C9F-94715EB58333}"/>
              </a:ext>
            </a:extLst>
          </p:cNvPr>
          <p:cNvSpPr>
            <a:spLocks noGrp="1"/>
          </p:cNvSpPr>
          <p:nvPr>
            <p:ph idx="1"/>
          </p:nvPr>
        </p:nvSpPr>
        <p:spPr>
          <a:xfrm>
            <a:off x="395536" y="1196752"/>
            <a:ext cx="8352928" cy="5159598"/>
          </a:xfrm>
        </p:spPr>
        <p:txBody>
          <a:bodyPr>
            <a:normAutofit fontScale="92500" lnSpcReduction="10000"/>
          </a:bodyPr>
          <a:lstStyle/>
          <a:p>
            <a:pPr marL="0" indent="0">
              <a:buNone/>
            </a:pPr>
            <a:r>
              <a:rPr lang="en-US" sz="1600" dirty="0"/>
              <a:t>One important element that the Design Criteria review committee recommended external guidance on relates to the design criteria used for Al-7075-T65 material. Specifically, the recommendation stated:</a:t>
            </a:r>
          </a:p>
          <a:p>
            <a:pPr marL="0" indent="0">
              <a:buNone/>
            </a:pPr>
            <a:endParaRPr lang="en-US" sz="1600" dirty="0"/>
          </a:p>
          <a:p>
            <a:pPr marL="0" indent="0">
              <a:buNone/>
            </a:pPr>
            <a:r>
              <a:rPr lang="en-US" sz="1600" b="1" i="1" dirty="0"/>
              <a:t>Clarify criteria for use of Al-7075-T65(1).</a:t>
            </a:r>
          </a:p>
          <a:p>
            <a:pPr marL="0" indent="0">
              <a:buNone/>
            </a:pPr>
            <a:r>
              <a:rPr lang="en-US" sz="1600" i="1" dirty="0"/>
              <a:t>a) It is not allowed by ASME B&amp;PVC or fusion community due to low fracture toughness and elongation to failure.</a:t>
            </a:r>
          </a:p>
          <a:p>
            <a:pPr marL="0" indent="0">
              <a:buNone/>
            </a:pPr>
            <a:r>
              <a:rPr lang="en-US" sz="1600" i="1" dirty="0"/>
              <a:t>b) It has been used extensively in aerospace community.</a:t>
            </a:r>
          </a:p>
          <a:p>
            <a:pPr marL="0" indent="0">
              <a:buNone/>
            </a:pPr>
            <a:r>
              <a:rPr lang="en-US" sz="1600" i="1" dirty="0"/>
              <a:t>c) If it is to be used based on rules used in aerospace community, the design criteria should explicitly state what those rules are and the criteria should be reviewed by personnel external to the project who are familiar with aerospace practices in using this and similar materials.</a:t>
            </a:r>
          </a:p>
          <a:p>
            <a:pPr marL="0" indent="0">
              <a:buNone/>
            </a:pPr>
            <a:endParaRPr lang="en-US" sz="1600" dirty="0"/>
          </a:p>
          <a:p>
            <a:pPr marL="0" indent="0">
              <a:buNone/>
            </a:pPr>
            <a:r>
              <a:rPr lang="en-US" sz="1600" dirty="0"/>
              <a:t>Due to your expertise with the material and in the area of fracture mechanics, we would like to validate the proposed Design Criteria for brittle materials through a dedicate review addressing the following charge questions:</a:t>
            </a:r>
          </a:p>
          <a:p>
            <a:pPr marL="0" indent="0">
              <a:buNone/>
            </a:pPr>
            <a:endParaRPr lang="en-US" sz="1600" dirty="0"/>
          </a:p>
          <a:p>
            <a:pPr>
              <a:buFont typeface="+mj-lt"/>
              <a:buAutoNum type="arabicPeriod"/>
            </a:pPr>
            <a:r>
              <a:rPr lang="en-US" sz="1600" dirty="0"/>
              <a:t>Are the Design Criteria used for Al-7075-T65 appropriate to specify the design guidelines and develop a methodology to assess components for the MQXFA magnets</a:t>
            </a:r>
          </a:p>
          <a:p>
            <a:pPr>
              <a:buFont typeface="+mj-lt"/>
              <a:buAutoNum type="arabicPeriod"/>
            </a:pPr>
            <a:r>
              <a:rPr lang="en-US" sz="1600" dirty="0"/>
              <a:t>Are safety factor levels applied to Al-7075-T65 appropriate for the MQXFA Magnets</a:t>
            </a:r>
          </a:p>
          <a:p>
            <a:pPr>
              <a:buFont typeface="+mj-lt"/>
              <a:buAutoNum type="arabicPeriod"/>
            </a:pPr>
            <a:r>
              <a:rPr lang="en-US" sz="1600" dirty="0"/>
              <a:t>Are data and/or sources of information related to the use of Al-7075-T65 properly documented in the definition of the Design Criteria</a:t>
            </a:r>
          </a:p>
          <a:p>
            <a:pPr marL="0" indent="0">
              <a:buNone/>
            </a:pPr>
            <a:endParaRPr lang="en-US" sz="1600" dirty="0"/>
          </a:p>
          <a:p>
            <a:pPr marL="0" indent="0">
              <a:buNone/>
            </a:pPr>
            <a:endParaRPr lang="en-US" sz="1600" dirty="0"/>
          </a:p>
          <a:p>
            <a:pPr marL="0" indent="0">
              <a:buNone/>
            </a:pPr>
            <a:endParaRPr lang="en-US" sz="1600" dirty="0"/>
          </a:p>
          <a:p>
            <a:endParaRPr lang="en-US" sz="1600" dirty="0"/>
          </a:p>
        </p:txBody>
      </p:sp>
      <p:sp>
        <p:nvSpPr>
          <p:cNvPr id="4" name="Slide Number Placeholder 3">
            <a:extLst>
              <a:ext uri="{FF2B5EF4-FFF2-40B4-BE49-F238E27FC236}">
                <a16:creationId xmlns:a16="http://schemas.microsoft.com/office/drawing/2014/main" id="{982A3D8F-FA53-426F-93D0-FEA37944C5AB}"/>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Footer Placeholder 4">
            <a:extLst>
              <a:ext uri="{FF2B5EF4-FFF2-40B4-BE49-F238E27FC236}">
                <a16:creationId xmlns:a16="http://schemas.microsoft.com/office/drawing/2014/main" id="{3BAD06DB-E3FC-4935-9FAB-720F29F35615}"/>
              </a:ext>
            </a:extLst>
          </p:cNvPr>
          <p:cNvSpPr>
            <a:spLocks noGrp="1"/>
          </p:cNvSpPr>
          <p:nvPr>
            <p:ph type="ftr" sz="quarter" idx="3"/>
          </p:nvPr>
        </p:nvSpPr>
        <p:spPr/>
        <p:txBody>
          <a:bodyPr/>
          <a:lstStyle/>
          <a:p>
            <a:r>
              <a:rPr lang="en-US"/>
              <a:t>Review of Structural Design Criteria for Al-7075</a:t>
            </a:r>
            <a:endParaRPr lang="en-GB" dirty="0"/>
          </a:p>
        </p:txBody>
      </p:sp>
      <p:sp>
        <p:nvSpPr>
          <p:cNvPr id="6" name="Rounded Rectangle 5">
            <a:extLst>
              <a:ext uri="{FF2B5EF4-FFF2-40B4-BE49-F238E27FC236}">
                <a16:creationId xmlns:a16="http://schemas.microsoft.com/office/drawing/2014/main" id="{54DEB898-5857-464F-991E-1E2D15236E53}"/>
              </a:ext>
            </a:extLst>
          </p:cNvPr>
          <p:cNvSpPr/>
          <p:nvPr/>
        </p:nvSpPr>
        <p:spPr>
          <a:xfrm>
            <a:off x="179512" y="4797152"/>
            <a:ext cx="8712968" cy="1368152"/>
          </a:xfrm>
          <a:prstGeom prst="roundRect">
            <a:avLst/>
          </a:prstGeom>
          <a:noFill/>
          <a:ln w="254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4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FE67-7117-3640-B560-E99A08CC6CE1}"/>
              </a:ext>
            </a:extLst>
          </p:cNvPr>
          <p:cNvSpPr>
            <a:spLocks noGrp="1"/>
          </p:cNvSpPr>
          <p:nvPr>
            <p:ph type="title"/>
          </p:nvPr>
        </p:nvSpPr>
        <p:spPr/>
        <p:txBody>
          <a:bodyPr/>
          <a:lstStyle/>
          <a:p>
            <a:r>
              <a:rPr lang="en-US" dirty="0"/>
              <a:t>Addressing feedback provided by Professor Yee from the first Design Criteria Review (I)</a:t>
            </a:r>
          </a:p>
        </p:txBody>
      </p:sp>
      <p:sp>
        <p:nvSpPr>
          <p:cNvPr id="3" name="Content Placeholder 2">
            <a:extLst>
              <a:ext uri="{FF2B5EF4-FFF2-40B4-BE49-F238E27FC236}">
                <a16:creationId xmlns:a16="http://schemas.microsoft.com/office/drawing/2014/main" id="{22012D26-A727-644A-8566-1B8B6C46E843}"/>
              </a:ext>
            </a:extLst>
          </p:cNvPr>
          <p:cNvSpPr>
            <a:spLocks noGrp="1"/>
          </p:cNvSpPr>
          <p:nvPr>
            <p:ph idx="1"/>
          </p:nvPr>
        </p:nvSpPr>
        <p:spPr/>
        <p:txBody>
          <a:bodyPr>
            <a:normAutofit lnSpcReduction="10000"/>
          </a:bodyPr>
          <a:lstStyle/>
          <a:p>
            <a:pPr marL="0" indent="0">
              <a:buNone/>
            </a:pPr>
            <a:r>
              <a:rPr lang="en-US" sz="1200" dirty="0"/>
              <a:t>Comments on Structural Design Criteria document</a:t>
            </a:r>
          </a:p>
          <a:p>
            <a:pPr marL="0" indent="0">
              <a:buNone/>
            </a:pPr>
            <a:r>
              <a:rPr lang="en-US" sz="1200" dirty="0"/>
              <a:t>Raymond K. Yee (San Jose State University)</a:t>
            </a:r>
          </a:p>
          <a:p>
            <a:pPr marL="0" indent="0">
              <a:buNone/>
            </a:pPr>
            <a:endParaRPr lang="el-GR" sz="1200" dirty="0"/>
          </a:p>
          <a:p>
            <a:pPr marL="0" indent="0">
              <a:buNone/>
            </a:pPr>
            <a:r>
              <a:rPr lang="en-US" sz="1200" dirty="0"/>
              <a:t> </a:t>
            </a:r>
          </a:p>
          <a:p>
            <a:r>
              <a:rPr lang="en-US" sz="1200" dirty="0"/>
              <a:t>The graded analysis approaches, application of the R6 method, the crack geometries used, and the approximated stress profiles described seem rational and reasonable (thru 4.4.2).</a:t>
            </a:r>
          </a:p>
          <a:p>
            <a:pPr marL="0" indent="0">
              <a:buNone/>
            </a:pPr>
            <a:r>
              <a:rPr lang="en-US" sz="1200" dirty="0"/>
              <a:t> </a:t>
            </a:r>
          </a:p>
          <a:p>
            <a:r>
              <a:rPr lang="en-US" sz="1200" dirty="0"/>
              <a:t>The materials such as 316SS, aluminum 7075 and </a:t>
            </a:r>
            <a:r>
              <a:rPr lang="en-US" sz="1200" dirty="0" err="1"/>
              <a:t>Nitronic</a:t>
            </a:r>
            <a:r>
              <a:rPr lang="en-US" sz="1200" dirty="0"/>
              <a:t> 50 etc. used for magnet components are FCC and their failure mode tend to be between brittle failure and plastic collapse under loading.  In this report, the analysis was based on static evaluation only.  Plastic collapse was stated as the major concern, and fatigue was not expected to be an issue.  Yet Table 2 reports that there is about 5,000 loading cycles during operation.  Will this cyclic loading trigger crack growth from a small flaw within the material?  Any analysis can be used to verify the assumption on fatigue crack growth is indeed negligible?</a:t>
            </a:r>
          </a:p>
          <a:p>
            <a:r>
              <a:rPr lang="en-US" sz="1200" i="1" dirty="0">
                <a:solidFill>
                  <a:schemeClr val="accent6">
                    <a:lumMod val="50000"/>
                  </a:schemeClr>
                </a:solidFill>
              </a:rPr>
              <a:t>We have further documented the conditions associated with the 5000 loading cycles, in particular the fairly small </a:t>
            </a:r>
            <a:r>
              <a:rPr lang="el-GR" sz="1200" i="1" dirty="0">
                <a:solidFill>
                  <a:schemeClr val="accent6">
                    <a:lumMod val="50000"/>
                  </a:schemeClr>
                </a:solidFill>
              </a:rPr>
              <a:t>Δ</a:t>
            </a:r>
            <a:r>
              <a:rPr lang="en-US" sz="1200" i="1" dirty="0">
                <a:solidFill>
                  <a:schemeClr val="accent6">
                    <a:lumMod val="50000"/>
                  </a:schemeClr>
                </a:solidFill>
              </a:rPr>
              <a:t>K. We applied the Paris Law approach and estimates indicate that crack growth for flaws below our detection limit will not grow. </a:t>
            </a:r>
          </a:p>
          <a:p>
            <a:r>
              <a:rPr lang="en-US" sz="1200" dirty="0"/>
              <a:t> </a:t>
            </a:r>
          </a:p>
          <a:p>
            <a:r>
              <a:rPr lang="en-US" sz="1200" dirty="0"/>
              <a:t>Are any of the materials used susceptible to thermal/mechanical cyclic fatigue? </a:t>
            </a:r>
            <a:endParaRPr lang="el-GR" sz="1200" dirty="0"/>
          </a:p>
          <a:p>
            <a:r>
              <a:rPr lang="en-US" sz="1200" i="1" dirty="0">
                <a:solidFill>
                  <a:schemeClr val="accent6">
                    <a:lumMod val="50000"/>
                  </a:schemeClr>
                </a:solidFill>
              </a:rPr>
              <a:t>Most load cases involve low cycle numbers; the exception is the operating load, with up to 5000 cycles. As described above, the materials that may be susceptible to fracture/cycle </a:t>
            </a:r>
            <a:r>
              <a:rPr lang="en-US" sz="1200" i="1" dirty="0" err="1">
                <a:solidFill>
                  <a:schemeClr val="accent6">
                    <a:lumMod val="50000"/>
                  </a:schemeClr>
                </a:solidFill>
              </a:rPr>
              <a:t>fatique</a:t>
            </a:r>
            <a:r>
              <a:rPr lang="en-US" sz="1200" i="1" dirty="0">
                <a:solidFill>
                  <a:schemeClr val="accent6">
                    <a:lumMod val="50000"/>
                  </a:schemeClr>
                </a:solidFill>
              </a:rPr>
              <a:t> are subjected to modest </a:t>
            </a:r>
            <a:r>
              <a:rPr lang="el-GR" sz="1200" i="1" dirty="0">
                <a:solidFill>
                  <a:schemeClr val="accent6">
                    <a:lumMod val="50000"/>
                  </a:schemeClr>
                </a:solidFill>
              </a:rPr>
              <a:t>Δ</a:t>
            </a:r>
            <a:r>
              <a:rPr lang="en-US" sz="1200" i="1" dirty="0">
                <a:solidFill>
                  <a:schemeClr val="accent6">
                    <a:lumMod val="50000"/>
                  </a:schemeClr>
                </a:solidFill>
              </a:rPr>
              <a:t>K in these load cycles.</a:t>
            </a:r>
            <a:endParaRPr lang="en-US" sz="1200" dirty="0">
              <a:solidFill>
                <a:schemeClr val="accent6">
                  <a:lumMod val="50000"/>
                </a:schemeClr>
              </a:solidFill>
            </a:endParaRPr>
          </a:p>
          <a:p>
            <a:r>
              <a:rPr lang="en-US" sz="1200" dirty="0"/>
              <a:t>What are the anticipated defect size in materials and what is their distribution within them?  If minute flaws are within certain close proximity to each other, they need to be combined and treated as one equivalent initial flaw in size.</a:t>
            </a:r>
          </a:p>
          <a:p>
            <a:r>
              <a:rPr lang="en-US" sz="1200" dirty="0"/>
              <a:t> </a:t>
            </a:r>
            <a:r>
              <a:rPr lang="en-US" sz="1200" i="1" dirty="0">
                <a:solidFill>
                  <a:schemeClr val="accent6">
                    <a:lumMod val="50000"/>
                  </a:schemeClr>
                </a:solidFill>
              </a:rPr>
              <a:t> We are imposing ASTM-B594-02 Class AA specification for defect detection.</a:t>
            </a:r>
            <a:endParaRPr lang="en-US" sz="1200" dirty="0"/>
          </a:p>
        </p:txBody>
      </p:sp>
      <p:sp>
        <p:nvSpPr>
          <p:cNvPr id="4" name="Slide Number Placeholder 3">
            <a:extLst>
              <a:ext uri="{FF2B5EF4-FFF2-40B4-BE49-F238E27FC236}">
                <a16:creationId xmlns:a16="http://schemas.microsoft.com/office/drawing/2014/main" id="{1F5FC878-04E3-FC4F-A03B-F24118277975}"/>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Footer Placeholder 4">
            <a:extLst>
              <a:ext uri="{FF2B5EF4-FFF2-40B4-BE49-F238E27FC236}">
                <a16:creationId xmlns:a16="http://schemas.microsoft.com/office/drawing/2014/main" id="{6E3C30A8-04B6-8D4E-B364-2EF1AD8508A2}"/>
              </a:ext>
            </a:extLst>
          </p:cNvPr>
          <p:cNvSpPr>
            <a:spLocks noGrp="1"/>
          </p:cNvSpPr>
          <p:nvPr>
            <p:ph type="ftr" sz="quarter" idx="3"/>
          </p:nvPr>
        </p:nvSpPr>
        <p:spPr/>
        <p:txBody>
          <a:bodyPr/>
          <a:lstStyle/>
          <a:p>
            <a:r>
              <a:rPr lang="en-US"/>
              <a:t>Review of Structural Design Criteria for Al-7075</a:t>
            </a:r>
            <a:endParaRPr lang="en-GB" dirty="0"/>
          </a:p>
        </p:txBody>
      </p:sp>
    </p:spTree>
    <p:extLst>
      <p:ext uri="{BB962C8B-B14F-4D97-AF65-F5344CB8AC3E}">
        <p14:creationId xmlns:p14="http://schemas.microsoft.com/office/powerpoint/2010/main" val="3887326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FE67-7117-3640-B560-E99A08CC6CE1}"/>
              </a:ext>
            </a:extLst>
          </p:cNvPr>
          <p:cNvSpPr>
            <a:spLocks noGrp="1"/>
          </p:cNvSpPr>
          <p:nvPr>
            <p:ph type="title"/>
          </p:nvPr>
        </p:nvSpPr>
        <p:spPr/>
        <p:txBody>
          <a:bodyPr/>
          <a:lstStyle/>
          <a:p>
            <a:r>
              <a:rPr lang="en-US" dirty="0"/>
              <a:t>Addressing feedback provided by Professor Yee from the first Design Criteria Review (II)</a:t>
            </a:r>
          </a:p>
        </p:txBody>
      </p:sp>
      <p:sp>
        <p:nvSpPr>
          <p:cNvPr id="3" name="Content Placeholder 2">
            <a:extLst>
              <a:ext uri="{FF2B5EF4-FFF2-40B4-BE49-F238E27FC236}">
                <a16:creationId xmlns:a16="http://schemas.microsoft.com/office/drawing/2014/main" id="{22012D26-A727-644A-8566-1B8B6C46E843}"/>
              </a:ext>
            </a:extLst>
          </p:cNvPr>
          <p:cNvSpPr>
            <a:spLocks noGrp="1"/>
          </p:cNvSpPr>
          <p:nvPr>
            <p:ph idx="1"/>
          </p:nvPr>
        </p:nvSpPr>
        <p:spPr>
          <a:xfrm>
            <a:off x="323528" y="1124744"/>
            <a:ext cx="8363272" cy="5231606"/>
          </a:xfrm>
        </p:spPr>
        <p:txBody>
          <a:bodyPr>
            <a:normAutofit lnSpcReduction="10000"/>
          </a:bodyPr>
          <a:lstStyle/>
          <a:p>
            <a:r>
              <a:rPr lang="en-US" sz="1100" dirty="0"/>
              <a:t>Comments on Structural Design Criteria document</a:t>
            </a:r>
          </a:p>
          <a:p>
            <a:r>
              <a:rPr lang="en-US" sz="1100" dirty="0"/>
              <a:t>Raymond K. Yee (San Jose State University)</a:t>
            </a:r>
          </a:p>
          <a:p>
            <a:r>
              <a:rPr lang="en-US" sz="1100" dirty="0"/>
              <a:t> </a:t>
            </a:r>
          </a:p>
          <a:p>
            <a:r>
              <a:rPr lang="en-US" sz="1100" dirty="0"/>
              <a:t>  </a:t>
            </a:r>
          </a:p>
          <a:p>
            <a:r>
              <a:rPr lang="en-US" sz="1100" dirty="0"/>
              <a:t>Components made of heat-treated aluminum plate or forgings and iron, the post forming processes may induce residual stresses, which could have a significant influence on crack growth within the structure under cyclic loading.  Furthermore, unless high quality surface machining is specified in component fabrication, machining on SS components would generate certain level of surface roughness which may initiate surface crack easily.    The answers to the above questions may affect the approach taken to assure structural integrity.</a:t>
            </a:r>
          </a:p>
          <a:p>
            <a:r>
              <a:rPr lang="en-US" sz="1100" i="1" dirty="0">
                <a:solidFill>
                  <a:schemeClr val="accent6">
                    <a:lumMod val="50000"/>
                  </a:schemeClr>
                </a:solidFill>
              </a:rPr>
              <a:t>We have chosen Al07075-T65 specifically to minimize the residual stresses in the forged materials.</a:t>
            </a:r>
          </a:p>
          <a:p>
            <a:r>
              <a:rPr lang="en-US" sz="1100" i="1" dirty="0">
                <a:solidFill>
                  <a:schemeClr val="accent6">
                    <a:lumMod val="50000"/>
                  </a:schemeClr>
                </a:solidFill>
              </a:rPr>
              <a:t>The surface texture is specified per ASME B46,1 for surface texture. The drawings furthermore call out a smooth transition to adjacent surfaces at Chamfer/radii.</a:t>
            </a:r>
            <a:endParaRPr lang="en-US" sz="1100" dirty="0"/>
          </a:p>
          <a:p>
            <a:r>
              <a:rPr lang="en-US" sz="1100" dirty="0"/>
              <a:t> </a:t>
            </a:r>
          </a:p>
          <a:p>
            <a:r>
              <a:rPr lang="en-US" sz="1100" dirty="0"/>
              <a:t>In the report, part-through semi-elliptical surface flaw geometry was assumed to be the initial flaw size and this geometry may eventually grow to semi-circular flaw during operation using equations (4.4) and (4.5).  To be conservative, would it be feasible to consider two limiting cases (through-walled crack and edge crack) for structural integrity assessment?</a:t>
            </a:r>
          </a:p>
          <a:p>
            <a:r>
              <a:rPr lang="en-US" sz="1100" i="1" dirty="0">
                <a:solidFill>
                  <a:schemeClr val="accent6">
                    <a:lumMod val="50000"/>
                  </a:schemeClr>
                </a:solidFill>
              </a:rPr>
              <a:t>We are evaluating for the through-wall crack case.</a:t>
            </a:r>
          </a:p>
          <a:p>
            <a:r>
              <a:rPr lang="en-US" sz="1100" i="1" dirty="0">
                <a:solidFill>
                  <a:schemeClr val="accent6">
                    <a:lumMod val="50000"/>
                  </a:schemeClr>
                </a:solidFill>
              </a:rPr>
              <a:t> </a:t>
            </a:r>
            <a:r>
              <a:rPr lang="en-US" sz="1100" dirty="0"/>
              <a:t> </a:t>
            </a:r>
          </a:p>
          <a:p>
            <a:r>
              <a:rPr lang="en-US" sz="1100" dirty="0"/>
              <a:t>Fracture toughness values was used based on Minimum of three equivalent (MOTE) as listed in Table 5.  For MOTE approach, though it is acceptable, it may not be the most conservative for fracture property.  More conservative approach is recommended.</a:t>
            </a:r>
          </a:p>
          <a:p>
            <a:r>
              <a:rPr lang="en-US" sz="1100" i="1" dirty="0">
                <a:solidFill>
                  <a:schemeClr val="accent6">
                    <a:lumMod val="50000"/>
                  </a:schemeClr>
                </a:solidFill>
              </a:rPr>
              <a:t>We will have 10 samples measured to determine baseline statistics. More samples may be measured if variations indicate the need.</a:t>
            </a:r>
            <a:endParaRPr lang="en-US" sz="1100" dirty="0"/>
          </a:p>
          <a:p>
            <a:r>
              <a:rPr lang="en-US" sz="1100" dirty="0"/>
              <a:t> </a:t>
            </a:r>
          </a:p>
          <a:p>
            <a:r>
              <a:rPr lang="en-US" sz="1100" dirty="0"/>
              <a:t>Finally, from what is written, it appears that much about the analysis approach is decided by the consequence of failure for various parts, assemblies, etc. How is this consequence determined?  Does it only assume single point failure or does it consider cascading failures?</a:t>
            </a:r>
          </a:p>
          <a:p>
            <a:r>
              <a:rPr lang="en-US" sz="1100" i="1" dirty="0">
                <a:solidFill>
                  <a:schemeClr val="accent6">
                    <a:lumMod val="50000"/>
                  </a:schemeClr>
                </a:solidFill>
              </a:rPr>
              <a:t>We have considered various component failure consequences. Shell failure is expected to result in quench and the magnet would no longer be operational. Failure of internal components such as a yoke lamination may induce a quench, but would likely not jeopardize further magnet operation.</a:t>
            </a:r>
            <a:endParaRPr lang="en-US" sz="1100" dirty="0"/>
          </a:p>
          <a:p>
            <a:endParaRPr lang="en-US" sz="1100" dirty="0"/>
          </a:p>
        </p:txBody>
      </p:sp>
      <p:sp>
        <p:nvSpPr>
          <p:cNvPr id="4" name="Slide Number Placeholder 3">
            <a:extLst>
              <a:ext uri="{FF2B5EF4-FFF2-40B4-BE49-F238E27FC236}">
                <a16:creationId xmlns:a16="http://schemas.microsoft.com/office/drawing/2014/main" id="{1F5FC878-04E3-FC4F-A03B-F24118277975}"/>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
        <p:nvSpPr>
          <p:cNvPr id="5" name="Footer Placeholder 4">
            <a:extLst>
              <a:ext uri="{FF2B5EF4-FFF2-40B4-BE49-F238E27FC236}">
                <a16:creationId xmlns:a16="http://schemas.microsoft.com/office/drawing/2014/main" id="{6E3C30A8-04B6-8D4E-B364-2EF1AD8508A2}"/>
              </a:ext>
            </a:extLst>
          </p:cNvPr>
          <p:cNvSpPr>
            <a:spLocks noGrp="1"/>
          </p:cNvSpPr>
          <p:nvPr>
            <p:ph type="ftr" sz="quarter" idx="3"/>
          </p:nvPr>
        </p:nvSpPr>
        <p:spPr/>
        <p:txBody>
          <a:bodyPr/>
          <a:lstStyle/>
          <a:p>
            <a:r>
              <a:rPr lang="en-US"/>
              <a:t>Review of Structural Design Criteria for Al-7075</a:t>
            </a:r>
            <a:endParaRPr lang="en-GB" dirty="0"/>
          </a:p>
        </p:txBody>
      </p:sp>
    </p:spTree>
    <p:extLst>
      <p:ext uri="{BB962C8B-B14F-4D97-AF65-F5344CB8AC3E}">
        <p14:creationId xmlns:p14="http://schemas.microsoft.com/office/powerpoint/2010/main" val="164284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680" y="116632"/>
            <a:ext cx="7920000" cy="720000"/>
          </a:xfrm>
        </p:spPr>
        <p:txBody>
          <a:bodyPr/>
          <a:lstStyle/>
          <a:p>
            <a:r>
              <a:rPr lang="en-US" dirty="0"/>
              <a:t>Agenda</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15</a:t>
            </a:fld>
            <a:endParaRPr lang="fr-FR" dirty="0"/>
          </a:p>
        </p:txBody>
      </p:sp>
      <p:sp>
        <p:nvSpPr>
          <p:cNvPr id="5" name="Footer Placeholder 4"/>
          <p:cNvSpPr>
            <a:spLocks noGrp="1"/>
          </p:cNvSpPr>
          <p:nvPr>
            <p:ph type="ftr" sz="quarter" idx="3"/>
          </p:nvPr>
        </p:nvSpPr>
        <p:spPr/>
        <p:txBody>
          <a:bodyPr/>
          <a:lstStyle/>
          <a:p>
            <a:r>
              <a:rPr lang="en-US"/>
              <a:t>Review of Structural Design Criteria for Al-7075</a:t>
            </a:r>
            <a:endParaRPr lang="en-GB" dirty="0"/>
          </a:p>
        </p:txBody>
      </p:sp>
      <p:sp>
        <p:nvSpPr>
          <p:cNvPr id="3" name="Rectangle 2">
            <a:extLst>
              <a:ext uri="{FF2B5EF4-FFF2-40B4-BE49-F238E27FC236}">
                <a16:creationId xmlns:a16="http://schemas.microsoft.com/office/drawing/2014/main" id="{8F18824E-3BC4-B84F-8FA3-085B9B0740E1}"/>
              </a:ext>
            </a:extLst>
          </p:cNvPr>
          <p:cNvSpPr/>
          <p:nvPr/>
        </p:nvSpPr>
        <p:spPr>
          <a:xfrm>
            <a:off x="499064" y="1334333"/>
            <a:ext cx="8203388" cy="3970318"/>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 introduction &amp; Charge to the review team [SP; 15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Setting the context: the magnet structure and load cases [SP; 40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Structure design criteria – overview [EA; 45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Design Criteria for Al-7075-T65 components [EA; 15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Discussion [30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Closed session [30 minutes]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Closeout [30 minutes]</a:t>
            </a:r>
          </a:p>
        </p:txBody>
      </p:sp>
    </p:spTree>
    <p:extLst>
      <p:ext uri="{BB962C8B-B14F-4D97-AF65-F5344CB8AC3E}">
        <p14:creationId xmlns:p14="http://schemas.microsoft.com/office/powerpoint/2010/main" val="2764283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a:t>
            </a:r>
          </a:p>
        </p:txBody>
      </p:sp>
      <p:sp>
        <p:nvSpPr>
          <p:cNvPr id="3" name="Content Placeholder 2"/>
          <p:cNvSpPr>
            <a:spLocks noGrp="1"/>
          </p:cNvSpPr>
          <p:nvPr>
            <p:ph idx="1"/>
          </p:nvPr>
        </p:nvSpPr>
        <p:spPr>
          <a:xfrm>
            <a:off x="618504" y="1077016"/>
            <a:ext cx="7920000" cy="5279333"/>
          </a:xfrm>
        </p:spPr>
        <p:txBody>
          <a:bodyPr>
            <a:normAutofit/>
          </a:bodyPr>
          <a:lstStyle/>
          <a:p>
            <a:r>
              <a:rPr lang="en-US" dirty="0">
                <a:solidFill>
                  <a:schemeClr val="tx1">
                    <a:lumMod val="65000"/>
                    <a:lumOff val="35000"/>
                  </a:schemeClr>
                </a:solidFill>
              </a:rPr>
              <a:t>High Luminosity - LHC</a:t>
            </a:r>
          </a:p>
          <a:p>
            <a:r>
              <a:rPr lang="en-US" dirty="0">
                <a:solidFill>
                  <a:schemeClr val="tx1">
                    <a:lumMod val="65000"/>
                    <a:lumOff val="35000"/>
                  </a:schemeClr>
                </a:solidFill>
              </a:rPr>
              <a:t>US Magnets Deliverables</a:t>
            </a:r>
          </a:p>
          <a:p>
            <a:r>
              <a:rPr lang="en-US" dirty="0">
                <a:solidFill>
                  <a:schemeClr val="tx1">
                    <a:lumMod val="65000"/>
                    <a:lumOff val="35000"/>
                  </a:schemeClr>
                </a:solidFill>
              </a:rPr>
              <a:t>CD-1 Review Recommendations</a:t>
            </a:r>
          </a:p>
          <a:p>
            <a:r>
              <a:rPr lang="en-US" dirty="0">
                <a:solidFill>
                  <a:schemeClr val="tx1">
                    <a:lumMod val="65000"/>
                    <a:lumOff val="35000"/>
                  </a:schemeClr>
                </a:solidFill>
              </a:rPr>
              <a:t>Design Criteria Review Recommendations</a:t>
            </a:r>
          </a:p>
          <a:p>
            <a:r>
              <a:rPr lang="en-US" dirty="0">
                <a:solidFill>
                  <a:schemeClr val="tx1">
                    <a:lumMod val="65000"/>
                    <a:lumOff val="35000"/>
                  </a:schemeClr>
                </a:solidFill>
              </a:rPr>
              <a:t>Review Charge</a:t>
            </a:r>
          </a:p>
          <a:p>
            <a:r>
              <a:rPr lang="en-US" dirty="0">
                <a:solidFill>
                  <a:schemeClr val="tx1">
                    <a:lumMod val="65000"/>
                    <a:lumOff val="35000"/>
                  </a:schemeClr>
                </a:solidFill>
              </a:rPr>
              <a:t>Review agenda</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p:cNvSpPr>
            <a:spLocks noGrp="1"/>
          </p:cNvSpPr>
          <p:nvPr>
            <p:ph type="ftr" sz="quarter" idx="3"/>
          </p:nvPr>
        </p:nvSpPr>
        <p:spPr>
          <a:xfrm>
            <a:off x="1987704" y="6356350"/>
            <a:ext cx="6550800" cy="3600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Review of Structural Design Criteria for Al-7075</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3856261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D42F-F3DB-41E0-8238-C05F9A3FF508}"/>
              </a:ext>
            </a:extLst>
          </p:cNvPr>
          <p:cNvSpPr>
            <a:spLocks noGrp="1"/>
          </p:cNvSpPr>
          <p:nvPr>
            <p:ph type="title"/>
          </p:nvPr>
        </p:nvSpPr>
        <p:spPr>
          <a:xfrm>
            <a:off x="704052" y="86457"/>
            <a:ext cx="7920000" cy="720000"/>
          </a:xfrm>
        </p:spPr>
        <p:txBody>
          <a:bodyPr/>
          <a:lstStyle/>
          <a:p>
            <a:r>
              <a:rPr lang="en-US" dirty="0"/>
              <a:t>High Luminosity LHC</a:t>
            </a:r>
          </a:p>
        </p:txBody>
      </p:sp>
      <p:sp>
        <p:nvSpPr>
          <p:cNvPr id="3" name="Slide Number Placeholder 2">
            <a:extLst>
              <a:ext uri="{FF2B5EF4-FFF2-40B4-BE49-F238E27FC236}">
                <a16:creationId xmlns:a16="http://schemas.microsoft.com/office/drawing/2014/main" id="{8372C955-7343-4618-895B-4573367C506E}"/>
              </a:ext>
            </a:extLst>
          </p:cNvPr>
          <p:cNvSpPr>
            <a:spLocks noGrp="1"/>
          </p:cNvSpPr>
          <p:nvPr>
            <p:ph type="sldNum" sz="quarter" idx="12"/>
          </p:nvPr>
        </p:nvSpPr>
        <p:spPr/>
        <p:txBody>
          <a:bodyPr/>
          <a:lstStyle/>
          <a:p>
            <a:fld id="{BFDCA1C4-9514-7B4F-976F-D92F7E296653}" type="slidenum">
              <a:rPr lang="fr-FR" smtClean="0"/>
              <a:pPr/>
              <a:t>3</a:t>
            </a:fld>
            <a:endParaRPr lang="fr-FR" dirty="0"/>
          </a:p>
        </p:txBody>
      </p:sp>
      <p:sp>
        <p:nvSpPr>
          <p:cNvPr id="4" name="Footer Placeholder 3">
            <a:extLst>
              <a:ext uri="{FF2B5EF4-FFF2-40B4-BE49-F238E27FC236}">
                <a16:creationId xmlns:a16="http://schemas.microsoft.com/office/drawing/2014/main" id="{4FE44ACC-4A23-4489-8828-8AC59608EF8B}"/>
              </a:ext>
            </a:extLst>
          </p:cNvPr>
          <p:cNvSpPr>
            <a:spLocks noGrp="1"/>
          </p:cNvSpPr>
          <p:nvPr>
            <p:ph type="ftr" sz="quarter" idx="3"/>
          </p:nvPr>
        </p:nvSpPr>
        <p:spPr/>
        <p:txBody>
          <a:bodyPr/>
          <a:lstStyle/>
          <a:p>
            <a:r>
              <a:rPr lang="en-US"/>
              <a:t>Review of Structural Design Criteria for Al-7075</a:t>
            </a:r>
            <a:endParaRPr lang="en-GB" dirty="0"/>
          </a:p>
        </p:txBody>
      </p:sp>
      <p:grpSp>
        <p:nvGrpSpPr>
          <p:cNvPr id="5" name="Group 4">
            <a:extLst>
              <a:ext uri="{FF2B5EF4-FFF2-40B4-BE49-F238E27FC236}">
                <a16:creationId xmlns:a16="http://schemas.microsoft.com/office/drawing/2014/main" id="{84DA67B0-955B-484F-8F93-36319C56226F}"/>
              </a:ext>
            </a:extLst>
          </p:cNvPr>
          <p:cNvGrpSpPr/>
          <p:nvPr/>
        </p:nvGrpSpPr>
        <p:grpSpPr>
          <a:xfrm>
            <a:off x="2262119" y="476672"/>
            <a:ext cx="7350441" cy="5988516"/>
            <a:chOff x="1516359" y="692696"/>
            <a:chExt cx="7350441" cy="5988516"/>
          </a:xfrm>
        </p:grpSpPr>
        <p:pic>
          <p:nvPicPr>
            <p:cNvPr id="6" name="Picture 5">
              <a:extLst>
                <a:ext uri="{FF2B5EF4-FFF2-40B4-BE49-F238E27FC236}">
                  <a16:creationId xmlns:a16="http://schemas.microsoft.com/office/drawing/2014/main" id="{6352BC17-ECC5-4276-98D3-B1BD68703294}"/>
                </a:ext>
              </a:extLst>
            </p:cNvPr>
            <p:cNvPicPr>
              <a:picLocks noChangeAspect="1"/>
            </p:cNvPicPr>
            <p:nvPr/>
          </p:nvPicPr>
          <p:blipFill rotWithShape="1">
            <a:blip r:embed="rId2">
              <a:extLst>
                <a:ext uri="{28A0092B-C50C-407E-A947-70E740481C1C}">
                  <a14:useLocalDpi xmlns:a14="http://schemas.microsoft.com/office/drawing/2010/main"/>
                </a:ext>
              </a:extLst>
            </a:blip>
            <a:srcRect l="8393" t="3275" r="13217" b="2927"/>
            <a:stretch/>
          </p:blipFill>
          <p:spPr>
            <a:xfrm>
              <a:off x="1516359" y="928938"/>
              <a:ext cx="6800057" cy="5752274"/>
            </a:xfrm>
            <a:prstGeom prst="rect">
              <a:avLst/>
            </a:prstGeom>
          </p:spPr>
        </p:pic>
        <p:sp>
          <p:nvSpPr>
            <p:cNvPr id="7" name="Rectangle 6">
              <a:extLst>
                <a:ext uri="{FF2B5EF4-FFF2-40B4-BE49-F238E27FC236}">
                  <a16:creationId xmlns:a16="http://schemas.microsoft.com/office/drawing/2014/main" id="{DD76876D-0262-4D52-835E-504C630F3129}"/>
                </a:ext>
              </a:extLst>
            </p:cNvPr>
            <p:cNvSpPr/>
            <p:nvPr/>
          </p:nvSpPr>
          <p:spPr>
            <a:xfrm>
              <a:off x="7524328" y="692696"/>
              <a:ext cx="1342472"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grpSp>
      <p:sp>
        <p:nvSpPr>
          <p:cNvPr id="8" name="TextBox 7">
            <a:extLst>
              <a:ext uri="{FF2B5EF4-FFF2-40B4-BE49-F238E27FC236}">
                <a16:creationId xmlns:a16="http://schemas.microsoft.com/office/drawing/2014/main" id="{E6ECBE5B-21D5-4393-B0AD-2F316A7562BE}"/>
              </a:ext>
            </a:extLst>
          </p:cNvPr>
          <p:cNvSpPr txBox="1"/>
          <p:nvPr/>
        </p:nvSpPr>
        <p:spPr>
          <a:xfrm>
            <a:off x="6855819" y="5847934"/>
            <a:ext cx="2196435" cy="480131"/>
          </a:xfrm>
          <a:prstGeom prst="rect">
            <a:avLst/>
          </a:prstGeom>
          <a:solidFill>
            <a:schemeClr val="bg1"/>
          </a:solidFill>
          <a:ln>
            <a:solidFill>
              <a:schemeClr val="tx1"/>
            </a:solidFill>
          </a:ln>
        </p:spPr>
        <p:txBody>
          <a:bodyPr wrap="none" rtlCol="0">
            <a:spAutoFit/>
          </a:bodyPr>
          <a:lstStyle/>
          <a:p>
            <a:r>
              <a:rPr lang="en-US" sz="2520" i="1" dirty="0"/>
              <a:t>From L. Rossi</a:t>
            </a:r>
          </a:p>
        </p:txBody>
      </p:sp>
      <p:grpSp>
        <p:nvGrpSpPr>
          <p:cNvPr id="9" name="Group 8">
            <a:extLst>
              <a:ext uri="{FF2B5EF4-FFF2-40B4-BE49-F238E27FC236}">
                <a16:creationId xmlns:a16="http://schemas.microsoft.com/office/drawing/2014/main" id="{786001BF-4838-4BA4-AAF7-E48F9FF94DE5}"/>
              </a:ext>
            </a:extLst>
          </p:cNvPr>
          <p:cNvGrpSpPr/>
          <p:nvPr/>
        </p:nvGrpSpPr>
        <p:grpSpPr>
          <a:xfrm>
            <a:off x="5045312" y="688906"/>
            <a:ext cx="1800200" cy="3694120"/>
            <a:chOff x="4283968" y="928938"/>
            <a:chExt cx="1800200" cy="3694120"/>
          </a:xfrm>
        </p:grpSpPr>
        <p:sp>
          <p:nvSpPr>
            <p:cNvPr id="10" name="Rounded Rectangle 1">
              <a:extLst>
                <a:ext uri="{FF2B5EF4-FFF2-40B4-BE49-F238E27FC236}">
                  <a16:creationId xmlns:a16="http://schemas.microsoft.com/office/drawing/2014/main" id="{33773B50-8F12-413B-9798-056653985DDA}"/>
                </a:ext>
              </a:extLst>
            </p:cNvPr>
            <p:cNvSpPr/>
            <p:nvPr/>
          </p:nvSpPr>
          <p:spPr>
            <a:xfrm>
              <a:off x="4283968" y="928938"/>
              <a:ext cx="1800200" cy="163596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11" name="Rounded Rectangle 9">
              <a:extLst>
                <a:ext uri="{FF2B5EF4-FFF2-40B4-BE49-F238E27FC236}">
                  <a16:creationId xmlns:a16="http://schemas.microsoft.com/office/drawing/2014/main" id="{44D20D40-2CA5-4BB9-B529-5BD4EBFC9DDA}"/>
                </a:ext>
              </a:extLst>
            </p:cNvPr>
            <p:cNvSpPr/>
            <p:nvPr/>
          </p:nvSpPr>
          <p:spPr>
            <a:xfrm>
              <a:off x="4283968" y="2987092"/>
              <a:ext cx="1800200" cy="163596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grpSp>
      <p:sp>
        <p:nvSpPr>
          <p:cNvPr id="12" name="TextBox 9">
            <a:extLst>
              <a:ext uri="{FF2B5EF4-FFF2-40B4-BE49-F238E27FC236}">
                <a16:creationId xmlns:a16="http://schemas.microsoft.com/office/drawing/2014/main" id="{F67A091E-5BD9-443E-8D8B-0AE43786DA6B}"/>
              </a:ext>
            </a:extLst>
          </p:cNvPr>
          <p:cNvSpPr txBox="1">
            <a:spLocks noChangeArrowheads="1"/>
          </p:cNvSpPr>
          <p:nvPr/>
        </p:nvSpPr>
        <p:spPr bwMode="auto">
          <a:xfrm>
            <a:off x="0" y="2910506"/>
            <a:ext cx="383737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tLang="en-US" sz="1600" b="1" u="sng" dirty="0">
                <a:solidFill>
                  <a:schemeClr val="accent1">
                    <a:lumMod val="75000"/>
                  </a:schemeClr>
                </a:solidFill>
                <a:latin typeface="Calibri" charset="0"/>
                <a:ea typeface="Calibri" charset="0"/>
                <a:cs typeface="Calibri" charset="0"/>
              </a:rPr>
              <a:t>Large Aperture IR Quadrupoles</a:t>
            </a:r>
            <a:r>
              <a:rPr lang="en-US" altLang="en-US" sz="1600" b="1" dirty="0">
                <a:solidFill>
                  <a:schemeClr val="accent1">
                    <a:lumMod val="75000"/>
                  </a:schemeClr>
                </a:solidFill>
                <a:latin typeface="Calibri" charset="0"/>
                <a:ea typeface="Calibri" charset="0"/>
                <a:cs typeface="Calibri" charset="0"/>
              </a:rPr>
              <a:t>:</a:t>
            </a:r>
          </a:p>
          <a:p>
            <a:pPr eaLnBrk="1" hangingPunct="1"/>
            <a:endParaRPr lang="en-US" altLang="en-US" sz="1600" dirty="0">
              <a:latin typeface="Calibri" charset="0"/>
              <a:ea typeface="Calibri" charset="0"/>
              <a:cs typeface="Calibri" charset="0"/>
            </a:endParaRPr>
          </a:p>
          <a:p>
            <a:pPr marL="214313" indent="-214313" eaLnBrk="1" hangingPunct="1">
              <a:buFont typeface="Arial" charset="0"/>
              <a:buChar char="•"/>
            </a:pPr>
            <a:r>
              <a:rPr lang="en-US" altLang="en-US" sz="1600" i="1" dirty="0">
                <a:latin typeface="Calibri" charset="0"/>
                <a:ea typeface="Calibri" charset="0"/>
                <a:cs typeface="Calibri" charset="0"/>
              </a:rPr>
              <a:t> </a:t>
            </a:r>
            <a:r>
              <a:rPr lang="en-US" altLang="en-US" sz="1200" i="1" dirty="0">
                <a:latin typeface="Calibri" charset="0"/>
                <a:ea typeface="Calibri" charset="0"/>
                <a:cs typeface="Calibri" charset="0"/>
              </a:rPr>
              <a:t>From </a:t>
            </a:r>
            <a:r>
              <a:rPr lang="en-US" altLang="en-US" sz="1200" i="1" dirty="0">
                <a:solidFill>
                  <a:srgbClr val="00B050"/>
                </a:solidFill>
                <a:latin typeface="Calibri" charset="0"/>
                <a:ea typeface="Calibri" charset="0"/>
                <a:cs typeface="Calibri" charset="0"/>
              </a:rPr>
              <a:t>70 mm </a:t>
            </a:r>
            <a:r>
              <a:rPr lang="en-US" altLang="en-US" sz="1200" i="1" dirty="0">
                <a:latin typeface="Calibri" charset="0"/>
                <a:ea typeface="Calibri" charset="0"/>
                <a:cs typeface="Calibri" charset="0"/>
              </a:rPr>
              <a:t>MQXA/B to </a:t>
            </a:r>
            <a:r>
              <a:rPr lang="en-US" altLang="en-US" sz="1200" i="1" dirty="0">
                <a:solidFill>
                  <a:srgbClr val="00B050"/>
                </a:solidFill>
                <a:latin typeface="Calibri" charset="0"/>
                <a:ea typeface="Calibri" charset="0"/>
                <a:cs typeface="Calibri" charset="0"/>
              </a:rPr>
              <a:t>150 mm </a:t>
            </a:r>
            <a:r>
              <a:rPr lang="en-US" altLang="en-US" sz="1200" i="1" dirty="0">
                <a:latin typeface="Calibri" charset="0"/>
                <a:ea typeface="Calibri" charset="0"/>
                <a:cs typeface="Calibri" charset="0"/>
              </a:rPr>
              <a:t>MQXF</a:t>
            </a:r>
          </a:p>
          <a:p>
            <a:pPr marL="214313" indent="-214313" eaLnBrk="1" hangingPunct="1">
              <a:buFont typeface="Arial" charset="0"/>
              <a:buChar char="•"/>
            </a:pPr>
            <a:r>
              <a:rPr lang="en-US" altLang="en-US" sz="1200" i="1" dirty="0">
                <a:latin typeface="Calibri" charset="0"/>
                <a:ea typeface="Calibri" charset="0"/>
                <a:cs typeface="Calibri" charset="0"/>
              </a:rPr>
              <a:t> From NbTi to </a:t>
            </a:r>
            <a:r>
              <a:rPr lang="en-US" altLang="en-US" sz="1200" i="1" dirty="0">
                <a:solidFill>
                  <a:srgbClr val="00B050"/>
                </a:solidFill>
                <a:latin typeface="Calibri" charset="0"/>
                <a:ea typeface="Calibri" charset="0"/>
                <a:cs typeface="Calibri" charset="0"/>
              </a:rPr>
              <a:t>Nb</a:t>
            </a:r>
            <a:r>
              <a:rPr lang="en-US" altLang="en-US" sz="1200" i="1" baseline="-25000" dirty="0">
                <a:solidFill>
                  <a:srgbClr val="00B050"/>
                </a:solidFill>
                <a:latin typeface="Calibri" charset="0"/>
                <a:ea typeface="Calibri" charset="0"/>
                <a:cs typeface="Calibri" charset="0"/>
              </a:rPr>
              <a:t>3</a:t>
            </a:r>
            <a:r>
              <a:rPr lang="en-US" altLang="en-US" sz="1200" i="1" dirty="0">
                <a:solidFill>
                  <a:srgbClr val="00B050"/>
                </a:solidFill>
                <a:latin typeface="Calibri" charset="0"/>
                <a:ea typeface="Calibri" charset="0"/>
                <a:cs typeface="Calibri" charset="0"/>
              </a:rPr>
              <a:t>Sn for higher field/gradient</a:t>
            </a:r>
          </a:p>
          <a:p>
            <a:pPr marL="214313" indent="-214313" eaLnBrk="1" hangingPunct="1">
              <a:buFont typeface="Arial" charset="0"/>
              <a:buChar char="•"/>
            </a:pPr>
            <a:r>
              <a:rPr lang="en-US" altLang="en-US" sz="1200" i="1" dirty="0">
                <a:latin typeface="Calibri" charset="0"/>
                <a:ea typeface="Calibri" charset="0"/>
                <a:cs typeface="Calibri" charset="0"/>
              </a:rPr>
              <a:t> Minimum </a:t>
            </a:r>
            <a:r>
              <a:rPr lang="en-US" altLang="en-US" sz="1200" i="1" dirty="0">
                <a:solidFill>
                  <a:srgbClr val="00B050"/>
                </a:solidFill>
                <a:latin typeface="Symbol" charset="2"/>
                <a:ea typeface="Symbol" charset="2"/>
                <a:cs typeface="Symbol" charset="2"/>
              </a:rPr>
              <a:t>b</a:t>
            </a:r>
            <a:r>
              <a:rPr lang="en-US" altLang="en-US" sz="1200" i="1" dirty="0">
                <a:solidFill>
                  <a:srgbClr val="00B050"/>
                </a:solidFill>
                <a:latin typeface="Calibri" charset="0"/>
                <a:ea typeface="Calibri" charset="0"/>
                <a:cs typeface="Calibri" charset="0"/>
              </a:rPr>
              <a:t>* from 0.55 m to 0.15 m</a:t>
            </a:r>
            <a:r>
              <a:rPr lang="en-US" altLang="en-US" sz="1200" i="1" dirty="0">
                <a:latin typeface="Calibri" charset="0"/>
                <a:ea typeface="Calibri" charset="0"/>
                <a:cs typeface="Calibri" charset="0"/>
              </a:rPr>
              <a:t> </a:t>
            </a:r>
          </a:p>
          <a:p>
            <a:pPr marL="214313" indent="-214313" eaLnBrk="1" hangingPunct="1">
              <a:buFont typeface="Arial" charset="0"/>
              <a:buChar char="•"/>
            </a:pPr>
            <a:r>
              <a:rPr lang="en-US" altLang="en-US" sz="1200" i="1" dirty="0">
                <a:latin typeface="Calibri" charset="0"/>
                <a:ea typeface="Calibri" charset="0"/>
                <a:cs typeface="Calibri" charset="0"/>
              </a:rPr>
              <a:t> Compatible with 10x integrated luminosity</a:t>
            </a:r>
          </a:p>
        </p:txBody>
      </p:sp>
    </p:spTree>
    <p:extLst>
      <p:ext uri="{BB962C8B-B14F-4D97-AF65-F5344CB8AC3E}">
        <p14:creationId xmlns:p14="http://schemas.microsoft.com/office/powerpoint/2010/main" val="328433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093" r="2513" b="10563"/>
          <a:stretch/>
        </p:blipFill>
        <p:spPr>
          <a:xfrm rot="10302872">
            <a:off x="4490274" y="2641841"/>
            <a:ext cx="3749493" cy="1440748"/>
          </a:xfrm>
          <a:prstGeom prst="rect">
            <a:avLst/>
          </a:prstGeom>
        </p:spPr>
      </p:pic>
      <p:sp>
        <p:nvSpPr>
          <p:cNvPr id="2" name="Title 1"/>
          <p:cNvSpPr>
            <a:spLocks noGrp="1"/>
          </p:cNvSpPr>
          <p:nvPr>
            <p:ph type="title"/>
          </p:nvPr>
        </p:nvSpPr>
        <p:spPr>
          <a:xfrm>
            <a:off x="107504" y="0"/>
            <a:ext cx="8995264" cy="788627"/>
          </a:xfrm>
        </p:spPr>
        <p:txBody>
          <a:bodyPr>
            <a:normAutofit/>
          </a:bodyPr>
          <a:lstStyle/>
          <a:p>
            <a:r>
              <a:rPr lang="en-US" dirty="0"/>
              <a:t>US Deliverables and main components</a:t>
            </a:r>
            <a:endParaRPr lang="en-US" sz="3100" dirty="0"/>
          </a:p>
        </p:txBody>
      </p:sp>
      <p:sp>
        <p:nvSpPr>
          <p:cNvPr id="3" name="Content Placeholder 2"/>
          <p:cNvSpPr>
            <a:spLocks noGrp="1"/>
          </p:cNvSpPr>
          <p:nvPr>
            <p:ph idx="1"/>
          </p:nvPr>
        </p:nvSpPr>
        <p:spPr>
          <a:xfrm>
            <a:off x="197041" y="764704"/>
            <a:ext cx="8964488" cy="2773110"/>
          </a:xfrm>
        </p:spPr>
        <p:txBody>
          <a:bodyPr>
            <a:normAutofit/>
          </a:bodyPr>
          <a:lstStyle/>
          <a:p>
            <a:pPr>
              <a:buFont typeface="Arial" charset="0"/>
              <a:buChar char="•"/>
              <a:defRPr/>
            </a:pPr>
            <a:r>
              <a:rPr lang="en-GB" b="1" dirty="0">
                <a:solidFill>
                  <a:srgbClr val="5F5F5F"/>
                </a:solidFill>
              </a:rPr>
              <a:t>11 Q1/Q3 Cryostated Magnets (Cryo-assembly)</a:t>
            </a:r>
            <a:endParaRPr lang="en-GB" dirty="0">
              <a:solidFill>
                <a:srgbClr val="5F5F5F"/>
              </a:solidFill>
            </a:endParaRPr>
          </a:p>
          <a:p>
            <a:pPr lvl="1">
              <a:buFont typeface="Arial" charset="0"/>
              <a:buChar char="•"/>
              <a:defRPr/>
            </a:pPr>
            <a:r>
              <a:rPr lang="en-GB" dirty="0">
                <a:solidFill>
                  <a:srgbClr val="5F5F5F"/>
                </a:solidFill>
              </a:rPr>
              <a:t>Cold mass with two 4.2 m magnets (MQXFA)</a:t>
            </a:r>
          </a:p>
          <a:p>
            <a:pPr lvl="1">
              <a:buFont typeface="Arial" charset="0"/>
              <a:buChar char="•"/>
              <a:defRPr/>
            </a:pPr>
            <a:r>
              <a:rPr lang="en-GB" dirty="0">
                <a:solidFill>
                  <a:srgbClr val="5F5F5F"/>
                </a:solidFill>
              </a:rPr>
              <a:t>Cryostat parts provided by CERN (kit)</a:t>
            </a:r>
          </a:p>
          <a:p>
            <a:pPr lvl="1">
              <a:buFont typeface="Arial" charset="0"/>
              <a:buChar char="•"/>
              <a:defRPr/>
            </a:pPr>
            <a:r>
              <a:rPr lang="en-GB" dirty="0">
                <a:solidFill>
                  <a:srgbClr val="5F5F5F"/>
                </a:solidFill>
              </a:rPr>
              <a:t>10 Q1/Q3 + 1 Prototype</a:t>
            </a:r>
          </a:p>
          <a:p>
            <a:pPr marL="0" indent="0">
              <a:buNone/>
              <a:defRPr/>
            </a:pPr>
            <a:endParaRPr lang="en-GB" dirty="0">
              <a:solidFill>
                <a:srgbClr val="FF0000"/>
              </a:solidFill>
            </a:endParaRPr>
          </a:p>
          <a:p>
            <a:endParaRPr lang="en-US" dirty="0"/>
          </a:p>
        </p:txBody>
      </p:sp>
      <p:sp>
        <p:nvSpPr>
          <p:cNvPr id="5" name="Slide Number Placeholder 4"/>
          <p:cNvSpPr>
            <a:spLocks noGrp="1"/>
          </p:cNvSpPr>
          <p:nvPr>
            <p:ph type="sldNum" sz="quarter" idx="12"/>
          </p:nvPr>
        </p:nvSpPr>
        <p:spPr/>
        <p:txBody>
          <a:bodyPr/>
          <a:lstStyle/>
          <a:p>
            <a:pPr>
              <a:defRPr/>
            </a:pPr>
            <a:fld id="{83B49E4E-039F-472C-94D3-961E32C09AC1}" type="slidenum">
              <a:rPr lang="en-US" smtClean="0">
                <a:solidFill>
                  <a:schemeClr val="accent1">
                    <a:lumMod val="20000"/>
                    <a:lumOff val="80000"/>
                  </a:schemeClr>
                </a:solidFill>
              </a:rPr>
              <a:pPr>
                <a:defRPr/>
              </a:pPr>
              <a:t>4</a:t>
            </a:fld>
            <a:endParaRPr lang="en-US" dirty="0">
              <a:solidFill>
                <a:schemeClr val="accent1">
                  <a:lumMod val="20000"/>
                  <a:lumOff val="80000"/>
                </a:schemeClr>
              </a:solidFill>
            </a:endParaRPr>
          </a:p>
        </p:txBody>
      </p:sp>
      <p:pic>
        <p:nvPicPr>
          <p:cNvPr id="6" name="Picture 5"/>
          <p:cNvPicPr>
            <a:picLocks noChangeAspect="1"/>
          </p:cNvPicPr>
          <p:nvPr/>
        </p:nvPicPr>
        <p:blipFill>
          <a:blip r:embed="rId3"/>
          <a:stretch>
            <a:fillRect/>
          </a:stretch>
        </p:blipFill>
        <p:spPr>
          <a:xfrm>
            <a:off x="-5055" y="4550386"/>
            <a:ext cx="8890191" cy="2307614"/>
          </a:xfrm>
          <a:prstGeom prst="rect">
            <a:avLst/>
          </a:prstGeom>
        </p:spPr>
      </p:pic>
      <p:cxnSp>
        <p:nvCxnSpPr>
          <p:cNvPr id="11" name="Straight Arrow Connector 10"/>
          <p:cNvCxnSpPr/>
          <p:nvPr/>
        </p:nvCxnSpPr>
        <p:spPr>
          <a:xfrm>
            <a:off x="6588224" y="4897899"/>
            <a:ext cx="631948" cy="97149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clrChange>
              <a:clrFrom>
                <a:srgbClr val="FFFFFF"/>
              </a:clrFrom>
              <a:clrTo>
                <a:srgbClr val="FFFFFF">
                  <a:alpha val="0"/>
                </a:srgbClr>
              </a:clrTo>
            </a:clrChange>
          </a:blip>
          <a:srcRect l="6273" t="7285" r="3922" b="47060"/>
          <a:stretch/>
        </p:blipFill>
        <p:spPr>
          <a:xfrm>
            <a:off x="225248" y="2920952"/>
            <a:ext cx="8908074" cy="2661503"/>
          </a:xfrm>
          <a:prstGeom prst="rect">
            <a:avLst/>
          </a:prstGeom>
        </p:spPr>
      </p:pic>
      <p:sp>
        <p:nvSpPr>
          <p:cNvPr id="4" name="TextBox 3"/>
          <p:cNvSpPr txBox="1"/>
          <p:nvPr/>
        </p:nvSpPr>
        <p:spPr>
          <a:xfrm>
            <a:off x="1959613" y="2909491"/>
            <a:ext cx="1826096" cy="492443"/>
          </a:xfrm>
          <a:prstGeom prst="rect">
            <a:avLst/>
          </a:prstGeom>
          <a:noFill/>
        </p:spPr>
        <p:txBody>
          <a:bodyPr wrap="square" rtlCol="0">
            <a:spAutoFit/>
          </a:bodyPr>
          <a:lstStyle/>
          <a:p>
            <a:pPr algn="ctr"/>
            <a:r>
              <a:rPr lang="en-US" sz="1300" dirty="0"/>
              <a:t>Cryo-assembly</a:t>
            </a:r>
          </a:p>
          <a:p>
            <a:pPr algn="ctr"/>
            <a:r>
              <a:rPr lang="en-US" sz="1300" dirty="0"/>
              <a:t>(LQXFA)</a:t>
            </a:r>
          </a:p>
        </p:txBody>
      </p:sp>
      <p:sp>
        <p:nvSpPr>
          <p:cNvPr id="10" name="Arrow: Down 9"/>
          <p:cNvSpPr/>
          <p:nvPr/>
        </p:nvSpPr>
        <p:spPr>
          <a:xfrm rot="1028302">
            <a:off x="6089271" y="3610331"/>
            <a:ext cx="216024"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8117044" y="2756644"/>
            <a:ext cx="898935" cy="553852"/>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7216865" y="1652652"/>
            <a:ext cx="792088" cy="516301"/>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025181" y="1637324"/>
            <a:ext cx="1175457" cy="492443"/>
          </a:xfrm>
          <a:prstGeom prst="rect">
            <a:avLst/>
          </a:prstGeom>
          <a:noFill/>
        </p:spPr>
        <p:txBody>
          <a:bodyPr wrap="square" rtlCol="0">
            <a:spAutoFit/>
          </a:bodyPr>
          <a:lstStyle/>
          <a:p>
            <a:pPr algn="ctr"/>
            <a:r>
              <a:rPr lang="en-US" sz="1300" dirty="0"/>
              <a:t>Magnet</a:t>
            </a:r>
          </a:p>
          <a:p>
            <a:pPr algn="ctr"/>
            <a:r>
              <a:rPr lang="en-US" sz="1300" dirty="0"/>
              <a:t>(MQXFA)</a:t>
            </a:r>
          </a:p>
        </p:txBody>
      </p:sp>
      <p:sp>
        <p:nvSpPr>
          <p:cNvPr id="18" name="Rectangle: Rounded Corners 17"/>
          <p:cNvSpPr/>
          <p:nvPr/>
        </p:nvSpPr>
        <p:spPr>
          <a:xfrm>
            <a:off x="2267744" y="2885633"/>
            <a:ext cx="1296144" cy="516301"/>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oter Placeholder 12"/>
          <p:cNvSpPr>
            <a:spLocks noGrp="1"/>
          </p:cNvSpPr>
          <p:nvPr>
            <p:ph type="ftr" sz="quarter" idx="3"/>
          </p:nvPr>
        </p:nvSpPr>
        <p:spPr>
          <a:xfrm>
            <a:off x="1765616" y="6453376"/>
            <a:ext cx="6550800" cy="360000"/>
          </a:xfrm>
        </p:spPr>
        <p:txBody>
          <a:bodyPr/>
          <a:lstStyle/>
          <a:p>
            <a:r>
              <a:rPr lang="en-US"/>
              <a:t>Review of Structural Design Criteria for Al-7075</a:t>
            </a:r>
            <a:endParaRPr lang="en-GB" dirty="0"/>
          </a:p>
        </p:txBody>
      </p:sp>
      <p:cxnSp>
        <p:nvCxnSpPr>
          <p:cNvPr id="19" name="Straight Arrow Connector 18"/>
          <p:cNvCxnSpPr>
            <a:cxnSpLocks/>
          </p:cNvCxnSpPr>
          <p:nvPr/>
        </p:nvCxnSpPr>
        <p:spPr>
          <a:xfrm flipH="1">
            <a:off x="3612278" y="4790630"/>
            <a:ext cx="992858" cy="70246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978784" y="2773180"/>
            <a:ext cx="1175457" cy="492443"/>
          </a:xfrm>
          <a:prstGeom prst="rect">
            <a:avLst/>
          </a:prstGeom>
          <a:noFill/>
        </p:spPr>
        <p:txBody>
          <a:bodyPr wrap="square" rtlCol="0">
            <a:spAutoFit/>
          </a:bodyPr>
          <a:lstStyle/>
          <a:p>
            <a:pPr algn="ctr"/>
            <a:r>
              <a:rPr lang="en-US" sz="1300" dirty="0"/>
              <a:t>Cold Mass</a:t>
            </a:r>
          </a:p>
          <a:p>
            <a:pPr algn="ctr"/>
            <a:r>
              <a:rPr lang="en-US" sz="1300" dirty="0"/>
              <a:t>(LMQXFA)</a:t>
            </a:r>
          </a:p>
        </p:txBody>
      </p:sp>
      <p:pic>
        <p:nvPicPr>
          <p:cNvPr id="22" name="Picture 21"/>
          <p:cNvPicPr>
            <a:picLocks noChangeAspect="1"/>
          </p:cNvPicPr>
          <p:nvPr/>
        </p:nvPicPr>
        <p:blipFill>
          <a:blip r:embed="rId5"/>
          <a:stretch>
            <a:fillRect/>
          </a:stretch>
        </p:blipFill>
        <p:spPr>
          <a:xfrm>
            <a:off x="5381822" y="2174043"/>
            <a:ext cx="1255298" cy="830525"/>
          </a:xfrm>
          <a:prstGeom prst="rect">
            <a:avLst/>
          </a:prstGeom>
        </p:spPr>
      </p:pic>
      <p:pic>
        <p:nvPicPr>
          <p:cNvPr id="23" name="Picture 22"/>
          <p:cNvPicPr>
            <a:picLocks noChangeAspect="1"/>
          </p:cNvPicPr>
          <p:nvPr/>
        </p:nvPicPr>
        <p:blipFill>
          <a:blip r:embed="rId6"/>
          <a:stretch>
            <a:fillRect/>
          </a:stretch>
        </p:blipFill>
        <p:spPr>
          <a:xfrm>
            <a:off x="6722897" y="2220978"/>
            <a:ext cx="1255885" cy="829128"/>
          </a:xfrm>
          <a:prstGeom prst="rect">
            <a:avLst/>
          </a:prstGeom>
        </p:spPr>
      </p:pic>
    </p:spTree>
    <p:extLst>
      <p:ext uri="{BB962C8B-B14F-4D97-AF65-F5344CB8AC3E}">
        <p14:creationId xmlns:p14="http://schemas.microsoft.com/office/powerpoint/2010/main" val="59661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0864-DA86-F442-9A3F-97D6FF7C7A63}"/>
              </a:ext>
            </a:extLst>
          </p:cNvPr>
          <p:cNvSpPr>
            <a:spLocks noGrp="1"/>
          </p:cNvSpPr>
          <p:nvPr>
            <p:ph type="title"/>
          </p:nvPr>
        </p:nvSpPr>
        <p:spPr/>
        <p:txBody>
          <a:bodyPr/>
          <a:lstStyle/>
          <a:p>
            <a:r>
              <a:rPr lang="en-US" dirty="0"/>
              <a:t>Project management structure</a:t>
            </a:r>
          </a:p>
        </p:txBody>
      </p:sp>
      <p:sp>
        <p:nvSpPr>
          <p:cNvPr id="6" name="Slide Number Placeholder 5"/>
          <p:cNvSpPr>
            <a:spLocks noGrp="1"/>
          </p:cNvSpPr>
          <p:nvPr>
            <p:ph type="sldNum" sz="quarter" idx="12"/>
          </p:nvPr>
        </p:nvSpPr>
        <p:spPr/>
        <p:txBody>
          <a:bodyPr/>
          <a:lstStyle/>
          <a:p>
            <a:fld id="{E6910A57-C4C2-471D-B852-7E80F10F5A4C}" type="slidenum">
              <a:rPr lang="en-GB" smtClean="0"/>
              <a:t>5</a:t>
            </a:fld>
            <a:endParaRPr lang="en-GB"/>
          </a:p>
        </p:txBody>
      </p:sp>
      <p:sp>
        <p:nvSpPr>
          <p:cNvPr id="4" name="Date Placeholder 3"/>
          <p:cNvSpPr>
            <a:spLocks noGrp="1"/>
          </p:cNvSpPr>
          <p:nvPr>
            <p:ph type="dt" sz="half" idx="10"/>
          </p:nvPr>
        </p:nvSpPr>
        <p:spPr/>
        <p:txBody>
          <a:bodyPr/>
          <a:lstStyle/>
          <a:p>
            <a:endParaRPr lang="en-GB" dirty="0"/>
          </a:p>
        </p:txBody>
      </p:sp>
      <p:sp>
        <p:nvSpPr>
          <p:cNvPr id="8" name="Rectangle 7"/>
          <p:cNvSpPr/>
          <p:nvPr/>
        </p:nvSpPr>
        <p:spPr>
          <a:xfrm>
            <a:off x="7488323" y="2510898"/>
            <a:ext cx="1296000" cy="378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CAM (14)</a:t>
            </a:r>
          </a:p>
        </p:txBody>
      </p:sp>
      <p:pic>
        <p:nvPicPr>
          <p:cNvPr id="9" name="Picture 8">
            <a:extLst>
              <a:ext uri="{FF2B5EF4-FFF2-40B4-BE49-F238E27FC236}">
                <a16:creationId xmlns:a16="http://schemas.microsoft.com/office/drawing/2014/main" id="{39D73F6B-2818-8B44-AC3C-41110F1BD930}"/>
              </a:ext>
            </a:extLst>
          </p:cNvPr>
          <p:cNvPicPr>
            <a:picLocks noChangeAspect="1"/>
          </p:cNvPicPr>
          <p:nvPr/>
        </p:nvPicPr>
        <p:blipFill>
          <a:blip r:embed="rId2"/>
          <a:stretch>
            <a:fillRect/>
          </a:stretch>
        </p:blipFill>
        <p:spPr>
          <a:xfrm>
            <a:off x="251520" y="965200"/>
            <a:ext cx="7218583" cy="5751150"/>
          </a:xfrm>
          <a:prstGeom prst="rect">
            <a:avLst/>
          </a:prstGeom>
        </p:spPr>
      </p:pic>
    </p:spTree>
    <p:extLst>
      <p:ext uri="{BB962C8B-B14F-4D97-AF65-F5344CB8AC3E}">
        <p14:creationId xmlns:p14="http://schemas.microsoft.com/office/powerpoint/2010/main" val="202320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616184" cy="720000"/>
          </a:xfrm>
        </p:spPr>
        <p:txBody>
          <a:bodyPr/>
          <a:lstStyle/>
          <a:p>
            <a:r>
              <a:rPr lang="en-US" dirty="0"/>
              <a:t>MQXFA Design</a:t>
            </a:r>
          </a:p>
        </p:txBody>
      </p:sp>
      <p:graphicFrame>
        <p:nvGraphicFramePr>
          <p:cNvPr id="6" name="Content Placeholder 6"/>
          <p:cNvGraphicFramePr>
            <a:graphicFrameLocks/>
          </p:cNvGraphicFramePr>
          <p:nvPr>
            <p:extLst>
              <p:ext uri="{D42A27DB-BD31-4B8C-83A1-F6EECF244321}">
                <p14:modId xmlns:p14="http://schemas.microsoft.com/office/powerpoint/2010/main" val="2277854314"/>
              </p:ext>
            </p:extLst>
          </p:nvPr>
        </p:nvGraphicFramePr>
        <p:xfrm>
          <a:off x="19050" y="1219200"/>
          <a:ext cx="5562599" cy="4443173"/>
        </p:xfrm>
        <a:graphic>
          <a:graphicData uri="http://schemas.openxmlformats.org/drawingml/2006/table">
            <a:tbl>
              <a:tblPr firstCol="1" bandRow="1">
                <a:solidFill>
                  <a:schemeClr val="accent1">
                    <a:lumMod val="20000"/>
                    <a:lumOff val="80000"/>
                  </a:schemeClr>
                </a:solidFill>
              </a:tblPr>
              <a:tblGrid>
                <a:gridCol w="3231205">
                  <a:extLst>
                    <a:ext uri="{9D8B030D-6E8A-4147-A177-3AD203B41FA5}">
                      <a16:colId xmlns:a16="http://schemas.microsoft.com/office/drawing/2014/main" val="20000"/>
                    </a:ext>
                  </a:extLst>
                </a:gridCol>
                <a:gridCol w="978330">
                  <a:extLst>
                    <a:ext uri="{9D8B030D-6E8A-4147-A177-3AD203B41FA5}">
                      <a16:colId xmlns:a16="http://schemas.microsoft.com/office/drawing/2014/main" val="20001"/>
                    </a:ext>
                  </a:extLst>
                </a:gridCol>
                <a:gridCol w="1353064">
                  <a:extLst>
                    <a:ext uri="{9D8B030D-6E8A-4147-A177-3AD203B41FA5}">
                      <a16:colId xmlns:a16="http://schemas.microsoft.com/office/drawing/2014/main" val="20002"/>
                    </a:ext>
                  </a:extLst>
                </a:gridCol>
              </a:tblGrid>
              <a:tr h="3283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cap="small" dirty="0">
                          <a:effectLst/>
                        </a:rPr>
                        <a:t>Parameter</a:t>
                      </a:r>
                      <a:endParaRPr lang="en-US" sz="1800" cap="small"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Unit</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MQXFA</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Coil aperture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150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Magnetic length</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layers</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turns Inner-Outer layer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22</a:t>
                      </a:r>
                      <a:r>
                        <a:rPr lang="en-US" sz="1800" baseline="0" dirty="0">
                          <a:effectLst/>
                        </a:rPr>
                        <a:t>-</a:t>
                      </a:r>
                      <a:r>
                        <a:rPr lang="en-US" sz="1800" dirty="0">
                          <a:effectLst/>
                        </a:rPr>
                        <a:t>28</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Operation temperature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1.9</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gradient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132.6</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16.5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Peak field at nom.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11.4</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8"/>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Stored energy at nom. </a:t>
                      </a:r>
                      <a:r>
                        <a:rPr lang="en-US" sz="1800" dirty="0" err="1">
                          <a:effectLst/>
                        </a:rPr>
                        <a:t>curr</a:t>
                      </a:r>
                      <a:r>
                        <a:rPr lang="en-US" sz="1800" dirty="0">
                          <a:effectLst/>
                        </a:rPr>
                        <a: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MJ/m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9"/>
                  </a:ext>
                </a:extLst>
              </a:tr>
              <a:tr h="274320">
                <a:tc>
                  <a:txBody>
                    <a:bodyPr/>
                    <a:lstStyle/>
                    <a:p>
                      <a:pPr marL="0" marR="0">
                        <a:spcBef>
                          <a:spcPts val="0"/>
                        </a:spcBef>
                        <a:spcAft>
                          <a:spcPts val="0"/>
                        </a:spcAft>
                      </a:pPr>
                      <a:r>
                        <a:rPr lang="en-US" sz="1800" b="1" dirty="0">
                          <a:solidFill>
                            <a:schemeClr val="bg1"/>
                          </a:solidFill>
                          <a:effectLst/>
                          <a:latin typeface="Arial" panose="020B0604020202020204" pitchFamily="34" charset="0"/>
                          <a:ea typeface="Times New Roman"/>
                          <a:cs typeface="Arial" panose="020B0604020202020204" pitchFamily="34" charset="0"/>
                        </a:rPr>
                        <a:t>Diff. inductance</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r>
                        <a:rPr lang="en-US" sz="1800" b="0" dirty="0" err="1">
                          <a:solidFill>
                            <a:schemeClr val="tx1"/>
                          </a:solidFill>
                          <a:effectLst/>
                          <a:latin typeface="Arial" panose="020B0604020202020204" pitchFamily="34" charset="0"/>
                          <a:ea typeface="Times New Roman"/>
                          <a:cs typeface="Arial" panose="020B0604020202020204" pitchFamily="34" charset="0"/>
                        </a:rPr>
                        <a:t>mH</a:t>
                      </a:r>
                      <a:r>
                        <a:rPr lang="en-US" sz="1800" b="0" dirty="0">
                          <a:solidFill>
                            <a:schemeClr val="tx1"/>
                          </a:solidFill>
                          <a:effectLst/>
                          <a:latin typeface="Arial" panose="020B0604020202020204" pitchFamily="34" charset="0"/>
                          <a:ea typeface="Times New Roman"/>
                          <a:cs typeface="Arial" panose="020B0604020202020204" pitchFamily="34" charset="0"/>
                        </a:rPr>
                        <a:t>/m</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ea typeface="Times New Roman"/>
                          <a:cs typeface="Arial" panose="020B0604020202020204" pitchFamily="34" charset="0"/>
                        </a:rPr>
                        <a:t>8.2</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 diameter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0.85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a:t>
                      </a:r>
                      <a:r>
                        <a:rPr lang="en-US" sz="1800" baseline="0" dirty="0">
                          <a:effectLst/>
                        </a:rPr>
                        <a:t> number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mn-ea"/>
                          <a:cs typeface="Arial" panose="020B0604020202020204" pitchFamily="34" charset="0"/>
                        </a:rPr>
                        <a:t>Cable</a:t>
                      </a:r>
                      <a:r>
                        <a:rPr lang="en-US" sz="1800" baseline="0" dirty="0">
                          <a:effectLst/>
                          <a:latin typeface="Arial" panose="020B0604020202020204" pitchFamily="34" charset="0"/>
                          <a:ea typeface="+mn-ea"/>
                          <a:cs typeface="Arial" panose="020B0604020202020204" pitchFamily="34" charset="0"/>
                        </a:rPr>
                        <a:t> width</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18.15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Cable mid thickness</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1.525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Keystone angle</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0.4</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5"/>
                  </a:ext>
                </a:extLst>
              </a:tr>
            </a:tbl>
          </a:graphicData>
        </a:graphic>
      </p:graphicFrame>
      <p:pic>
        <p:nvPicPr>
          <p:cNvPr id="10" name="Picture 9"/>
          <p:cNvPicPr>
            <a:picLocks noChangeAspect="1"/>
          </p:cNvPicPr>
          <p:nvPr/>
        </p:nvPicPr>
        <p:blipFill rotWithShape="1">
          <a:blip r:embed="rId3"/>
          <a:srcRect l="1313" b="5868"/>
          <a:stretch/>
        </p:blipFill>
        <p:spPr>
          <a:xfrm>
            <a:off x="5580112" y="4413279"/>
            <a:ext cx="3581400" cy="2444721"/>
          </a:xfrm>
          <a:prstGeom prst="rect">
            <a:avLst/>
          </a:prstGeom>
        </p:spPr>
      </p:pic>
      <p:pic>
        <p:nvPicPr>
          <p:cNvPr id="8" name="Picture 7"/>
          <p:cNvPicPr>
            <a:picLocks noChangeAspect="1"/>
          </p:cNvPicPr>
          <p:nvPr/>
        </p:nvPicPr>
        <p:blipFill>
          <a:blip r:embed="rId4"/>
          <a:stretch>
            <a:fillRect/>
          </a:stretch>
        </p:blipFill>
        <p:spPr>
          <a:xfrm>
            <a:off x="5736387" y="404664"/>
            <a:ext cx="3396190" cy="3384775"/>
          </a:xfrm>
          <a:prstGeom prst="rect">
            <a:avLst/>
          </a:prstGeom>
        </p:spPr>
      </p:pic>
      <p:sp>
        <p:nvSpPr>
          <p:cNvPr id="7" name="Slide Number Placeholder 6"/>
          <p:cNvSpPr>
            <a:spLocks noGrp="1"/>
          </p:cNvSpPr>
          <p:nvPr>
            <p:ph type="sldNum" sz="quarter" idx="12"/>
          </p:nvPr>
        </p:nvSpPr>
        <p:spPr>
          <a:xfrm>
            <a:off x="8716294" y="6423128"/>
            <a:ext cx="360000" cy="360000"/>
          </a:xfrm>
        </p:spPr>
        <p:txBody>
          <a:bodyPr/>
          <a:lstStyle/>
          <a:p>
            <a:pPr>
              <a:defRPr/>
            </a:pPr>
            <a:fld id="{2E8B149A-14C6-B749-AF60-1744CFF2A849}" type="slidenum">
              <a:rPr lang="en-US" smtClean="0"/>
              <a:pPr>
                <a:defRPr/>
              </a:pPr>
              <a:t>6</a:t>
            </a:fld>
            <a:endParaRPr lang="en-US" dirty="0"/>
          </a:p>
        </p:txBody>
      </p:sp>
      <p:sp>
        <p:nvSpPr>
          <p:cNvPr id="11" name="TextBox 10"/>
          <p:cNvSpPr txBox="1"/>
          <p:nvPr/>
        </p:nvSpPr>
        <p:spPr>
          <a:xfrm>
            <a:off x="0" y="6192296"/>
            <a:ext cx="5698105"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G. Ambrosio et al., “First Test Results of the 150 mm Aperture IR Quadrupole Models for the High Luminosity LHC” NAPAC16, FERMILAB-CONF-16-440-TD</a:t>
            </a:r>
          </a:p>
        </p:txBody>
      </p:sp>
      <p:sp>
        <p:nvSpPr>
          <p:cNvPr id="13" name="TextBox 12"/>
          <p:cNvSpPr txBox="1"/>
          <p:nvPr/>
        </p:nvSpPr>
        <p:spPr>
          <a:xfrm>
            <a:off x="3146" y="5715012"/>
            <a:ext cx="5694959"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P. Ferracin et al., “</a:t>
            </a:r>
            <a:r>
              <a:rPr lang="x-none" sz="1200" dirty="0"/>
              <a:t>Development of MQXF, the Nb</a:t>
            </a:r>
            <a:r>
              <a:rPr lang="x-none" sz="1200" baseline="-25000" dirty="0"/>
              <a:t>3</a:t>
            </a:r>
            <a:r>
              <a:rPr lang="x-none" sz="1200" dirty="0"/>
              <a:t>Sn Low-β Quadrupole for the HiLumi LHC </a:t>
            </a:r>
            <a:r>
              <a:rPr lang="en-US" sz="1200" dirty="0">
                <a:solidFill>
                  <a:schemeClr val="tx1">
                    <a:lumMod val="50000"/>
                  </a:schemeClr>
                </a:solidFill>
              </a:rPr>
              <a:t>” IEEE Trans App. </a:t>
            </a:r>
            <a:r>
              <a:rPr lang="en-US" sz="1200" dirty="0" err="1">
                <a:solidFill>
                  <a:schemeClr val="tx1">
                    <a:lumMod val="50000"/>
                  </a:schemeClr>
                </a:solidFill>
              </a:rPr>
              <a:t>Supercond</a:t>
            </a:r>
            <a:r>
              <a:rPr lang="en-US" sz="1200" dirty="0">
                <a:solidFill>
                  <a:schemeClr val="tx1">
                    <a:lumMod val="50000"/>
                  </a:schemeClr>
                </a:solidFill>
              </a:rPr>
              <a:t>. Vol. 26, no. 4, 4000207</a:t>
            </a:r>
          </a:p>
        </p:txBody>
      </p:sp>
      <p:sp>
        <p:nvSpPr>
          <p:cNvPr id="3" name="Oval 2"/>
          <p:cNvSpPr/>
          <p:nvPr/>
        </p:nvSpPr>
        <p:spPr>
          <a:xfrm>
            <a:off x="4644008" y="1484784"/>
            <a:ext cx="504056" cy="360040"/>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527777" y="2852936"/>
            <a:ext cx="747700" cy="360040"/>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44007" y="3440786"/>
            <a:ext cx="576065" cy="360040"/>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C:\Documents and Settings\bbordini\Local Settings\Temporary Internet Files\Content.Word\001.jpg"/>
          <p:cNvPicPr>
            <a:picLocks noChangeAspect="1"/>
          </p:cNvPicPr>
          <p:nvPr/>
        </p:nvPicPr>
        <p:blipFill>
          <a:blip r:embed="rId5">
            <a:extLst>
              <a:ext uri="{28A0092B-C50C-407E-A947-70E740481C1C}">
                <a14:useLocalDpi xmlns:a14="http://schemas.microsoft.com/office/drawing/2010/main" val="0"/>
              </a:ext>
            </a:extLst>
          </a:blip>
          <a:srcRect l="13051" r="13051"/>
          <a:stretch>
            <a:fillRect/>
          </a:stretch>
        </p:blipFill>
        <p:spPr bwMode="auto">
          <a:xfrm>
            <a:off x="5614009" y="3753522"/>
            <a:ext cx="1262247" cy="128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14509" y="4105582"/>
            <a:ext cx="2018501" cy="369332"/>
          </a:xfrm>
          <a:prstGeom prst="rect">
            <a:avLst/>
          </a:prstGeom>
          <a:noFill/>
        </p:spPr>
        <p:txBody>
          <a:bodyPr wrap="none" rtlCol="0">
            <a:spAutoFit/>
          </a:bodyPr>
          <a:lstStyle/>
          <a:p>
            <a:r>
              <a:rPr lang="en-US" dirty="0"/>
              <a:t>Nb</a:t>
            </a:r>
            <a:r>
              <a:rPr lang="en-US" baseline="-25000" dirty="0"/>
              <a:t>3</a:t>
            </a:r>
            <a:r>
              <a:rPr lang="en-US" dirty="0"/>
              <a:t>Sn Conductor</a:t>
            </a:r>
          </a:p>
        </p:txBody>
      </p:sp>
      <p:sp>
        <p:nvSpPr>
          <p:cNvPr id="5" name="Footer Placeholder 4">
            <a:extLst>
              <a:ext uri="{FF2B5EF4-FFF2-40B4-BE49-F238E27FC236}">
                <a16:creationId xmlns:a16="http://schemas.microsoft.com/office/drawing/2014/main" id="{40417B9E-705F-49B1-8313-85AF05AE6034}"/>
              </a:ext>
            </a:extLst>
          </p:cNvPr>
          <p:cNvSpPr>
            <a:spLocks noGrp="1"/>
          </p:cNvSpPr>
          <p:nvPr>
            <p:ph type="ftr" sz="quarter" idx="3"/>
          </p:nvPr>
        </p:nvSpPr>
        <p:spPr>
          <a:xfrm>
            <a:off x="1981200" y="6453336"/>
            <a:ext cx="6550800" cy="360000"/>
          </a:xfrm>
        </p:spPr>
        <p:txBody>
          <a:bodyPr/>
          <a:lstStyle/>
          <a:p>
            <a:r>
              <a:rPr lang="en-US"/>
              <a:t>Review of Structural Design Criteria for Al-7075</a:t>
            </a:r>
            <a:endParaRPr lang="en-GB" dirty="0"/>
          </a:p>
        </p:txBody>
      </p:sp>
    </p:spTree>
    <p:extLst>
      <p:ext uri="{BB962C8B-B14F-4D97-AF65-F5344CB8AC3E}">
        <p14:creationId xmlns:p14="http://schemas.microsoft.com/office/powerpoint/2010/main" val="214191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ilpack SU-1003-3605.jpg">
            <a:extLst>
              <a:ext uri="{FF2B5EF4-FFF2-40B4-BE49-F238E27FC236}">
                <a16:creationId xmlns:a16="http://schemas.microsoft.com/office/drawing/2014/main" id="{CE4AABBF-C0E4-430B-B4BC-C9FA7BBB38F5}"/>
              </a:ext>
            </a:extLst>
          </p:cNvPr>
          <p:cNvPicPr>
            <a:picLocks noChangeAspect="1"/>
          </p:cNvPicPr>
          <p:nvPr/>
        </p:nvPicPr>
        <p:blipFill>
          <a:blip r:embed="rId2"/>
          <a:srcRect r="19167"/>
          <a:stretch>
            <a:fillRect/>
          </a:stretch>
        </p:blipFill>
        <p:spPr>
          <a:xfrm>
            <a:off x="28688" y="1484784"/>
            <a:ext cx="4687393" cy="3753136"/>
          </a:xfrm>
          <a:prstGeom prst="rect">
            <a:avLst/>
          </a:prstGeom>
          <a:ln>
            <a:solidFill>
              <a:schemeClr val="tx1"/>
            </a:solidFill>
          </a:ln>
        </p:spPr>
      </p:pic>
      <p:sp>
        <p:nvSpPr>
          <p:cNvPr id="2" name="Title 1">
            <a:extLst>
              <a:ext uri="{FF2B5EF4-FFF2-40B4-BE49-F238E27FC236}">
                <a16:creationId xmlns:a16="http://schemas.microsoft.com/office/drawing/2014/main" id="{431E602E-74F1-4B8C-8C3F-DADB9AB0C08A}"/>
              </a:ext>
            </a:extLst>
          </p:cNvPr>
          <p:cNvSpPr>
            <a:spLocks noGrp="1"/>
          </p:cNvSpPr>
          <p:nvPr>
            <p:ph type="title"/>
          </p:nvPr>
        </p:nvSpPr>
        <p:spPr/>
        <p:txBody>
          <a:bodyPr/>
          <a:lstStyle/>
          <a:p>
            <a:r>
              <a:rPr lang="en-US" dirty="0"/>
              <a:t>Exploded views of the MQXFA magnet structure</a:t>
            </a:r>
          </a:p>
        </p:txBody>
      </p:sp>
      <p:sp>
        <p:nvSpPr>
          <p:cNvPr id="4" name="Slide Number Placeholder 3">
            <a:extLst>
              <a:ext uri="{FF2B5EF4-FFF2-40B4-BE49-F238E27FC236}">
                <a16:creationId xmlns:a16="http://schemas.microsoft.com/office/drawing/2014/main" id="{A1D5D75A-6A3F-4CFB-A0E2-E7EC9EFAFEEA}"/>
              </a:ext>
            </a:extLst>
          </p:cNvPr>
          <p:cNvSpPr>
            <a:spLocks noGrp="1"/>
          </p:cNvSpPr>
          <p:nvPr>
            <p:ph type="sldNum" sz="quarter" idx="12"/>
          </p:nvPr>
        </p:nvSpPr>
        <p:spPr/>
        <p:txBody>
          <a:bodyPr/>
          <a:lstStyle/>
          <a:p>
            <a:fld id="{BFDCA1C4-9514-7B4F-976F-D92F7E296653}" type="slidenum">
              <a:rPr lang="fr-FR" smtClean="0"/>
              <a:pPr/>
              <a:t>7</a:t>
            </a:fld>
            <a:endParaRPr lang="fr-FR" dirty="0"/>
          </a:p>
        </p:txBody>
      </p:sp>
      <p:sp>
        <p:nvSpPr>
          <p:cNvPr id="5" name="Footer Placeholder 4">
            <a:extLst>
              <a:ext uri="{FF2B5EF4-FFF2-40B4-BE49-F238E27FC236}">
                <a16:creationId xmlns:a16="http://schemas.microsoft.com/office/drawing/2014/main" id="{9CD624EB-D43D-4A72-AA24-2F996D5A808A}"/>
              </a:ext>
            </a:extLst>
          </p:cNvPr>
          <p:cNvSpPr>
            <a:spLocks noGrp="1"/>
          </p:cNvSpPr>
          <p:nvPr>
            <p:ph type="ftr" sz="quarter" idx="3"/>
          </p:nvPr>
        </p:nvSpPr>
        <p:spPr/>
        <p:txBody>
          <a:bodyPr/>
          <a:lstStyle/>
          <a:p>
            <a:r>
              <a:rPr lang="en-US"/>
              <a:t>Review of Structural Design Criteria for Al-7075</a:t>
            </a:r>
            <a:endParaRPr lang="en-GB" dirty="0"/>
          </a:p>
        </p:txBody>
      </p:sp>
      <p:pic>
        <p:nvPicPr>
          <p:cNvPr id="6" name="Picture 5">
            <a:extLst>
              <a:ext uri="{FF2B5EF4-FFF2-40B4-BE49-F238E27FC236}">
                <a16:creationId xmlns:a16="http://schemas.microsoft.com/office/drawing/2014/main" id="{5DE6B110-E4F7-4CDA-8107-FFFD61602803}"/>
              </a:ext>
            </a:extLst>
          </p:cNvPr>
          <p:cNvPicPr>
            <a:picLocks noChangeAspect="1"/>
          </p:cNvPicPr>
          <p:nvPr/>
        </p:nvPicPr>
        <p:blipFill>
          <a:blip r:embed="rId3"/>
          <a:stretch>
            <a:fillRect/>
          </a:stretch>
        </p:blipFill>
        <p:spPr>
          <a:xfrm>
            <a:off x="1691680" y="-27384"/>
            <a:ext cx="7424929" cy="6858000"/>
          </a:xfrm>
          <a:prstGeom prst="rect">
            <a:avLst/>
          </a:prstGeom>
        </p:spPr>
      </p:pic>
    </p:spTree>
    <p:extLst>
      <p:ext uri="{BB962C8B-B14F-4D97-AF65-F5344CB8AC3E}">
        <p14:creationId xmlns:p14="http://schemas.microsoft.com/office/powerpoint/2010/main" val="281368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B7A8-47CA-46FF-A655-BA3FE4721A09}"/>
              </a:ext>
            </a:extLst>
          </p:cNvPr>
          <p:cNvSpPr>
            <a:spLocks noGrp="1"/>
          </p:cNvSpPr>
          <p:nvPr>
            <p:ph type="title"/>
          </p:nvPr>
        </p:nvSpPr>
        <p:spPr/>
        <p:txBody>
          <a:bodyPr/>
          <a:lstStyle/>
          <a:p>
            <a:r>
              <a:rPr lang="en-US" dirty="0"/>
              <a:t>CD-1 Review (Aug 8-10, 2017)</a:t>
            </a:r>
          </a:p>
        </p:txBody>
      </p:sp>
      <p:sp>
        <p:nvSpPr>
          <p:cNvPr id="3" name="Content Placeholder 2">
            <a:extLst>
              <a:ext uri="{FF2B5EF4-FFF2-40B4-BE49-F238E27FC236}">
                <a16:creationId xmlns:a16="http://schemas.microsoft.com/office/drawing/2014/main" id="{87DF3AB0-D2BC-4B2D-97A9-6677C52D3ECC}"/>
              </a:ext>
            </a:extLst>
          </p:cNvPr>
          <p:cNvSpPr>
            <a:spLocks noGrp="1"/>
          </p:cNvSpPr>
          <p:nvPr>
            <p:ph idx="1"/>
          </p:nvPr>
        </p:nvSpPr>
        <p:spPr/>
        <p:txBody>
          <a:bodyPr>
            <a:normAutofit fontScale="92500" lnSpcReduction="10000"/>
          </a:bodyPr>
          <a:lstStyle/>
          <a:p>
            <a:pPr marL="0" indent="0">
              <a:lnSpc>
                <a:spcPct val="110000"/>
              </a:lnSpc>
              <a:spcBef>
                <a:spcPts val="1800"/>
              </a:spcBef>
              <a:spcAft>
                <a:spcPts val="600"/>
              </a:spcAft>
              <a:buNone/>
            </a:pPr>
            <a:r>
              <a:rPr lang="en-US" dirty="0"/>
              <a:t>Magnet System Recommendations:</a:t>
            </a:r>
          </a:p>
          <a:p>
            <a:pPr marL="0" indent="0">
              <a:lnSpc>
                <a:spcPct val="110000"/>
              </a:lnSpc>
              <a:spcBef>
                <a:spcPts val="1800"/>
              </a:spcBef>
              <a:spcAft>
                <a:spcPts val="600"/>
              </a:spcAft>
              <a:buNone/>
            </a:pPr>
            <a:r>
              <a:rPr lang="en-US" dirty="0"/>
              <a:t>1. Approve CD-1 by October 1, 2017.</a:t>
            </a:r>
          </a:p>
          <a:p>
            <a:pPr marL="0" indent="0">
              <a:lnSpc>
                <a:spcPct val="110000"/>
              </a:lnSpc>
              <a:spcBef>
                <a:spcPts val="1800"/>
              </a:spcBef>
              <a:spcAft>
                <a:spcPts val="600"/>
              </a:spcAft>
              <a:buNone/>
            </a:pPr>
            <a:r>
              <a:rPr lang="en-US" dirty="0"/>
              <a:t>2. Approve CD-3a (Early Approval of purchasing of Nb3Sn strand) by October 1, 2017.</a:t>
            </a:r>
          </a:p>
          <a:p>
            <a:pPr marL="0" indent="0">
              <a:lnSpc>
                <a:spcPct val="110000"/>
              </a:lnSpc>
              <a:spcBef>
                <a:spcPts val="1800"/>
              </a:spcBef>
              <a:spcAft>
                <a:spcPts val="600"/>
              </a:spcAft>
              <a:buNone/>
            </a:pPr>
            <a:r>
              <a:rPr lang="en-US" dirty="0"/>
              <a:t>3. </a:t>
            </a:r>
            <a:r>
              <a:rPr lang="en-US" b="1" dirty="0"/>
              <a:t>Create and Approve (Structural and Electrical) Design Criteria, including criteria for brittle materials, prior to CD-2/3b</a:t>
            </a:r>
            <a:r>
              <a:rPr lang="en-US" dirty="0"/>
              <a:t>. </a:t>
            </a:r>
          </a:p>
          <a:p>
            <a:pPr marL="0" indent="0">
              <a:lnSpc>
                <a:spcPct val="110000"/>
              </a:lnSpc>
              <a:spcBef>
                <a:spcPts val="1800"/>
              </a:spcBef>
              <a:spcAft>
                <a:spcPts val="600"/>
              </a:spcAft>
              <a:buNone/>
            </a:pPr>
            <a:r>
              <a:rPr lang="en-US" dirty="0"/>
              <a:t>4. </a:t>
            </a:r>
            <a:r>
              <a:rPr lang="en-US" b="1" dirty="0"/>
              <a:t>Secure external review of these criteria prior to or during CD-2/3b</a:t>
            </a:r>
            <a:r>
              <a:rPr lang="en-US" dirty="0"/>
              <a:t>.</a:t>
            </a:r>
          </a:p>
          <a:p>
            <a:pPr marL="0" indent="0">
              <a:buNone/>
            </a:pPr>
            <a:endParaRPr lang="en-US" dirty="0"/>
          </a:p>
        </p:txBody>
      </p:sp>
      <p:sp>
        <p:nvSpPr>
          <p:cNvPr id="4" name="Slide Number Placeholder 3">
            <a:extLst>
              <a:ext uri="{FF2B5EF4-FFF2-40B4-BE49-F238E27FC236}">
                <a16:creationId xmlns:a16="http://schemas.microsoft.com/office/drawing/2014/main" id="{DF89F486-DEAF-4D53-BD9C-CB5D043A9246}"/>
              </a:ext>
            </a:extLst>
          </p:cNvPr>
          <p:cNvSpPr>
            <a:spLocks noGrp="1"/>
          </p:cNvSpPr>
          <p:nvPr>
            <p:ph type="sldNum" sz="quarter" idx="12"/>
          </p:nvPr>
        </p:nvSpPr>
        <p:spPr/>
        <p:txBody>
          <a:bodyPr/>
          <a:lstStyle/>
          <a:p>
            <a:fld id="{BFDCA1C4-9514-7B4F-976F-D92F7E296653}" type="slidenum">
              <a:rPr lang="fr-FR" smtClean="0"/>
              <a:pPr/>
              <a:t>8</a:t>
            </a:fld>
            <a:endParaRPr lang="fr-FR" dirty="0"/>
          </a:p>
        </p:txBody>
      </p:sp>
      <p:sp>
        <p:nvSpPr>
          <p:cNvPr id="5" name="Footer Placeholder 4">
            <a:extLst>
              <a:ext uri="{FF2B5EF4-FFF2-40B4-BE49-F238E27FC236}">
                <a16:creationId xmlns:a16="http://schemas.microsoft.com/office/drawing/2014/main" id="{E6C0DBCC-1729-49CE-B21F-B840CF853C10}"/>
              </a:ext>
            </a:extLst>
          </p:cNvPr>
          <p:cNvSpPr>
            <a:spLocks noGrp="1"/>
          </p:cNvSpPr>
          <p:nvPr>
            <p:ph type="ftr" sz="quarter" idx="3"/>
          </p:nvPr>
        </p:nvSpPr>
        <p:spPr/>
        <p:txBody>
          <a:bodyPr/>
          <a:lstStyle/>
          <a:p>
            <a:r>
              <a:rPr lang="en-US"/>
              <a:t>Review of Structural Design Criteria for Al-7075</a:t>
            </a:r>
            <a:endParaRPr lang="en-GB" dirty="0"/>
          </a:p>
        </p:txBody>
      </p:sp>
    </p:spTree>
    <p:extLst>
      <p:ext uri="{BB962C8B-B14F-4D97-AF65-F5344CB8AC3E}">
        <p14:creationId xmlns:p14="http://schemas.microsoft.com/office/powerpoint/2010/main" val="1469914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3B7851B-1DE6-294C-AFE5-B10201B4AB1E}"/>
              </a:ext>
            </a:extLst>
          </p:cNvPr>
          <p:cNvPicPr>
            <a:picLocks noChangeAspect="1"/>
          </p:cNvPicPr>
          <p:nvPr/>
        </p:nvPicPr>
        <p:blipFill>
          <a:blip r:embed="rId3"/>
          <a:stretch>
            <a:fillRect/>
          </a:stretch>
        </p:blipFill>
        <p:spPr>
          <a:xfrm>
            <a:off x="797861" y="1109938"/>
            <a:ext cx="4755852" cy="4242220"/>
          </a:xfrm>
          <a:prstGeom prst="rect">
            <a:avLst/>
          </a:prstGeom>
        </p:spPr>
      </p:pic>
      <p:sp>
        <p:nvSpPr>
          <p:cNvPr id="2" name="Title 1"/>
          <p:cNvSpPr>
            <a:spLocks noGrp="1"/>
          </p:cNvSpPr>
          <p:nvPr>
            <p:ph type="title"/>
          </p:nvPr>
        </p:nvSpPr>
        <p:spPr>
          <a:xfrm>
            <a:off x="828024" y="127339"/>
            <a:ext cx="6984336" cy="720000"/>
          </a:xfrm>
        </p:spPr>
        <p:txBody>
          <a:bodyPr/>
          <a:lstStyle/>
          <a:p>
            <a:r>
              <a:rPr lang="en-US" dirty="0"/>
              <a:t>FDR: MQXF Major Design Features</a:t>
            </a:r>
          </a:p>
        </p:txBody>
      </p:sp>
      <p:sp>
        <p:nvSpPr>
          <p:cNvPr id="7" name="Slide Number Placeholder 6"/>
          <p:cNvSpPr>
            <a:spLocks noGrp="1"/>
          </p:cNvSpPr>
          <p:nvPr>
            <p:ph type="sldNum" sz="quarter" idx="12"/>
          </p:nvPr>
        </p:nvSpPr>
        <p:spPr>
          <a:xfrm>
            <a:off x="8716294" y="6423128"/>
            <a:ext cx="360000" cy="360000"/>
          </a:xfrm>
        </p:spPr>
        <p:txBody>
          <a:bodyPr/>
          <a:lstStyle/>
          <a:p>
            <a:pPr>
              <a:defRPr/>
            </a:pPr>
            <a:fld id="{2E8B149A-14C6-B749-AF60-1744CFF2A849}" type="slidenum">
              <a:rPr lang="en-US" smtClean="0"/>
              <a:pPr>
                <a:defRPr/>
              </a:pPr>
              <a:t>9</a:t>
            </a:fld>
            <a:endParaRPr lang="en-US" dirty="0"/>
          </a:p>
        </p:txBody>
      </p:sp>
      <p:sp>
        <p:nvSpPr>
          <p:cNvPr id="11" name="TextBox 10"/>
          <p:cNvSpPr txBox="1"/>
          <p:nvPr/>
        </p:nvSpPr>
        <p:spPr>
          <a:xfrm>
            <a:off x="-1" y="5806425"/>
            <a:ext cx="5082713" cy="430887"/>
          </a:xfrm>
          <a:prstGeom prst="rect">
            <a:avLst/>
          </a:prstGeom>
          <a:solidFill>
            <a:schemeClr val="bg1"/>
          </a:solidFill>
          <a:ln>
            <a:solidFill>
              <a:schemeClr val="tx2"/>
            </a:solidFill>
          </a:ln>
        </p:spPr>
        <p:txBody>
          <a:bodyPr wrap="square" rtlCol="0">
            <a:spAutoFit/>
          </a:bodyPr>
          <a:lstStyle/>
          <a:p>
            <a:r>
              <a:rPr lang="en-US" sz="1100" i="1" dirty="0">
                <a:solidFill>
                  <a:schemeClr val="tx1">
                    <a:lumMod val="50000"/>
                  </a:schemeClr>
                </a:solidFill>
              </a:rPr>
              <a:t>G. Ambrosio et al., “First Test Results of the 150 mm Aperture IR Quadrupole Models for the High Luminosity LHC” NAPAC16, FERMILAB-CONF-16-440-TD</a:t>
            </a:r>
          </a:p>
        </p:txBody>
      </p:sp>
      <p:sp>
        <p:nvSpPr>
          <p:cNvPr id="13" name="TextBox 12"/>
          <p:cNvSpPr txBox="1"/>
          <p:nvPr/>
        </p:nvSpPr>
        <p:spPr>
          <a:xfrm>
            <a:off x="3146" y="5326469"/>
            <a:ext cx="4784877" cy="430887"/>
          </a:xfrm>
          <a:prstGeom prst="rect">
            <a:avLst/>
          </a:prstGeom>
          <a:solidFill>
            <a:schemeClr val="bg1"/>
          </a:solidFill>
          <a:ln>
            <a:solidFill>
              <a:schemeClr val="tx2"/>
            </a:solidFill>
          </a:ln>
        </p:spPr>
        <p:txBody>
          <a:bodyPr wrap="square" rtlCol="0">
            <a:spAutoFit/>
          </a:bodyPr>
          <a:lstStyle/>
          <a:p>
            <a:r>
              <a:rPr lang="en-US" sz="1100" i="1" dirty="0">
                <a:solidFill>
                  <a:schemeClr val="tx1">
                    <a:lumMod val="50000"/>
                  </a:schemeClr>
                </a:solidFill>
              </a:rPr>
              <a:t>P. Ferracin et al., “</a:t>
            </a:r>
            <a:r>
              <a:rPr lang="x-none" sz="1100" i="1" dirty="0"/>
              <a:t>Development of MQXF, the Nb</a:t>
            </a:r>
            <a:r>
              <a:rPr lang="x-none" sz="1100" i="1" baseline="-25000" dirty="0"/>
              <a:t>3</a:t>
            </a:r>
            <a:r>
              <a:rPr lang="x-none" sz="1100" i="1" dirty="0"/>
              <a:t>Sn Low-β Quadrupole for the HiLumi LHC </a:t>
            </a:r>
            <a:r>
              <a:rPr lang="en-US" sz="1100" i="1" dirty="0">
                <a:solidFill>
                  <a:schemeClr val="tx1">
                    <a:lumMod val="50000"/>
                  </a:schemeClr>
                </a:solidFill>
              </a:rPr>
              <a:t>” IEEE Trans App. </a:t>
            </a:r>
            <a:r>
              <a:rPr lang="en-US" sz="1100" i="1" dirty="0" err="1">
                <a:solidFill>
                  <a:schemeClr val="tx1">
                    <a:lumMod val="50000"/>
                  </a:schemeClr>
                </a:solidFill>
              </a:rPr>
              <a:t>Supercond</a:t>
            </a:r>
            <a:r>
              <a:rPr lang="en-US" sz="1100" i="1" dirty="0">
                <a:solidFill>
                  <a:schemeClr val="tx1">
                    <a:lumMod val="50000"/>
                  </a:schemeClr>
                </a:solidFill>
              </a:rPr>
              <a:t>. Vol. 26, no. 4, 4000207</a:t>
            </a:r>
          </a:p>
        </p:txBody>
      </p:sp>
      <p:sp>
        <p:nvSpPr>
          <p:cNvPr id="5" name="Footer Placeholder 4">
            <a:extLst>
              <a:ext uri="{FF2B5EF4-FFF2-40B4-BE49-F238E27FC236}">
                <a16:creationId xmlns:a16="http://schemas.microsoft.com/office/drawing/2014/main" id="{9EBD93CE-A762-4356-80F9-E6B90263B156}"/>
              </a:ext>
            </a:extLst>
          </p:cNvPr>
          <p:cNvSpPr>
            <a:spLocks noGrp="1"/>
          </p:cNvSpPr>
          <p:nvPr>
            <p:ph type="ftr" sz="quarter" idx="3"/>
          </p:nvPr>
        </p:nvSpPr>
        <p:spPr/>
        <p:txBody>
          <a:bodyPr/>
          <a:lstStyle/>
          <a:p>
            <a:r>
              <a:rPr lang="en-US"/>
              <a:t>Review of Structural Design Criteria for Al-7075</a:t>
            </a:r>
            <a:endParaRPr lang="en-GB" dirty="0"/>
          </a:p>
        </p:txBody>
      </p:sp>
      <p:pic>
        <p:nvPicPr>
          <p:cNvPr id="9" name="Picture 3" descr="C:\Helene\Conf_review_meetings\CM24\magnet_iso.png">
            <a:extLst>
              <a:ext uri="{FF2B5EF4-FFF2-40B4-BE49-F238E27FC236}">
                <a16:creationId xmlns:a16="http://schemas.microsoft.com/office/drawing/2014/main" id="{32CB71EB-F223-A242-B294-9B88E6924C0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169" t="15094" r="28463" b="16762"/>
          <a:stretch/>
        </p:blipFill>
        <p:spPr bwMode="auto">
          <a:xfrm>
            <a:off x="5616600" y="1020331"/>
            <a:ext cx="3459694" cy="23993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F516AD-4530-6945-BA54-251DB7470686}"/>
              </a:ext>
            </a:extLst>
          </p:cNvPr>
          <p:cNvSpPr txBox="1"/>
          <p:nvPr/>
        </p:nvSpPr>
        <p:spPr>
          <a:xfrm>
            <a:off x="5194559" y="3966715"/>
            <a:ext cx="3409889" cy="2456414"/>
          </a:xfrm>
          <a:prstGeom prst="rect">
            <a:avLst/>
          </a:prstGeom>
          <a:solidFill>
            <a:schemeClr val="accent1">
              <a:tint val="20000"/>
            </a:schemeClr>
          </a:solidFill>
          <a:ln>
            <a:solidFill>
              <a:schemeClr val="tx2">
                <a:lumMod val="75000"/>
              </a:schemeClr>
            </a:solidFill>
          </a:ln>
        </p:spPr>
        <p:txBody>
          <a:bodyPr wrap="square" rtlCol="0">
            <a:spAutoFit/>
          </a:bodyPr>
          <a:lstStyle/>
          <a:p>
            <a:pPr marL="285750"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Cross-section similar to HQ</a:t>
            </a:r>
          </a:p>
          <a:p>
            <a:pPr marL="742950" lvl="1"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Al collar</a:t>
            </a:r>
          </a:p>
          <a:p>
            <a:pPr marL="742950" lvl="1"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Pads, masters, yoke</a:t>
            </a:r>
          </a:p>
          <a:p>
            <a:pPr marL="742950" lvl="1" indent="-285750">
              <a:buFont typeface="Arial" panose="020B0604020202020204" pitchFamily="34" charset="0"/>
              <a:buChar char="•"/>
            </a:pPr>
            <a:endParaRPr lang="en-US" sz="1400"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Additional features for integration</a:t>
            </a:r>
          </a:p>
          <a:p>
            <a:pPr marL="742950" lvl="1"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Yoke /shell cut outs</a:t>
            </a:r>
          </a:p>
          <a:p>
            <a:pPr marL="742950" lvl="1"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Still under development at CERN</a:t>
            </a:r>
          </a:p>
          <a:p>
            <a:pPr lvl="1"/>
            <a:endParaRPr lang="en-US" sz="1400"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3 short models MQXFS1, 3, 5:</a:t>
            </a:r>
          </a:p>
          <a:p>
            <a:pPr marL="742950" lvl="1"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MQXFS1 at LBNL</a:t>
            </a:r>
          </a:p>
          <a:p>
            <a:pPr marL="742950" lvl="1" indent="-285750">
              <a:buFont typeface="Arial" panose="020B0604020202020204" pitchFamily="34" charset="0"/>
              <a:buChar char="•"/>
            </a:pPr>
            <a:r>
              <a:rPr lang="en-US" sz="1400" dirty="0">
                <a:solidFill>
                  <a:schemeClr val="tx2">
                    <a:lumMod val="75000"/>
                  </a:schemeClr>
                </a:solidFill>
                <a:latin typeface="Times New Roman" panose="02020603050405020304" pitchFamily="18" charset="0"/>
                <a:cs typeface="Times New Roman" panose="02020603050405020304" pitchFamily="18" charset="0"/>
              </a:rPr>
              <a:t>MQXFS3&amp;5 at CERN</a:t>
            </a:r>
          </a:p>
        </p:txBody>
      </p:sp>
      <p:grpSp>
        <p:nvGrpSpPr>
          <p:cNvPr id="30" name="Group 29">
            <a:extLst>
              <a:ext uri="{FF2B5EF4-FFF2-40B4-BE49-F238E27FC236}">
                <a16:creationId xmlns:a16="http://schemas.microsoft.com/office/drawing/2014/main" id="{2A4E454D-769B-784A-AC59-996C5BDAB064}"/>
              </a:ext>
            </a:extLst>
          </p:cNvPr>
          <p:cNvGrpSpPr/>
          <p:nvPr/>
        </p:nvGrpSpPr>
        <p:grpSpPr>
          <a:xfrm>
            <a:off x="15241" y="870043"/>
            <a:ext cx="8131449" cy="4142517"/>
            <a:chOff x="15241" y="870043"/>
            <a:chExt cx="8131449" cy="4142517"/>
          </a:xfrm>
        </p:grpSpPr>
        <p:sp>
          <p:nvSpPr>
            <p:cNvPr id="12" name="TextBox 11">
              <a:extLst>
                <a:ext uri="{FF2B5EF4-FFF2-40B4-BE49-F238E27FC236}">
                  <a16:creationId xmlns:a16="http://schemas.microsoft.com/office/drawing/2014/main" id="{67BFFAF3-AC14-F644-A6A2-7E24714213EA}"/>
                </a:ext>
              </a:extLst>
            </p:cNvPr>
            <p:cNvSpPr txBox="1"/>
            <p:nvPr/>
          </p:nvSpPr>
          <p:spPr>
            <a:xfrm>
              <a:off x="505565" y="870043"/>
              <a:ext cx="2747362" cy="307777"/>
            </a:xfrm>
            <a:prstGeom prst="rect">
              <a:avLst/>
            </a:prstGeom>
            <a:noFill/>
            <a:ln>
              <a:solidFill>
                <a:schemeClr val="bg2"/>
              </a:solidFill>
            </a:ln>
          </p:spPr>
          <p:txBody>
            <a:bodyPr wrap="square" rtlCol="0">
              <a:spAutoFit/>
            </a:bodyPr>
            <a:lstStyle/>
            <a:p>
              <a:r>
                <a:rPr lang="en-US" sz="1400" dirty="0">
                  <a:solidFill>
                    <a:schemeClr val="tx2">
                      <a:lumMod val="75000"/>
                    </a:schemeClr>
                  </a:solidFill>
                </a:rPr>
                <a:t>Cooling holes: 77 mm ID </a:t>
              </a:r>
              <a:r>
                <a:rPr lang="en-US" sz="1400" dirty="0">
                  <a:solidFill>
                    <a:srgbClr val="00B050"/>
                  </a:solidFill>
                </a:rPr>
                <a:t>(R12)</a:t>
              </a:r>
            </a:p>
          </p:txBody>
        </p:sp>
        <p:cxnSp>
          <p:nvCxnSpPr>
            <p:cNvPr id="4" name="Straight Arrow Connector 3">
              <a:extLst>
                <a:ext uri="{FF2B5EF4-FFF2-40B4-BE49-F238E27FC236}">
                  <a16:creationId xmlns:a16="http://schemas.microsoft.com/office/drawing/2014/main" id="{A9924B11-1A15-EF42-8C9E-1F0957698139}"/>
                </a:ext>
              </a:extLst>
            </p:cNvPr>
            <p:cNvCxnSpPr>
              <a:cxnSpLocks/>
            </p:cNvCxnSpPr>
            <p:nvPr/>
          </p:nvCxnSpPr>
          <p:spPr>
            <a:xfrm>
              <a:off x="1619672" y="1140560"/>
              <a:ext cx="720080" cy="920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4EF0B3D-831C-9348-BB83-3CDFBDFF3126}"/>
                </a:ext>
              </a:extLst>
            </p:cNvPr>
            <p:cNvSpPr txBox="1"/>
            <p:nvPr/>
          </p:nvSpPr>
          <p:spPr>
            <a:xfrm>
              <a:off x="15241" y="4273896"/>
              <a:ext cx="1832929" cy="738664"/>
            </a:xfrm>
            <a:prstGeom prst="rect">
              <a:avLst/>
            </a:prstGeom>
            <a:noFill/>
            <a:ln>
              <a:solidFill>
                <a:schemeClr val="bg2"/>
              </a:solidFill>
            </a:ln>
          </p:spPr>
          <p:txBody>
            <a:bodyPr wrap="square" rtlCol="0">
              <a:spAutoFit/>
            </a:bodyPr>
            <a:lstStyle/>
            <a:p>
              <a:r>
                <a:rPr lang="en-US" sz="1400" dirty="0">
                  <a:solidFill>
                    <a:schemeClr val="tx2">
                      <a:lumMod val="75000"/>
                    </a:schemeClr>
                  </a:solidFill>
                </a:rPr>
                <a:t>Mid-plane yoke cut-out for assembly alignment</a:t>
              </a:r>
            </a:p>
          </p:txBody>
        </p:sp>
        <p:cxnSp>
          <p:nvCxnSpPr>
            <p:cNvPr id="15" name="Straight Arrow Connector 14">
              <a:extLst>
                <a:ext uri="{FF2B5EF4-FFF2-40B4-BE49-F238E27FC236}">
                  <a16:creationId xmlns:a16="http://schemas.microsoft.com/office/drawing/2014/main" id="{98048D2E-461B-FA43-BCFC-92E0374AA278}"/>
                </a:ext>
              </a:extLst>
            </p:cNvPr>
            <p:cNvCxnSpPr>
              <a:cxnSpLocks/>
            </p:cNvCxnSpPr>
            <p:nvPr/>
          </p:nvCxnSpPr>
          <p:spPr>
            <a:xfrm flipV="1">
              <a:off x="424341" y="2853404"/>
              <a:ext cx="1387299" cy="1412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BB8C1CF-94CF-2C45-A58F-4602C097CF55}"/>
                </a:ext>
              </a:extLst>
            </p:cNvPr>
            <p:cNvSpPr txBox="1"/>
            <p:nvPr/>
          </p:nvSpPr>
          <p:spPr>
            <a:xfrm>
              <a:off x="5749838" y="3231048"/>
              <a:ext cx="2396852" cy="523220"/>
            </a:xfrm>
            <a:prstGeom prst="rect">
              <a:avLst/>
            </a:prstGeom>
            <a:noFill/>
            <a:ln>
              <a:solidFill>
                <a:schemeClr val="bg2"/>
              </a:solidFill>
            </a:ln>
          </p:spPr>
          <p:txBody>
            <a:bodyPr wrap="square" rtlCol="0">
              <a:spAutoFit/>
            </a:bodyPr>
            <a:lstStyle/>
            <a:p>
              <a:r>
                <a:rPr lang="en-US" sz="1400" dirty="0">
                  <a:solidFill>
                    <a:schemeClr val="tx2">
                      <a:lumMod val="75000"/>
                    </a:schemeClr>
                  </a:solidFill>
                </a:rPr>
                <a:t>Shell slot for backing strip</a:t>
              </a:r>
            </a:p>
            <a:p>
              <a:r>
                <a:rPr lang="en-US" sz="1400" dirty="0">
                  <a:solidFill>
                    <a:schemeClr val="tx2">
                      <a:lumMod val="75000"/>
                    </a:schemeClr>
                  </a:solidFill>
                </a:rPr>
                <a:t>Shell cut-out for alignment</a:t>
              </a:r>
            </a:p>
          </p:txBody>
        </p:sp>
        <p:cxnSp>
          <p:nvCxnSpPr>
            <p:cNvPr id="19" name="Straight Arrow Connector 18">
              <a:extLst>
                <a:ext uri="{FF2B5EF4-FFF2-40B4-BE49-F238E27FC236}">
                  <a16:creationId xmlns:a16="http://schemas.microsoft.com/office/drawing/2014/main" id="{02FF30CC-3005-CB41-AA93-821D4FDD9B0F}"/>
                </a:ext>
              </a:extLst>
            </p:cNvPr>
            <p:cNvCxnSpPr/>
            <p:nvPr/>
          </p:nvCxnSpPr>
          <p:spPr>
            <a:xfrm flipV="1">
              <a:off x="6084168" y="2708920"/>
              <a:ext cx="1728192" cy="4790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098C533-DEF4-604A-BDA6-7EC431245A43}"/>
                </a:ext>
              </a:extLst>
            </p:cNvPr>
            <p:cNvCxnSpPr>
              <a:cxnSpLocks/>
            </p:cNvCxnSpPr>
            <p:nvPr/>
          </p:nvCxnSpPr>
          <p:spPr>
            <a:xfrm flipH="1" flipV="1">
              <a:off x="4710565" y="2924944"/>
              <a:ext cx="1229587" cy="2629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EE87CEE-7E77-8F4D-BBAC-31EEB7652B5A}"/>
                </a:ext>
              </a:extLst>
            </p:cNvPr>
            <p:cNvSpPr txBox="1"/>
            <p:nvPr/>
          </p:nvSpPr>
          <p:spPr>
            <a:xfrm>
              <a:off x="4615955" y="956050"/>
              <a:ext cx="2548333" cy="307777"/>
            </a:xfrm>
            <a:prstGeom prst="rect">
              <a:avLst/>
            </a:prstGeom>
            <a:noFill/>
            <a:ln>
              <a:solidFill>
                <a:schemeClr val="bg2"/>
              </a:solidFill>
            </a:ln>
          </p:spPr>
          <p:txBody>
            <a:bodyPr wrap="square" rtlCol="0">
              <a:spAutoFit/>
            </a:bodyPr>
            <a:lstStyle/>
            <a:p>
              <a:r>
                <a:rPr lang="en-US" sz="1400" dirty="0">
                  <a:solidFill>
                    <a:schemeClr val="tx2">
                      <a:lumMod val="75000"/>
                    </a:schemeClr>
                  </a:solidFill>
                </a:rPr>
                <a:t>Assembly alignment cut-outs</a:t>
              </a:r>
            </a:p>
          </p:txBody>
        </p:sp>
        <p:cxnSp>
          <p:nvCxnSpPr>
            <p:cNvPr id="26" name="Straight Arrow Connector 25">
              <a:extLst>
                <a:ext uri="{FF2B5EF4-FFF2-40B4-BE49-F238E27FC236}">
                  <a16:creationId xmlns:a16="http://schemas.microsoft.com/office/drawing/2014/main" id="{1C258E06-6E3B-0E43-B83E-F1611D67329E}"/>
                </a:ext>
              </a:extLst>
            </p:cNvPr>
            <p:cNvCxnSpPr>
              <a:cxnSpLocks/>
            </p:cNvCxnSpPr>
            <p:nvPr/>
          </p:nvCxnSpPr>
          <p:spPr>
            <a:xfrm flipH="1">
              <a:off x="3875146" y="1263827"/>
              <a:ext cx="1272919" cy="519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3B06E8F-ED33-3F46-B3D2-F725E6F3F13E}"/>
                </a:ext>
              </a:extLst>
            </p:cNvPr>
            <p:cNvCxnSpPr>
              <a:cxnSpLocks/>
            </p:cNvCxnSpPr>
            <p:nvPr/>
          </p:nvCxnSpPr>
          <p:spPr>
            <a:xfrm>
              <a:off x="5220072" y="1263827"/>
              <a:ext cx="1296144" cy="6530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8154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8EF391-2BAD-45F4-B22E-736040720C99}">
  <ds:schemaRefs>
    <ds:schemaRef ds:uri="8946e33d-fd2f-4ae4-8ee9-d90c129cdf9e"/>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37942</TotalTime>
  <Words>1137</Words>
  <Application>Microsoft Macintosh PowerPoint</Application>
  <PresentationFormat>On-screen Show (4:3)</PresentationFormat>
  <Paragraphs>220</Paragraphs>
  <Slides>15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Symbol</vt:lpstr>
      <vt:lpstr>Times New Roman</vt:lpstr>
      <vt:lpstr>TimesNewRomanPSMT</vt:lpstr>
      <vt:lpstr>Wingdings</vt:lpstr>
      <vt:lpstr>Thème Office</vt:lpstr>
      <vt:lpstr>Introduction</vt:lpstr>
      <vt:lpstr>Outline</vt:lpstr>
      <vt:lpstr>High Luminosity LHC</vt:lpstr>
      <vt:lpstr>US Deliverables and main components</vt:lpstr>
      <vt:lpstr>Project management structure</vt:lpstr>
      <vt:lpstr>MQXFA Design</vt:lpstr>
      <vt:lpstr>Exploded views of the MQXFA magnet structure</vt:lpstr>
      <vt:lpstr>CD-1 Review (Aug 8-10, 2017)</vt:lpstr>
      <vt:lpstr>FDR: MQXF Major Design Features</vt:lpstr>
      <vt:lpstr>The MQXFA structural elements are designed in accordance with Design Criteria</vt:lpstr>
      <vt:lpstr>CD1 recommendation: Create Design Criteria</vt:lpstr>
      <vt:lpstr>Review Charge</vt:lpstr>
      <vt:lpstr>Addressing feedback provided by Professor Yee from the first Design Criteria Review (I)</vt:lpstr>
      <vt:lpstr>Addressing feedback provided by Professor Yee from the first Design Criteria Review (II)</vt:lpstr>
      <vt:lpstr>Agenda</vt:lpstr>
    </vt:vector>
  </TitlesOfParts>
  <Company>APO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soren.prestemon@me.com</cp:lastModifiedBy>
  <cp:revision>1011</cp:revision>
  <cp:lastPrinted>2017-05-11T15:20:58Z</cp:lastPrinted>
  <dcterms:created xsi:type="dcterms:W3CDTF">2016-03-23T12:58:39Z</dcterms:created>
  <dcterms:modified xsi:type="dcterms:W3CDTF">2018-10-05T17:18:53Z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