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7"/>
  </p:notesMasterIdLst>
  <p:handoutMasterIdLst>
    <p:handoutMasterId r:id="rId18"/>
  </p:handoutMasterIdLst>
  <p:sldIdLst>
    <p:sldId id="294" r:id="rId2"/>
    <p:sldId id="315" r:id="rId3"/>
    <p:sldId id="316" r:id="rId4"/>
    <p:sldId id="317" r:id="rId5"/>
    <p:sldId id="318" r:id="rId6"/>
    <p:sldId id="306" r:id="rId7"/>
    <p:sldId id="319" r:id="rId8"/>
    <p:sldId id="320" r:id="rId9"/>
    <p:sldId id="321" r:id="rId10"/>
    <p:sldId id="308" r:id="rId11"/>
    <p:sldId id="309" r:id="rId12"/>
    <p:sldId id="310" r:id="rId13"/>
    <p:sldId id="311" r:id="rId14"/>
    <p:sldId id="322" r:id="rId15"/>
    <p:sldId id="323" r:id="rId1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579" autoAdjust="0"/>
  </p:normalViewPr>
  <p:slideViewPr>
    <p:cSldViewPr snapToGrid="0" snapToObjects="1" showGuides="1">
      <p:cViewPr varScale="1">
        <p:scale>
          <a:sx n="81" d="100"/>
          <a:sy n="81" d="100"/>
        </p:scale>
        <p:origin x="874" y="53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98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35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1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43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44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2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10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84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6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C. Baffes | ORCA Stand PDR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C. Baffes | ORCA Stand PDR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dirty="0"/>
              <a:t>C. Baffes | ORCA Stand PDR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C. Baffes | ORCA Stand PDR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C. Baffes | ORCA Stand PDR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10/31/2018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C. Baffes | ORCA Stand PDR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C. Baffes | ORCA Stand PDR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ORCA Stand Design for PIP-II Cryomodules</a:t>
            </a:r>
          </a:p>
          <a:p>
            <a:r>
              <a:rPr lang="en-US" dirty="0"/>
              <a:t>Introduction and Charge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Curt Baffes</a:t>
            </a:r>
          </a:p>
          <a:p>
            <a:r>
              <a:rPr lang="en-US" dirty="0"/>
              <a:t>7 November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EF0247-5220-41C8-9C8E-5817D50632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35227" y1="85253" x2="57844" y2="85791"/>
                      </a14:backgroundRemoval>
                    </a14:imgEffect>
                  </a14:imgLayer>
                </a14:imgProps>
              </a:ext>
            </a:extLst>
          </a:blip>
          <a:srcRect b="22336"/>
          <a:stretch/>
        </p:blipFill>
        <p:spPr>
          <a:xfrm flipH="1">
            <a:off x="6657973" y="1798992"/>
            <a:ext cx="857249" cy="445444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AC5D3-297F-47B0-AAAF-267306FFBFC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BF822-B652-4516-B246-C76614BB060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C. Baffes | ORCA Stand PDR</a:t>
            </a:r>
            <a:endParaRPr lang="en-US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C29B55-72A3-4180-A47E-8339BFD1B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119"/>
            <a:ext cx="9144000" cy="452893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2CD6B-7F67-4746-8C06-1B839012E19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062ADB2-27BF-4AC8-86D1-3E19B7A0D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</p:spPr>
        <p:txBody>
          <a:bodyPr/>
          <a:lstStyle/>
          <a:p>
            <a:r>
              <a:rPr lang="en-US" dirty="0"/>
              <a:t>Design Review Map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94DB50-F322-4205-AF40-71028076F38F}"/>
              </a:ext>
            </a:extLst>
          </p:cNvPr>
          <p:cNvSpPr txBox="1"/>
          <p:nvPr/>
        </p:nvSpPr>
        <p:spPr>
          <a:xfrm>
            <a:off x="4157746" y="717211"/>
            <a:ext cx="1290869" cy="338554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</a:rPr>
              <a:t>You are here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914C1EB-D145-4C99-9FB5-85454F506CAA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279750" y="886488"/>
            <a:ext cx="877996" cy="25462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79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AC5D3-297F-47B0-AAAF-267306FFBFC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BF822-B652-4516-B246-C76614BB060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C. Baffes | ORCA Stand PDR</a:t>
            </a:r>
            <a:endParaRPr lang="en-US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88550AA-A17B-4A52-875E-C1A6AAE1A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119"/>
            <a:ext cx="9144000" cy="452893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2CD6B-7F67-4746-8C06-1B839012E19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062ADB2-27BF-4AC8-86D1-3E19B7A0D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1894"/>
            <a:ext cx="8686800" cy="320908"/>
          </a:xfrm>
        </p:spPr>
        <p:txBody>
          <a:bodyPr/>
          <a:lstStyle/>
          <a:p>
            <a:r>
              <a:rPr lang="en-US" dirty="0"/>
              <a:t>Which review process?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BFF777-9055-46B1-946B-6FE0C842DE6B}"/>
              </a:ext>
            </a:extLst>
          </p:cNvPr>
          <p:cNvSpPr txBox="1"/>
          <p:nvPr/>
        </p:nvSpPr>
        <p:spPr>
          <a:xfrm>
            <a:off x="7063498" y="1097635"/>
            <a:ext cx="2080501" cy="461665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PIP-II Reviews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59A4650-0725-46BF-856C-85CE63D6A671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3286666" y="1097635"/>
            <a:ext cx="3776832" cy="2308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CB39144-2719-4250-810F-A07CA2672B08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6680410" y="1328468"/>
            <a:ext cx="383088" cy="24865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5A1A9DB-62A0-4962-9D1C-AB1D59D518CB}"/>
              </a:ext>
            </a:extLst>
          </p:cNvPr>
          <p:cNvCxnSpPr>
            <a:cxnSpLocks/>
            <a:stCxn id="12" idx="1"/>
          </p:cNvCxnSpPr>
          <p:nvPr/>
        </p:nvCxnSpPr>
        <p:spPr>
          <a:xfrm>
            <a:off x="7063498" y="1328468"/>
            <a:ext cx="523755" cy="31452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BF1883D-44D6-4297-A439-DA0E5A350D45}"/>
              </a:ext>
            </a:extLst>
          </p:cNvPr>
          <p:cNvSpPr txBox="1"/>
          <p:nvPr/>
        </p:nvSpPr>
        <p:spPr>
          <a:xfrm>
            <a:off x="2802817" y="4084932"/>
            <a:ext cx="1924458" cy="461665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MSD Reviews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8216264-2633-4319-9B36-B4E822A3D9C1}"/>
              </a:ext>
            </a:extLst>
          </p:cNvPr>
          <p:cNvCxnSpPr>
            <a:cxnSpLocks/>
            <a:stCxn id="59" idx="0"/>
          </p:cNvCxnSpPr>
          <p:nvPr/>
        </p:nvCxnSpPr>
        <p:spPr>
          <a:xfrm flipV="1">
            <a:off x="3765046" y="2380463"/>
            <a:ext cx="1026108" cy="1704469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EE1A1A4-285A-480B-94EB-FBECECACB0DB}"/>
              </a:ext>
            </a:extLst>
          </p:cNvPr>
          <p:cNvCxnSpPr>
            <a:cxnSpLocks/>
            <a:stCxn id="59" idx="0"/>
          </p:cNvCxnSpPr>
          <p:nvPr/>
        </p:nvCxnSpPr>
        <p:spPr>
          <a:xfrm flipH="1" flipV="1">
            <a:off x="3122764" y="1224238"/>
            <a:ext cx="642282" cy="2860694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94FB22A-D87C-4FE9-9426-C9E656DCE8A3}"/>
              </a:ext>
            </a:extLst>
          </p:cNvPr>
          <p:cNvCxnSpPr>
            <a:cxnSpLocks/>
            <a:stCxn id="59" idx="0"/>
          </p:cNvCxnSpPr>
          <p:nvPr/>
        </p:nvCxnSpPr>
        <p:spPr>
          <a:xfrm flipV="1">
            <a:off x="3765046" y="3903292"/>
            <a:ext cx="2625739" cy="181640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550DF32-A4B5-4F36-9C93-01DAFB7BA66F}"/>
              </a:ext>
            </a:extLst>
          </p:cNvPr>
          <p:cNvSpPr txBox="1"/>
          <p:nvPr/>
        </p:nvSpPr>
        <p:spPr>
          <a:xfrm>
            <a:off x="4120252" y="3510994"/>
            <a:ext cx="1386499" cy="338554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MSD process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B0629A-5BCC-4C63-B739-24A75D2AEEB5}"/>
              </a:ext>
            </a:extLst>
          </p:cNvPr>
          <p:cNvSpPr txBox="1"/>
          <p:nvPr/>
        </p:nvSpPr>
        <p:spPr>
          <a:xfrm>
            <a:off x="2676634" y="2044714"/>
            <a:ext cx="1292563" cy="830997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MSD reviewers,</a:t>
            </a:r>
          </a:p>
          <a:p>
            <a:pPr algn="ctr"/>
            <a:r>
              <a:rPr lang="en-US" sz="1600" dirty="0"/>
              <a:t>PIP-II Process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578E3DF-138A-4B3B-92B9-7B9A81436385}"/>
              </a:ext>
            </a:extLst>
          </p:cNvPr>
          <p:cNvCxnSpPr>
            <a:cxnSpLocks/>
            <a:stCxn id="59" idx="0"/>
          </p:cNvCxnSpPr>
          <p:nvPr/>
        </p:nvCxnSpPr>
        <p:spPr>
          <a:xfrm flipV="1">
            <a:off x="3765046" y="3680271"/>
            <a:ext cx="2625739" cy="404661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1BFCFEF-9A2A-4727-9CE1-EEB239FAEC3B}"/>
              </a:ext>
            </a:extLst>
          </p:cNvPr>
          <p:cNvSpPr txBox="1"/>
          <p:nvPr/>
        </p:nvSpPr>
        <p:spPr>
          <a:xfrm>
            <a:off x="7337684" y="1430209"/>
            <a:ext cx="1386499" cy="338554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PIP-II process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BC464D5-2396-4B45-9875-ADEEBC7F9155}"/>
              </a:ext>
            </a:extLst>
          </p:cNvPr>
          <p:cNvSpPr/>
          <p:nvPr/>
        </p:nvSpPr>
        <p:spPr>
          <a:xfrm>
            <a:off x="6188684" y="3385547"/>
            <a:ext cx="699385" cy="699385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E8415B-1A1C-4FBF-934B-7EF5B4CF2A64}"/>
              </a:ext>
            </a:extLst>
          </p:cNvPr>
          <p:cNvSpPr txBox="1"/>
          <p:nvPr/>
        </p:nvSpPr>
        <p:spPr>
          <a:xfrm>
            <a:off x="4968967" y="4382368"/>
            <a:ext cx="2080501" cy="584775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</a:rPr>
              <a:t>Coordinated to avoid conflicting conclusions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54E3019-5D48-4C55-9592-921075F092AB}"/>
              </a:ext>
            </a:extLst>
          </p:cNvPr>
          <p:cNvCxnSpPr>
            <a:cxnSpLocks/>
            <a:stCxn id="33" idx="0"/>
            <a:endCxn id="24" idx="3"/>
          </p:cNvCxnSpPr>
          <p:nvPr/>
        </p:nvCxnSpPr>
        <p:spPr>
          <a:xfrm flipV="1">
            <a:off x="6009218" y="3982509"/>
            <a:ext cx="281889" cy="39985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001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AC5D3-297F-47B0-AAAF-267306FFBFC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BF822-B652-4516-B246-C76614BB060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C. Baffes | ORCA Stand PDR</a:t>
            </a:r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285C5D-1553-4272-8869-91CBAFDCC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119"/>
            <a:ext cx="9144000" cy="452893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2CD6B-7F67-4746-8C06-1B839012E19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062ADB2-27BF-4AC8-86D1-3E19B7A0D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1894"/>
            <a:ext cx="8686800" cy="320908"/>
          </a:xfrm>
        </p:spPr>
        <p:txBody>
          <a:bodyPr/>
          <a:lstStyle/>
          <a:p>
            <a:r>
              <a:rPr lang="en-US" dirty="0"/>
              <a:t>Document Evolution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B0629A-5BCC-4C63-B739-24A75D2AEEB5}"/>
              </a:ext>
            </a:extLst>
          </p:cNvPr>
          <p:cNvSpPr txBox="1"/>
          <p:nvPr/>
        </p:nvSpPr>
        <p:spPr>
          <a:xfrm>
            <a:off x="4978490" y="1728068"/>
            <a:ext cx="3413347" cy="584775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Prototype drawings released for fab, revised for final design</a:t>
            </a:r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D6299707-D8C1-4556-8F34-3799E26A24B7}"/>
              </a:ext>
            </a:extLst>
          </p:cNvPr>
          <p:cNvSpPr/>
          <p:nvPr/>
        </p:nvSpPr>
        <p:spPr>
          <a:xfrm>
            <a:off x="2298874" y="1307365"/>
            <a:ext cx="3413347" cy="4904509"/>
          </a:xfrm>
          <a:prstGeom prst="arc">
            <a:avLst>
              <a:gd name="adj1" fmla="val 15647329"/>
              <a:gd name="adj2" fmla="val 20445360"/>
            </a:avLst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24F1A3-1AFF-4479-850D-CB85174EAD72}"/>
              </a:ext>
            </a:extLst>
          </p:cNvPr>
          <p:cNvSpPr txBox="1"/>
          <p:nvPr/>
        </p:nvSpPr>
        <p:spPr>
          <a:xfrm>
            <a:off x="3058708" y="3302369"/>
            <a:ext cx="2491678" cy="584775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Prototype note released,</a:t>
            </a:r>
          </a:p>
          <a:p>
            <a:pPr algn="ctr"/>
            <a:r>
              <a:rPr lang="en-US" sz="1600" dirty="0"/>
              <a:t>revised into final TDR/note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B6EA520A-17DA-43E8-B967-47ED0D4B0077}"/>
              </a:ext>
            </a:extLst>
          </p:cNvPr>
          <p:cNvSpPr/>
          <p:nvPr/>
        </p:nvSpPr>
        <p:spPr>
          <a:xfrm rot="5400000" flipV="1">
            <a:off x="4783756" y="767674"/>
            <a:ext cx="2460285" cy="2829313"/>
          </a:xfrm>
          <a:prstGeom prst="arc">
            <a:avLst>
              <a:gd name="adj1" fmla="val 16120358"/>
              <a:gd name="adj2" fmla="val 0"/>
            </a:avLst>
          </a:prstGeom>
          <a:ln>
            <a:solidFill>
              <a:schemeClr val="tx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96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AC5D3-297F-47B0-AAAF-267306FFBFC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BF822-B652-4516-B246-C76614BB060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C. Baffes | ORCA Stand PDR</a:t>
            </a:r>
            <a:endParaRPr lang="en-US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C29B55-72A3-4180-A47E-8339BFD1B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119"/>
            <a:ext cx="9144000" cy="452893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2CD6B-7F67-4746-8C06-1B839012E19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062ADB2-27BF-4AC8-86D1-3E19B7A0D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</p:spPr>
        <p:txBody>
          <a:bodyPr/>
          <a:lstStyle/>
          <a:p>
            <a:r>
              <a:rPr lang="en-US" dirty="0"/>
              <a:t>Schedule  (but not a Gantt chart – time not to scale)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94DB50-F322-4205-AF40-71028076F38F}"/>
              </a:ext>
            </a:extLst>
          </p:cNvPr>
          <p:cNvSpPr txBox="1"/>
          <p:nvPr/>
        </p:nvSpPr>
        <p:spPr>
          <a:xfrm>
            <a:off x="4157746" y="717211"/>
            <a:ext cx="1290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You are here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914C1EB-D145-4C99-9FB5-85454F506CAA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279750" y="886488"/>
            <a:ext cx="877996" cy="25462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272BC5B-721A-4559-9220-E3C56E2EF712}"/>
              </a:ext>
            </a:extLst>
          </p:cNvPr>
          <p:cNvCxnSpPr>
            <a:cxnSpLocks/>
          </p:cNvCxnSpPr>
          <p:nvPr/>
        </p:nvCxnSpPr>
        <p:spPr>
          <a:xfrm>
            <a:off x="5351634" y="1859028"/>
            <a:ext cx="0" cy="56359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9A0293E-5D85-4CB6-AD9E-D901C2E054F4}"/>
              </a:ext>
            </a:extLst>
          </p:cNvPr>
          <p:cNvSpPr txBox="1"/>
          <p:nvPr/>
        </p:nvSpPr>
        <p:spPr>
          <a:xfrm>
            <a:off x="4907091" y="1534629"/>
            <a:ext cx="889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3/2019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159013E-9AEB-406D-91AA-DEE08A9B8EB1}"/>
              </a:ext>
            </a:extLst>
          </p:cNvPr>
          <p:cNvCxnSpPr>
            <a:cxnSpLocks/>
          </p:cNvCxnSpPr>
          <p:nvPr/>
        </p:nvCxnSpPr>
        <p:spPr>
          <a:xfrm>
            <a:off x="5700517" y="2239194"/>
            <a:ext cx="0" cy="56359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29B807A-E710-4BE1-B91A-4F743C01BE23}"/>
              </a:ext>
            </a:extLst>
          </p:cNvPr>
          <p:cNvSpPr txBox="1"/>
          <p:nvPr/>
        </p:nvSpPr>
        <p:spPr>
          <a:xfrm>
            <a:off x="5367946" y="1914795"/>
            <a:ext cx="889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7/2019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6F88FC4-403B-402D-8CBA-75C68F0236D6}"/>
              </a:ext>
            </a:extLst>
          </p:cNvPr>
          <p:cNvCxnSpPr>
            <a:cxnSpLocks/>
          </p:cNvCxnSpPr>
          <p:nvPr/>
        </p:nvCxnSpPr>
        <p:spPr>
          <a:xfrm>
            <a:off x="6365660" y="2715993"/>
            <a:ext cx="0" cy="95520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171482E-9444-47D9-B29A-9E440B4FE101}"/>
              </a:ext>
            </a:extLst>
          </p:cNvPr>
          <p:cNvSpPr txBox="1"/>
          <p:nvPr/>
        </p:nvSpPr>
        <p:spPr>
          <a:xfrm>
            <a:off x="5914190" y="2324594"/>
            <a:ext cx="889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2021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D70FDCE-F052-4041-BC07-8B95245ED7A5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7421692" y="3354802"/>
            <a:ext cx="0" cy="105557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49F9DC6-0BCF-4C5C-A00B-FBFC42682938}"/>
              </a:ext>
            </a:extLst>
          </p:cNvPr>
          <p:cNvSpPr txBox="1"/>
          <p:nvPr/>
        </p:nvSpPr>
        <p:spPr>
          <a:xfrm>
            <a:off x="6977149" y="3016248"/>
            <a:ext cx="889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2023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4334BA-EE08-4642-9FF2-D3D216053B21}"/>
              </a:ext>
            </a:extLst>
          </p:cNvPr>
          <p:cNvSpPr txBox="1"/>
          <p:nvPr/>
        </p:nvSpPr>
        <p:spPr>
          <a:xfrm>
            <a:off x="7663516" y="4158080"/>
            <a:ext cx="889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</a:rPr>
              <a:t>2027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A625CD2-1D4E-4451-83ED-3E89FFE3A31C}"/>
              </a:ext>
            </a:extLst>
          </p:cNvPr>
          <p:cNvCxnSpPr>
            <a:cxnSpLocks/>
          </p:cNvCxnSpPr>
          <p:nvPr/>
        </p:nvCxnSpPr>
        <p:spPr>
          <a:xfrm>
            <a:off x="8095527" y="4410377"/>
            <a:ext cx="0" cy="55676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B94E9D4-611A-402B-B9DB-91FE1FA280F2}"/>
              </a:ext>
            </a:extLst>
          </p:cNvPr>
          <p:cNvCxnSpPr>
            <a:cxnSpLocks/>
            <a:stCxn id="23" idx="0"/>
          </p:cNvCxnSpPr>
          <p:nvPr/>
        </p:nvCxnSpPr>
        <p:spPr>
          <a:xfrm flipV="1">
            <a:off x="3599664" y="1534631"/>
            <a:ext cx="0" cy="56551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C937876-BA5C-4C5D-BBA1-3D2B0AF2AE3C}"/>
              </a:ext>
            </a:extLst>
          </p:cNvPr>
          <p:cNvSpPr txBox="1"/>
          <p:nvPr/>
        </p:nvSpPr>
        <p:spPr>
          <a:xfrm>
            <a:off x="3155121" y="2100145"/>
            <a:ext cx="889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12/2018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BFC2EBD-583B-499D-A8FD-E414CB82E09C}"/>
              </a:ext>
            </a:extLst>
          </p:cNvPr>
          <p:cNvCxnSpPr>
            <a:cxnSpLocks/>
          </p:cNvCxnSpPr>
          <p:nvPr/>
        </p:nvCxnSpPr>
        <p:spPr>
          <a:xfrm flipH="1">
            <a:off x="4995193" y="1454258"/>
            <a:ext cx="7559" cy="78493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108F804-FA0D-43B0-896E-CBB591455D27}"/>
              </a:ext>
            </a:extLst>
          </p:cNvPr>
          <p:cNvSpPr txBox="1"/>
          <p:nvPr/>
        </p:nvSpPr>
        <p:spPr>
          <a:xfrm>
            <a:off x="4590327" y="1179965"/>
            <a:ext cx="889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2/2019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8CF744A-0FF4-4FD0-B067-21D58FE1263B}"/>
              </a:ext>
            </a:extLst>
          </p:cNvPr>
          <p:cNvSpPr txBox="1"/>
          <p:nvPr/>
        </p:nvSpPr>
        <p:spPr>
          <a:xfrm>
            <a:off x="7331827" y="3721426"/>
            <a:ext cx="889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</a:rPr>
              <a:t>2023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4955D92-1E2C-4635-9A62-5B0EFE325519}"/>
              </a:ext>
            </a:extLst>
          </p:cNvPr>
          <p:cNvCxnSpPr>
            <a:cxnSpLocks/>
          </p:cNvCxnSpPr>
          <p:nvPr/>
        </p:nvCxnSpPr>
        <p:spPr>
          <a:xfrm>
            <a:off x="7763838" y="3996394"/>
            <a:ext cx="0" cy="55676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664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1C6086-0EE7-499E-A200-AD3C3056C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Charge – </a:t>
            </a:r>
            <a:r>
              <a:rPr lang="en-US" dirty="0" err="1"/>
              <a:t>ED0008410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905A8-866A-4434-8AB7-B4636E4AF11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722D1-2AA1-4956-93BC-68DDBED15A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C. Baffes | ORCA Stand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F66BC-14A2-42D9-9F69-C209FDE80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E0F3354-B619-4EE7-90EF-FE07D3EE1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en-US" dirty="0"/>
              <a:t>Are the requirements documented, clear, complete and appropriate?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Is the design likely to meet the requirements?  Explain any concerns. 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Has the Cryomodule Stand design advanced to the “Preliminary Design” level, as defined in the PIP-II Project Review Plan?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Are there any features present (or absent) that threaten the intended function and performance of this design?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Have safety and environmental aspects been appropriately considered? 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Have quality aspects been appropriately considered?  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Assuming drawing completion and release following the review, is the stand design appropriately mature for the construction of prototypes to be used in PIP2IT?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Are costs and schedule estimation methodologies for PIP2IT and PIP-II appropriate?  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978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1C6086-0EE7-499E-A200-AD3C3056C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Charge – </a:t>
            </a:r>
            <a:r>
              <a:rPr lang="en-US" dirty="0" err="1"/>
              <a:t>ED0008410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905A8-866A-4434-8AB7-B4636E4AF11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722D1-2AA1-4956-93BC-68DDBED15A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C. Baffes | ORCA Stand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F66BC-14A2-42D9-9F69-C209FDE80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E0F3354-B619-4EE7-90EF-FE07D3EE1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28664"/>
            <a:ext cx="8672513" cy="3794522"/>
          </a:xfrm>
        </p:spPr>
        <p:txBody>
          <a:bodyPr/>
          <a:lstStyle/>
          <a:p>
            <a:pPr marL="573087" lvl="2" indent="0">
              <a:buNone/>
            </a:pPr>
            <a:r>
              <a:rPr lang="en-US" sz="2400" dirty="0"/>
              <a:t>Reviewers are asked to write down:</a:t>
            </a:r>
          </a:p>
          <a:p>
            <a:pPr lvl="2"/>
            <a:r>
              <a:rPr lang="en-US" sz="2400" dirty="0"/>
              <a:t>Findings – statement of what was presented and general reactions</a:t>
            </a:r>
          </a:p>
          <a:p>
            <a:pPr lvl="2"/>
            <a:r>
              <a:rPr lang="en-US" sz="2400" dirty="0"/>
              <a:t>Comments – design advice not requiring formal response</a:t>
            </a:r>
          </a:p>
          <a:p>
            <a:pPr lvl="2"/>
            <a:r>
              <a:rPr lang="en-US" sz="2400" dirty="0"/>
              <a:t>Recommendations – design advice requiring formal response and tracking</a:t>
            </a:r>
          </a:p>
          <a:p>
            <a:pPr lvl="2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221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AA7677-1AE1-4443-821F-E31AD75C80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678" t="27010" r="4463" b="36731"/>
          <a:stretch/>
        </p:blipFill>
        <p:spPr>
          <a:xfrm>
            <a:off x="404868" y="1380815"/>
            <a:ext cx="8297612" cy="304675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AC5D3-297F-47B0-AAAF-267306FFBFC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BF822-B652-4516-B246-C76614BB060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C. Baffes | ORCA Stand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2CD6B-7F67-4746-8C06-1B839012E19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062ADB2-27BF-4AC8-86D1-3E19B7A0D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</p:spPr>
        <p:txBody>
          <a:bodyPr/>
          <a:lstStyle/>
          <a:p>
            <a:r>
              <a:rPr lang="en-US" dirty="0"/>
              <a:t>PIP-II: A new linac for Fermilab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3C7B6B-1293-4C9A-B05A-0E7C564353CB}"/>
              </a:ext>
            </a:extLst>
          </p:cNvPr>
          <p:cNvSpPr txBox="1"/>
          <p:nvPr/>
        </p:nvSpPr>
        <p:spPr>
          <a:xfrm>
            <a:off x="3945979" y="1345139"/>
            <a:ext cx="3413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25 cryomodules</a:t>
            </a:r>
          </a:p>
          <a:p>
            <a:pPr algn="ctr"/>
            <a:r>
              <a:rPr lang="en-US" sz="1600" dirty="0"/>
              <a:t>5 designs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368D2FB0-6E86-4B91-815D-8D306EF4446C}"/>
              </a:ext>
            </a:extLst>
          </p:cNvPr>
          <p:cNvSpPr/>
          <p:nvPr/>
        </p:nvSpPr>
        <p:spPr>
          <a:xfrm rot="5400000">
            <a:off x="5509071" y="-594058"/>
            <a:ext cx="287165" cy="5274802"/>
          </a:xfrm>
          <a:prstGeom prst="leftBrac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977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ED1962-F523-40CC-A55A-BB63369612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951" t="36533" r="6364" b="14881"/>
          <a:stretch/>
        </p:blipFill>
        <p:spPr>
          <a:xfrm>
            <a:off x="1192274" y="841352"/>
            <a:ext cx="6759451" cy="370688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AC5D3-297F-47B0-AAAF-267306FFBFC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BF822-B652-4516-B246-C76614BB060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C. Baffes | ORCA Stand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2CD6B-7F67-4746-8C06-1B839012E19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062ADB2-27BF-4AC8-86D1-3E19B7A0D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</p:spPr>
        <p:txBody>
          <a:bodyPr/>
          <a:lstStyle/>
          <a:p>
            <a:r>
              <a:rPr lang="en-US" dirty="0"/>
              <a:t>PIP-II: A new linac for Fermilab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3C7B6B-1293-4C9A-B05A-0E7C564353CB}"/>
              </a:ext>
            </a:extLst>
          </p:cNvPr>
          <p:cNvSpPr txBox="1"/>
          <p:nvPr/>
        </p:nvSpPr>
        <p:spPr>
          <a:xfrm>
            <a:off x="1301022" y="903801"/>
            <a:ext cx="2152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Cryomodules have </a:t>
            </a:r>
          </a:p>
          <a:p>
            <a:r>
              <a:rPr lang="en-US" sz="1600" dirty="0"/>
              <a:t>-Individual cryostats</a:t>
            </a:r>
          </a:p>
          <a:p>
            <a:r>
              <a:rPr lang="en-US" sz="1600" dirty="0"/>
              <a:t>-Individual supports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3C8D2B86-8791-4D50-8E0D-4B4E69B62C0A}"/>
              </a:ext>
            </a:extLst>
          </p:cNvPr>
          <p:cNvSpPr/>
          <p:nvPr/>
        </p:nvSpPr>
        <p:spPr>
          <a:xfrm rot="15300173">
            <a:off x="5045197" y="1689232"/>
            <a:ext cx="287165" cy="4861190"/>
          </a:xfrm>
          <a:prstGeom prst="leftBrace">
            <a:avLst>
              <a:gd name="adj1" fmla="val 8333"/>
              <a:gd name="adj2" fmla="val 60104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5E98E0-3A86-4182-96C9-DE36EF3A1A78}"/>
              </a:ext>
            </a:extLst>
          </p:cNvPr>
          <p:cNvSpPr txBox="1"/>
          <p:nvPr/>
        </p:nvSpPr>
        <p:spPr>
          <a:xfrm>
            <a:off x="5640183" y="4052561"/>
            <a:ext cx="2152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~5-</a:t>
            </a:r>
            <a:r>
              <a:rPr lang="en-US" sz="1600" dirty="0" err="1"/>
              <a:t>10m</a:t>
            </a:r>
            <a:endParaRPr lang="en-US" sz="1600" dirty="0"/>
          </a:p>
          <a:p>
            <a:r>
              <a:rPr lang="en-US" sz="1600" dirty="0"/>
              <a:t>Depending on type</a:t>
            </a:r>
          </a:p>
        </p:txBody>
      </p:sp>
    </p:spTree>
    <p:extLst>
      <p:ext uri="{BB962C8B-B14F-4D97-AF65-F5344CB8AC3E}">
        <p14:creationId xmlns:p14="http://schemas.microsoft.com/office/powerpoint/2010/main" val="2210725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ED414FD-701F-4A87-848C-945013EF2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795" y="595004"/>
            <a:ext cx="6036420" cy="406197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AC5D3-297F-47B0-AAAF-267306FFBFC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BF822-B652-4516-B246-C76614BB060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C. Baffes | ORCA Stand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2CD6B-7F67-4746-8C06-1B839012E19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062ADB2-27BF-4AC8-86D1-3E19B7A0D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</p:spPr>
        <p:txBody>
          <a:bodyPr/>
          <a:lstStyle/>
          <a:p>
            <a:r>
              <a:rPr lang="en-US" dirty="0"/>
              <a:t>PIP2IT: A testbed for PIP-II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5E98E0-3A86-4182-96C9-DE36EF3A1A78}"/>
              </a:ext>
            </a:extLst>
          </p:cNvPr>
          <p:cNvSpPr txBox="1"/>
          <p:nvPr/>
        </p:nvSpPr>
        <p:spPr>
          <a:xfrm>
            <a:off x="4382053" y="2456716"/>
            <a:ext cx="2152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HWR Cryomodule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C69C63-2082-4C91-830D-5873D0341E73}"/>
              </a:ext>
            </a:extLst>
          </p:cNvPr>
          <p:cNvSpPr txBox="1"/>
          <p:nvPr/>
        </p:nvSpPr>
        <p:spPr>
          <a:xfrm>
            <a:off x="5327941" y="1996595"/>
            <a:ext cx="2152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SSR1 Cryomodule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21C2C6-405D-4EA7-B4D8-2D86C3CCCA12}"/>
              </a:ext>
            </a:extLst>
          </p:cNvPr>
          <p:cNvSpPr txBox="1"/>
          <p:nvPr/>
        </p:nvSpPr>
        <p:spPr>
          <a:xfrm>
            <a:off x="5016843" y="3633793"/>
            <a:ext cx="2152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Phase 1:</a:t>
            </a:r>
          </a:p>
          <a:p>
            <a:r>
              <a:rPr lang="en-US" sz="1600" dirty="0"/>
              <a:t>Test HWR and SSR1 CM</a:t>
            </a:r>
          </a:p>
          <a:p>
            <a:r>
              <a:rPr lang="en-US" sz="1600" dirty="0"/>
              <a:t>with beam</a:t>
            </a:r>
          </a:p>
        </p:txBody>
      </p:sp>
    </p:spTree>
    <p:extLst>
      <p:ext uri="{BB962C8B-B14F-4D97-AF65-F5344CB8AC3E}">
        <p14:creationId xmlns:p14="http://schemas.microsoft.com/office/powerpoint/2010/main" val="3219509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5BE0FF-6454-4D8E-A744-98ABF2C78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454" y="612325"/>
            <a:ext cx="5344974" cy="385140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AC5D3-297F-47B0-AAAF-267306FFBFC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BF822-B652-4516-B246-C76614BB060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C. Baffes | ORCA Stand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2CD6B-7F67-4746-8C06-1B839012E19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062ADB2-27BF-4AC8-86D1-3E19B7A0D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</p:spPr>
        <p:txBody>
          <a:bodyPr/>
          <a:lstStyle/>
          <a:p>
            <a:r>
              <a:rPr lang="en-US" dirty="0"/>
              <a:t>PIP2IT: A testbed for PIP-II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5E98E0-3A86-4182-96C9-DE36EF3A1A78}"/>
              </a:ext>
            </a:extLst>
          </p:cNvPr>
          <p:cNvSpPr txBox="1"/>
          <p:nvPr/>
        </p:nvSpPr>
        <p:spPr>
          <a:xfrm>
            <a:off x="62373" y="2586035"/>
            <a:ext cx="2494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r"/>
            <a:r>
              <a:rPr lang="en-US" dirty="0" err="1"/>
              <a:t>LB</a:t>
            </a:r>
            <a:r>
              <a:rPr lang="en-US" dirty="0"/>
              <a:t> or HB650 Cryomodule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C69C63-2082-4C91-830D-5873D0341E73}"/>
              </a:ext>
            </a:extLst>
          </p:cNvPr>
          <p:cNvSpPr txBox="1"/>
          <p:nvPr/>
        </p:nvSpPr>
        <p:spPr>
          <a:xfrm>
            <a:off x="390738" y="2022807"/>
            <a:ext cx="2152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r"/>
            <a:r>
              <a:rPr lang="en-US" dirty="0"/>
              <a:t>SSR1 or 2 Cryomodule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21C2C6-405D-4EA7-B4D8-2D86C3CCCA12}"/>
              </a:ext>
            </a:extLst>
          </p:cNvPr>
          <p:cNvSpPr txBox="1"/>
          <p:nvPr/>
        </p:nvSpPr>
        <p:spPr>
          <a:xfrm>
            <a:off x="222250" y="777376"/>
            <a:ext cx="2321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Phase 2:</a:t>
            </a:r>
          </a:p>
          <a:p>
            <a:r>
              <a:rPr lang="en-US" sz="1600" dirty="0"/>
              <a:t>No-beam RF test stand for all PIP-II Cryomodules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DB70477-4685-437A-BA12-45C45ACFEECF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2543278" y="2192084"/>
            <a:ext cx="330585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8E36965-1F55-4CB8-81F2-764B30D8540D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2557213" y="2755312"/>
            <a:ext cx="1485795" cy="7511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51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8E82E38-88F8-4D66-BC6F-DC39ECFC89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4810" y="733629"/>
            <a:ext cx="6093619" cy="350181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09291AA-FD56-4954-BC8A-48114C16D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Cryomodule Stand - ORCA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82154-4744-42D2-B257-7D8E0F059F2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AAD8B-BF70-4C06-8F66-774FD53717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C. Baffes | ORCA Stand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EE384-3D10-4614-A589-71EB08A92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79142A58-9C1D-4EC2-A95A-D8509E80CE8F}"/>
              </a:ext>
            </a:extLst>
          </p:cNvPr>
          <p:cNvSpPr txBox="1">
            <a:spLocks/>
          </p:cNvSpPr>
          <p:nvPr/>
        </p:nvSpPr>
        <p:spPr>
          <a:xfrm>
            <a:off x="272583" y="730323"/>
            <a:ext cx="2640439" cy="3668690"/>
          </a:xfrm>
          <a:prstGeom prst="rect">
            <a:avLst/>
          </a:prstGeom>
        </p:spPr>
        <p:txBody>
          <a:bodyPr lIns="0" tIns="0" rIns="0" bIns="0"/>
          <a:lstStyle>
            <a:lvl1pPr marL="230188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276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3275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585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001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6-strut kinematic system</a:t>
            </a:r>
          </a:p>
          <a:p>
            <a:r>
              <a:rPr lang="en-US" dirty="0"/>
              <a:t>2 stand modules per cryomodule</a:t>
            </a:r>
          </a:p>
          <a:p>
            <a:r>
              <a:rPr lang="en-US" dirty="0"/>
              <a:t>Today’s review is a Preliminary Design Review</a:t>
            </a:r>
          </a:p>
          <a:p>
            <a:r>
              <a:rPr lang="en-US" dirty="0"/>
              <a:t>Prototypes will be built for PIP2IT soon</a:t>
            </a:r>
          </a:p>
          <a:p>
            <a:r>
              <a:rPr lang="en-US" dirty="0"/>
              <a:t>Production units will be built for PIP-II in the </a:t>
            </a:r>
            <a:r>
              <a:rPr lang="en-US" dirty="0" err="1"/>
              <a:t>2020s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DAF7F0-8278-49D6-98FA-443E35D0DE8D}"/>
              </a:ext>
            </a:extLst>
          </p:cNvPr>
          <p:cNvSpPr/>
          <p:nvPr/>
        </p:nvSpPr>
        <p:spPr>
          <a:xfrm>
            <a:off x="7322128" y="3094928"/>
            <a:ext cx="1593272" cy="1210969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66A00D9-9E99-4B6D-903D-F0E8A5782CD1}"/>
              </a:ext>
            </a:extLst>
          </p:cNvPr>
          <p:cNvSpPr/>
          <p:nvPr/>
        </p:nvSpPr>
        <p:spPr>
          <a:xfrm>
            <a:off x="3016514" y="3024475"/>
            <a:ext cx="1593272" cy="1210969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488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E8D554E-B226-4D3C-B7E1-C9F56FF046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3839" y="563943"/>
            <a:ext cx="6874989" cy="410998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21C6086-0EE7-499E-A200-AD3C3056C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Organization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905A8-866A-4434-8AB7-B4636E4AF11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722D1-2AA1-4956-93BC-68DDBED15A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C. Baffes | ORCA Stand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F66BC-14A2-42D9-9F69-C209FDE80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2075DE-EC4F-406A-BDAD-428B3D4B18A3}"/>
              </a:ext>
            </a:extLst>
          </p:cNvPr>
          <p:cNvSpPr txBox="1"/>
          <p:nvPr/>
        </p:nvSpPr>
        <p:spPr>
          <a:xfrm>
            <a:off x="3767400" y="4382368"/>
            <a:ext cx="3797182" cy="338554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</a:rPr>
              <a:t>Stands, Installation, PIP2IT all live here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B61929F-6B8D-41B5-A1EA-F9A4BAFC1BB6}"/>
              </a:ext>
            </a:extLst>
          </p:cNvPr>
          <p:cNvSpPr/>
          <p:nvPr/>
        </p:nvSpPr>
        <p:spPr>
          <a:xfrm>
            <a:off x="4092816" y="3737044"/>
            <a:ext cx="1295343" cy="708332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916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1C6086-0EE7-499E-A200-AD3C3056C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Organization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905A8-866A-4434-8AB7-B4636E4AF11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722D1-2AA1-4956-93BC-68DDBED15A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C. Baffes | ORCA Stand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F66BC-14A2-42D9-9F69-C209FDE80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E0F3354-B619-4EE7-90EF-FE07D3EE1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Jesse Batko – Stand responsible engineer</a:t>
            </a:r>
          </a:p>
          <a:p>
            <a:r>
              <a:rPr lang="en-US" dirty="0"/>
              <a:t>Scott Oplt – Stand designer</a:t>
            </a:r>
          </a:p>
          <a:p>
            <a:r>
              <a:rPr lang="en-US" dirty="0"/>
              <a:t>Curt Baffes – PIP-II Linac Installation lead (LI owns stand design)</a:t>
            </a:r>
          </a:p>
          <a:p>
            <a:r>
              <a:rPr lang="en-US" dirty="0"/>
              <a:t>Jerry Leibfritz – Test Infrastructure lead (TI owns PIP2IT)</a:t>
            </a:r>
          </a:p>
          <a:p>
            <a:r>
              <a:rPr lang="en-US" dirty="0"/>
              <a:t>Fernanda G. Garcia – L2 manager for all of the above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73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1C6086-0EE7-499E-A200-AD3C3056C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Charge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905A8-866A-4434-8AB7-B4636E4AF11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722D1-2AA1-4956-93BC-68DDBED15A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C. Baffes | ORCA Stand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F66BC-14A2-42D9-9F69-C209FDE80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E0F3354-B619-4EE7-90EF-FE07D3EE1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Preliminary Design Review</a:t>
            </a:r>
          </a:p>
          <a:p>
            <a:pPr lvl="1"/>
            <a:r>
              <a:rPr lang="en-US" dirty="0"/>
              <a:t>See PIP-II Design Review Plan – </a:t>
            </a:r>
            <a:r>
              <a:rPr lang="en-US" dirty="0" err="1"/>
              <a:t>ED0008163</a:t>
            </a:r>
            <a:endParaRPr lang="en-US" dirty="0"/>
          </a:p>
          <a:p>
            <a:pPr lvl="1"/>
            <a:r>
              <a:rPr lang="en-US" dirty="0"/>
              <a:t>PDR = ~30-50% Design Maturity</a:t>
            </a:r>
          </a:p>
          <a:p>
            <a:pPr lvl="2"/>
            <a:r>
              <a:rPr lang="en-US" dirty="0"/>
              <a:t>The design is not done</a:t>
            </a:r>
          </a:p>
          <a:p>
            <a:pPr lvl="2"/>
            <a:r>
              <a:rPr lang="en-US" dirty="0"/>
              <a:t>The idea is to leave room for course corrections</a:t>
            </a:r>
          </a:p>
          <a:p>
            <a:pPr lvl="1"/>
            <a:r>
              <a:rPr lang="en-US" dirty="0"/>
              <a:t>But, we intend to build prototypes for PIP2IT based on the preliminary design</a:t>
            </a:r>
          </a:p>
          <a:p>
            <a:pPr lvl="2"/>
            <a:r>
              <a:rPr lang="en-US" dirty="0"/>
              <a:t>Will require an expedient path to &gt;50% maturity in some areas</a:t>
            </a:r>
          </a:p>
          <a:p>
            <a:pPr lvl="2"/>
            <a:r>
              <a:rPr lang="en-US" dirty="0"/>
              <a:t>Per AD/MSD department procedure, will need an approved note prior to installation in PIP2IT 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769560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FNAL_PowerPoint_16x9_100716</Template>
  <TotalTime>28159</TotalTime>
  <Words>637</Words>
  <Application>Microsoft Office PowerPoint</Application>
  <PresentationFormat>On-screen Show (16:9)</PresentationFormat>
  <Paragraphs>142</Paragraphs>
  <Slides>15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Calibri</vt:lpstr>
      <vt:lpstr>Geneva</vt:lpstr>
      <vt:lpstr>Helvetica</vt:lpstr>
      <vt:lpstr>Fermilab_PPT_090915</vt:lpstr>
      <vt:lpstr>PowerPoint Presentation</vt:lpstr>
      <vt:lpstr>PIP-II: A new linac for Fermilab</vt:lpstr>
      <vt:lpstr>PIP-II: A new linac for Fermilab</vt:lpstr>
      <vt:lpstr>PIP2IT: A testbed for PIP-II</vt:lpstr>
      <vt:lpstr>PIP2IT: A testbed for PIP-II</vt:lpstr>
      <vt:lpstr>Cryomodule Stand - ORCA</vt:lpstr>
      <vt:lpstr>Team Organization</vt:lpstr>
      <vt:lpstr>Team Organization</vt:lpstr>
      <vt:lpstr>Review Charge</vt:lpstr>
      <vt:lpstr>Design Review Map</vt:lpstr>
      <vt:lpstr>Which review process?</vt:lpstr>
      <vt:lpstr>Document Evolution</vt:lpstr>
      <vt:lpstr>Schedule  (but not a Gantt chart – time not to scale)</vt:lpstr>
      <vt:lpstr>Review Charge – ED0008410</vt:lpstr>
      <vt:lpstr>Review Charge – ED0008410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Jesse S. Batko x 31290N</dc:creator>
  <cp:lastModifiedBy>Curt Baffes</cp:lastModifiedBy>
  <cp:revision>102</cp:revision>
  <cp:lastPrinted>2014-01-20T19:40:21Z</cp:lastPrinted>
  <dcterms:created xsi:type="dcterms:W3CDTF">2017-07-11T19:46:45Z</dcterms:created>
  <dcterms:modified xsi:type="dcterms:W3CDTF">2018-10-31T18:25:40Z</dcterms:modified>
</cp:coreProperties>
</file>