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75" r:id="rId3"/>
    <p:sldId id="296" r:id="rId4"/>
    <p:sldId id="295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napToObjects="1" showGuides="1">
      <p:cViewPr varScale="1">
        <p:scale>
          <a:sx n="59" d="100"/>
          <a:sy n="59" d="100"/>
        </p:scale>
        <p:origin x="52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10/11/2018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bd.fnal.gov/Elog/?orEntryId=141836" TargetMode="External"/><Relationship Id="rId2" Type="http://schemas.openxmlformats.org/officeDocument/2006/relationships/hyperlink" Target="https://www-bd.fnal.gov/Elog/?orEntryId=1413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st.fnal.gov/" TargetMode="External"/><Relationship Id="rId5" Type="http://schemas.openxmlformats.org/officeDocument/2006/relationships/hyperlink" Target="https://www-bd.fnal.gov/Elog/?orEntryId=141818" TargetMode="External"/><Relationship Id="rId4" Type="http://schemas.openxmlformats.org/officeDocument/2006/relationships/hyperlink" Target="https://www-bd.fnal.gov/Elog/?orEntryId=14164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Chip Edstrom	</a:t>
            </a:r>
          </a:p>
          <a:p>
            <a:r>
              <a:rPr lang="en-US" dirty="0"/>
              <a:t>10/12/2018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FAST Summary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HE </a:t>
            </a:r>
            <a:r>
              <a:rPr lang="en-US" sz="1800" dirty="0"/>
              <a:t>Beamline</a:t>
            </a:r>
            <a:r>
              <a:rPr lang="en-US" sz="2000" dirty="0"/>
              <a:t> Re-Commissioning</a:t>
            </a:r>
          </a:p>
          <a:p>
            <a:pPr marL="400050" lvl="1" indent="0">
              <a:buNone/>
            </a:pPr>
            <a:r>
              <a:rPr lang="en-US" sz="1600" dirty="0"/>
              <a:t>SRF Conditioning to nominal HE beamline operation last week (9/29 – 10/3, for ~280 MeV)</a:t>
            </a:r>
          </a:p>
          <a:p>
            <a:pPr marL="800100" lvl="2" indent="0">
              <a:buNone/>
            </a:pPr>
            <a:r>
              <a:rPr lang="en-US" sz="1400" dirty="0"/>
              <a:t>(Relevant </a:t>
            </a:r>
            <a:r>
              <a:rPr lang="en-US" sz="1400" dirty="0" err="1"/>
              <a:t>elog</a:t>
            </a:r>
            <a:r>
              <a:rPr lang="en-US" sz="1400" dirty="0"/>
              <a:t> note: </a:t>
            </a:r>
            <a:r>
              <a:rPr lang="en-US" sz="1400" dirty="0">
                <a:hlinkClick r:id="rId2"/>
              </a:rPr>
              <a:t>141351</a:t>
            </a:r>
            <a:r>
              <a:rPr lang="en-US" sz="1400" dirty="0"/>
              <a:t>)</a:t>
            </a:r>
          </a:p>
          <a:p>
            <a:pPr marL="400050" lvl="1" indent="0">
              <a:buNone/>
            </a:pPr>
            <a:r>
              <a:rPr lang="en-US" sz="1600" dirty="0"/>
              <a:t>The HE Beamline tuned up for 100 MeV (10/10, see </a:t>
            </a:r>
            <a:r>
              <a:rPr lang="en-US" sz="1600" dirty="0">
                <a:hlinkClick r:id="rId3"/>
              </a:rPr>
              <a:t>141836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800" dirty="0"/>
              <a:t>IOTA </a:t>
            </a:r>
            <a:r>
              <a:rPr lang="en-US" sz="1600" dirty="0"/>
              <a:t>Re-Commissioning</a:t>
            </a:r>
          </a:p>
          <a:p>
            <a:pPr marL="400050" lvl="1" indent="0">
              <a:buNone/>
            </a:pPr>
            <a:r>
              <a:rPr lang="en-US" sz="1600" dirty="0"/>
              <a:t>IOTA vertical injection kicker conditioning (starting 10/6, see </a:t>
            </a:r>
            <a:r>
              <a:rPr lang="en-US" sz="1600" dirty="0">
                <a:hlinkClick r:id="rId4"/>
              </a:rPr>
              <a:t>141649</a:t>
            </a:r>
            <a:r>
              <a:rPr lang="en-US" sz="1600" dirty="0"/>
              <a:t>)</a:t>
            </a:r>
          </a:p>
          <a:p>
            <a:pPr marL="400050" lvl="1" indent="0">
              <a:buNone/>
            </a:pPr>
            <a:r>
              <a:rPr lang="en-US" sz="1600" dirty="0"/>
              <a:t>IOTA Injection studies start (10/10)</a:t>
            </a:r>
          </a:p>
          <a:p>
            <a:pPr marL="800100" lvl="2" indent="0">
              <a:buNone/>
            </a:pPr>
            <a:r>
              <a:rPr lang="en-US" sz="1400" dirty="0"/>
              <a:t>Progress hindered separately by DPM errors and a bad PMCUCD module in NMLHEC</a:t>
            </a:r>
          </a:p>
          <a:p>
            <a:pPr marL="800100" lvl="2" indent="0">
              <a:buNone/>
            </a:pPr>
            <a:r>
              <a:rPr lang="en-US" sz="1400" dirty="0"/>
              <a:t>(Relevant </a:t>
            </a:r>
            <a:r>
              <a:rPr lang="en-US" sz="1400" dirty="0" err="1"/>
              <a:t>elog</a:t>
            </a:r>
            <a:r>
              <a:rPr lang="en-US" sz="1400" dirty="0"/>
              <a:t> note: </a:t>
            </a:r>
            <a:r>
              <a:rPr lang="en-US" sz="1400" dirty="0">
                <a:hlinkClick r:id="rId3"/>
              </a:rPr>
              <a:t>141836</a:t>
            </a:r>
            <a:r>
              <a:rPr lang="en-US" sz="1400" dirty="0"/>
              <a:t>)</a:t>
            </a:r>
          </a:p>
          <a:p>
            <a:pPr marL="800100" lvl="2" indent="0">
              <a:buNone/>
            </a:pPr>
            <a:r>
              <a:rPr lang="en-US" sz="1400" dirty="0"/>
              <a:t>Continuing work with BPMs (timing has changed from 47 MeV </a:t>
            </a:r>
            <a:r>
              <a:rPr lang="en-US" sz="1400"/>
              <a:t>IOTA run)</a:t>
            </a:r>
            <a:endParaRPr lang="en-US" sz="1400" dirty="0"/>
          </a:p>
          <a:p>
            <a:pPr marL="400050" lvl="1" indent="0">
              <a:buNone/>
            </a:pPr>
            <a:r>
              <a:rPr lang="en-US" sz="1600" dirty="0"/>
              <a:t>IOTA beam injection re-established at 100 MeV (10/11, see </a:t>
            </a:r>
            <a:r>
              <a:rPr lang="en-US" sz="1600" dirty="0">
                <a:hlinkClick r:id="rId5"/>
              </a:rPr>
              <a:t>141818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Controlled Access / Work Requests</a:t>
            </a:r>
          </a:p>
          <a:p>
            <a:pPr marL="400050" lvl="1" indent="0">
              <a:buNone/>
            </a:pPr>
            <a:r>
              <a:rPr lang="en-US" sz="1600" dirty="0"/>
              <a:t>Mondays will be the normal scheduled access time</a:t>
            </a:r>
          </a:p>
          <a:p>
            <a:pPr marL="400050" lvl="1" indent="0">
              <a:buNone/>
            </a:pPr>
            <a:r>
              <a:rPr lang="en-US" sz="1600" dirty="0"/>
              <a:t>Contact the FAST </a:t>
            </a:r>
            <a:r>
              <a:rPr lang="en-US" sz="1600" dirty="0" err="1"/>
              <a:t>RunCo</a:t>
            </a:r>
            <a:r>
              <a:rPr lang="en-US" sz="1600" dirty="0"/>
              <a:t> with all requests (Next Week: Jamie Santucci)</a:t>
            </a:r>
          </a:p>
          <a:p>
            <a:pPr marL="400050" lvl="1" indent="0">
              <a:buNone/>
            </a:pPr>
            <a:r>
              <a:rPr lang="en-US" sz="1600" dirty="0">
                <a:hlinkClick r:id="rId6"/>
              </a:rPr>
              <a:t>https://fast.fnal.gov/</a:t>
            </a: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FAE039-73B4-4D8D-A364-6AFF4D5F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73" y="827086"/>
            <a:ext cx="6505121" cy="54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IOTA</a:t>
            </a:r>
          </a:p>
          <a:p>
            <a:pPr marL="400050" lvl="1" indent="0">
              <a:buNone/>
            </a:pPr>
            <a:r>
              <a:rPr lang="en-US" sz="1800" dirty="0"/>
              <a:t>Continue progress to beam capture at 100 MeV</a:t>
            </a:r>
          </a:p>
          <a:p>
            <a:pPr marL="800100" lvl="2" indent="0">
              <a:buNone/>
            </a:pPr>
            <a:r>
              <a:rPr lang="en-US" sz="1600" dirty="0"/>
              <a:t>Includes RF commissioning</a:t>
            </a:r>
          </a:p>
          <a:p>
            <a:pPr marL="400050" lvl="1" indent="0">
              <a:buNone/>
            </a:pPr>
            <a:r>
              <a:rPr lang="en-US" sz="1800" dirty="0"/>
              <a:t>Install Bump Correctors (to allow 150 MeV Injection)</a:t>
            </a:r>
          </a:p>
          <a:p>
            <a:pPr marL="400050" lvl="1" indent="0">
              <a:buNone/>
            </a:pPr>
            <a:r>
              <a:rPr lang="en-US" sz="1800" dirty="0"/>
              <a:t>Continuing work on BPMs</a:t>
            </a:r>
          </a:p>
          <a:p>
            <a:pPr marL="400050" lvl="1" indent="0">
              <a:buNone/>
            </a:pPr>
            <a:r>
              <a:rPr lang="en-US" sz="1800" dirty="0"/>
              <a:t>D604 switch status to MPS and current readback</a:t>
            </a:r>
          </a:p>
          <a:p>
            <a:pPr marL="0" indent="0">
              <a:buNone/>
            </a:pPr>
            <a:r>
              <a:rPr lang="en-US" sz="2000" dirty="0"/>
              <a:t>Other</a:t>
            </a:r>
          </a:p>
          <a:p>
            <a:pPr marL="400050" lvl="1" indent="0">
              <a:buNone/>
            </a:pPr>
            <a:r>
              <a:rPr lang="en-US" sz="1800" dirty="0"/>
              <a:t>Tune Cryomodule inter-cavity phasing</a:t>
            </a:r>
          </a:p>
          <a:p>
            <a:pPr marL="800100" lvl="2" indent="0">
              <a:buNone/>
            </a:pPr>
            <a:r>
              <a:rPr lang="en-US" sz="1600" dirty="0"/>
              <a:t>Cavity 5 was found to be a bit low</a:t>
            </a:r>
          </a:p>
          <a:p>
            <a:pPr marL="400050" lvl="1" indent="0">
              <a:buNone/>
            </a:pPr>
            <a:r>
              <a:rPr lang="en-US" sz="1800" dirty="0"/>
              <a:t>Any additional controlled access jobs?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coming week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9EFAF3-6488-4223-B4C4-37AC8E19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50363"/>
            <a:ext cx="9143999" cy="172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4064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14366</TotalTime>
  <Words>213</Words>
  <Application>Microsoft Office PowerPoint</Application>
  <PresentationFormat>On-screen Show (4:3)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Geneva</vt:lpstr>
      <vt:lpstr>Helvetica</vt:lpstr>
      <vt:lpstr>Fermilab_PPT_090815</vt:lpstr>
      <vt:lpstr>PowerPoint Presentation</vt:lpstr>
      <vt:lpstr>Recap</vt:lpstr>
      <vt:lpstr>Recap</vt:lpstr>
      <vt:lpstr>In the coming week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R Edstrom JR</dc:creator>
  <cp:lastModifiedBy>Dean R Edstrom JR</cp:lastModifiedBy>
  <cp:revision>33</cp:revision>
  <cp:lastPrinted>2014-01-20T19:40:21Z</cp:lastPrinted>
  <dcterms:created xsi:type="dcterms:W3CDTF">2018-09-26T13:50:12Z</dcterms:created>
  <dcterms:modified xsi:type="dcterms:W3CDTF">2018-10-12T12:49:35Z</dcterms:modified>
</cp:coreProperties>
</file>