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13"/>
  </p:notesMasterIdLst>
  <p:handoutMasterIdLst>
    <p:handoutMasterId r:id="rId14"/>
  </p:handoutMasterIdLst>
  <p:sldIdLst>
    <p:sldId id="265" r:id="rId3"/>
    <p:sldId id="286" r:id="rId4"/>
    <p:sldId id="287" r:id="rId5"/>
    <p:sldId id="285" r:id="rId6"/>
    <p:sldId id="281" r:id="rId7"/>
    <p:sldId id="291" r:id="rId8"/>
    <p:sldId id="289" r:id="rId9"/>
    <p:sldId id="292" r:id="rId10"/>
    <p:sldId id="293" r:id="rId11"/>
    <p:sldId id="280" r:id="rId12"/>
  </p:sldIdLst>
  <p:sldSz cx="9144000" cy="6858000" type="screen4x3"/>
  <p:notesSz cx="7010400" cy="92964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C97"/>
    <a:srgbClr val="6600FF"/>
    <a:srgbClr val="404040"/>
    <a:srgbClr val="E9EAF1"/>
    <a:srgbClr val="003087"/>
    <a:srgbClr val="505050"/>
    <a:srgbClr val="63666A"/>
    <a:srgbClr val="A7A8AA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1200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elvetica" pitchFamily="124" charset="0"/>
              </a:defRPr>
            </a:lvl1pPr>
          </a:lstStyle>
          <a:p>
            <a:pPr>
              <a:defRPr/>
            </a:pPr>
            <a:fld id="{56E47BA0-0AD3-421F-955E-9ABE16CAB54E}" type="datetimeFigureOut">
              <a:rPr lang="en-US" altLang="en-US"/>
              <a:pPr>
                <a:defRPr/>
              </a:pPr>
              <a:t>10/11/2018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elvetica" pitchFamily="124" charset="0"/>
              </a:defRPr>
            </a:lvl1pPr>
          </a:lstStyle>
          <a:p>
            <a:pPr>
              <a:defRPr/>
            </a:pPr>
            <a:fld id="{00481CEC-10F0-4BFB-9E2A-DDF431445A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7530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elvetica" pitchFamily="124" charset="0"/>
              </a:defRPr>
            </a:lvl1pPr>
          </a:lstStyle>
          <a:p>
            <a:pPr>
              <a:defRPr/>
            </a:pPr>
            <a:fld id="{8AF37C3B-BC21-42F3-9B27-D758188CB0F8}" type="datetimeFigureOut">
              <a:rPr lang="en-US" altLang="en-US"/>
              <a:pPr>
                <a:defRPr/>
              </a:pPr>
              <a:t>10/11/2018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Helvetica" pitchFamily="124" charset="0"/>
              </a:defRPr>
            </a:lvl1pPr>
          </a:lstStyle>
          <a:p>
            <a:pPr>
              <a:defRPr/>
            </a:pPr>
            <a:fld id="{BB6268FF-779F-4B36-B075-E2ADD36402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52928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Helvetica" panose="020B0604020202020204" pitchFamily="34" charset="0"/>
            </a:endParaRPr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55650" indent="-290513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63638" indent="-23177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30363" indent="-23177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95500" indent="-231775"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52700" indent="-231775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3009900" indent="-231775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67100" indent="-231775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924300" indent="-231775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fld id="{13B6AEA4-AE11-4ED9-9B86-C69C88FA63A3}" type="slidenum">
              <a:rPr lang="en-US" altLang="en-US" sz="1200" smtClean="0">
                <a:latin typeface="Helvetica" panose="020B0604020202020204" pitchFamily="34" charset="0"/>
              </a:rPr>
              <a:pPr/>
              <a:t>1</a:t>
            </a:fld>
            <a:endParaRPr lang="en-US" altLang="en-US" sz="1200"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62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49551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/>
              <a:t>10/12/18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Jim Morgan | Muon Campus Status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74FF3-8DB7-4100-87D3-F2EE5BDF41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4243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10/12/18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Morgan | Muon Campus Status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8CD09-BBAB-4164-9DAD-A7C638E2E8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878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10/12/18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Morgan | Muon Campus Status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66428-9A87-482B-AA1A-0EB7322FE3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6402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10/12/18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Morgan | Muon Campus Status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54051-23D7-443D-88FD-82BD49E32C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902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10/12/18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Morgan | Muon Campus Status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78E6C-9F15-49E5-849D-03416D9FD0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7275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10/12/18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Morgan | Muon Campus Status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CEEA0-0676-4D12-B4C2-CD700AE1CD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043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10/12/18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Morgan | Muon Campus Status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1F1BB1-4B90-49AD-A740-CEFD4AF17E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83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10/12/18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Jim Morgan | Muon Campus Status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D4941-45B9-4B94-BF3A-1EC49849D3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300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pPr>
              <a:defRPr/>
            </a:pPr>
            <a:r>
              <a:rPr lang="en-US" altLang="en-US"/>
              <a:t>10/12/18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 eaLnBrk="1" hangingPunct="1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Jim Morgan | Muon Campus Status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pPr>
              <a:defRPr/>
            </a:pPr>
            <a:fld id="{BE2EC517-0E79-4ADC-91D4-D94C9F939D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8" r:id="rId1"/>
    <p:sldLayoutId id="2147484109" r:id="rId2"/>
    <p:sldLayoutId id="2147484101" r:id="rId3"/>
    <p:sldLayoutId id="2147484102" r:id="rId4"/>
    <p:sldLayoutId id="2147484103" r:id="rId5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 eaLnBrk="1" hangingPunct="1">
              <a:defRPr sz="900" smtClean="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pPr>
              <a:defRPr/>
            </a:pPr>
            <a:r>
              <a:rPr lang="en-US" altLang="en-US"/>
              <a:t>10/12/18</a:t>
            </a: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Jim Morgan | Muon Campus Status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 eaLnBrk="1" hangingPunct="1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pPr>
              <a:defRPr/>
            </a:pPr>
            <a:fld id="{E8ECF250-2D3B-4E2F-997C-8D255E14B5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pic>
        <p:nvPicPr>
          <p:cNvPr id="205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</a:rPr>
              <a:t>Muon Campus Status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</a:rPr>
              <a:t>Jim Morgan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</a:rPr>
              <a:t>Transition from shut-down to operation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</a:rPr>
              <a:t>October 12, 2018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A4576-5A42-4024-8B1E-658088B78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8314C-A771-4F09-8217-50D260703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Transition to operation – tentative plan</a:t>
            </a:r>
          </a:p>
          <a:p>
            <a:pPr lvl="1"/>
            <a:r>
              <a:rPr lang="en-US" dirty="0"/>
              <a:t>Continue power supply testing today</a:t>
            </a:r>
          </a:p>
          <a:p>
            <a:pPr lvl="1"/>
            <a:r>
              <a:rPr lang="en-US" dirty="0"/>
              <a:t>Thermal scans of magnets after more general power supply testing early next week</a:t>
            </a:r>
          </a:p>
          <a:p>
            <a:pPr lvl="1"/>
            <a:r>
              <a:rPr lang="en-US" dirty="0"/>
              <a:t>Access opportunities next week, hope to receive MDCE001</a:t>
            </a:r>
          </a:p>
          <a:p>
            <a:pPr lvl="1"/>
            <a:r>
              <a:rPr lang="en-US" dirty="0"/>
              <a:t>Prepare for resuming beam operation</a:t>
            </a:r>
          </a:p>
          <a:p>
            <a:r>
              <a:rPr lang="en-US" dirty="0"/>
              <a:t>H748 repair</a:t>
            </a:r>
          </a:p>
          <a:p>
            <a:pPr lvl="1"/>
            <a:r>
              <a:rPr lang="en-US" dirty="0"/>
              <a:t>Magnet completion (MDCE001) now estimated for 10/19, then several more days for transport and installation</a:t>
            </a:r>
          </a:p>
          <a:p>
            <a:pPr lvl="1"/>
            <a:r>
              <a:rPr lang="en-US" dirty="0"/>
              <a:t>MDCC007 repairs (will be spare) completed in November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8E1D7-718F-4B69-B0BB-E2437D16E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10/12/18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7ADB4-F7C8-403F-A498-26D2FD54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311C2-48AE-4864-91BD-D693DB329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70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A4576-5A42-4024-8B1E-658088B78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 last week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8314C-A771-4F09-8217-50D260703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23564"/>
            <a:ext cx="8672513" cy="5213375"/>
          </a:xfrm>
        </p:spPr>
        <p:txBody>
          <a:bodyPr/>
          <a:lstStyle/>
          <a:p>
            <a:r>
              <a:rPr lang="en-US" dirty="0"/>
              <a:t>Finished remaining shutdown-related tasks</a:t>
            </a:r>
          </a:p>
          <a:p>
            <a:pPr lvl="1"/>
            <a:r>
              <a:rPr lang="en-US" dirty="0"/>
              <a:t>V003 dipole power cable and LCW hoses reconnected</a:t>
            </a:r>
          </a:p>
          <a:p>
            <a:pPr lvl="1"/>
            <a:r>
              <a:rPr lang="en-US" dirty="0"/>
              <a:t>Final wiring of ionization cooling wedges</a:t>
            </a:r>
          </a:p>
          <a:p>
            <a:pPr lvl="1"/>
            <a:r>
              <a:rPr lang="en-US" dirty="0"/>
              <a:t>Larger D:Q012 and D:Q013 power supplies connected to loads</a:t>
            </a:r>
          </a:p>
          <a:p>
            <a:pPr lvl="1"/>
            <a:r>
              <a:rPr lang="en-US" dirty="0"/>
              <a:t>LCW headers for M4 Line to Mu2e connected into system</a:t>
            </a:r>
          </a:p>
          <a:p>
            <a:r>
              <a:rPr lang="en-US" dirty="0"/>
              <a:t>Transition to operation</a:t>
            </a:r>
          </a:p>
          <a:p>
            <a:pPr lvl="1"/>
            <a:r>
              <a:rPr lang="en-US" dirty="0"/>
              <a:t>Mock secure completed Monday evening</a:t>
            </a:r>
          </a:p>
          <a:p>
            <a:pPr lvl="1"/>
            <a:r>
              <a:rPr lang="en-US" dirty="0"/>
              <a:t>Ring and Extraction enclosures changed back to safety system keys Tuesday afternoon</a:t>
            </a:r>
          </a:p>
          <a:p>
            <a:pPr lvl="1"/>
            <a:r>
              <a:rPr lang="en-US" dirty="0"/>
              <a:t>Ops followed with search and secure late Tuesday afternoon</a:t>
            </a:r>
          </a:p>
          <a:p>
            <a:pPr lvl="1"/>
            <a:r>
              <a:rPr lang="en-US" dirty="0"/>
              <a:t>Performed annual safety system tests Wednesday morning</a:t>
            </a:r>
          </a:p>
          <a:p>
            <a:pPr lvl="1"/>
            <a:r>
              <a:rPr lang="en-US" dirty="0"/>
              <a:t>Ops unlocked power supplies Wednesday</a:t>
            </a:r>
          </a:p>
          <a:p>
            <a:pPr lvl="1"/>
            <a:r>
              <a:rPr lang="en-US" dirty="0"/>
              <a:t>E.E. Support tested D:IB (new switch gear) Wed/Thu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8E1D7-718F-4B69-B0BB-E2437D16E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10/12/18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7ADB4-F7C8-403F-A498-26D2FD54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311C2-48AE-4864-91BD-D693DB329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298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A4576-5A42-4024-8B1E-658088B78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H748 MDC dipole repair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8314C-A771-4F09-8217-50D260703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5280"/>
            <a:ext cx="8807116" cy="5365204"/>
          </a:xfrm>
        </p:spPr>
        <p:txBody>
          <a:bodyPr/>
          <a:lstStyle/>
          <a:p>
            <a:r>
              <a:rPr lang="en-US" sz="2200" dirty="0"/>
              <a:t>MDCC007 repair</a:t>
            </a:r>
          </a:p>
          <a:p>
            <a:pPr lvl="1"/>
            <a:r>
              <a:rPr lang="en-US" sz="2000" dirty="0"/>
              <a:t>Formerly used at V742 in M3 Line, replacement for leaking coil used to repair V003</a:t>
            </a:r>
          </a:p>
          <a:p>
            <a:pPr lvl="1"/>
            <a:r>
              <a:rPr lang="en-US" sz="2000" dirty="0"/>
              <a:t>Considered best option for H748 due to lower risk of schedule slip</a:t>
            </a:r>
          </a:p>
          <a:p>
            <a:pPr lvl="1"/>
            <a:r>
              <a:rPr lang="en-US" sz="2000" dirty="0"/>
              <a:t>Only enough annealed conductor available to make one coil set</a:t>
            </a:r>
          </a:p>
          <a:p>
            <a:pPr lvl="1"/>
            <a:r>
              <a:rPr lang="en-US" sz="2000" dirty="0"/>
              <a:t>Estimate for completion of magnet repair was 10/29</a:t>
            </a:r>
          </a:p>
          <a:p>
            <a:pPr lvl="1"/>
            <a:r>
              <a:rPr lang="en-US" sz="2000" dirty="0">
                <a:solidFill>
                  <a:schemeClr val="accent6"/>
                </a:solidFill>
              </a:rPr>
              <a:t>Several more days needed for transport and installation</a:t>
            </a:r>
          </a:p>
          <a:p>
            <a:r>
              <a:rPr lang="en-US" sz="2200" dirty="0"/>
              <a:t>MDCE001 repair</a:t>
            </a:r>
          </a:p>
          <a:p>
            <a:pPr lvl="1"/>
            <a:r>
              <a:rPr lang="en-US" sz="2000" dirty="0"/>
              <a:t>Dipole that came from H748 and was received at T.D. 9/25</a:t>
            </a:r>
          </a:p>
          <a:p>
            <a:pPr lvl="1"/>
            <a:r>
              <a:rPr lang="en-US" sz="2000" dirty="0"/>
              <a:t>Dismantled as time allowed, insulation was damaged during coil separation as expected</a:t>
            </a:r>
          </a:p>
          <a:p>
            <a:pPr lvl="1"/>
            <a:r>
              <a:rPr lang="en-US" sz="2000" dirty="0"/>
              <a:t>Was not expected internal coil leak, tube from manifold was cracked</a:t>
            </a:r>
          </a:p>
          <a:p>
            <a:pPr lvl="1"/>
            <a:r>
              <a:rPr lang="en-US" sz="2000" dirty="0"/>
              <a:t>Technical experts were able to drill out the old tube and install a new one, priority shifted to finishing repair of this dipole after hydro test</a:t>
            </a:r>
          </a:p>
          <a:p>
            <a:pPr lvl="1"/>
            <a:r>
              <a:rPr lang="en-US" sz="2000" dirty="0"/>
              <a:t>Estimated completion date of 10/19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C8E1D7-718F-4B69-B0BB-E2437D16E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10/12/18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7ADB4-F7C8-403F-A498-26D2FD54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311C2-48AE-4864-91BD-D693DB329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5619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462692-B711-4C0D-A9AE-93BE3B6E76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082" b="1273"/>
          <a:stretch/>
        </p:blipFill>
        <p:spPr>
          <a:xfrm>
            <a:off x="590566" y="1130968"/>
            <a:ext cx="7951521" cy="229803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DFF56-2E20-42ED-A013-81552BF2C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10/12/18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CD467-CA9E-44A7-9284-1D88B9536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2445A6-CFBB-4AEF-8335-CDB105FC5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62E23A5-D8B3-4919-A1A1-827D9B3E4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</p:spPr>
        <p:txBody>
          <a:bodyPr/>
          <a:lstStyle/>
          <a:p>
            <a:r>
              <a:rPr lang="en-US" dirty="0"/>
              <a:t>MDC dipole – MDCC007 internal coil leak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63C8FC-446F-4032-901C-340E725588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7" t="-9234" r="-537" b="42838"/>
          <a:stretch/>
        </p:blipFill>
        <p:spPr>
          <a:xfrm>
            <a:off x="530074" y="3104968"/>
            <a:ext cx="8012013" cy="29882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D612EA-E2A9-4E83-BDFB-8261C390583B}"/>
              </a:ext>
            </a:extLst>
          </p:cNvPr>
          <p:cNvSpPr txBox="1"/>
          <p:nvPr/>
        </p:nvSpPr>
        <p:spPr>
          <a:xfrm>
            <a:off x="452437" y="5293895"/>
            <a:ext cx="2928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Water bubbling up out of coil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2B1B820-8AB7-496C-9AE4-23C48E2CCBE4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381316" y="4944981"/>
            <a:ext cx="865831" cy="53358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195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DC770-1E8C-4C9D-BBA7-B34E3E983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MDCE001 – on arrival at T.D.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7FC4C-A203-410A-9C19-B06F983E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10/12/18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5206-0C9C-449D-A909-FBF6EA571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BF1DA-F2DB-4E55-9B5D-93D666E6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567D7E-DB54-4199-A765-8438B3017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62" y="872084"/>
            <a:ext cx="7991475" cy="533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1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E373A0-FB82-4EE8-BB7C-2123021C8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302545" y="1544582"/>
            <a:ext cx="5380120" cy="40350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BDC770-1E8C-4C9D-BBA7-B34E3E983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MDCE001 – opened 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7FC4C-A203-410A-9C19-B06F983E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10/12/18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5206-0C9C-449D-A909-FBF6EA571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BF1DA-F2DB-4E55-9B5D-93D666E6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1D17F9-A245-4EA7-B3BF-086DB6E9D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50" y="872066"/>
            <a:ext cx="4035090" cy="53801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58E0D6-10FF-462D-B359-358F9BF9669C}"/>
              </a:ext>
            </a:extLst>
          </p:cNvPr>
          <p:cNvSpPr txBox="1"/>
          <p:nvPr/>
        </p:nvSpPr>
        <p:spPr>
          <a:xfrm>
            <a:off x="5995406" y="4964305"/>
            <a:ext cx="306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Damaged conductor insulation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D4E24E-F792-4227-8ABC-094F2B9A56A7}"/>
              </a:ext>
            </a:extLst>
          </p:cNvPr>
          <p:cNvCxnSpPr>
            <a:cxnSpLocks/>
          </p:cNvCxnSpPr>
          <p:nvPr/>
        </p:nvCxnSpPr>
        <p:spPr>
          <a:xfrm flipH="1" flipV="1">
            <a:off x="6858000" y="3717758"/>
            <a:ext cx="622515" cy="118321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841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DC770-1E8C-4C9D-BBA7-B34E3E983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42" y="101600"/>
            <a:ext cx="8807116" cy="641739"/>
          </a:xfrm>
        </p:spPr>
        <p:txBody>
          <a:bodyPr/>
          <a:lstStyle/>
          <a:p>
            <a:pPr algn="ctr"/>
            <a:r>
              <a:rPr lang="en-US" dirty="0"/>
              <a:t>MDCE001 – failed tube and repaired coil ready for insulation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7FC4C-A203-410A-9C19-B06F983E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10/12/18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5206-0C9C-449D-A909-FBF6EA571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BF1DA-F2DB-4E55-9B5D-93D666E6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D7D9AF-D62B-484D-A6B8-787B672D1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85385" y="1571633"/>
            <a:ext cx="5354051" cy="4015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840DD5-AAA1-40EB-8DE7-9053C664D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370" y="902375"/>
            <a:ext cx="2998144" cy="533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753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DC770-1E8C-4C9D-BBA7-B34E3E983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MDCE001 – insulation repair and core prep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7FC4C-A203-410A-9C19-B06F983E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10/12/18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5206-0C9C-449D-A909-FBF6EA571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BF1DA-F2DB-4E55-9B5D-93D666E6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6A0304-1944-43C2-8A57-B257F7432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89672" y="1526096"/>
            <a:ext cx="5374830" cy="40311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293AF4-D6D0-4EF4-97F8-F8EAAE65F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003585" y="1526096"/>
            <a:ext cx="5374831" cy="403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28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DC770-1E8C-4C9D-BBA7-B34E3E983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MDCE001 – Applying epoxy and clamping in mold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7FC4C-A203-410A-9C19-B06F983EE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10/12/18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5206-0C9C-449D-A909-FBF6EA571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Jim Morgan | Muon Campus Status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BF1DA-F2DB-4E55-9B5D-93D666E6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AF74FF3-8DB7-4100-87D3-F2EE5BDF41D5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AF2BF8-30C4-426E-B813-8C6BF1972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95918" y="1582703"/>
            <a:ext cx="5331959" cy="39989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5D86C7E-F67A-4738-8435-CC98366BF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13784" y="1582704"/>
            <a:ext cx="5331962" cy="3998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4135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Tempate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FermilabTempate</Template>
  <TotalTime>362728</TotalTime>
  <Words>445</Words>
  <Application>Microsoft Office PowerPoint</Application>
  <PresentationFormat>On-screen Show (4:3)</PresentationFormat>
  <Paragraphs>75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ＭＳ Ｐゴシック</vt:lpstr>
      <vt:lpstr>ＭＳ Ｐゴシック</vt:lpstr>
      <vt:lpstr>Arial</vt:lpstr>
      <vt:lpstr>Calibri</vt:lpstr>
      <vt:lpstr>Helvetica</vt:lpstr>
      <vt:lpstr>FermilabTempate</vt:lpstr>
      <vt:lpstr>Fermilab: Footer Only</vt:lpstr>
      <vt:lpstr>Muon Campus Status</vt:lpstr>
      <vt:lpstr>Activities last week</vt:lpstr>
      <vt:lpstr>H748 MDC dipole repair</vt:lpstr>
      <vt:lpstr>MDC dipole – MDCC007 internal coil leak</vt:lpstr>
      <vt:lpstr>MDCE001 – on arrival at T.D.</vt:lpstr>
      <vt:lpstr>MDCE001 – opened up</vt:lpstr>
      <vt:lpstr>MDCE001 – failed tube and repaired coil ready for insulation</vt:lpstr>
      <vt:lpstr>MDCE001 – insulation repair and core prep</vt:lpstr>
      <vt:lpstr>MDCE001 – Applying epoxy and clamping in mold </vt:lpstr>
      <vt:lpstr>Upcoming</vt:lpstr>
    </vt:vector>
  </TitlesOfParts>
  <Company>Fermilab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Delivery Ring AIP Update</dc:title>
  <dc:creator>James P. Morgan x5236</dc:creator>
  <cp:lastModifiedBy>James P. Morgan x5236,3721 04889N</cp:lastModifiedBy>
  <cp:revision>601</cp:revision>
  <cp:lastPrinted>2016-10-17T16:36:40Z</cp:lastPrinted>
  <dcterms:created xsi:type="dcterms:W3CDTF">2014-12-17T13:45:40Z</dcterms:created>
  <dcterms:modified xsi:type="dcterms:W3CDTF">2018-10-12T12:39:29Z</dcterms:modified>
</cp:coreProperties>
</file>