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58"/>
  </p:notesMasterIdLst>
  <p:handoutMasterIdLst>
    <p:handoutMasterId r:id="rId59"/>
  </p:handoutMasterIdLst>
  <p:sldIdLst>
    <p:sldId id="294" r:id="rId2"/>
    <p:sldId id="275" r:id="rId3"/>
    <p:sldId id="478" r:id="rId4"/>
    <p:sldId id="479" r:id="rId5"/>
    <p:sldId id="482" r:id="rId6"/>
    <p:sldId id="485" r:id="rId7"/>
    <p:sldId id="483" r:id="rId8"/>
    <p:sldId id="509" r:id="rId9"/>
    <p:sldId id="510" r:id="rId10"/>
    <p:sldId id="511" r:id="rId11"/>
    <p:sldId id="335" r:id="rId12"/>
    <p:sldId id="417" r:id="rId13"/>
    <p:sldId id="375" r:id="rId14"/>
    <p:sldId id="332" r:id="rId15"/>
    <p:sldId id="334" r:id="rId16"/>
    <p:sldId id="351" r:id="rId17"/>
    <p:sldId id="499" r:id="rId18"/>
    <p:sldId id="512" r:id="rId19"/>
    <p:sldId id="513" r:id="rId20"/>
    <p:sldId id="514" r:id="rId21"/>
    <p:sldId id="506" r:id="rId22"/>
    <p:sldId id="419" r:id="rId23"/>
    <p:sldId id="497" r:id="rId24"/>
    <p:sldId id="498" r:id="rId25"/>
    <p:sldId id="500" r:id="rId26"/>
    <p:sldId id="346" r:id="rId27"/>
    <p:sldId id="376" r:id="rId28"/>
    <p:sldId id="377" r:id="rId29"/>
    <p:sldId id="378" r:id="rId30"/>
    <p:sldId id="379" r:id="rId31"/>
    <p:sldId id="404" r:id="rId32"/>
    <p:sldId id="381" r:id="rId33"/>
    <p:sldId id="383" r:id="rId34"/>
    <p:sldId id="384" r:id="rId35"/>
    <p:sldId id="385" r:id="rId36"/>
    <p:sldId id="386" r:id="rId37"/>
    <p:sldId id="387" r:id="rId38"/>
    <p:sldId id="388" r:id="rId39"/>
    <p:sldId id="389" r:id="rId40"/>
    <p:sldId id="391" r:id="rId41"/>
    <p:sldId id="392" r:id="rId42"/>
    <p:sldId id="393" r:id="rId43"/>
    <p:sldId id="394" r:id="rId44"/>
    <p:sldId id="398" r:id="rId45"/>
    <p:sldId id="399" r:id="rId46"/>
    <p:sldId id="400" r:id="rId47"/>
    <p:sldId id="405" r:id="rId48"/>
    <p:sldId id="406" r:id="rId49"/>
    <p:sldId id="407" r:id="rId50"/>
    <p:sldId id="408" r:id="rId51"/>
    <p:sldId id="409" r:id="rId52"/>
    <p:sldId id="410" r:id="rId53"/>
    <p:sldId id="412" r:id="rId54"/>
    <p:sldId id="507" r:id="rId55"/>
    <p:sldId id="418" r:id="rId56"/>
    <p:sldId id="504" r:id="rId5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0504E"/>
    <a:srgbClr val="4E4E4E"/>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096" autoAdjust="0"/>
  </p:normalViewPr>
  <p:slideViewPr>
    <p:cSldViewPr snapToGrid="0" snapToObjects="1" showGuides="1">
      <p:cViewPr varScale="1">
        <p:scale>
          <a:sx n="107" d="100"/>
          <a:sy n="107" d="100"/>
        </p:scale>
        <p:origin x="114" y="18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3" d="2"/>
        <a:sy n="3" d="2"/>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11/6/2018</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11/6/2018</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11/6/2018</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11/6/2018</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11/6/2018</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11/6/2018</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11/6/2018</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3.xml"/><Relationship Id="rId5" Type="http://schemas.openxmlformats.org/officeDocument/2006/relationships/image" Target="../media/image33.emf"/><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3.xml"/><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tmp"/><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tmp"/></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1924" y="3951841"/>
            <a:ext cx="8499232" cy="1003049"/>
          </a:xfrm>
        </p:spPr>
        <p:txBody>
          <a:bodyPr>
            <a:noAutofit/>
          </a:bodyPr>
          <a:lstStyle/>
          <a:p>
            <a:r>
              <a:rPr lang="en-US" sz="2600" dirty="0"/>
              <a:t>650 MHz Cryomodule Design and Transportation</a:t>
            </a:r>
          </a:p>
        </p:txBody>
      </p:sp>
      <p:sp>
        <p:nvSpPr>
          <p:cNvPr id="6" name="Text Placeholder 1">
            <a:extLst>
              <a:ext uri="{FF2B5EF4-FFF2-40B4-BE49-F238E27FC236}">
                <a16:creationId xmlns:a16="http://schemas.microsoft.com/office/drawing/2014/main" id="{2C8455CC-8B1B-4AC7-B57C-DD7D6FCD31A3}"/>
              </a:ext>
            </a:extLst>
          </p:cNvPr>
          <p:cNvSpPr>
            <a:spLocks noGrp="1"/>
          </p:cNvSpPr>
          <p:nvPr>
            <p:ph type="body" sz="quarter" idx="10"/>
          </p:nvPr>
        </p:nvSpPr>
        <p:spPr>
          <a:xfrm>
            <a:off x="341924" y="5155338"/>
            <a:ext cx="8499231" cy="1390219"/>
          </a:xfrm>
        </p:spPr>
        <p:txBody>
          <a:bodyPr/>
          <a:lstStyle/>
          <a:p>
            <a:r>
              <a:rPr lang="en-US" dirty="0"/>
              <a:t>Vincent Roger</a:t>
            </a:r>
          </a:p>
          <a:p>
            <a:r>
              <a:rPr lang="en-US" dirty="0"/>
              <a:t>9</a:t>
            </a:r>
            <a:r>
              <a:rPr lang="en-US" baseline="30000" dirty="0"/>
              <a:t>th</a:t>
            </a:r>
            <a:r>
              <a:rPr lang="en-US" dirty="0"/>
              <a:t> November 2018</a:t>
            </a:r>
          </a:p>
          <a:p>
            <a:endParaRPr lang="en-US"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4C332-D8B0-492F-B5A5-9C81A7E1CA6D}"/>
              </a:ext>
            </a:extLst>
          </p:cNvPr>
          <p:cNvPicPr>
            <a:picLocks noChangeAspect="1"/>
          </p:cNvPicPr>
          <p:nvPr/>
        </p:nvPicPr>
        <p:blipFill rotWithShape="1">
          <a:blip r:embed="rId2">
            <a:clrChange>
              <a:clrFrom>
                <a:srgbClr val="FFFFFF"/>
              </a:clrFrom>
              <a:clrTo>
                <a:srgbClr val="FFFFFF">
                  <a:alpha val="0"/>
                </a:srgbClr>
              </a:clrTo>
            </a:clrChange>
          </a:blip>
          <a:srcRect l="20476" r="14953"/>
          <a:stretch/>
        </p:blipFill>
        <p:spPr>
          <a:xfrm>
            <a:off x="2763802" y="2797613"/>
            <a:ext cx="3454976" cy="3326158"/>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21" name="Title 9">
            <a:extLst>
              <a:ext uri="{FF2B5EF4-FFF2-40B4-BE49-F238E27FC236}">
                <a16:creationId xmlns:a16="http://schemas.microsoft.com/office/drawing/2014/main" id="{578ADD20-2931-409C-8B91-096A36E4C733}"/>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1.2 650 configuration</a:t>
            </a:r>
          </a:p>
        </p:txBody>
      </p:sp>
      <p:sp>
        <p:nvSpPr>
          <p:cNvPr id="23" name="Title 9">
            <a:extLst>
              <a:ext uri="{FF2B5EF4-FFF2-40B4-BE49-F238E27FC236}">
                <a16:creationId xmlns:a16="http://schemas.microsoft.com/office/drawing/2014/main" id="{9D41677D-23CF-48FB-A6A2-C2070E602D87}"/>
              </a:ext>
            </a:extLst>
          </p:cNvPr>
          <p:cNvSpPr>
            <a:spLocks noGrp="1"/>
          </p:cNvSpPr>
          <p:nvPr>
            <p:ph type="title"/>
          </p:nvPr>
        </p:nvSpPr>
        <p:spPr>
          <a:xfrm>
            <a:off x="228600" y="251752"/>
            <a:ext cx="8686800" cy="427877"/>
          </a:xfrm>
        </p:spPr>
        <p:txBody>
          <a:bodyPr/>
          <a:lstStyle/>
          <a:p>
            <a:r>
              <a:rPr lang="en-US" dirty="0"/>
              <a:t>1. Design strategy</a:t>
            </a:r>
          </a:p>
        </p:txBody>
      </p:sp>
      <p:pic>
        <p:nvPicPr>
          <p:cNvPr id="7" name="Picture 6">
            <a:extLst>
              <a:ext uri="{FF2B5EF4-FFF2-40B4-BE49-F238E27FC236}">
                <a16:creationId xmlns:a16="http://schemas.microsoft.com/office/drawing/2014/main" id="{9A1DBF52-24EC-49D4-B9DE-B2AC3DD81265}"/>
              </a:ext>
            </a:extLst>
          </p:cNvPr>
          <p:cNvPicPr>
            <a:picLocks noChangeAspect="1"/>
          </p:cNvPicPr>
          <p:nvPr/>
        </p:nvPicPr>
        <p:blipFill>
          <a:blip r:embed="rId3"/>
          <a:stretch>
            <a:fillRect/>
          </a:stretch>
        </p:blipFill>
        <p:spPr>
          <a:xfrm>
            <a:off x="6500910" y="1616063"/>
            <a:ext cx="2414490" cy="2643986"/>
          </a:xfrm>
          <a:prstGeom prst="rect">
            <a:avLst/>
          </a:prstGeom>
        </p:spPr>
      </p:pic>
      <p:pic>
        <p:nvPicPr>
          <p:cNvPr id="10" name="Picture 9">
            <a:extLst>
              <a:ext uri="{FF2B5EF4-FFF2-40B4-BE49-F238E27FC236}">
                <a16:creationId xmlns:a16="http://schemas.microsoft.com/office/drawing/2014/main" id="{E3EE90BA-EB24-4E98-A934-E3BC5B2F7E7A}"/>
              </a:ext>
            </a:extLst>
          </p:cNvPr>
          <p:cNvPicPr>
            <a:picLocks noChangeAspect="1"/>
          </p:cNvPicPr>
          <p:nvPr/>
        </p:nvPicPr>
        <p:blipFill>
          <a:blip r:embed="rId4">
            <a:clrChange>
              <a:clrFrom>
                <a:srgbClr val="232528"/>
              </a:clrFrom>
              <a:clrTo>
                <a:srgbClr val="232528">
                  <a:alpha val="0"/>
                </a:srgbClr>
              </a:clrTo>
            </a:clrChange>
          </a:blip>
          <a:stretch>
            <a:fillRect/>
          </a:stretch>
        </p:blipFill>
        <p:spPr>
          <a:xfrm>
            <a:off x="-848" y="1649982"/>
            <a:ext cx="2632560" cy="2576148"/>
          </a:xfrm>
          <a:prstGeom prst="rect">
            <a:avLst/>
          </a:prstGeom>
        </p:spPr>
      </p:pic>
      <p:pic>
        <p:nvPicPr>
          <p:cNvPr id="12" name="Picture 11">
            <a:extLst>
              <a:ext uri="{FF2B5EF4-FFF2-40B4-BE49-F238E27FC236}">
                <a16:creationId xmlns:a16="http://schemas.microsoft.com/office/drawing/2014/main" id="{67FBE384-8401-428A-8908-E6C872467A84}"/>
              </a:ext>
            </a:extLst>
          </p:cNvPr>
          <p:cNvPicPr>
            <a:picLocks noChangeAspect="1"/>
          </p:cNvPicPr>
          <p:nvPr/>
        </p:nvPicPr>
        <p:blipFill rotWithShape="1">
          <a:blip r:embed="rId5"/>
          <a:srcRect t="77462" r="92166" b="5589"/>
          <a:stretch/>
        </p:blipFill>
        <p:spPr>
          <a:xfrm>
            <a:off x="694980" y="4418759"/>
            <a:ext cx="1526160" cy="1661467"/>
          </a:xfrm>
          <a:prstGeom prst="rect">
            <a:avLst/>
          </a:prstGeom>
        </p:spPr>
      </p:pic>
      <p:sp>
        <p:nvSpPr>
          <p:cNvPr id="17" name="Oval 16">
            <a:extLst>
              <a:ext uri="{FF2B5EF4-FFF2-40B4-BE49-F238E27FC236}">
                <a16:creationId xmlns:a16="http://schemas.microsoft.com/office/drawing/2014/main" id="{D789A1C2-0917-41E7-B866-9523D65B21F2}"/>
              </a:ext>
            </a:extLst>
          </p:cNvPr>
          <p:cNvSpPr/>
          <p:nvPr/>
        </p:nvSpPr>
        <p:spPr>
          <a:xfrm>
            <a:off x="3353726" y="4008131"/>
            <a:ext cx="718233" cy="709367"/>
          </a:xfrm>
          <a:prstGeom prst="ellipse">
            <a:avLst/>
          </a:prstGeom>
          <a:noFill/>
          <a:ln w="539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8" name="Oval 17">
            <a:extLst>
              <a:ext uri="{FF2B5EF4-FFF2-40B4-BE49-F238E27FC236}">
                <a16:creationId xmlns:a16="http://schemas.microsoft.com/office/drawing/2014/main" id="{355262B5-D5C5-4A1D-8158-A67AD8945E0D}"/>
              </a:ext>
            </a:extLst>
          </p:cNvPr>
          <p:cNvSpPr/>
          <p:nvPr/>
        </p:nvSpPr>
        <p:spPr>
          <a:xfrm>
            <a:off x="4924501" y="4034620"/>
            <a:ext cx="718233" cy="709367"/>
          </a:xfrm>
          <a:prstGeom prst="ellipse">
            <a:avLst/>
          </a:prstGeom>
          <a:noFill/>
          <a:ln w="539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700688E1-A295-4145-A4F0-BDA8DD2F25DA}"/>
              </a:ext>
            </a:extLst>
          </p:cNvPr>
          <p:cNvCxnSpPr>
            <a:cxnSpLocks/>
            <a:stCxn id="17" idx="1"/>
          </p:cNvCxnSpPr>
          <p:nvPr/>
        </p:nvCxnSpPr>
        <p:spPr>
          <a:xfrm flipH="1" flipV="1">
            <a:off x="2378214" y="3576269"/>
            <a:ext cx="1080695" cy="535746"/>
          </a:xfrm>
          <a:prstGeom prst="straightConnector1">
            <a:avLst/>
          </a:prstGeom>
          <a:ln w="53975">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6B747DF-7904-4F6F-BDDA-948EB3360552}"/>
              </a:ext>
            </a:extLst>
          </p:cNvPr>
          <p:cNvCxnSpPr>
            <a:cxnSpLocks/>
            <a:stCxn id="18" idx="7"/>
          </p:cNvCxnSpPr>
          <p:nvPr/>
        </p:nvCxnSpPr>
        <p:spPr>
          <a:xfrm flipV="1">
            <a:off x="5537551" y="3576269"/>
            <a:ext cx="1194024" cy="562235"/>
          </a:xfrm>
          <a:prstGeom prst="straightConnector1">
            <a:avLst/>
          </a:prstGeom>
          <a:ln w="53975">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Footer Placeholder 4">
            <a:extLst>
              <a:ext uri="{FF2B5EF4-FFF2-40B4-BE49-F238E27FC236}">
                <a16:creationId xmlns:a16="http://schemas.microsoft.com/office/drawing/2014/main" id="{F50E9276-F359-479F-96EA-7FAFEB617A15}"/>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24" name="Date Placeholder 3">
            <a:extLst>
              <a:ext uri="{FF2B5EF4-FFF2-40B4-BE49-F238E27FC236}">
                <a16:creationId xmlns:a16="http://schemas.microsoft.com/office/drawing/2014/main" id="{0FBE0176-B9CD-4A0C-8D41-B2528F0F2C3A}"/>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024742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0" name="Title 9"/>
          <p:cNvSpPr>
            <a:spLocks noGrp="1"/>
          </p:cNvSpPr>
          <p:nvPr>
            <p:ph type="title"/>
          </p:nvPr>
        </p:nvSpPr>
        <p:spPr/>
        <p:txBody>
          <a:bodyPr/>
          <a:lstStyle/>
          <a:p>
            <a:r>
              <a:rPr lang="en-US" dirty="0"/>
              <a:t>2. Description of the HB650 cryomodule</a:t>
            </a:r>
          </a:p>
        </p:txBody>
      </p:sp>
      <p:sp>
        <p:nvSpPr>
          <p:cNvPr id="15" name="Rectangle 14"/>
          <p:cNvSpPr/>
          <p:nvPr/>
        </p:nvSpPr>
        <p:spPr>
          <a:xfrm>
            <a:off x="222250" y="1154575"/>
            <a:ext cx="8515350" cy="2031325"/>
          </a:xfrm>
          <a:prstGeom prst="rect">
            <a:avLst/>
          </a:prstGeom>
        </p:spPr>
        <p:txBody>
          <a:bodyPr wrap="square">
            <a:spAutoFit/>
          </a:bodyPr>
          <a:lstStyle/>
          <a:p>
            <a:pPr marL="342900" indent="-342900" algn="just">
              <a:buFont typeface="Arial" panose="020B0604020202020204" pitchFamily="34" charset="0"/>
              <a:buChar char="•"/>
            </a:pPr>
            <a:r>
              <a:rPr lang="en-US" sz="1800" dirty="0">
                <a:solidFill>
                  <a:schemeClr val="accent6">
                    <a:lumMod val="50000"/>
                  </a:schemeClr>
                </a:solidFill>
              </a:rPr>
              <a:t>Vacuum vessel : 9.7 m long</a:t>
            </a:r>
          </a:p>
          <a:p>
            <a:pPr marL="342900" indent="-342900" algn="just">
              <a:buFont typeface="Arial" panose="020B0604020202020204" pitchFamily="34" charset="0"/>
              <a:buChar char="•"/>
            </a:pPr>
            <a:r>
              <a:rPr lang="en-US" sz="1800" dirty="0">
                <a:solidFill>
                  <a:schemeClr val="accent6">
                    <a:lumMod val="50000"/>
                  </a:schemeClr>
                </a:solidFill>
              </a:rPr>
              <a:t>Thermal shield at 35-50 K</a:t>
            </a:r>
          </a:p>
          <a:p>
            <a:pPr marL="342900" indent="-342900" algn="just">
              <a:buFont typeface="Arial" panose="020B0604020202020204" pitchFamily="34" charset="0"/>
              <a:buChar char="•"/>
            </a:pPr>
            <a:r>
              <a:rPr lang="en-US" sz="1800" dirty="0">
                <a:solidFill>
                  <a:schemeClr val="accent6">
                    <a:lumMod val="50000"/>
                  </a:schemeClr>
                </a:solidFill>
              </a:rPr>
              <a:t>5 K line used as thermal intercept &amp; to cool down the cold-mass</a:t>
            </a:r>
          </a:p>
          <a:p>
            <a:pPr marL="342900" indent="-342900" algn="just">
              <a:buFont typeface="Arial" panose="020B0604020202020204" pitchFamily="34" charset="0"/>
              <a:buChar char="•"/>
            </a:pPr>
            <a:r>
              <a:rPr lang="en-US" sz="1800" dirty="0">
                <a:solidFill>
                  <a:schemeClr val="accent6">
                    <a:lumMod val="50000"/>
                  </a:schemeClr>
                </a:solidFill>
              </a:rPr>
              <a:t>5 Bayonets, 2 cryogenic valves &amp; an heat exchanger</a:t>
            </a:r>
          </a:p>
          <a:p>
            <a:pPr marL="342900" indent="-342900" algn="just">
              <a:buFont typeface="Arial" panose="020B0604020202020204" pitchFamily="34" charset="0"/>
              <a:buChar char="•"/>
            </a:pPr>
            <a:r>
              <a:rPr lang="en-US" sz="1800" dirty="0">
                <a:solidFill>
                  <a:schemeClr val="accent6">
                    <a:lumMod val="50000"/>
                  </a:schemeClr>
                </a:solidFill>
              </a:rPr>
              <a:t>6 Cavities, tuners &amp; couplers</a:t>
            </a:r>
          </a:p>
          <a:p>
            <a:pPr marL="342900" indent="-342900" algn="just">
              <a:buFont typeface="Arial" panose="020B0604020202020204" pitchFamily="34" charset="0"/>
              <a:buChar char="•"/>
            </a:pPr>
            <a:r>
              <a:rPr lang="en-US" sz="1800" dirty="0">
                <a:solidFill>
                  <a:schemeClr val="accent6">
                    <a:lumMod val="50000"/>
                  </a:schemeClr>
                </a:solidFill>
              </a:rPr>
              <a:t>A cold magnetic shield around each cavity, and warm magnetic shield on the inner surface of the vacuum vessel (still under discussion)</a:t>
            </a:r>
          </a:p>
        </p:txBody>
      </p:sp>
      <p:pic>
        <p:nvPicPr>
          <p:cNvPr id="4" name="Picture 3">
            <a:extLst>
              <a:ext uri="{FF2B5EF4-FFF2-40B4-BE49-F238E27FC236}">
                <a16:creationId xmlns:a16="http://schemas.microsoft.com/office/drawing/2014/main" id="{30E809C5-EAE1-4639-B93C-4C303B6C6E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7689" y="3185900"/>
            <a:ext cx="4967163" cy="3055748"/>
          </a:xfrm>
          <a:prstGeom prst="rect">
            <a:avLst/>
          </a:prstGeom>
        </p:spPr>
      </p:pic>
      <p:pic>
        <p:nvPicPr>
          <p:cNvPr id="6" name="Picture 5">
            <a:extLst>
              <a:ext uri="{FF2B5EF4-FFF2-40B4-BE49-F238E27FC236}">
                <a16:creationId xmlns:a16="http://schemas.microsoft.com/office/drawing/2014/main" id="{5F3F3779-DEA7-4B8E-B4BC-26E31B76DA6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19328" y="3185900"/>
            <a:ext cx="4967163" cy="3055748"/>
          </a:xfrm>
          <a:prstGeom prst="rect">
            <a:avLst/>
          </a:prstGeom>
        </p:spPr>
      </p:pic>
      <p:sp>
        <p:nvSpPr>
          <p:cNvPr id="11" name="Footer Placeholder 4">
            <a:extLst>
              <a:ext uri="{FF2B5EF4-FFF2-40B4-BE49-F238E27FC236}">
                <a16:creationId xmlns:a16="http://schemas.microsoft.com/office/drawing/2014/main" id="{0C98B638-61DA-449D-B125-011284B27AA7}"/>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2" name="Date Placeholder 3">
            <a:extLst>
              <a:ext uri="{FF2B5EF4-FFF2-40B4-BE49-F238E27FC236}">
                <a16:creationId xmlns:a16="http://schemas.microsoft.com/office/drawing/2014/main" id="{72E5959C-F84F-4468-BD22-4D6B8CD30E5C}"/>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4743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0" name="Title 9"/>
          <p:cNvSpPr>
            <a:spLocks noGrp="1"/>
          </p:cNvSpPr>
          <p:nvPr>
            <p:ph type="title"/>
          </p:nvPr>
        </p:nvSpPr>
        <p:spPr/>
        <p:txBody>
          <a:bodyPr/>
          <a:lstStyle/>
          <a:p>
            <a:r>
              <a:rPr lang="en-US" dirty="0"/>
              <a:t>2. Description of the cryomodule</a:t>
            </a:r>
          </a:p>
        </p:txBody>
      </p:sp>
      <p:sp>
        <p:nvSpPr>
          <p:cNvPr id="15" name="Rectangle 14"/>
          <p:cNvSpPr/>
          <p:nvPr/>
        </p:nvSpPr>
        <p:spPr>
          <a:xfrm>
            <a:off x="222250" y="1975066"/>
            <a:ext cx="8515350" cy="3554819"/>
          </a:xfrm>
          <a:prstGeom prst="rect">
            <a:avLst/>
          </a:prstGeom>
        </p:spPr>
        <p:txBody>
          <a:bodyPr wrap="square">
            <a:spAutoFit/>
          </a:bodyPr>
          <a:lstStyle/>
          <a:p>
            <a:pPr indent="-342900" algn="just">
              <a:spcAft>
                <a:spcPts val="600"/>
              </a:spcAft>
              <a:buFont typeface="Arial" panose="020B0604020202020204" pitchFamily="34" charset="0"/>
              <a:buChar char="•"/>
            </a:pPr>
            <a:r>
              <a:rPr lang="en-US" sz="1800" dirty="0">
                <a:solidFill>
                  <a:schemeClr val="accent6">
                    <a:lumMod val="50000"/>
                  </a:schemeClr>
                </a:solidFill>
              </a:rPr>
              <a:t>Max Cryomodule height: 2.35 m</a:t>
            </a:r>
          </a:p>
          <a:p>
            <a:pPr indent="-342900" algn="just">
              <a:spcAft>
                <a:spcPts val="600"/>
              </a:spcAft>
              <a:buFont typeface="Arial" panose="020B0604020202020204" pitchFamily="34" charset="0"/>
              <a:buChar char="•"/>
            </a:pPr>
            <a:endParaRPr lang="en-US" sz="1800" dirty="0">
              <a:solidFill>
                <a:schemeClr val="accent6">
                  <a:lumMod val="50000"/>
                </a:schemeClr>
              </a:solidFill>
            </a:endParaRPr>
          </a:p>
          <a:p>
            <a:pPr indent="-342900" algn="just">
              <a:spcAft>
                <a:spcPts val="600"/>
              </a:spcAft>
              <a:buFont typeface="Arial" panose="020B0604020202020204" pitchFamily="34" charset="0"/>
              <a:buChar char="•"/>
            </a:pPr>
            <a:r>
              <a:rPr lang="en-US" sz="1800" dirty="0">
                <a:solidFill>
                  <a:schemeClr val="accent6">
                    <a:lumMod val="50000"/>
                  </a:schemeClr>
                </a:solidFill>
              </a:rPr>
              <a:t>Max allowed heat load to 35-50 K: 160 W</a:t>
            </a:r>
          </a:p>
          <a:p>
            <a:pPr indent="-342900" algn="just">
              <a:spcAft>
                <a:spcPts val="600"/>
              </a:spcAft>
              <a:buFont typeface="Arial" panose="020B0604020202020204" pitchFamily="34" charset="0"/>
              <a:buChar char="•"/>
            </a:pPr>
            <a:r>
              <a:rPr lang="en-US" sz="1800" dirty="0">
                <a:solidFill>
                  <a:schemeClr val="accent6">
                    <a:lumMod val="50000"/>
                  </a:schemeClr>
                </a:solidFill>
              </a:rPr>
              <a:t>Max allowed heat load to 5 K: 61 W</a:t>
            </a:r>
          </a:p>
          <a:p>
            <a:pPr indent="-342900" algn="just">
              <a:spcAft>
                <a:spcPts val="600"/>
              </a:spcAft>
              <a:buFont typeface="Arial" panose="020B0604020202020204" pitchFamily="34" charset="0"/>
              <a:buChar char="•"/>
            </a:pPr>
            <a:r>
              <a:rPr lang="en-US" sz="1800" dirty="0">
                <a:solidFill>
                  <a:schemeClr val="accent6">
                    <a:lumMod val="50000"/>
                  </a:schemeClr>
                </a:solidFill>
              </a:rPr>
              <a:t>Max allowed heat load to 2 K: 175 W</a:t>
            </a:r>
          </a:p>
          <a:p>
            <a:pPr indent="-342900" algn="just">
              <a:spcAft>
                <a:spcPts val="600"/>
              </a:spcAft>
              <a:buFont typeface="Arial" panose="020B0604020202020204" pitchFamily="34" charset="0"/>
              <a:buChar char="•"/>
            </a:pPr>
            <a:endParaRPr lang="en-US" sz="1800" dirty="0">
              <a:solidFill>
                <a:schemeClr val="accent6">
                  <a:lumMod val="50000"/>
                </a:schemeClr>
              </a:solidFill>
            </a:endParaRPr>
          </a:p>
          <a:p>
            <a:pPr indent="-342900" algn="just">
              <a:spcAft>
                <a:spcPts val="600"/>
              </a:spcAft>
              <a:buFont typeface="Arial" panose="020B0604020202020204" pitchFamily="34" charset="0"/>
              <a:buChar char="•"/>
            </a:pPr>
            <a:r>
              <a:rPr lang="en-US" sz="1800" dirty="0">
                <a:solidFill>
                  <a:schemeClr val="accent6">
                    <a:lumMod val="50000"/>
                  </a:schemeClr>
                </a:solidFill>
              </a:rPr>
              <a:t>Transverse cavity alignment error &lt; 0.5 mm</a:t>
            </a:r>
          </a:p>
          <a:p>
            <a:pPr indent="-342900" algn="just">
              <a:spcAft>
                <a:spcPts val="600"/>
              </a:spcAft>
              <a:buFont typeface="Arial" panose="020B0604020202020204" pitchFamily="34" charset="0"/>
              <a:buChar char="•"/>
            </a:pPr>
            <a:r>
              <a:rPr lang="en-US" sz="1800" dirty="0">
                <a:solidFill>
                  <a:schemeClr val="accent6">
                    <a:lumMod val="50000"/>
                  </a:schemeClr>
                </a:solidFill>
              </a:rPr>
              <a:t>Angular cavity alignment error &lt; 1 </a:t>
            </a:r>
            <a:r>
              <a:rPr lang="en-US" sz="1800" dirty="0" err="1">
                <a:solidFill>
                  <a:schemeClr val="accent6">
                    <a:lumMod val="50000"/>
                  </a:schemeClr>
                </a:solidFill>
              </a:rPr>
              <a:t>mrad</a:t>
            </a:r>
            <a:endParaRPr lang="en-US" sz="1800" dirty="0">
              <a:solidFill>
                <a:schemeClr val="accent6">
                  <a:lumMod val="50000"/>
                </a:schemeClr>
              </a:solidFill>
            </a:endParaRPr>
          </a:p>
          <a:p>
            <a:pPr indent="-342900" algn="just">
              <a:spcAft>
                <a:spcPts val="600"/>
              </a:spcAft>
              <a:buFont typeface="Arial" panose="020B0604020202020204" pitchFamily="34" charset="0"/>
              <a:buChar char="•"/>
            </a:pPr>
            <a:endParaRPr lang="en-US" sz="1800" dirty="0">
              <a:solidFill>
                <a:schemeClr val="accent6">
                  <a:lumMod val="50000"/>
                </a:schemeClr>
              </a:solidFill>
            </a:endParaRPr>
          </a:p>
          <a:p>
            <a:pPr indent="-342900" algn="just">
              <a:spcAft>
                <a:spcPts val="600"/>
              </a:spcAft>
              <a:buFont typeface="Arial" panose="020B0604020202020204" pitchFamily="34" charset="0"/>
              <a:buChar char="•"/>
            </a:pPr>
            <a:r>
              <a:rPr lang="en-US" sz="1800" dirty="0">
                <a:solidFill>
                  <a:schemeClr val="accent6">
                    <a:lumMod val="50000"/>
                  </a:schemeClr>
                </a:solidFill>
              </a:rPr>
              <a:t>Max variation of pressure in the 2-phase helium pipe: 0.1 mbar</a:t>
            </a:r>
          </a:p>
        </p:txBody>
      </p:sp>
      <p:sp>
        <p:nvSpPr>
          <p:cNvPr id="12" name="Title 9"/>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2.1 Cryomodule requirements</a:t>
            </a:r>
          </a:p>
        </p:txBody>
      </p:sp>
      <p:pic>
        <p:nvPicPr>
          <p:cNvPr id="11" name="Picture 10">
            <a:extLst>
              <a:ext uri="{FF2B5EF4-FFF2-40B4-BE49-F238E27FC236}">
                <a16:creationId xmlns:a16="http://schemas.microsoft.com/office/drawing/2014/main" id="{73C642A5-9BBC-48CD-A083-F027682C03A8}"/>
              </a:ext>
            </a:extLst>
          </p:cNvPr>
          <p:cNvPicPr>
            <a:picLocks noChangeAspect="1"/>
          </p:cNvPicPr>
          <p:nvPr/>
        </p:nvPicPr>
        <p:blipFill rotWithShape="1">
          <a:blip r:embed="rId2">
            <a:clrChange>
              <a:clrFrom>
                <a:srgbClr val="FFFFFF"/>
              </a:clrFrom>
              <a:clrTo>
                <a:srgbClr val="FFFFFF">
                  <a:alpha val="0"/>
                </a:srgbClr>
              </a:clrTo>
            </a:clrChange>
          </a:blip>
          <a:srcRect b="13753"/>
          <a:stretch/>
        </p:blipFill>
        <p:spPr>
          <a:xfrm>
            <a:off x="4068196" y="1517530"/>
            <a:ext cx="4967163" cy="2635470"/>
          </a:xfrm>
          <a:prstGeom prst="rect">
            <a:avLst/>
          </a:prstGeom>
        </p:spPr>
      </p:pic>
      <p:cxnSp>
        <p:nvCxnSpPr>
          <p:cNvPr id="3" name="Straight Arrow Connector 2">
            <a:extLst>
              <a:ext uri="{FF2B5EF4-FFF2-40B4-BE49-F238E27FC236}">
                <a16:creationId xmlns:a16="http://schemas.microsoft.com/office/drawing/2014/main" id="{B39C5586-492C-4D37-AFD1-70BFC272795F}"/>
              </a:ext>
            </a:extLst>
          </p:cNvPr>
          <p:cNvCxnSpPr>
            <a:cxnSpLocks/>
          </p:cNvCxnSpPr>
          <p:nvPr/>
        </p:nvCxnSpPr>
        <p:spPr>
          <a:xfrm flipV="1">
            <a:off x="5604095" y="2438400"/>
            <a:ext cx="0" cy="1355003"/>
          </a:xfrm>
          <a:prstGeom prst="straightConnector1">
            <a:avLst/>
          </a:prstGeom>
          <a:ln>
            <a:solidFill>
              <a:schemeClr val="accent6">
                <a:lumMod val="50000"/>
              </a:schemeClr>
            </a:solidFill>
            <a:headEnd type="triangle"/>
            <a:tailEnd type="triangle"/>
          </a:ln>
          <a:effectLst/>
        </p:spPr>
        <p:style>
          <a:lnRef idx="2">
            <a:schemeClr val="accent6"/>
          </a:lnRef>
          <a:fillRef idx="0">
            <a:schemeClr val="accent6"/>
          </a:fillRef>
          <a:effectRef idx="1">
            <a:schemeClr val="accent6"/>
          </a:effectRef>
          <a:fontRef idx="minor">
            <a:schemeClr val="tx1"/>
          </a:fontRef>
        </p:style>
      </p:cxnSp>
      <p:cxnSp>
        <p:nvCxnSpPr>
          <p:cNvPr id="5" name="Straight Connector 4">
            <a:extLst>
              <a:ext uri="{FF2B5EF4-FFF2-40B4-BE49-F238E27FC236}">
                <a16:creationId xmlns:a16="http://schemas.microsoft.com/office/drawing/2014/main" id="{1E84F0AB-2097-4898-A909-B2848E27A707}"/>
              </a:ext>
            </a:extLst>
          </p:cNvPr>
          <p:cNvCxnSpPr>
            <a:cxnSpLocks/>
          </p:cNvCxnSpPr>
          <p:nvPr/>
        </p:nvCxnSpPr>
        <p:spPr>
          <a:xfrm flipH="1">
            <a:off x="5604095" y="2104520"/>
            <a:ext cx="1129216" cy="333880"/>
          </a:xfrm>
          <a:prstGeom prst="line">
            <a:avLst/>
          </a:prstGeom>
          <a:ln>
            <a:solidFill>
              <a:schemeClr val="accent6">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AAFE110-2F7B-4C47-98BE-3339828276FF}"/>
              </a:ext>
            </a:extLst>
          </p:cNvPr>
          <p:cNvSpPr txBox="1"/>
          <p:nvPr/>
        </p:nvSpPr>
        <p:spPr>
          <a:xfrm>
            <a:off x="5059681" y="2500966"/>
            <a:ext cx="830580" cy="253916"/>
          </a:xfrm>
          <a:prstGeom prst="rect">
            <a:avLst/>
          </a:prstGeom>
          <a:noFill/>
        </p:spPr>
        <p:txBody>
          <a:bodyPr wrap="square" rtlCol="0">
            <a:spAutoFit/>
          </a:bodyPr>
          <a:lstStyle/>
          <a:p>
            <a:r>
              <a:rPr lang="en-US" sz="1050" dirty="0">
                <a:solidFill>
                  <a:schemeClr val="accent6">
                    <a:lumMod val="50000"/>
                  </a:schemeClr>
                </a:solidFill>
              </a:rPr>
              <a:t>2.35 m</a:t>
            </a:r>
          </a:p>
        </p:txBody>
      </p:sp>
      <p:sp>
        <p:nvSpPr>
          <p:cNvPr id="14" name="Footer Placeholder 4">
            <a:extLst>
              <a:ext uri="{FF2B5EF4-FFF2-40B4-BE49-F238E27FC236}">
                <a16:creationId xmlns:a16="http://schemas.microsoft.com/office/drawing/2014/main" id="{D2D7A62D-2F10-43D3-A972-278EF78A3EED}"/>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FBD6F6A6-AE76-4653-BC1B-DF46B92E5454}"/>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4246218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10" name="Title 9"/>
          <p:cNvSpPr>
            <a:spLocks noGrp="1"/>
          </p:cNvSpPr>
          <p:nvPr>
            <p:ph type="title"/>
          </p:nvPr>
        </p:nvSpPr>
        <p:spPr/>
        <p:txBody>
          <a:bodyPr/>
          <a:lstStyle/>
          <a:p>
            <a:r>
              <a:rPr lang="en-US" dirty="0"/>
              <a:t>2. Description of the cryomodule</a:t>
            </a:r>
          </a:p>
        </p:txBody>
      </p:sp>
      <p:sp>
        <p:nvSpPr>
          <p:cNvPr id="15" name="Rectangle 14"/>
          <p:cNvSpPr/>
          <p:nvPr/>
        </p:nvSpPr>
        <p:spPr>
          <a:xfrm>
            <a:off x="222250" y="1635695"/>
            <a:ext cx="8515350" cy="2031325"/>
          </a:xfrm>
          <a:prstGeom prst="rect">
            <a:avLst/>
          </a:prstGeom>
        </p:spPr>
        <p:txBody>
          <a:bodyPr wrap="square">
            <a:spAutoFit/>
          </a:bodyPr>
          <a:lstStyle/>
          <a:p>
            <a:pPr marL="285750" indent="-285750" algn="just">
              <a:buFont typeface="Arial" panose="020B0604020202020204" pitchFamily="34" charset="0"/>
              <a:buChar char="•"/>
            </a:pPr>
            <a:r>
              <a:rPr lang="en-US" sz="1800" dirty="0">
                <a:solidFill>
                  <a:schemeClr val="accent6">
                    <a:lumMod val="50000"/>
                  </a:schemeClr>
                </a:solidFill>
              </a:rPr>
              <a:t>Some analytical calculations have been done to size this vessel. This design has been updated recently based on S. Cheban transport analysis.</a:t>
            </a:r>
          </a:p>
          <a:p>
            <a:pPr marL="285750" indent="-285750" algn="just">
              <a:buFont typeface="Arial" panose="020B0604020202020204" pitchFamily="34" charset="0"/>
              <a:buChar char="•"/>
            </a:pPr>
            <a:r>
              <a:rPr lang="en-US" sz="1800" dirty="0">
                <a:solidFill>
                  <a:schemeClr val="accent6">
                    <a:lumMod val="50000"/>
                  </a:schemeClr>
                </a:solidFill>
              </a:rPr>
              <a:t>Relief analysis has been done.</a:t>
            </a:r>
          </a:p>
          <a:p>
            <a:pPr marL="285750" indent="-285750" algn="just">
              <a:buFont typeface="Arial" panose="020B0604020202020204" pitchFamily="34" charset="0"/>
              <a:buChar char="•"/>
            </a:pPr>
            <a:r>
              <a:rPr lang="en-US" sz="1800" dirty="0">
                <a:solidFill>
                  <a:schemeClr val="accent6">
                    <a:lumMod val="50000"/>
                  </a:schemeClr>
                </a:solidFill>
              </a:rPr>
              <a:t>FEA need to be done in order to be sure about the locations of the supports post and the lifting lugs.</a:t>
            </a:r>
          </a:p>
          <a:p>
            <a:pPr marL="285750" indent="-285750" algn="just">
              <a:buFont typeface="Arial" panose="020B0604020202020204" pitchFamily="34" charset="0"/>
              <a:buChar char="•"/>
            </a:pPr>
            <a:r>
              <a:rPr lang="en-US" sz="1800" dirty="0">
                <a:solidFill>
                  <a:schemeClr val="accent6">
                    <a:lumMod val="50000"/>
                  </a:schemeClr>
                </a:solidFill>
              </a:rPr>
              <a:t>The vacuum vessel is composed of 11 tuner ports which are used also for the instrumentation.</a:t>
            </a:r>
          </a:p>
        </p:txBody>
      </p:sp>
      <p:sp>
        <p:nvSpPr>
          <p:cNvPr id="12" name="Title 9"/>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2.2 Vacuum vessel</a:t>
            </a:r>
          </a:p>
        </p:txBody>
      </p:sp>
      <p:pic>
        <p:nvPicPr>
          <p:cNvPr id="3" name="Picture 2">
            <a:extLst>
              <a:ext uri="{FF2B5EF4-FFF2-40B4-BE49-F238E27FC236}">
                <a16:creationId xmlns:a16="http://schemas.microsoft.com/office/drawing/2014/main" id="{C587070E-049D-4433-8CFC-634656F32D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4000" y="3004029"/>
            <a:ext cx="5689600" cy="3500184"/>
          </a:xfrm>
          <a:prstGeom prst="rect">
            <a:avLst/>
          </a:prstGeom>
        </p:spPr>
      </p:pic>
      <p:sp>
        <p:nvSpPr>
          <p:cNvPr id="13" name="Footer Placeholder 4">
            <a:extLst>
              <a:ext uri="{FF2B5EF4-FFF2-40B4-BE49-F238E27FC236}">
                <a16:creationId xmlns:a16="http://schemas.microsoft.com/office/drawing/2014/main" id="{AD03B8BF-2D9A-4BAD-B78F-12D7948DC965}"/>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9AB6BAC8-06AF-455A-8A65-5456EE2B2895}"/>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8778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10" name="Title 9"/>
          <p:cNvSpPr>
            <a:spLocks noGrp="1"/>
          </p:cNvSpPr>
          <p:nvPr>
            <p:ph type="title"/>
          </p:nvPr>
        </p:nvSpPr>
        <p:spPr/>
        <p:txBody>
          <a:bodyPr/>
          <a:lstStyle/>
          <a:p>
            <a:r>
              <a:rPr lang="en-US" dirty="0"/>
              <a:t>2. Description of the cryomodule</a:t>
            </a:r>
          </a:p>
        </p:txBody>
      </p:sp>
      <p:sp>
        <p:nvSpPr>
          <p:cNvPr id="12" name="Title 9"/>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2.3 Layout of the cryomodule </a:t>
            </a:r>
          </a:p>
        </p:txBody>
      </p:sp>
      <p:pic>
        <p:nvPicPr>
          <p:cNvPr id="2" name="Picture 1">
            <a:extLst>
              <a:ext uri="{FF2B5EF4-FFF2-40B4-BE49-F238E27FC236}">
                <a16:creationId xmlns:a16="http://schemas.microsoft.com/office/drawing/2014/main" id="{EFEBE8D3-ADFA-4CB4-9406-2BCF042D658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28466" y="2454882"/>
            <a:ext cx="4787114" cy="3822008"/>
          </a:xfrm>
          <a:prstGeom prst="rect">
            <a:avLst/>
          </a:prstGeom>
        </p:spPr>
      </p:pic>
      <p:sp>
        <p:nvSpPr>
          <p:cNvPr id="9" name="Rectangle 8">
            <a:extLst>
              <a:ext uri="{FF2B5EF4-FFF2-40B4-BE49-F238E27FC236}">
                <a16:creationId xmlns:a16="http://schemas.microsoft.com/office/drawing/2014/main" id="{82AF11CF-D874-4939-BBEB-9BAC2B958D42}"/>
              </a:ext>
            </a:extLst>
          </p:cNvPr>
          <p:cNvSpPr/>
          <p:nvPr/>
        </p:nvSpPr>
        <p:spPr>
          <a:xfrm>
            <a:off x="228600" y="1439219"/>
            <a:ext cx="9006429" cy="1015663"/>
          </a:xfrm>
          <a:prstGeom prst="rect">
            <a:avLst/>
          </a:prstGeom>
        </p:spPr>
        <p:txBody>
          <a:bodyPr wrap="square">
            <a:spAutoFit/>
          </a:bodyPr>
          <a:lstStyle/>
          <a:p>
            <a:pPr algn="just"/>
            <a:r>
              <a:rPr lang="en-US" sz="2000" dirty="0">
                <a:solidFill>
                  <a:schemeClr val="accent6">
                    <a:lumMod val="50000"/>
                  </a:schemeClr>
                </a:solidFill>
              </a:rPr>
              <a:t>All PIP II cryomodules need to be compatible with a fast cool down:</a:t>
            </a:r>
          </a:p>
          <a:p>
            <a:pPr algn="just"/>
            <a:r>
              <a:rPr lang="en-US" sz="2000" dirty="0">
                <a:solidFill>
                  <a:schemeClr val="accent6">
                    <a:lumMod val="50000"/>
                  </a:schemeClr>
                </a:solidFill>
              </a:rPr>
              <a:t>	• Above 20 K/hour through the Q-disease regime 90 - 175 K. </a:t>
            </a:r>
          </a:p>
          <a:p>
            <a:pPr algn="just"/>
            <a:r>
              <a:rPr lang="en-US" sz="2000" dirty="0">
                <a:solidFill>
                  <a:schemeClr val="accent6">
                    <a:lumMod val="50000"/>
                  </a:schemeClr>
                </a:solidFill>
              </a:rPr>
              <a:t>	• Above 120 K/hour through the superconducting transition at 9.2 K</a:t>
            </a:r>
          </a:p>
        </p:txBody>
      </p:sp>
      <p:sp>
        <p:nvSpPr>
          <p:cNvPr id="14" name="Footer Placeholder 4">
            <a:extLst>
              <a:ext uri="{FF2B5EF4-FFF2-40B4-BE49-F238E27FC236}">
                <a16:creationId xmlns:a16="http://schemas.microsoft.com/office/drawing/2014/main" id="{499F3214-08BD-4715-826B-590F4DBA8546}"/>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CDBE0CF1-1AE2-4099-BE6B-F7908DA3982D}"/>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80887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F45728-36F2-4BC9-B531-53422DCA41E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8059" y="1257056"/>
            <a:ext cx="7994469" cy="4969673"/>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0" name="Title 9"/>
          <p:cNvSpPr>
            <a:spLocks noGrp="1"/>
          </p:cNvSpPr>
          <p:nvPr>
            <p:ph type="title"/>
          </p:nvPr>
        </p:nvSpPr>
        <p:spPr/>
        <p:txBody>
          <a:bodyPr/>
          <a:lstStyle/>
          <a:p>
            <a:r>
              <a:rPr lang="en-US" dirty="0"/>
              <a:t>2. Description of the cryomodule</a:t>
            </a:r>
          </a:p>
        </p:txBody>
      </p:sp>
      <p:sp>
        <p:nvSpPr>
          <p:cNvPr id="12" name="Title 9"/>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2.4 Cryogenic lines</a:t>
            </a:r>
          </a:p>
        </p:txBody>
      </p:sp>
      <p:sp>
        <p:nvSpPr>
          <p:cNvPr id="13" name="Text Box 11"/>
          <p:cNvSpPr txBox="1"/>
          <p:nvPr/>
        </p:nvSpPr>
        <p:spPr>
          <a:xfrm>
            <a:off x="6051225" y="2233853"/>
            <a:ext cx="3406775" cy="55790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ea typeface="Times New Roman" panose="02020603050405020304" pitchFamily="18" charset="0"/>
              </a:rPr>
              <a:t>Pipe G </a:t>
            </a:r>
            <a:r>
              <a:rPr lang="en-US" sz="1600" dirty="0">
                <a:solidFill>
                  <a:schemeClr val="accent6">
                    <a:lumMod val="50000"/>
                  </a:schemeClr>
                </a:solidFill>
                <a:ea typeface="Times New Roman" panose="02020603050405020304" pitchFamily="18" charset="0"/>
              </a:rPr>
              <a:t>-</a:t>
            </a:r>
            <a:r>
              <a:rPr lang="en-US" sz="1600" dirty="0">
                <a:solidFill>
                  <a:schemeClr val="accent6">
                    <a:lumMod val="50000"/>
                  </a:schemeClr>
                </a:solidFill>
                <a:effectLst/>
                <a:ea typeface="Times New Roman" panose="02020603050405020304" pitchFamily="18" charset="0"/>
              </a:rPr>
              <a:t> 2phase He pipe &amp; Relief line</a:t>
            </a:r>
          </a:p>
          <a:p>
            <a:pPr marL="0" marR="0" algn="ctr">
              <a:spcBef>
                <a:spcPts val="0"/>
              </a:spcBef>
              <a:spcAft>
                <a:spcPts val="0"/>
              </a:spcAft>
            </a:pPr>
            <a:r>
              <a:rPr lang="en-US" sz="1600" dirty="0">
                <a:solidFill>
                  <a:schemeClr val="tx2">
                    <a:lumMod val="60000"/>
                    <a:lumOff val="40000"/>
                  </a:schemeClr>
                </a:solidFill>
                <a:ea typeface="Times New Roman" panose="02020603050405020304" pitchFamily="18" charset="0"/>
              </a:rPr>
              <a:t>MAWP: 2.05 bar warm, 4.1 bar cold</a:t>
            </a:r>
            <a:endParaRPr lang="en-US" sz="1600" dirty="0">
              <a:solidFill>
                <a:schemeClr val="tx2">
                  <a:lumMod val="60000"/>
                  <a:lumOff val="40000"/>
                </a:schemeClr>
              </a:solidFill>
              <a:effectLst/>
              <a:ea typeface="Times New Roman" panose="02020603050405020304" pitchFamily="18" charset="0"/>
            </a:endParaRPr>
          </a:p>
        </p:txBody>
      </p:sp>
      <p:sp>
        <p:nvSpPr>
          <p:cNvPr id="15" name="Text Box 7437"/>
          <p:cNvSpPr txBox="1"/>
          <p:nvPr/>
        </p:nvSpPr>
        <p:spPr>
          <a:xfrm>
            <a:off x="-50466" y="1783438"/>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ea typeface="Times New Roman" panose="02020603050405020304" pitchFamily="18" charset="0"/>
              </a:rPr>
              <a:t>Pipe A - 2 K supply</a:t>
            </a:r>
          </a:p>
          <a:p>
            <a:pPr marL="0" marR="0" algn="ctr">
              <a:spcBef>
                <a:spcPts val="0"/>
              </a:spcBef>
              <a:spcAft>
                <a:spcPts val="0"/>
              </a:spcAft>
            </a:pPr>
            <a:r>
              <a:rPr lang="en-US" sz="1600" dirty="0">
                <a:solidFill>
                  <a:srgbClr val="C00000"/>
                </a:solidFill>
                <a:ea typeface="Times New Roman" panose="02020603050405020304" pitchFamily="18" charset="0"/>
              </a:rPr>
              <a:t>MAWP: 20 bar</a:t>
            </a:r>
            <a:endParaRPr lang="en-US" sz="1600" dirty="0">
              <a:solidFill>
                <a:srgbClr val="C00000"/>
              </a:solidFill>
              <a:effectLst/>
              <a:ea typeface="Times New Roman" panose="02020603050405020304" pitchFamily="18" charset="0"/>
            </a:endParaRPr>
          </a:p>
        </p:txBody>
      </p:sp>
      <p:sp>
        <p:nvSpPr>
          <p:cNvPr id="16" name="Text Box 6"/>
          <p:cNvSpPr txBox="1"/>
          <p:nvPr/>
        </p:nvSpPr>
        <p:spPr>
          <a:xfrm>
            <a:off x="6312936" y="5004000"/>
            <a:ext cx="2681170" cy="59694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ea typeface="Times New Roman" panose="02020603050405020304" pitchFamily="18" charset="0"/>
              </a:rPr>
              <a:t>Pipe C &amp; D - 5 K line</a:t>
            </a:r>
          </a:p>
          <a:p>
            <a:pPr marL="0" marR="0" algn="ctr">
              <a:spcBef>
                <a:spcPts val="0"/>
              </a:spcBef>
              <a:spcAft>
                <a:spcPts val="0"/>
              </a:spcAft>
            </a:pPr>
            <a:r>
              <a:rPr lang="en-US" sz="1600" dirty="0">
                <a:solidFill>
                  <a:srgbClr val="C00000"/>
                </a:solidFill>
                <a:ea typeface="Times New Roman" panose="02020603050405020304" pitchFamily="18" charset="0"/>
              </a:rPr>
              <a:t>MAWP: 20 bar</a:t>
            </a:r>
            <a:endParaRPr lang="en-US" sz="1600" dirty="0">
              <a:solidFill>
                <a:srgbClr val="C00000"/>
              </a:solidFill>
              <a:effectLst/>
              <a:ea typeface="Times New Roman" panose="02020603050405020304" pitchFamily="18" charset="0"/>
            </a:endParaRPr>
          </a:p>
          <a:p>
            <a:pPr marL="0" marR="0" algn="ctr">
              <a:spcBef>
                <a:spcPts val="0"/>
              </a:spcBef>
              <a:spcAft>
                <a:spcPts val="0"/>
              </a:spcAft>
            </a:pPr>
            <a:r>
              <a:rPr lang="en-US" sz="1600" dirty="0">
                <a:solidFill>
                  <a:schemeClr val="accent6">
                    <a:lumMod val="50000"/>
                  </a:schemeClr>
                </a:solidFill>
                <a:effectLst/>
                <a:ea typeface="Times New Roman" panose="02020603050405020304" pitchFamily="18" charset="0"/>
              </a:rPr>
              <a:t> </a:t>
            </a:r>
          </a:p>
        </p:txBody>
      </p:sp>
      <p:sp>
        <p:nvSpPr>
          <p:cNvPr id="17" name="Text Box 8"/>
          <p:cNvSpPr txBox="1"/>
          <p:nvPr/>
        </p:nvSpPr>
        <p:spPr>
          <a:xfrm>
            <a:off x="6387172" y="3192291"/>
            <a:ext cx="2532698" cy="634366"/>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ea typeface="Times New Roman" panose="02020603050405020304" pitchFamily="18" charset="0"/>
              </a:rPr>
              <a:t>Pipe E &amp; F - 35-50 K line</a:t>
            </a:r>
          </a:p>
          <a:p>
            <a:pPr marL="0" marR="0" algn="ctr">
              <a:spcBef>
                <a:spcPts val="0"/>
              </a:spcBef>
              <a:spcAft>
                <a:spcPts val="0"/>
              </a:spcAft>
            </a:pPr>
            <a:r>
              <a:rPr lang="en-US" sz="1600" dirty="0">
                <a:solidFill>
                  <a:srgbClr val="C00000"/>
                </a:solidFill>
                <a:ea typeface="Times New Roman" panose="02020603050405020304" pitchFamily="18" charset="0"/>
              </a:rPr>
              <a:t>MAWP: 20 bar</a:t>
            </a:r>
            <a:endParaRPr lang="en-US" sz="1600" dirty="0">
              <a:solidFill>
                <a:srgbClr val="C00000"/>
              </a:solidFill>
              <a:effectLst/>
              <a:ea typeface="Times New Roman" panose="02020603050405020304" pitchFamily="18" charset="0"/>
            </a:endParaRPr>
          </a:p>
          <a:p>
            <a:pPr marL="0" marR="0" algn="r">
              <a:spcBef>
                <a:spcPts val="0"/>
              </a:spcBef>
              <a:spcAft>
                <a:spcPts val="0"/>
              </a:spcAft>
            </a:pPr>
            <a:r>
              <a:rPr lang="en-US" sz="1600" dirty="0">
                <a:solidFill>
                  <a:schemeClr val="accent6">
                    <a:lumMod val="50000"/>
                  </a:schemeClr>
                </a:solidFill>
                <a:effectLst/>
                <a:ea typeface="Times New Roman" panose="02020603050405020304" pitchFamily="18" charset="0"/>
              </a:rPr>
              <a:t> </a:t>
            </a:r>
          </a:p>
        </p:txBody>
      </p:sp>
      <p:sp>
        <p:nvSpPr>
          <p:cNvPr id="18" name="Text Box 9"/>
          <p:cNvSpPr txBox="1"/>
          <p:nvPr/>
        </p:nvSpPr>
        <p:spPr>
          <a:xfrm>
            <a:off x="250792" y="3460820"/>
            <a:ext cx="2168346" cy="623325"/>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ea typeface="Times New Roman" panose="02020603050405020304" pitchFamily="18" charset="0"/>
              </a:rPr>
              <a:t>Pipe B - Pumping line</a:t>
            </a:r>
          </a:p>
          <a:p>
            <a:pPr algn="ctr">
              <a:spcBef>
                <a:spcPts val="0"/>
              </a:spcBef>
              <a:spcAft>
                <a:spcPts val="0"/>
              </a:spcAft>
            </a:pPr>
            <a:r>
              <a:rPr lang="en-US" sz="1600" dirty="0">
                <a:solidFill>
                  <a:schemeClr val="tx2">
                    <a:lumMod val="60000"/>
                    <a:lumOff val="40000"/>
                  </a:schemeClr>
                </a:solidFill>
                <a:ea typeface="Times New Roman" panose="02020603050405020304" pitchFamily="18" charset="0"/>
              </a:rPr>
              <a:t>MAWP: 2.05 bar warm, 4.1 bar cold</a:t>
            </a:r>
          </a:p>
          <a:p>
            <a:pPr marL="0" marR="0" algn="ctr">
              <a:spcBef>
                <a:spcPts val="0"/>
              </a:spcBef>
              <a:spcAft>
                <a:spcPts val="0"/>
              </a:spcAft>
            </a:pPr>
            <a:endParaRPr lang="en-US" sz="1600" dirty="0">
              <a:solidFill>
                <a:schemeClr val="accent6">
                  <a:lumMod val="50000"/>
                </a:schemeClr>
              </a:solidFill>
              <a:effectLst/>
              <a:ea typeface="Times New Roman" panose="02020603050405020304" pitchFamily="18" charset="0"/>
            </a:endParaRPr>
          </a:p>
        </p:txBody>
      </p:sp>
      <p:sp>
        <p:nvSpPr>
          <p:cNvPr id="19" name="Text Box 10"/>
          <p:cNvSpPr txBox="1"/>
          <p:nvPr/>
        </p:nvSpPr>
        <p:spPr>
          <a:xfrm>
            <a:off x="193943" y="4595397"/>
            <a:ext cx="2255997" cy="936549"/>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ea typeface="Times New Roman" panose="02020603050405020304" pitchFamily="18" charset="0"/>
              </a:rPr>
              <a:t>Pipe H - Cool down /</a:t>
            </a:r>
          </a:p>
          <a:p>
            <a:pPr marL="0" marR="0" algn="ctr">
              <a:spcBef>
                <a:spcPts val="0"/>
              </a:spcBef>
              <a:spcAft>
                <a:spcPts val="0"/>
              </a:spcAft>
            </a:pPr>
            <a:r>
              <a:rPr lang="en-US" sz="1600" dirty="0">
                <a:solidFill>
                  <a:schemeClr val="accent6">
                    <a:lumMod val="50000"/>
                  </a:schemeClr>
                </a:solidFill>
                <a:effectLst/>
                <a:ea typeface="Times New Roman" panose="02020603050405020304" pitchFamily="18" charset="0"/>
              </a:rPr>
              <a:t>warm up line</a:t>
            </a:r>
          </a:p>
          <a:p>
            <a:pPr marL="0" marR="0" algn="ctr">
              <a:spcBef>
                <a:spcPts val="0"/>
              </a:spcBef>
              <a:spcAft>
                <a:spcPts val="0"/>
              </a:spcAft>
            </a:pPr>
            <a:r>
              <a:rPr lang="en-US" sz="1600" dirty="0">
                <a:solidFill>
                  <a:srgbClr val="C00000"/>
                </a:solidFill>
                <a:ea typeface="Times New Roman" panose="02020603050405020304" pitchFamily="18" charset="0"/>
              </a:rPr>
              <a:t>MAWP: 20 bar</a:t>
            </a:r>
            <a:endParaRPr lang="en-US" sz="1600" dirty="0">
              <a:solidFill>
                <a:srgbClr val="C00000"/>
              </a:solidFill>
              <a:effectLst/>
              <a:ea typeface="Times New Roman" panose="02020603050405020304" pitchFamily="18" charset="0"/>
            </a:endParaRPr>
          </a:p>
        </p:txBody>
      </p:sp>
      <p:cxnSp>
        <p:nvCxnSpPr>
          <p:cNvPr id="23" name="Straight Arrow Connector 22"/>
          <p:cNvCxnSpPr>
            <a:cxnSpLocks/>
          </p:cNvCxnSpPr>
          <p:nvPr/>
        </p:nvCxnSpPr>
        <p:spPr>
          <a:xfrm flipH="1" flipV="1">
            <a:off x="4781006" y="4558407"/>
            <a:ext cx="1669362" cy="736211"/>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a:cxnSpLocks/>
            <a:stCxn id="18" idx="3"/>
          </p:cNvCxnSpPr>
          <p:nvPr/>
        </p:nvCxnSpPr>
        <p:spPr>
          <a:xfrm>
            <a:off x="2419138" y="3772483"/>
            <a:ext cx="698712" cy="260658"/>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25" name="Straight Arrow Connector 24"/>
          <p:cNvCxnSpPr>
            <a:cxnSpLocks/>
            <a:stCxn id="13" idx="1"/>
          </p:cNvCxnSpPr>
          <p:nvPr/>
        </p:nvCxnSpPr>
        <p:spPr>
          <a:xfrm flipH="1">
            <a:off x="4025069" y="2512805"/>
            <a:ext cx="2026156" cy="873633"/>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a:cxnSpLocks/>
          </p:cNvCxnSpPr>
          <p:nvPr/>
        </p:nvCxnSpPr>
        <p:spPr>
          <a:xfrm flipV="1">
            <a:off x="2191091" y="4428242"/>
            <a:ext cx="1656578" cy="635432"/>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1" name="Straight Arrow Connector 30"/>
          <p:cNvCxnSpPr>
            <a:cxnSpLocks/>
          </p:cNvCxnSpPr>
          <p:nvPr/>
        </p:nvCxnSpPr>
        <p:spPr>
          <a:xfrm>
            <a:off x="1608477" y="2401788"/>
            <a:ext cx="2143080" cy="1133880"/>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0" name="Straight Arrow Connector 29"/>
          <p:cNvCxnSpPr>
            <a:cxnSpLocks/>
          </p:cNvCxnSpPr>
          <p:nvPr/>
        </p:nvCxnSpPr>
        <p:spPr>
          <a:xfrm flipH="1">
            <a:off x="5224762" y="3471562"/>
            <a:ext cx="1287135" cy="780519"/>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3" name="Straight Arrow Connector 32"/>
          <p:cNvCxnSpPr>
            <a:cxnSpLocks/>
            <a:stCxn id="13" idx="1"/>
          </p:cNvCxnSpPr>
          <p:nvPr/>
        </p:nvCxnSpPr>
        <p:spPr>
          <a:xfrm flipH="1" flipV="1">
            <a:off x="4398300" y="2260047"/>
            <a:ext cx="1652925" cy="252758"/>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22" name="Footer Placeholder 4">
            <a:extLst>
              <a:ext uri="{FF2B5EF4-FFF2-40B4-BE49-F238E27FC236}">
                <a16:creationId xmlns:a16="http://schemas.microsoft.com/office/drawing/2014/main" id="{EACB8401-FED4-4935-A723-23D665B84BC2}"/>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28" name="Date Placeholder 3">
            <a:extLst>
              <a:ext uri="{FF2B5EF4-FFF2-40B4-BE49-F238E27FC236}">
                <a16:creationId xmlns:a16="http://schemas.microsoft.com/office/drawing/2014/main" id="{56566D42-557D-4070-8986-715B14353873}"/>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64803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37" name="Rectangle 36"/>
          <p:cNvSpPr/>
          <p:nvPr/>
        </p:nvSpPr>
        <p:spPr>
          <a:xfrm>
            <a:off x="222250" y="1635571"/>
            <a:ext cx="8799830" cy="707886"/>
          </a:xfrm>
          <a:prstGeom prst="rect">
            <a:avLst/>
          </a:prstGeom>
        </p:spPr>
        <p:txBody>
          <a:bodyPr wrap="square">
            <a:spAutoFit/>
          </a:bodyPr>
          <a:lstStyle/>
          <a:p>
            <a:pPr algn="just"/>
            <a:r>
              <a:rPr lang="en-US" sz="2000" dirty="0">
                <a:solidFill>
                  <a:schemeClr val="accent6">
                    <a:lumMod val="50000"/>
                  </a:schemeClr>
                </a:solidFill>
              </a:rPr>
              <a:t>Calculations have been done in order to demonstrate that all the pipes of HB650 cryomodule have been designed per venting requirements.</a:t>
            </a:r>
          </a:p>
        </p:txBody>
      </p:sp>
      <p:graphicFrame>
        <p:nvGraphicFramePr>
          <p:cNvPr id="4" name="Table 3"/>
          <p:cNvGraphicFramePr>
            <a:graphicFrameLocks noGrp="1"/>
          </p:cNvGraphicFramePr>
          <p:nvPr>
            <p:extLst>
              <p:ext uri="{D42A27DB-BD31-4B8C-83A1-F6EECF244321}">
                <p14:modId xmlns:p14="http://schemas.microsoft.com/office/powerpoint/2010/main" val="179370714"/>
              </p:ext>
            </p:extLst>
          </p:nvPr>
        </p:nvGraphicFramePr>
        <p:xfrm>
          <a:off x="1530603" y="2822341"/>
          <a:ext cx="5965096" cy="2194845"/>
        </p:xfrm>
        <a:graphic>
          <a:graphicData uri="http://schemas.openxmlformats.org/drawingml/2006/table">
            <a:tbl>
              <a:tblPr firstRow="1" firstCol="1" bandRow="1">
                <a:tableStyleId>{93296810-A885-4BE3-A3E7-6D5BEEA58F35}</a:tableStyleId>
              </a:tblPr>
              <a:tblGrid>
                <a:gridCol w="1433917">
                  <a:extLst>
                    <a:ext uri="{9D8B030D-6E8A-4147-A177-3AD203B41FA5}">
                      <a16:colId xmlns:a16="http://schemas.microsoft.com/office/drawing/2014/main" val="2711680714"/>
                    </a:ext>
                  </a:extLst>
                </a:gridCol>
                <a:gridCol w="1372204">
                  <a:extLst>
                    <a:ext uri="{9D8B030D-6E8A-4147-A177-3AD203B41FA5}">
                      <a16:colId xmlns:a16="http://schemas.microsoft.com/office/drawing/2014/main" val="159819837"/>
                    </a:ext>
                  </a:extLst>
                </a:gridCol>
                <a:gridCol w="1502891">
                  <a:extLst>
                    <a:ext uri="{9D8B030D-6E8A-4147-A177-3AD203B41FA5}">
                      <a16:colId xmlns:a16="http://schemas.microsoft.com/office/drawing/2014/main" val="1292462893"/>
                    </a:ext>
                  </a:extLst>
                </a:gridCol>
                <a:gridCol w="1656084">
                  <a:extLst>
                    <a:ext uri="{9D8B030D-6E8A-4147-A177-3AD203B41FA5}">
                      <a16:colId xmlns:a16="http://schemas.microsoft.com/office/drawing/2014/main" val="137160332"/>
                    </a:ext>
                  </a:extLst>
                </a:gridCol>
              </a:tblGrid>
              <a:tr h="852011">
                <a:tc>
                  <a:txBody>
                    <a:bodyPr/>
                    <a:lstStyle/>
                    <a:p>
                      <a:pPr marL="0" marR="0" algn="ctr">
                        <a:spcBef>
                          <a:spcPts val="0"/>
                        </a:spcBef>
                        <a:spcAft>
                          <a:spcPts val="0"/>
                        </a:spcAft>
                      </a:pPr>
                      <a:r>
                        <a:rPr lang="en-US" sz="12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Needed diameter for the chimney of the dressed cavity</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Needed diameter for the 2-phase helium pipe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Needed diameter for the relief line</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73488332"/>
                  </a:ext>
                </a:extLst>
              </a:tr>
              <a:tr h="381857">
                <a:tc>
                  <a:txBody>
                    <a:bodyPr/>
                    <a:lstStyle/>
                    <a:p>
                      <a:pPr marL="0" marR="0" algn="ctr">
                        <a:spcBef>
                          <a:spcPts val="0"/>
                        </a:spcBef>
                        <a:spcAft>
                          <a:spcPts val="0"/>
                        </a:spcAft>
                      </a:pPr>
                      <a:r>
                        <a:rPr lang="en-US" sz="1200">
                          <a:effectLst/>
                          <a:latin typeface="+mn-lt"/>
                        </a:rPr>
                        <a:t>Loss of insulating vacuum</a:t>
                      </a:r>
                      <a:endParaRPr lang="en-US" sz="14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solidFill>
                            <a:srgbClr val="404040"/>
                          </a:solidFill>
                          <a:effectLst/>
                          <a:latin typeface="+mn-lt"/>
                        </a:rPr>
                        <a:t>28.8 mm</a:t>
                      </a:r>
                      <a:endParaRPr lang="en-US" sz="1400" dirty="0">
                        <a:solidFill>
                          <a:srgbClr val="404040"/>
                        </a:solidFill>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solidFill>
                            <a:srgbClr val="404040"/>
                          </a:solidFill>
                          <a:effectLst/>
                          <a:latin typeface="+mn-lt"/>
                        </a:rPr>
                        <a:t>74.7 mm</a:t>
                      </a:r>
                      <a:endParaRPr lang="en-US" sz="1400" dirty="0">
                        <a:solidFill>
                          <a:srgbClr val="404040"/>
                        </a:solidFill>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solidFill>
                            <a:srgbClr val="404040"/>
                          </a:solidFill>
                          <a:effectLst/>
                          <a:latin typeface="+mn-lt"/>
                        </a:rPr>
                        <a:t>75.2 mm</a:t>
                      </a:r>
                      <a:endParaRPr lang="en-US" sz="1400" dirty="0">
                        <a:solidFill>
                          <a:srgbClr val="40404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415319976"/>
                  </a:ext>
                </a:extLst>
              </a:tr>
              <a:tr h="381857">
                <a:tc>
                  <a:txBody>
                    <a:bodyPr/>
                    <a:lstStyle/>
                    <a:p>
                      <a:pPr marL="0" marR="0" algn="ctr">
                        <a:spcBef>
                          <a:spcPts val="0"/>
                        </a:spcBef>
                        <a:spcAft>
                          <a:spcPts val="0"/>
                        </a:spcAft>
                      </a:pPr>
                      <a:r>
                        <a:rPr lang="en-US" sz="1200" dirty="0">
                          <a:effectLst/>
                          <a:latin typeface="+mn-lt"/>
                        </a:rPr>
                        <a:t>Cavity vacuum loss</a:t>
                      </a:r>
                      <a:endParaRPr lang="en-US" sz="14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solidFill>
                            <a:srgbClr val="404040"/>
                          </a:solidFill>
                          <a:effectLst/>
                          <a:latin typeface="+mn-lt"/>
                        </a:rPr>
                        <a:t>40 mm</a:t>
                      </a:r>
                      <a:endParaRPr lang="en-US" sz="1400" dirty="0">
                        <a:solidFill>
                          <a:srgbClr val="404040"/>
                        </a:solidFill>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solidFill>
                            <a:srgbClr val="404040"/>
                          </a:solidFill>
                          <a:effectLst/>
                          <a:latin typeface="+mn-lt"/>
                        </a:rPr>
                        <a:t>97.8 mm</a:t>
                      </a:r>
                      <a:endParaRPr lang="en-US" sz="1400" dirty="0">
                        <a:solidFill>
                          <a:srgbClr val="404040"/>
                        </a:solidFill>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solidFill>
                            <a:srgbClr val="404040"/>
                          </a:solidFill>
                          <a:effectLst/>
                          <a:latin typeface="+mn-lt"/>
                        </a:rPr>
                        <a:t>97.8 mm</a:t>
                      </a:r>
                      <a:endParaRPr lang="en-US" sz="1400" dirty="0">
                        <a:solidFill>
                          <a:srgbClr val="404040"/>
                        </a:solidFill>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581409463"/>
                  </a:ext>
                </a:extLst>
              </a:tr>
              <a:tr h="190929">
                <a:tc>
                  <a:txBody>
                    <a:bodyPr/>
                    <a:lstStyle/>
                    <a:p>
                      <a:pPr marL="0" marR="0" algn="ctr">
                        <a:spcBef>
                          <a:spcPts val="0"/>
                        </a:spcBef>
                        <a:spcAft>
                          <a:spcPts val="0"/>
                        </a:spcAft>
                      </a:pPr>
                      <a:endParaRPr lang="en-US" sz="1400" dirty="0">
                        <a:effectLst/>
                        <a:latin typeface="+mn-lt"/>
                        <a:ea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endParaRPr lang="en-US" sz="1400">
                        <a:solidFill>
                          <a:srgbClr val="404040"/>
                        </a:solidFill>
                        <a:effectLst/>
                        <a:latin typeface="+mn-lt"/>
                        <a:ea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endParaRPr lang="en-US" sz="1400">
                        <a:solidFill>
                          <a:srgbClr val="404040"/>
                        </a:solidFill>
                        <a:effectLst/>
                        <a:latin typeface="+mn-lt"/>
                        <a:ea typeface="Times New Roman" panose="02020603050405020304" pitchFamily="18" charset="0"/>
                      </a:endParaRPr>
                    </a:p>
                  </a:txBody>
                  <a:tcPr marL="68580" marR="68580" marT="0" marB="0" anchor="ctr">
                    <a:noFill/>
                  </a:tcPr>
                </a:tc>
                <a:tc>
                  <a:txBody>
                    <a:bodyPr/>
                    <a:lstStyle/>
                    <a:p>
                      <a:pPr marL="0" marR="0" algn="ctr">
                        <a:spcBef>
                          <a:spcPts val="0"/>
                        </a:spcBef>
                        <a:spcAft>
                          <a:spcPts val="0"/>
                        </a:spcAft>
                      </a:pPr>
                      <a:endParaRPr lang="en-US" sz="1400" dirty="0">
                        <a:solidFill>
                          <a:srgbClr val="404040"/>
                        </a:solidFill>
                        <a:effectLst/>
                        <a:latin typeface="+mn-lt"/>
                        <a:ea typeface="Times New Roman" panose="02020603050405020304" pitchFamily="18" charset="0"/>
                      </a:endParaRPr>
                    </a:p>
                  </a:txBody>
                  <a:tcPr marL="68580" marR="68580" marT="0" marB="0" anchor="ctr">
                    <a:noFill/>
                  </a:tcPr>
                </a:tc>
                <a:extLst>
                  <a:ext uri="{0D108BD9-81ED-4DB2-BD59-A6C34878D82A}">
                    <a16:rowId xmlns:a16="http://schemas.microsoft.com/office/drawing/2014/main" val="124205"/>
                  </a:ext>
                </a:extLst>
              </a:tr>
              <a:tr h="190929">
                <a:tc>
                  <a:txBody>
                    <a:bodyPr/>
                    <a:lstStyle/>
                    <a:p>
                      <a:pPr marL="0" marR="0" algn="ctr">
                        <a:spcBef>
                          <a:spcPts val="0"/>
                        </a:spcBef>
                        <a:spcAft>
                          <a:spcPts val="0"/>
                        </a:spcAft>
                      </a:pPr>
                      <a:r>
                        <a:rPr lang="en-US" sz="1200" dirty="0">
                          <a:effectLst/>
                          <a:latin typeface="+mn-lt"/>
                          <a:ea typeface="Times New Roman" panose="02020603050405020304" pitchFamily="18" charset="0"/>
                        </a:rPr>
                        <a:t>Considered</a:t>
                      </a:r>
                      <a:r>
                        <a:rPr lang="en-US" sz="1200" baseline="0" dirty="0">
                          <a:effectLst/>
                          <a:latin typeface="+mn-lt"/>
                          <a:ea typeface="Times New Roman" panose="02020603050405020304" pitchFamily="18" charset="0"/>
                        </a:rPr>
                        <a:t> diameter</a:t>
                      </a:r>
                      <a:endParaRPr lang="en-US" sz="1200" dirty="0">
                        <a:effectLst/>
                        <a:latin typeface="+mn-lt"/>
                        <a:ea typeface="Times New Roman" panose="02020603050405020304" pitchFamily="18" charset="0"/>
                      </a:endParaRPr>
                    </a:p>
                  </a:txBody>
                  <a:tcPr marL="68580" marR="68580" marT="0" marB="0" anchor="ctr">
                    <a:solidFill>
                      <a:srgbClr val="92D050"/>
                    </a:solidFill>
                  </a:tcPr>
                </a:tc>
                <a:tc>
                  <a:txBody>
                    <a:bodyPr/>
                    <a:lstStyle/>
                    <a:p>
                      <a:pPr marL="0" marR="0" algn="ctr">
                        <a:spcBef>
                          <a:spcPts val="0"/>
                        </a:spcBef>
                        <a:spcAft>
                          <a:spcPts val="0"/>
                        </a:spcAft>
                      </a:pPr>
                      <a:r>
                        <a:rPr lang="en-US" sz="1200" dirty="0">
                          <a:solidFill>
                            <a:srgbClr val="404040"/>
                          </a:solidFill>
                          <a:effectLst/>
                          <a:latin typeface="+mn-lt"/>
                          <a:ea typeface="Times New Roman" panose="02020603050405020304" pitchFamily="18" charset="0"/>
                        </a:rPr>
                        <a:t>93.5 mm</a:t>
                      </a:r>
                    </a:p>
                  </a:txBody>
                  <a:tcPr marL="68580" marR="68580" marT="0" marB="0" anchor="ctr">
                    <a:solidFill>
                      <a:schemeClr val="accent3">
                        <a:lumMod val="40000"/>
                        <a:lumOff val="60000"/>
                      </a:schemeClr>
                    </a:solidFill>
                  </a:tcPr>
                </a:tc>
                <a:tc>
                  <a:txBody>
                    <a:bodyPr/>
                    <a:lstStyle/>
                    <a:p>
                      <a:pPr marL="0" marR="0" algn="ctr">
                        <a:spcBef>
                          <a:spcPts val="0"/>
                        </a:spcBef>
                        <a:spcAft>
                          <a:spcPts val="0"/>
                        </a:spcAft>
                      </a:pPr>
                      <a:r>
                        <a:rPr lang="en-US" sz="1200" dirty="0">
                          <a:solidFill>
                            <a:srgbClr val="404040"/>
                          </a:solidFill>
                          <a:effectLst/>
                          <a:latin typeface="+mn-lt"/>
                          <a:ea typeface="Times New Roman" panose="02020603050405020304" pitchFamily="18" charset="0"/>
                        </a:rPr>
                        <a:t>146.8 mm</a:t>
                      </a:r>
                    </a:p>
                  </a:txBody>
                  <a:tcPr marL="68580" marR="68580" marT="0" marB="0" anchor="ctr">
                    <a:solidFill>
                      <a:schemeClr val="accent3">
                        <a:lumMod val="40000"/>
                        <a:lumOff val="60000"/>
                      </a:schemeClr>
                    </a:solidFill>
                  </a:tcPr>
                </a:tc>
                <a:tc>
                  <a:txBody>
                    <a:bodyPr/>
                    <a:lstStyle/>
                    <a:p>
                      <a:pPr marL="0" marR="0" algn="ctr">
                        <a:spcBef>
                          <a:spcPts val="0"/>
                        </a:spcBef>
                        <a:spcAft>
                          <a:spcPts val="0"/>
                        </a:spcAft>
                      </a:pPr>
                      <a:r>
                        <a:rPr lang="en-US" sz="1200" dirty="0">
                          <a:solidFill>
                            <a:srgbClr val="404040"/>
                          </a:solidFill>
                          <a:effectLst/>
                          <a:latin typeface="+mn-lt"/>
                          <a:ea typeface="Times New Roman" panose="02020603050405020304" pitchFamily="18" charset="0"/>
                        </a:rPr>
                        <a:t>108.2 mm</a:t>
                      </a:r>
                    </a:p>
                  </a:txBody>
                  <a:tcPr marL="68580" marR="68580" marT="0" marB="0" anchor="ctr">
                    <a:solidFill>
                      <a:schemeClr val="accent3">
                        <a:lumMod val="40000"/>
                        <a:lumOff val="60000"/>
                      </a:schemeClr>
                    </a:solidFill>
                  </a:tcPr>
                </a:tc>
                <a:extLst>
                  <a:ext uri="{0D108BD9-81ED-4DB2-BD59-A6C34878D82A}">
                    <a16:rowId xmlns:a16="http://schemas.microsoft.com/office/drawing/2014/main" val="1625102828"/>
                  </a:ext>
                </a:extLst>
              </a:tr>
            </a:tbl>
          </a:graphicData>
        </a:graphic>
      </p:graphicFrame>
      <p:sp>
        <p:nvSpPr>
          <p:cNvPr id="2" name="Rectangle 1">
            <a:extLst>
              <a:ext uri="{FF2B5EF4-FFF2-40B4-BE49-F238E27FC236}">
                <a16:creationId xmlns:a16="http://schemas.microsoft.com/office/drawing/2014/main" id="{719201C3-BB0A-4199-B6C9-C99A62FE18A8}"/>
              </a:ext>
            </a:extLst>
          </p:cNvPr>
          <p:cNvSpPr/>
          <p:nvPr/>
        </p:nvSpPr>
        <p:spPr>
          <a:xfrm>
            <a:off x="228600" y="5332698"/>
            <a:ext cx="8793480" cy="707886"/>
          </a:xfrm>
          <a:prstGeom prst="rect">
            <a:avLst/>
          </a:prstGeom>
        </p:spPr>
        <p:txBody>
          <a:bodyPr wrap="square">
            <a:spAutoFit/>
          </a:bodyPr>
          <a:lstStyle/>
          <a:p>
            <a:pPr algn="just"/>
            <a:r>
              <a:rPr lang="en-US" sz="2000" dirty="0">
                <a:solidFill>
                  <a:schemeClr val="accent6">
                    <a:lumMod val="50000"/>
                  </a:schemeClr>
                </a:solidFill>
              </a:rPr>
              <a:t>The two-phase helium pipe has been oversized in order to increase the gas volume and therefore the pressure stability. </a:t>
            </a:r>
          </a:p>
        </p:txBody>
      </p:sp>
      <p:sp>
        <p:nvSpPr>
          <p:cNvPr id="12" name="Title 9">
            <a:extLst>
              <a:ext uri="{FF2B5EF4-FFF2-40B4-BE49-F238E27FC236}">
                <a16:creationId xmlns:a16="http://schemas.microsoft.com/office/drawing/2014/main" id="{C6F5DE58-1DEE-47D5-9CBE-16DBA8C09637}"/>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2.5 Pipe sizing</a:t>
            </a:r>
          </a:p>
        </p:txBody>
      </p:sp>
      <p:sp>
        <p:nvSpPr>
          <p:cNvPr id="14" name="Title 9">
            <a:extLst>
              <a:ext uri="{FF2B5EF4-FFF2-40B4-BE49-F238E27FC236}">
                <a16:creationId xmlns:a16="http://schemas.microsoft.com/office/drawing/2014/main" id="{E419DDD7-06BC-4E1E-BFF8-884F36E2BDE7}"/>
              </a:ext>
            </a:extLst>
          </p:cNvPr>
          <p:cNvSpPr>
            <a:spLocks noGrp="1"/>
          </p:cNvSpPr>
          <p:nvPr>
            <p:ph type="title"/>
          </p:nvPr>
        </p:nvSpPr>
        <p:spPr>
          <a:xfrm>
            <a:off x="228600" y="251752"/>
            <a:ext cx="8686800" cy="427877"/>
          </a:xfrm>
        </p:spPr>
        <p:txBody>
          <a:bodyPr/>
          <a:lstStyle/>
          <a:p>
            <a:r>
              <a:rPr lang="en-US" dirty="0"/>
              <a:t>2. Description of the cryomodule</a:t>
            </a:r>
          </a:p>
        </p:txBody>
      </p:sp>
      <p:sp>
        <p:nvSpPr>
          <p:cNvPr id="15" name="Footer Placeholder 4">
            <a:extLst>
              <a:ext uri="{FF2B5EF4-FFF2-40B4-BE49-F238E27FC236}">
                <a16:creationId xmlns:a16="http://schemas.microsoft.com/office/drawing/2014/main" id="{993BE733-4F9F-4DEF-9375-5F58FDFC27CB}"/>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FDD4F0FA-DA81-4B2E-B418-C1A79095D9B9}"/>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4140787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15" name="Title 9">
            <a:extLst>
              <a:ext uri="{FF2B5EF4-FFF2-40B4-BE49-F238E27FC236}">
                <a16:creationId xmlns:a16="http://schemas.microsoft.com/office/drawing/2014/main" id="{1F45C4BA-520E-4C00-ACEA-B88E33292F88}"/>
              </a:ext>
            </a:extLst>
          </p:cNvPr>
          <p:cNvSpPr>
            <a:spLocks noGrp="1"/>
          </p:cNvSpPr>
          <p:nvPr>
            <p:ph type="title"/>
          </p:nvPr>
        </p:nvSpPr>
        <p:spPr>
          <a:xfrm>
            <a:off x="228600" y="251752"/>
            <a:ext cx="8686800" cy="427877"/>
          </a:xfrm>
        </p:spPr>
        <p:txBody>
          <a:bodyPr/>
          <a:lstStyle/>
          <a:p>
            <a:r>
              <a:rPr lang="en-US" dirty="0"/>
              <a:t>3. Transportation analysis</a:t>
            </a:r>
          </a:p>
        </p:txBody>
      </p:sp>
      <p:sp>
        <p:nvSpPr>
          <p:cNvPr id="10" name="TextBox 9">
            <a:extLst>
              <a:ext uri="{FF2B5EF4-FFF2-40B4-BE49-F238E27FC236}">
                <a16:creationId xmlns:a16="http://schemas.microsoft.com/office/drawing/2014/main" id="{44EF0D0D-558C-467D-8889-D7E038E2724B}"/>
              </a:ext>
            </a:extLst>
          </p:cNvPr>
          <p:cNvSpPr txBox="1"/>
          <p:nvPr/>
        </p:nvSpPr>
        <p:spPr>
          <a:xfrm>
            <a:off x="222250" y="925584"/>
            <a:ext cx="8594889" cy="1323439"/>
          </a:xfrm>
          <a:prstGeom prst="rect">
            <a:avLst/>
          </a:prstGeom>
          <a:noFill/>
        </p:spPr>
        <p:txBody>
          <a:bodyPr wrap="square" rtlCol="0">
            <a:spAutoFit/>
          </a:bodyPr>
          <a:lstStyle/>
          <a:p>
            <a:pPr algn="just"/>
            <a:r>
              <a:rPr lang="en-US" sz="2000" dirty="0">
                <a:solidFill>
                  <a:schemeClr val="accent6">
                    <a:lumMod val="50000"/>
                  </a:schemeClr>
                </a:solidFill>
              </a:rPr>
              <a:t>A preliminary transportation analysis has been performed including static structural and modal analysis. The vacuum vessel, strong-back, G10 support posts, cavity support posts, string assembly, two phase helium pipe and thermal shield have been modeled.</a:t>
            </a:r>
          </a:p>
        </p:txBody>
      </p:sp>
      <p:sp>
        <p:nvSpPr>
          <p:cNvPr id="16" name="Footer Placeholder 4">
            <a:extLst>
              <a:ext uri="{FF2B5EF4-FFF2-40B4-BE49-F238E27FC236}">
                <a16:creationId xmlns:a16="http://schemas.microsoft.com/office/drawing/2014/main" id="{BE5924EF-ABEB-4BCF-A26C-08FB081F342F}"/>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pic>
        <p:nvPicPr>
          <p:cNvPr id="2" name="Picture 1">
            <a:extLst>
              <a:ext uri="{FF2B5EF4-FFF2-40B4-BE49-F238E27FC236}">
                <a16:creationId xmlns:a16="http://schemas.microsoft.com/office/drawing/2014/main" id="{323413FF-861A-4AE1-AE82-35B2DE5942A9}"/>
              </a:ext>
            </a:extLst>
          </p:cNvPr>
          <p:cNvPicPr>
            <a:picLocks noChangeAspect="1"/>
          </p:cNvPicPr>
          <p:nvPr/>
        </p:nvPicPr>
        <p:blipFill>
          <a:blip r:embed="rId2"/>
          <a:stretch>
            <a:fillRect/>
          </a:stretch>
        </p:blipFill>
        <p:spPr>
          <a:xfrm>
            <a:off x="664711" y="2235433"/>
            <a:ext cx="7814578" cy="1906792"/>
          </a:xfrm>
          <a:prstGeom prst="rect">
            <a:avLst/>
          </a:prstGeom>
        </p:spPr>
      </p:pic>
      <p:pic>
        <p:nvPicPr>
          <p:cNvPr id="4" name="Picture 3">
            <a:extLst>
              <a:ext uri="{FF2B5EF4-FFF2-40B4-BE49-F238E27FC236}">
                <a16:creationId xmlns:a16="http://schemas.microsoft.com/office/drawing/2014/main" id="{6181DFBE-8ABC-4EDF-A76C-8ED50128B118}"/>
              </a:ext>
            </a:extLst>
          </p:cNvPr>
          <p:cNvPicPr>
            <a:picLocks noChangeAspect="1"/>
          </p:cNvPicPr>
          <p:nvPr/>
        </p:nvPicPr>
        <p:blipFill>
          <a:blip r:embed="rId3"/>
          <a:stretch>
            <a:fillRect/>
          </a:stretch>
        </p:blipFill>
        <p:spPr>
          <a:xfrm>
            <a:off x="1801632" y="4254249"/>
            <a:ext cx="1805808" cy="1962401"/>
          </a:xfrm>
          <a:prstGeom prst="rect">
            <a:avLst/>
          </a:prstGeom>
        </p:spPr>
      </p:pic>
      <p:pic>
        <p:nvPicPr>
          <p:cNvPr id="5" name="Picture 4">
            <a:extLst>
              <a:ext uri="{FF2B5EF4-FFF2-40B4-BE49-F238E27FC236}">
                <a16:creationId xmlns:a16="http://schemas.microsoft.com/office/drawing/2014/main" id="{8E93A7BF-0F13-40DE-B766-0C942675C015}"/>
              </a:ext>
            </a:extLst>
          </p:cNvPr>
          <p:cNvPicPr>
            <a:picLocks noChangeAspect="1"/>
          </p:cNvPicPr>
          <p:nvPr/>
        </p:nvPicPr>
        <p:blipFill>
          <a:blip r:embed="rId4"/>
          <a:stretch>
            <a:fillRect/>
          </a:stretch>
        </p:blipFill>
        <p:spPr>
          <a:xfrm>
            <a:off x="4102677" y="4254250"/>
            <a:ext cx="2605361" cy="1964886"/>
          </a:xfrm>
          <a:prstGeom prst="rect">
            <a:avLst/>
          </a:prstGeom>
        </p:spPr>
      </p:pic>
      <p:sp>
        <p:nvSpPr>
          <p:cNvPr id="19" name="TextBox 18">
            <a:extLst>
              <a:ext uri="{FF2B5EF4-FFF2-40B4-BE49-F238E27FC236}">
                <a16:creationId xmlns:a16="http://schemas.microsoft.com/office/drawing/2014/main" id="{AA2AFD7D-D111-499F-97DD-84D8557429EE}"/>
              </a:ext>
            </a:extLst>
          </p:cNvPr>
          <p:cNvSpPr txBox="1"/>
          <p:nvPr/>
        </p:nvSpPr>
        <p:spPr>
          <a:xfrm>
            <a:off x="6131858" y="323368"/>
            <a:ext cx="2948597" cy="400110"/>
          </a:xfrm>
          <a:prstGeom prst="rect">
            <a:avLst/>
          </a:prstGeom>
          <a:noFill/>
        </p:spPr>
        <p:txBody>
          <a:bodyPr wrap="square" rtlCol="0">
            <a:spAutoFit/>
          </a:bodyPr>
          <a:lstStyle/>
          <a:p>
            <a:r>
              <a:rPr lang="en-US" sz="2000" i="1" dirty="0"/>
              <a:t>With courtesy of S. Cheban</a:t>
            </a:r>
          </a:p>
        </p:txBody>
      </p:sp>
      <p:sp>
        <p:nvSpPr>
          <p:cNvPr id="20" name="Date Placeholder 3">
            <a:extLst>
              <a:ext uri="{FF2B5EF4-FFF2-40B4-BE49-F238E27FC236}">
                <a16:creationId xmlns:a16="http://schemas.microsoft.com/office/drawing/2014/main" id="{EE42C6FD-0030-467D-9B43-4B31B629187B}"/>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22176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15" name="Title 9">
            <a:extLst>
              <a:ext uri="{FF2B5EF4-FFF2-40B4-BE49-F238E27FC236}">
                <a16:creationId xmlns:a16="http://schemas.microsoft.com/office/drawing/2014/main" id="{1F45C4BA-520E-4C00-ACEA-B88E33292F88}"/>
              </a:ext>
            </a:extLst>
          </p:cNvPr>
          <p:cNvSpPr>
            <a:spLocks noGrp="1"/>
          </p:cNvSpPr>
          <p:nvPr>
            <p:ph type="title"/>
          </p:nvPr>
        </p:nvSpPr>
        <p:spPr>
          <a:xfrm>
            <a:off x="228600" y="251752"/>
            <a:ext cx="8686800" cy="427877"/>
          </a:xfrm>
        </p:spPr>
        <p:txBody>
          <a:bodyPr/>
          <a:lstStyle/>
          <a:p>
            <a:r>
              <a:rPr lang="en-US" dirty="0"/>
              <a:t>3. Transportation analysis</a:t>
            </a:r>
          </a:p>
        </p:txBody>
      </p:sp>
      <p:sp>
        <p:nvSpPr>
          <p:cNvPr id="17" name="Footer Placeholder 4">
            <a:extLst>
              <a:ext uri="{FF2B5EF4-FFF2-40B4-BE49-F238E27FC236}">
                <a16:creationId xmlns:a16="http://schemas.microsoft.com/office/drawing/2014/main" id="{C16124DA-76D6-41B2-9BB8-8002E43A0EDC}"/>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7" name="Title 9">
            <a:extLst>
              <a:ext uri="{FF2B5EF4-FFF2-40B4-BE49-F238E27FC236}">
                <a16:creationId xmlns:a16="http://schemas.microsoft.com/office/drawing/2014/main" id="{18EBD00A-8BA3-4EB4-B2B0-9BFFD208E714}"/>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3.1 Structural analysis</a:t>
            </a:r>
          </a:p>
        </p:txBody>
      </p:sp>
      <p:pic>
        <p:nvPicPr>
          <p:cNvPr id="2" name="Picture 1">
            <a:extLst>
              <a:ext uri="{FF2B5EF4-FFF2-40B4-BE49-F238E27FC236}">
                <a16:creationId xmlns:a16="http://schemas.microsoft.com/office/drawing/2014/main" id="{B6EBA9D3-871C-4B68-90AC-03BBDAF9771D}"/>
              </a:ext>
            </a:extLst>
          </p:cNvPr>
          <p:cNvPicPr>
            <a:picLocks noChangeAspect="1"/>
          </p:cNvPicPr>
          <p:nvPr/>
        </p:nvPicPr>
        <p:blipFill>
          <a:blip r:embed="rId2"/>
          <a:stretch>
            <a:fillRect/>
          </a:stretch>
        </p:blipFill>
        <p:spPr>
          <a:xfrm>
            <a:off x="1758519" y="2206255"/>
            <a:ext cx="3079229" cy="1819003"/>
          </a:xfrm>
          <a:prstGeom prst="rect">
            <a:avLst/>
          </a:prstGeom>
        </p:spPr>
      </p:pic>
      <p:cxnSp>
        <p:nvCxnSpPr>
          <p:cNvPr id="4" name="Straight Arrow Connector 3">
            <a:extLst>
              <a:ext uri="{FF2B5EF4-FFF2-40B4-BE49-F238E27FC236}">
                <a16:creationId xmlns:a16="http://schemas.microsoft.com/office/drawing/2014/main" id="{D2AEA341-E3A3-4A23-BA8C-8C083FE3E4BD}"/>
              </a:ext>
            </a:extLst>
          </p:cNvPr>
          <p:cNvCxnSpPr/>
          <p:nvPr/>
        </p:nvCxnSpPr>
        <p:spPr>
          <a:xfrm>
            <a:off x="5630205" y="3338261"/>
            <a:ext cx="0" cy="599846"/>
          </a:xfrm>
          <a:prstGeom prst="straightConnector1">
            <a:avLst/>
          </a:prstGeom>
          <a:ln w="34925">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73958EDA-7C43-4856-A408-B3B0C11C22EC}"/>
              </a:ext>
            </a:extLst>
          </p:cNvPr>
          <p:cNvCxnSpPr/>
          <p:nvPr/>
        </p:nvCxnSpPr>
        <p:spPr>
          <a:xfrm flipH="1" flipV="1">
            <a:off x="5362196" y="2772683"/>
            <a:ext cx="342900" cy="414671"/>
          </a:xfrm>
          <a:prstGeom prst="straightConnector1">
            <a:avLst/>
          </a:prstGeom>
          <a:ln w="34925">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506AA2D-F797-4AE5-991C-B41D42F02BB7}"/>
              </a:ext>
            </a:extLst>
          </p:cNvPr>
          <p:cNvCxnSpPr>
            <a:cxnSpLocks/>
          </p:cNvCxnSpPr>
          <p:nvPr/>
        </p:nvCxnSpPr>
        <p:spPr>
          <a:xfrm flipH="1">
            <a:off x="5362196" y="2277504"/>
            <a:ext cx="439389" cy="262271"/>
          </a:xfrm>
          <a:prstGeom prst="straightConnector1">
            <a:avLst/>
          </a:prstGeom>
          <a:ln w="34925">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33484C1-1DF4-4308-AB10-D1FDB2E4B477}"/>
              </a:ext>
            </a:extLst>
          </p:cNvPr>
          <p:cNvSpPr txBox="1"/>
          <p:nvPr/>
        </p:nvSpPr>
        <p:spPr>
          <a:xfrm>
            <a:off x="5601252" y="3453518"/>
            <a:ext cx="1325875" cy="369332"/>
          </a:xfrm>
          <a:prstGeom prst="rect">
            <a:avLst/>
          </a:prstGeom>
          <a:noFill/>
        </p:spPr>
        <p:txBody>
          <a:bodyPr wrap="square" rtlCol="0">
            <a:spAutoFit/>
          </a:bodyPr>
          <a:lstStyle/>
          <a:p>
            <a:pPr algn="ctr"/>
            <a:r>
              <a:rPr lang="en-US" sz="1800" dirty="0">
                <a:solidFill>
                  <a:schemeClr val="accent6">
                    <a:lumMod val="50000"/>
                  </a:schemeClr>
                </a:solidFill>
              </a:rPr>
              <a:t>Vertical 3g</a:t>
            </a:r>
          </a:p>
        </p:txBody>
      </p:sp>
      <p:sp>
        <p:nvSpPr>
          <p:cNvPr id="18" name="TextBox 17">
            <a:extLst>
              <a:ext uri="{FF2B5EF4-FFF2-40B4-BE49-F238E27FC236}">
                <a16:creationId xmlns:a16="http://schemas.microsoft.com/office/drawing/2014/main" id="{EF3EC505-37CA-41CA-AA1B-9644E9FAF175}"/>
              </a:ext>
            </a:extLst>
          </p:cNvPr>
          <p:cNvSpPr txBox="1"/>
          <p:nvPr/>
        </p:nvSpPr>
        <p:spPr>
          <a:xfrm>
            <a:off x="5601252" y="2785906"/>
            <a:ext cx="1626102" cy="369332"/>
          </a:xfrm>
          <a:prstGeom prst="rect">
            <a:avLst/>
          </a:prstGeom>
          <a:noFill/>
        </p:spPr>
        <p:txBody>
          <a:bodyPr wrap="square" rtlCol="0">
            <a:spAutoFit/>
          </a:bodyPr>
          <a:lstStyle/>
          <a:p>
            <a:pPr algn="ctr"/>
            <a:r>
              <a:rPr lang="en-US" sz="1800" dirty="0">
                <a:solidFill>
                  <a:schemeClr val="accent6">
                    <a:lumMod val="50000"/>
                  </a:schemeClr>
                </a:solidFill>
              </a:rPr>
              <a:t>Transvers 1.5g</a:t>
            </a:r>
          </a:p>
        </p:txBody>
      </p:sp>
      <p:sp>
        <p:nvSpPr>
          <p:cNvPr id="19" name="TextBox 18">
            <a:extLst>
              <a:ext uri="{FF2B5EF4-FFF2-40B4-BE49-F238E27FC236}">
                <a16:creationId xmlns:a16="http://schemas.microsoft.com/office/drawing/2014/main" id="{CB3EF992-8493-42F4-9222-A40DDD0C202F}"/>
              </a:ext>
            </a:extLst>
          </p:cNvPr>
          <p:cNvSpPr txBox="1"/>
          <p:nvPr/>
        </p:nvSpPr>
        <p:spPr>
          <a:xfrm>
            <a:off x="5489614" y="2223973"/>
            <a:ext cx="1626102" cy="369332"/>
          </a:xfrm>
          <a:prstGeom prst="rect">
            <a:avLst/>
          </a:prstGeom>
          <a:noFill/>
        </p:spPr>
        <p:txBody>
          <a:bodyPr wrap="square" rtlCol="0">
            <a:spAutoFit/>
          </a:bodyPr>
          <a:lstStyle/>
          <a:p>
            <a:pPr algn="ctr"/>
            <a:r>
              <a:rPr lang="en-US" sz="1800" dirty="0">
                <a:solidFill>
                  <a:schemeClr val="accent6">
                    <a:lumMod val="50000"/>
                  </a:schemeClr>
                </a:solidFill>
              </a:rPr>
              <a:t>Axial 5g</a:t>
            </a:r>
          </a:p>
        </p:txBody>
      </p:sp>
      <p:sp>
        <p:nvSpPr>
          <p:cNvPr id="20" name="TextBox 19">
            <a:extLst>
              <a:ext uri="{FF2B5EF4-FFF2-40B4-BE49-F238E27FC236}">
                <a16:creationId xmlns:a16="http://schemas.microsoft.com/office/drawing/2014/main" id="{2D4CC920-33C7-4F58-8903-82F6F13270D2}"/>
              </a:ext>
            </a:extLst>
          </p:cNvPr>
          <p:cNvSpPr txBox="1"/>
          <p:nvPr/>
        </p:nvSpPr>
        <p:spPr>
          <a:xfrm>
            <a:off x="162920" y="1442524"/>
            <a:ext cx="8594889" cy="707886"/>
          </a:xfrm>
          <a:prstGeom prst="rect">
            <a:avLst/>
          </a:prstGeom>
          <a:noFill/>
        </p:spPr>
        <p:txBody>
          <a:bodyPr wrap="square" rtlCol="0">
            <a:spAutoFit/>
          </a:bodyPr>
          <a:lstStyle/>
          <a:p>
            <a:pPr algn="just"/>
            <a:r>
              <a:rPr lang="en-US" sz="2000" dirty="0">
                <a:solidFill>
                  <a:schemeClr val="accent6">
                    <a:lumMod val="50000"/>
                  </a:schemeClr>
                </a:solidFill>
              </a:rPr>
              <a:t>In order to compare the spaceframe design to the strong-back design, similar boundary conditions have been applied. </a:t>
            </a:r>
          </a:p>
        </p:txBody>
      </p:sp>
      <p:pic>
        <p:nvPicPr>
          <p:cNvPr id="21" name="Picture 20">
            <a:extLst>
              <a:ext uri="{FF2B5EF4-FFF2-40B4-BE49-F238E27FC236}">
                <a16:creationId xmlns:a16="http://schemas.microsoft.com/office/drawing/2014/main" id="{01428BA0-9CBA-4092-93D0-DE63A68D9AE5}"/>
              </a:ext>
            </a:extLst>
          </p:cNvPr>
          <p:cNvPicPr>
            <a:picLocks noChangeAspect="1"/>
          </p:cNvPicPr>
          <p:nvPr/>
        </p:nvPicPr>
        <p:blipFill>
          <a:blip r:embed="rId3"/>
          <a:stretch>
            <a:fillRect/>
          </a:stretch>
        </p:blipFill>
        <p:spPr>
          <a:xfrm>
            <a:off x="1747210" y="4161145"/>
            <a:ext cx="5652432" cy="2094102"/>
          </a:xfrm>
          <a:prstGeom prst="rect">
            <a:avLst/>
          </a:prstGeom>
        </p:spPr>
      </p:pic>
      <p:sp>
        <p:nvSpPr>
          <p:cNvPr id="23" name="TextBox 22">
            <a:extLst>
              <a:ext uri="{FF2B5EF4-FFF2-40B4-BE49-F238E27FC236}">
                <a16:creationId xmlns:a16="http://schemas.microsoft.com/office/drawing/2014/main" id="{5842453F-B7EB-4B5C-B438-E8754C6C1293}"/>
              </a:ext>
            </a:extLst>
          </p:cNvPr>
          <p:cNvSpPr txBox="1"/>
          <p:nvPr/>
        </p:nvSpPr>
        <p:spPr>
          <a:xfrm>
            <a:off x="6131858" y="323368"/>
            <a:ext cx="2948597" cy="400110"/>
          </a:xfrm>
          <a:prstGeom prst="rect">
            <a:avLst/>
          </a:prstGeom>
          <a:noFill/>
        </p:spPr>
        <p:txBody>
          <a:bodyPr wrap="square" rtlCol="0">
            <a:spAutoFit/>
          </a:bodyPr>
          <a:lstStyle/>
          <a:p>
            <a:r>
              <a:rPr lang="en-US" sz="2000" i="1" dirty="0"/>
              <a:t>With courtesy of S. Cheban</a:t>
            </a:r>
          </a:p>
        </p:txBody>
      </p:sp>
      <p:sp>
        <p:nvSpPr>
          <p:cNvPr id="24" name="Date Placeholder 3">
            <a:extLst>
              <a:ext uri="{FF2B5EF4-FFF2-40B4-BE49-F238E27FC236}">
                <a16:creationId xmlns:a16="http://schemas.microsoft.com/office/drawing/2014/main" id="{A25A5A95-0491-4D6C-9869-A2047C8950FF}"/>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91631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15" name="Title 9">
            <a:extLst>
              <a:ext uri="{FF2B5EF4-FFF2-40B4-BE49-F238E27FC236}">
                <a16:creationId xmlns:a16="http://schemas.microsoft.com/office/drawing/2014/main" id="{1F45C4BA-520E-4C00-ACEA-B88E33292F88}"/>
              </a:ext>
            </a:extLst>
          </p:cNvPr>
          <p:cNvSpPr>
            <a:spLocks noGrp="1"/>
          </p:cNvSpPr>
          <p:nvPr>
            <p:ph type="title"/>
          </p:nvPr>
        </p:nvSpPr>
        <p:spPr>
          <a:xfrm>
            <a:off x="228600" y="251752"/>
            <a:ext cx="8686800" cy="427877"/>
          </a:xfrm>
        </p:spPr>
        <p:txBody>
          <a:bodyPr/>
          <a:lstStyle/>
          <a:p>
            <a:r>
              <a:rPr lang="en-US" dirty="0"/>
              <a:t>3. Transportation analysis</a:t>
            </a:r>
          </a:p>
        </p:txBody>
      </p:sp>
      <p:sp>
        <p:nvSpPr>
          <p:cNvPr id="17" name="Footer Placeholder 4">
            <a:extLst>
              <a:ext uri="{FF2B5EF4-FFF2-40B4-BE49-F238E27FC236}">
                <a16:creationId xmlns:a16="http://schemas.microsoft.com/office/drawing/2014/main" id="{C16124DA-76D6-41B2-9BB8-8002E43A0EDC}"/>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7" name="Title 9">
            <a:extLst>
              <a:ext uri="{FF2B5EF4-FFF2-40B4-BE49-F238E27FC236}">
                <a16:creationId xmlns:a16="http://schemas.microsoft.com/office/drawing/2014/main" id="{18EBD00A-8BA3-4EB4-B2B0-9BFFD208E714}"/>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3.1 Structural analysis - Vertical 3G</a:t>
            </a:r>
          </a:p>
        </p:txBody>
      </p:sp>
      <p:pic>
        <p:nvPicPr>
          <p:cNvPr id="3" name="Picture 2">
            <a:extLst>
              <a:ext uri="{FF2B5EF4-FFF2-40B4-BE49-F238E27FC236}">
                <a16:creationId xmlns:a16="http://schemas.microsoft.com/office/drawing/2014/main" id="{A6E076F0-679B-42EA-8320-694DA458F0CE}"/>
              </a:ext>
            </a:extLst>
          </p:cNvPr>
          <p:cNvPicPr>
            <a:picLocks noChangeAspect="1"/>
          </p:cNvPicPr>
          <p:nvPr/>
        </p:nvPicPr>
        <p:blipFill rotWithShape="1">
          <a:blip r:embed="rId2"/>
          <a:srcRect l="20302" t="11003"/>
          <a:stretch/>
        </p:blipFill>
        <p:spPr>
          <a:xfrm>
            <a:off x="321385" y="2081793"/>
            <a:ext cx="1828800" cy="2092431"/>
          </a:xfrm>
          <a:prstGeom prst="rect">
            <a:avLst/>
          </a:prstGeom>
        </p:spPr>
      </p:pic>
      <p:pic>
        <p:nvPicPr>
          <p:cNvPr id="5" name="Picture 4">
            <a:extLst>
              <a:ext uri="{FF2B5EF4-FFF2-40B4-BE49-F238E27FC236}">
                <a16:creationId xmlns:a16="http://schemas.microsoft.com/office/drawing/2014/main" id="{63888CD5-FC4C-4040-A7EF-D8D1A2CC19F4}"/>
              </a:ext>
            </a:extLst>
          </p:cNvPr>
          <p:cNvPicPr>
            <a:picLocks noChangeAspect="1"/>
          </p:cNvPicPr>
          <p:nvPr/>
        </p:nvPicPr>
        <p:blipFill>
          <a:blip r:embed="rId3"/>
          <a:stretch>
            <a:fillRect/>
          </a:stretch>
        </p:blipFill>
        <p:spPr>
          <a:xfrm>
            <a:off x="2395272" y="2081794"/>
            <a:ext cx="6532903" cy="2098757"/>
          </a:xfrm>
          <a:prstGeom prst="rect">
            <a:avLst/>
          </a:prstGeom>
        </p:spPr>
      </p:pic>
      <p:pic>
        <p:nvPicPr>
          <p:cNvPr id="11" name="Picture 10">
            <a:extLst>
              <a:ext uri="{FF2B5EF4-FFF2-40B4-BE49-F238E27FC236}">
                <a16:creationId xmlns:a16="http://schemas.microsoft.com/office/drawing/2014/main" id="{375E2578-6E85-48DA-BD5B-76B6D58E1672}"/>
              </a:ext>
            </a:extLst>
          </p:cNvPr>
          <p:cNvPicPr>
            <a:picLocks noChangeAspect="1"/>
          </p:cNvPicPr>
          <p:nvPr/>
        </p:nvPicPr>
        <p:blipFill rotWithShape="1">
          <a:blip r:embed="rId4"/>
          <a:srcRect r="8142"/>
          <a:stretch/>
        </p:blipFill>
        <p:spPr>
          <a:xfrm>
            <a:off x="228600" y="4662975"/>
            <a:ext cx="2299447" cy="1353614"/>
          </a:xfrm>
          <a:prstGeom prst="rect">
            <a:avLst/>
          </a:prstGeom>
        </p:spPr>
      </p:pic>
      <p:pic>
        <p:nvPicPr>
          <p:cNvPr id="14" name="Picture 13">
            <a:extLst>
              <a:ext uri="{FF2B5EF4-FFF2-40B4-BE49-F238E27FC236}">
                <a16:creationId xmlns:a16="http://schemas.microsoft.com/office/drawing/2014/main" id="{F6BF4CF7-3E29-44CD-AF61-298080BDB48B}"/>
              </a:ext>
            </a:extLst>
          </p:cNvPr>
          <p:cNvPicPr>
            <a:picLocks noChangeAspect="1"/>
          </p:cNvPicPr>
          <p:nvPr/>
        </p:nvPicPr>
        <p:blipFill>
          <a:blip r:embed="rId5"/>
          <a:stretch>
            <a:fillRect/>
          </a:stretch>
        </p:blipFill>
        <p:spPr>
          <a:xfrm>
            <a:off x="2563907" y="4662975"/>
            <a:ext cx="6546683" cy="1353614"/>
          </a:xfrm>
          <a:prstGeom prst="rect">
            <a:avLst/>
          </a:prstGeom>
        </p:spPr>
      </p:pic>
      <p:sp>
        <p:nvSpPr>
          <p:cNvPr id="22" name="TextBox 21">
            <a:extLst>
              <a:ext uri="{FF2B5EF4-FFF2-40B4-BE49-F238E27FC236}">
                <a16:creationId xmlns:a16="http://schemas.microsoft.com/office/drawing/2014/main" id="{CF962AFC-6B55-4C31-98D2-6F9FE519C575}"/>
              </a:ext>
            </a:extLst>
          </p:cNvPr>
          <p:cNvSpPr txBox="1"/>
          <p:nvPr/>
        </p:nvSpPr>
        <p:spPr>
          <a:xfrm>
            <a:off x="429419" y="1574166"/>
            <a:ext cx="8594889" cy="400110"/>
          </a:xfrm>
          <a:prstGeom prst="rect">
            <a:avLst/>
          </a:prstGeom>
          <a:noFill/>
        </p:spPr>
        <p:txBody>
          <a:bodyPr wrap="square" rtlCol="0">
            <a:spAutoFit/>
          </a:bodyPr>
          <a:lstStyle/>
          <a:p>
            <a:pPr algn="just"/>
            <a:r>
              <a:rPr lang="en-US" sz="2000" dirty="0">
                <a:solidFill>
                  <a:schemeClr val="accent6">
                    <a:lumMod val="50000"/>
                  </a:schemeClr>
                </a:solidFill>
              </a:rPr>
              <a:t>Displacement: Max 3.4 mm</a:t>
            </a:r>
          </a:p>
        </p:txBody>
      </p:sp>
      <p:sp>
        <p:nvSpPr>
          <p:cNvPr id="23" name="TextBox 22">
            <a:extLst>
              <a:ext uri="{FF2B5EF4-FFF2-40B4-BE49-F238E27FC236}">
                <a16:creationId xmlns:a16="http://schemas.microsoft.com/office/drawing/2014/main" id="{D3E28683-660C-4181-96BD-2D11DBC08E31}"/>
              </a:ext>
            </a:extLst>
          </p:cNvPr>
          <p:cNvSpPr txBox="1"/>
          <p:nvPr/>
        </p:nvSpPr>
        <p:spPr>
          <a:xfrm>
            <a:off x="374650" y="4209283"/>
            <a:ext cx="8594889" cy="400110"/>
          </a:xfrm>
          <a:prstGeom prst="rect">
            <a:avLst/>
          </a:prstGeom>
          <a:noFill/>
        </p:spPr>
        <p:txBody>
          <a:bodyPr wrap="square" rtlCol="0">
            <a:spAutoFit/>
          </a:bodyPr>
          <a:lstStyle/>
          <a:p>
            <a:pPr algn="just"/>
            <a:r>
              <a:rPr lang="en-US" sz="2000" dirty="0">
                <a:solidFill>
                  <a:schemeClr val="accent6">
                    <a:lumMod val="50000"/>
                  </a:schemeClr>
                </a:solidFill>
              </a:rPr>
              <a:t>Stress:</a:t>
            </a:r>
          </a:p>
        </p:txBody>
      </p:sp>
      <p:sp>
        <p:nvSpPr>
          <p:cNvPr id="24" name="TextBox 23">
            <a:extLst>
              <a:ext uri="{FF2B5EF4-FFF2-40B4-BE49-F238E27FC236}">
                <a16:creationId xmlns:a16="http://schemas.microsoft.com/office/drawing/2014/main" id="{ED77B91A-B2F0-40FD-9E3D-A4CCEA091075}"/>
              </a:ext>
            </a:extLst>
          </p:cNvPr>
          <p:cNvSpPr txBox="1"/>
          <p:nvPr/>
        </p:nvSpPr>
        <p:spPr>
          <a:xfrm>
            <a:off x="6131858" y="323368"/>
            <a:ext cx="2948597" cy="400110"/>
          </a:xfrm>
          <a:prstGeom prst="rect">
            <a:avLst/>
          </a:prstGeom>
          <a:noFill/>
        </p:spPr>
        <p:txBody>
          <a:bodyPr wrap="square" rtlCol="0">
            <a:spAutoFit/>
          </a:bodyPr>
          <a:lstStyle/>
          <a:p>
            <a:r>
              <a:rPr lang="en-US" sz="2000" i="1" dirty="0"/>
              <a:t>With courtesy of S. Cheban</a:t>
            </a:r>
          </a:p>
        </p:txBody>
      </p:sp>
      <p:sp>
        <p:nvSpPr>
          <p:cNvPr id="25" name="Date Placeholder 3">
            <a:extLst>
              <a:ext uri="{FF2B5EF4-FFF2-40B4-BE49-F238E27FC236}">
                <a16:creationId xmlns:a16="http://schemas.microsoft.com/office/drawing/2014/main" id="{79E97E67-332F-4580-A363-0398C00C986D}"/>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647979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30603" y="1247852"/>
            <a:ext cx="6564630" cy="4362907"/>
          </a:xfrm>
        </p:spPr>
        <p:txBody>
          <a:bodyPr/>
          <a:lstStyle/>
          <a:p>
            <a:pPr marL="457200" indent="-457200">
              <a:lnSpc>
                <a:spcPct val="150000"/>
              </a:lnSpc>
              <a:buFont typeface="+mj-lt"/>
              <a:buAutoNum type="arabicPeriod"/>
            </a:pPr>
            <a:r>
              <a:rPr lang="en-US" sz="2800" dirty="0"/>
              <a:t>Design strategy</a:t>
            </a:r>
          </a:p>
          <a:p>
            <a:pPr marL="457200" indent="-457200">
              <a:lnSpc>
                <a:spcPct val="150000"/>
              </a:lnSpc>
              <a:buFont typeface="+mj-lt"/>
              <a:buAutoNum type="arabicPeriod"/>
            </a:pPr>
            <a:r>
              <a:rPr lang="en-US" sz="2800" dirty="0"/>
              <a:t>Description of the cryomodule</a:t>
            </a:r>
          </a:p>
          <a:p>
            <a:pPr marL="457200" indent="-457200">
              <a:lnSpc>
                <a:spcPct val="150000"/>
              </a:lnSpc>
              <a:buFont typeface="+mj-lt"/>
              <a:buAutoNum type="arabicPeriod"/>
            </a:pPr>
            <a:r>
              <a:rPr lang="en-US" sz="2800" dirty="0"/>
              <a:t>Transportation analysis</a:t>
            </a:r>
          </a:p>
          <a:p>
            <a:pPr marL="457200" indent="-457200">
              <a:lnSpc>
                <a:spcPct val="150000"/>
              </a:lnSpc>
              <a:buFont typeface="+mj-lt"/>
              <a:buAutoNum type="arabicPeriod"/>
            </a:pPr>
            <a:r>
              <a:rPr lang="en-US" sz="2800" dirty="0"/>
              <a:t>Assembly process</a:t>
            </a:r>
            <a:endParaRPr lang="en-US" sz="900" dirty="0"/>
          </a:p>
          <a:p>
            <a:pPr marL="457200" indent="-457200">
              <a:lnSpc>
                <a:spcPct val="150000"/>
              </a:lnSpc>
              <a:buFont typeface="+mj-lt"/>
              <a:buAutoNum type="arabicPeriod"/>
            </a:pPr>
            <a:r>
              <a:rPr lang="en-US" sz="2800" dirty="0"/>
              <a:t>Instrumentation</a:t>
            </a:r>
          </a:p>
          <a:p>
            <a:pPr marL="457200" indent="-457200">
              <a:lnSpc>
                <a:spcPct val="150000"/>
              </a:lnSpc>
              <a:buFont typeface="+mj-lt"/>
              <a:buAutoNum type="arabicPeriod"/>
            </a:pPr>
            <a:r>
              <a:rPr lang="en-US" sz="2800" dirty="0"/>
              <a:t>Conclusion</a:t>
            </a:r>
          </a:p>
          <a:p>
            <a:pPr marL="457200" indent="-457200">
              <a:lnSpc>
                <a:spcPct val="150000"/>
              </a:lnSpc>
              <a:buFont typeface="+mj-lt"/>
              <a:buAutoNum type="arabicPeriod"/>
            </a:pPr>
            <a:endParaRPr lang="en-US" sz="700" dirty="0"/>
          </a:p>
        </p:txBody>
      </p:sp>
      <p:sp>
        <p:nvSpPr>
          <p:cNvPr id="7" name="Title 6"/>
          <p:cNvSpPr>
            <a:spLocks noGrp="1"/>
          </p:cNvSpPr>
          <p:nvPr>
            <p:ph type="title"/>
          </p:nvPr>
        </p:nvSpPr>
        <p:spPr/>
        <p:txBody>
          <a:bodyPr/>
          <a:lstStyle/>
          <a:p>
            <a:r>
              <a:rPr lang="en-US" dirty="0"/>
              <a:t>Layout</a:t>
            </a:r>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0" name="Date Placeholder 3">
            <a:extLst>
              <a:ext uri="{FF2B5EF4-FFF2-40B4-BE49-F238E27FC236}">
                <a16:creationId xmlns:a16="http://schemas.microsoft.com/office/drawing/2014/main" id="{7C4069F1-8201-4E89-ACAA-8B7C1B375D5A}"/>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
        <p:nvSpPr>
          <p:cNvPr id="11" name="Footer Placeholder 4">
            <a:extLst>
              <a:ext uri="{FF2B5EF4-FFF2-40B4-BE49-F238E27FC236}">
                <a16:creationId xmlns:a16="http://schemas.microsoft.com/office/drawing/2014/main" id="{C80FB619-328B-42CA-A4E5-A313DF4D2639}"/>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15" name="Title 9">
            <a:extLst>
              <a:ext uri="{FF2B5EF4-FFF2-40B4-BE49-F238E27FC236}">
                <a16:creationId xmlns:a16="http://schemas.microsoft.com/office/drawing/2014/main" id="{1F45C4BA-520E-4C00-ACEA-B88E33292F88}"/>
              </a:ext>
            </a:extLst>
          </p:cNvPr>
          <p:cNvSpPr>
            <a:spLocks noGrp="1"/>
          </p:cNvSpPr>
          <p:nvPr>
            <p:ph type="title"/>
          </p:nvPr>
        </p:nvSpPr>
        <p:spPr>
          <a:xfrm>
            <a:off x="228600" y="251752"/>
            <a:ext cx="8686800" cy="427877"/>
          </a:xfrm>
        </p:spPr>
        <p:txBody>
          <a:bodyPr/>
          <a:lstStyle/>
          <a:p>
            <a:r>
              <a:rPr lang="en-US" dirty="0"/>
              <a:t>3. Transportation analysis</a:t>
            </a:r>
          </a:p>
        </p:txBody>
      </p:sp>
      <p:sp>
        <p:nvSpPr>
          <p:cNvPr id="17" name="Footer Placeholder 4">
            <a:extLst>
              <a:ext uri="{FF2B5EF4-FFF2-40B4-BE49-F238E27FC236}">
                <a16:creationId xmlns:a16="http://schemas.microsoft.com/office/drawing/2014/main" id="{C16124DA-76D6-41B2-9BB8-8002E43A0EDC}"/>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7" name="Title 9">
            <a:extLst>
              <a:ext uri="{FF2B5EF4-FFF2-40B4-BE49-F238E27FC236}">
                <a16:creationId xmlns:a16="http://schemas.microsoft.com/office/drawing/2014/main" id="{18EBD00A-8BA3-4EB4-B2B0-9BFFD208E714}"/>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3.2 Modal analysis</a:t>
            </a:r>
          </a:p>
        </p:txBody>
      </p:sp>
      <p:pic>
        <p:nvPicPr>
          <p:cNvPr id="12" name="Picture 11">
            <a:extLst>
              <a:ext uri="{FF2B5EF4-FFF2-40B4-BE49-F238E27FC236}">
                <a16:creationId xmlns:a16="http://schemas.microsoft.com/office/drawing/2014/main" id="{89A76AC0-1427-480E-BEE2-4440CAB85612}"/>
              </a:ext>
            </a:extLst>
          </p:cNvPr>
          <p:cNvPicPr>
            <a:picLocks noChangeAspect="1"/>
          </p:cNvPicPr>
          <p:nvPr/>
        </p:nvPicPr>
        <p:blipFill>
          <a:blip r:embed="rId2"/>
          <a:stretch>
            <a:fillRect/>
          </a:stretch>
        </p:blipFill>
        <p:spPr>
          <a:xfrm>
            <a:off x="222250" y="1574166"/>
            <a:ext cx="2136739" cy="2527187"/>
          </a:xfrm>
          <a:prstGeom prst="rect">
            <a:avLst/>
          </a:prstGeom>
        </p:spPr>
      </p:pic>
      <p:pic>
        <p:nvPicPr>
          <p:cNvPr id="14" name="Picture 13">
            <a:extLst>
              <a:ext uri="{FF2B5EF4-FFF2-40B4-BE49-F238E27FC236}">
                <a16:creationId xmlns:a16="http://schemas.microsoft.com/office/drawing/2014/main" id="{3BEC2333-2839-4D1E-BFCF-D7740329A26A}"/>
              </a:ext>
            </a:extLst>
          </p:cNvPr>
          <p:cNvPicPr>
            <a:picLocks noChangeAspect="1"/>
          </p:cNvPicPr>
          <p:nvPr/>
        </p:nvPicPr>
        <p:blipFill rotWithShape="1">
          <a:blip r:embed="rId3"/>
          <a:srcRect r="51912"/>
          <a:stretch/>
        </p:blipFill>
        <p:spPr>
          <a:xfrm>
            <a:off x="2540812" y="1574166"/>
            <a:ext cx="2364771" cy="2527187"/>
          </a:xfrm>
          <a:prstGeom prst="rect">
            <a:avLst/>
          </a:prstGeom>
        </p:spPr>
      </p:pic>
      <p:pic>
        <p:nvPicPr>
          <p:cNvPr id="16" name="Picture 15">
            <a:extLst>
              <a:ext uri="{FF2B5EF4-FFF2-40B4-BE49-F238E27FC236}">
                <a16:creationId xmlns:a16="http://schemas.microsoft.com/office/drawing/2014/main" id="{9AF92C61-5BE7-4103-A922-159BE971B64E}"/>
              </a:ext>
            </a:extLst>
          </p:cNvPr>
          <p:cNvPicPr>
            <a:picLocks noChangeAspect="1"/>
          </p:cNvPicPr>
          <p:nvPr/>
        </p:nvPicPr>
        <p:blipFill rotWithShape="1">
          <a:blip r:embed="rId4"/>
          <a:srcRect r="25882"/>
          <a:stretch/>
        </p:blipFill>
        <p:spPr>
          <a:xfrm>
            <a:off x="5190565" y="1574166"/>
            <a:ext cx="3644786" cy="2527187"/>
          </a:xfrm>
          <a:prstGeom prst="rect">
            <a:avLst/>
          </a:prstGeom>
        </p:spPr>
      </p:pic>
      <p:sp>
        <p:nvSpPr>
          <p:cNvPr id="18" name="TextBox 17">
            <a:extLst>
              <a:ext uri="{FF2B5EF4-FFF2-40B4-BE49-F238E27FC236}">
                <a16:creationId xmlns:a16="http://schemas.microsoft.com/office/drawing/2014/main" id="{AD78B84C-E9BB-479C-828B-5CF610F4B908}"/>
              </a:ext>
            </a:extLst>
          </p:cNvPr>
          <p:cNvSpPr txBox="1"/>
          <p:nvPr/>
        </p:nvSpPr>
        <p:spPr>
          <a:xfrm>
            <a:off x="6207348" y="4065495"/>
            <a:ext cx="1611220" cy="400110"/>
          </a:xfrm>
          <a:prstGeom prst="rect">
            <a:avLst/>
          </a:prstGeom>
          <a:noFill/>
        </p:spPr>
        <p:txBody>
          <a:bodyPr wrap="square" rtlCol="0">
            <a:spAutoFit/>
          </a:bodyPr>
          <a:lstStyle/>
          <a:p>
            <a:pPr algn="ctr"/>
            <a:r>
              <a:rPr lang="en-US" sz="2000" b="1" i="1" dirty="0">
                <a:solidFill>
                  <a:schemeClr val="accent6">
                    <a:lumMod val="50000"/>
                  </a:schemeClr>
                </a:solidFill>
              </a:rPr>
              <a:t>Mode 2</a:t>
            </a:r>
          </a:p>
        </p:txBody>
      </p:sp>
      <p:sp>
        <p:nvSpPr>
          <p:cNvPr id="19" name="TextBox 18">
            <a:extLst>
              <a:ext uri="{FF2B5EF4-FFF2-40B4-BE49-F238E27FC236}">
                <a16:creationId xmlns:a16="http://schemas.microsoft.com/office/drawing/2014/main" id="{2BF201DE-FBE8-435B-B2F7-220141B771A5}"/>
              </a:ext>
            </a:extLst>
          </p:cNvPr>
          <p:cNvSpPr txBox="1"/>
          <p:nvPr/>
        </p:nvSpPr>
        <p:spPr>
          <a:xfrm>
            <a:off x="3069987" y="4065495"/>
            <a:ext cx="1611220" cy="400110"/>
          </a:xfrm>
          <a:prstGeom prst="rect">
            <a:avLst/>
          </a:prstGeom>
          <a:noFill/>
        </p:spPr>
        <p:txBody>
          <a:bodyPr wrap="square" rtlCol="0">
            <a:spAutoFit/>
          </a:bodyPr>
          <a:lstStyle/>
          <a:p>
            <a:pPr algn="ctr"/>
            <a:r>
              <a:rPr lang="en-US" sz="2000" b="1" i="1" dirty="0">
                <a:solidFill>
                  <a:schemeClr val="accent6">
                    <a:lumMod val="50000"/>
                  </a:schemeClr>
                </a:solidFill>
              </a:rPr>
              <a:t>Mode 1</a:t>
            </a:r>
          </a:p>
        </p:txBody>
      </p:sp>
      <p:pic>
        <p:nvPicPr>
          <p:cNvPr id="20" name="Picture 19">
            <a:extLst>
              <a:ext uri="{FF2B5EF4-FFF2-40B4-BE49-F238E27FC236}">
                <a16:creationId xmlns:a16="http://schemas.microsoft.com/office/drawing/2014/main" id="{019EAB9D-737E-484A-9EEB-D2EEA5D6470E}"/>
              </a:ext>
            </a:extLst>
          </p:cNvPr>
          <p:cNvPicPr>
            <a:picLocks noChangeAspect="1"/>
          </p:cNvPicPr>
          <p:nvPr/>
        </p:nvPicPr>
        <p:blipFill rotWithShape="1">
          <a:blip r:embed="rId5"/>
          <a:srcRect r="9425"/>
          <a:stretch/>
        </p:blipFill>
        <p:spPr>
          <a:xfrm>
            <a:off x="3791383" y="4451298"/>
            <a:ext cx="3263135" cy="1851455"/>
          </a:xfrm>
          <a:prstGeom prst="rect">
            <a:avLst/>
          </a:prstGeom>
        </p:spPr>
      </p:pic>
      <p:sp>
        <p:nvSpPr>
          <p:cNvPr id="21" name="TextBox 20">
            <a:extLst>
              <a:ext uri="{FF2B5EF4-FFF2-40B4-BE49-F238E27FC236}">
                <a16:creationId xmlns:a16="http://schemas.microsoft.com/office/drawing/2014/main" id="{AE7DBACE-3FCC-40F8-9B5D-032FF6850CCE}"/>
              </a:ext>
            </a:extLst>
          </p:cNvPr>
          <p:cNvSpPr txBox="1"/>
          <p:nvPr/>
        </p:nvSpPr>
        <p:spPr>
          <a:xfrm>
            <a:off x="4617340" y="5902643"/>
            <a:ext cx="1611220" cy="400110"/>
          </a:xfrm>
          <a:prstGeom prst="rect">
            <a:avLst/>
          </a:prstGeom>
          <a:noFill/>
        </p:spPr>
        <p:txBody>
          <a:bodyPr wrap="square" rtlCol="0">
            <a:spAutoFit/>
          </a:bodyPr>
          <a:lstStyle/>
          <a:p>
            <a:pPr algn="ctr"/>
            <a:r>
              <a:rPr lang="en-US" sz="2000" b="1" i="1" dirty="0">
                <a:solidFill>
                  <a:schemeClr val="accent6">
                    <a:lumMod val="50000"/>
                  </a:schemeClr>
                </a:solidFill>
              </a:rPr>
              <a:t>Mode 3</a:t>
            </a:r>
          </a:p>
        </p:txBody>
      </p:sp>
      <p:sp>
        <p:nvSpPr>
          <p:cNvPr id="22" name="TextBox 21">
            <a:extLst>
              <a:ext uri="{FF2B5EF4-FFF2-40B4-BE49-F238E27FC236}">
                <a16:creationId xmlns:a16="http://schemas.microsoft.com/office/drawing/2014/main" id="{2E95930B-0974-4B6D-AF7D-A24770057B32}"/>
              </a:ext>
            </a:extLst>
          </p:cNvPr>
          <p:cNvSpPr txBox="1"/>
          <p:nvPr/>
        </p:nvSpPr>
        <p:spPr>
          <a:xfrm>
            <a:off x="6131858" y="323368"/>
            <a:ext cx="2948597" cy="400110"/>
          </a:xfrm>
          <a:prstGeom prst="rect">
            <a:avLst/>
          </a:prstGeom>
          <a:noFill/>
        </p:spPr>
        <p:txBody>
          <a:bodyPr wrap="square" rtlCol="0">
            <a:spAutoFit/>
          </a:bodyPr>
          <a:lstStyle/>
          <a:p>
            <a:r>
              <a:rPr lang="en-US" sz="2000" i="1" dirty="0"/>
              <a:t>With courtesy of S. Cheban</a:t>
            </a:r>
          </a:p>
        </p:txBody>
      </p:sp>
      <p:sp>
        <p:nvSpPr>
          <p:cNvPr id="23" name="Date Placeholder 3">
            <a:extLst>
              <a:ext uri="{FF2B5EF4-FFF2-40B4-BE49-F238E27FC236}">
                <a16:creationId xmlns:a16="http://schemas.microsoft.com/office/drawing/2014/main" id="{0F38C54C-8CEC-43F2-B6FD-D6D02E39AE7F}"/>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800724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16" name="TextBox 15">
            <a:extLst>
              <a:ext uri="{FF2B5EF4-FFF2-40B4-BE49-F238E27FC236}">
                <a16:creationId xmlns:a16="http://schemas.microsoft.com/office/drawing/2014/main" id="{58F918D8-4CBB-4BA6-899E-2552987AA11A}"/>
              </a:ext>
            </a:extLst>
          </p:cNvPr>
          <p:cNvSpPr txBox="1"/>
          <p:nvPr/>
        </p:nvSpPr>
        <p:spPr>
          <a:xfrm>
            <a:off x="228600" y="1510233"/>
            <a:ext cx="8048134" cy="1938992"/>
          </a:xfrm>
          <a:prstGeom prst="rect">
            <a:avLst/>
          </a:prstGeom>
          <a:noFill/>
        </p:spPr>
        <p:txBody>
          <a:bodyPr wrap="square" rtlCol="0">
            <a:spAutoFit/>
          </a:bodyPr>
          <a:lstStyle>
            <a:defPPr>
              <a:defRPr lang="en-US"/>
            </a:defPPr>
            <a:lvl1pPr algn="just">
              <a:defRPr sz="2000">
                <a:solidFill>
                  <a:schemeClr val="accent6">
                    <a:lumMod val="50000"/>
                  </a:schemeClr>
                </a:solidFill>
              </a:defRPr>
            </a:lvl1pPr>
          </a:lstStyle>
          <a:p>
            <a:pPr marL="342900" indent="-342900">
              <a:buFont typeface="Arial" panose="020B0604020202020204" pitchFamily="34" charset="0"/>
              <a:buChar char="•"/>
            </a:pPr>
            <a:r>
              <a:rPr lang="en-US" dirty="0"/>
              <a:t>The vacuum vessel (rails and stiffening rings)</a:t>
            </a:r>
          </a:p>
          <a:p>
            <a:pPr marL="342900" indent="-342900">
              <a:buFont typeface="Arial" panose="020B0604020202020204" pitchFamily="34" charset="0"/>
              <a:buChar char="•"/>
            </a:pPr>
            <a:r>
              <a:rPr lang="en-US" dirty="0"/>
              <a:t>The strong-back (with wheels, and stiffer design)</a:t>
            </a:r>
          </a:p>
          <a:p>
            <a:pPr marL="342900" indent="-342900">
              <a:buFont typeface="Arial" panose="020B0604020202020204" pitchFamily="34" charset="0"/>
              <a:buChar char="•"/>
            </a:pPr>
            <a:r>
              <a:rPr lang="en-US" dirty="0"/>
              <a:t>Update of the 5 K line, directly connected to the thermal intercept of the support posts &amp; update of the assembly process.</a:t>
            </a:r>
          </a:p>
          <a:p>
            <a:pPr marL="342900" indent="-342900">
              <a:buFont typeface="Arial" panose="020B0604020202020204" pitchFamily="34" charset="0"/>
              <a:buChar char="•"/>
            </a:pPr>
            <a:r>
              <a:rPr lang="en-US" dirty="0"/>
              <a:t>Update of the helium level container.</a:t>
            </a:r>
          </a:p>
          <a:p>
            <a:pPr marL="342900" indent="-342900">
              <a:buFont typeface="Arial" panose="020B0604020202020204" pitchFamily="34" charset="0"/>
              <a:buChar char="•"/>
            </a:pPr>
            <a:r>
              <a:rPr lang="en-US" dirty="0"/>
              <a:t>Beam pipe end modifications using one bellows</a:t>
            </a:r>
          </a:p>
        </p:txBody>
      </p:sp>
      <p:pic>
        <p:nvPicPr>
          <p:cNvPr id="20" name="Picture 19">
            <a:extLst>
              <a:ext uri="{FF2B5EF4-FFF2-40B4-BE49-F238E27FC236}">
                <a16:creationId xmlns:a16="http://schemas.microsoft.com/office/drawing/2014/main" id="{086B13E7-7E24-4B2E-A1D5-1260A4448457}"/>
              </a:ext>
            </a:extLst>
          </p:cNvPr>
          <p:cNvPicPr>
            <a:picLocks noChangeAspect="1"/>
          </p:cNvPicPr>
          <p:nvPr/>
        </p:nvPicPr>
        <p:blipFill rotWithShape="1">
          <a:blip r:embed="rId2">
            <a:clrChange>
              <a:clrFrom>
                <a:srgbClr val="FFFFFF"/>
              </a:clrFrom>
              <a:clrTo>
                <a:srgbClr val="FFFFFF">
                  <a:alpha val="0"/>
                </a:srgbClr>
              </a:clrTo>
            </a:clrChange>
          </a:blip>
          <a:srcRect l="27253" r="2556" b="14644"/>
          <a:stretch/>
        </p:blipFill>
        <p:spPr>
          <a:xfrm>
            <a:off x="5200073" y="3452894"/>
            <a:ext cx="3491345" cy="2611876"/>
          </a:xfrm>
          <a:prstGeom prst="rect">
            <a:avLst/>
          </a:prstGeom>
        </p:spPr>
      </p:pic>
      <p:sp>
        <p:nvSpPr>
          <p:cNvPr id="15" name="Footer Placeholder 4">
            <a:extLst>
              <a:ext uri="{FF2B5EF4-FFF2-40B4-BE49-F238E27FC236}">
                <a16:creationId xmlns:a16="http://schemas.microsoft.com/office/drawing/2014/main" id="{64568EEE-7CC8-42FB-B86B-8B9CCE1819AD}"/>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pic>
        <p:nvPicPr>
          <p:cNvPr id="3" name="Picture 2">
            <a:extLst>
              <a:ext uri="{FF2B5EF4-FFF2-40B4-BE49-F238E27FC236}">
                <a16:creationId xmlns:a16="http://schemas.microsoft.com/office/drawing/2014/main" id="{8BBE6408-4D68-4428-9B73-0513C8772107}"/>
              </a:ext>
            </a:extLst>
          </p:cNvPr>
          <p:cNvPicPr>
            <a:picLocks noChangeAspect="1"/>
          </p:cNvPicPr>
          <p:nvPr/>
        </p:nvPicPr>
        <p:blipFill rotWithShape="1">
          <a:blip r:embed="rId3"/>
          <a:srcRect l="18064" t="28967" r="39762" b="16026"/>
          <a:stretch/>
        </p:blipFill>
        <p:spPr>
          <a:xfrm>
            <a:off x="796637" y="3469393"/>
            <a:ext cx="3327822" cy="2698145"/>
          </a:xfrm>
          <a:prstGeom prst="rect">
            <a:avLst/>
          </a:prstGeom>
        </p:spPr>
      </p:pic>
      <p:sp>
        <p:nvSpPr>
          <p:cNvPr id="17" name="Title 9">
            <a:extLst>
              <a:ext uri="{FF2B5EF4-FFF2-40B4-BE49-F238E27FC236}">
                <a16:creationId xmlns:a16="http://schemas.microsoft.com/office/drawing/2014/main" id="{DEB51051-CEFD-4710-85FD-A7DD48A23FE1}"/>
              </a:ext>
            </a:extLst>
          </p:cNvPr>
          <p:cNvSpPr>
            <a:spLocks noGrp="1"/>
          </p:cNvSpPr>
          <p:nvPr>
            <p:ph type="title"/>
          </p:nvPr>
        </p:nvSpPr>
        <p:spPr>
          <a:xfrm>
            <a:off x="228600" y="251752"/>
            <a:ext cx="8686800" cy="427877"/>
          </a:xfrm>
        </p:spPr>
        <p:txBody>
          <a:bodyPr/>
          <a:lstStyle/>
          <a:p>
            <a:r>
              <a:rPr lang="en-US" dirty="0"/>
              <a:t>3. Transportation analysis</a:t>
            </a:r>
          </a:p>
        </p:txBody>
      </p:sp>
      <p:sp>
        <p:nvSpPr>
          <p:cNvPr id="18" name="Title 9">
            <a:extLst>
              <a:ext uri="{FF2B5EF4-FFF2-40B4-BE49-F238E27FC236}">
                <a16:creationId xmlns:a16="http://schemas.microsoft.com/office/drawing/2014/main" id="{4E65BE13-4D21-497D-88FE-24692B9AE2C8}"/>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3.3 Design update for transport considerations</a:t>
            </a:r>
          </a:p>
        </p:txBody>
      </p:sp>
      <p:sp>
        <p:nvSpPr>
          <p:cNvPr id="19" name="Date Placeholder 3">
            <a:extLst>
              <a:ext uri="{FF2B5EF4-FFF2-40B4-BE49-F238E27FC236}">
                <a16:creationId xmlns:a16="http://schemas.microsoft.com/office/drawing/2014/main" id="{D8646BEB-C0BC-484B-B932-134C647CC607}"/>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4154441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10" name="Title 9"/>
          <p:cNvSpPr>
            <a:spLocks noGrp="1"/>
          </p:cNvSpPr>
          <p:nvPr>
            <p:ph type="title"/>
          </p:nvPr>
        </p:nvSpPr>
        <p:spPr/>
        <p:txBody>
          <a:bodyPr/>
          <a:lstStyle/>
          <a:p>
            <a:r>
              <a:rPr lang="en-US" dirty="0"/>
              <a:t>4. Assembly process &amp; alignment strategy</a:t>
            </a:r>
          </a:p>
        </p:txBody>
      </p:sp>
      <p:pic>
        <p:nvPicPr>
          <p:cNvPr id="7" name="Picture 6">
            <a:extLst>
              <a:ext uri="{FF2B5EF4-FFF2-40B4-BE49-F238E27FC236}">
                <a16:creationId xmlns:a16="http://schemas.microsoft.com/office/drawing/2014/main" id="{FE030006-CBC9-4D91-8994-042BEE70CF92}"/>
              </a:ext>
            </a:extLst>
          </p:cNvPr>
          <p:cNvPicPr>
            <a:picLocks noChangeAspect="1"/>
          </p:cNvPicPr>
          <p:nvPr/>
        </p:nvPicPr>
        <p:blipFill rotWithShape="1">
          <a:blip r:embed="rId2">
            <a:clrChange>
              <a:clrFrom>
                <a:srgbClr val="FFFFFF"/>
              </a:clrFrom>
              <a:clrTo>
                <a:srgbClr val="FFFFFF">
                  <a:alpha val="0"/>
                </a:srgbClr>
              </a:clrTo>
            </a:clrChange>
          </a:blip>
          <a:srcRect t="27126" b="25926"/>
          <a:stretch/>
        </p:blipFill>
        <p:spPr>
          <a:xfrm>
            <a:off x="0" y="3408217"/>
            <a:ext cx="9144000" cy="2277687"/>
          </a:xfrm>
          <a:prstGeom prst="rect">
            <a:avLst/>
          </a:prstGeom>
        </p:spPr>
      </p:pic>
      <p:sp>
        <p:nvSpPr>
          <p:cNvPr id="15" name="TextBox 14">
            <a:extLst>
              <a:ext uri="{FF2B5EF4-FFF2-40B4-BE49-F238E27FC236}">
                <a16:creationId xmlns:a16="http://schemas.microsoft.com/office/drawing/2014/main" id="{A5CBB984-3A11-44D7-B502-F4523ADCE145}"/>
              </a:ext>
            </a:extLst>
          </p:cNvPr>
          <p:cNvSpPr txBox="1"/>
          <p:nvPr/>
        </p:nvSpPr>
        <p:spPr>
          <a:xfrm>
            <a:off x="126387" y="1339018"/>
            <a:ext cx="8906999"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solidFill>
                  <a:schemeClr val="accent6">
                    <a:lumMod val="50000"/>
                  </a:schemeClr>
                </a:solidFill>
              </a:rPr>
              <a:t>Workstation 1:	Assembly of the cavity string in the clean room</a:t>
            </a:r>
          </a:p>
          <a:p>
            <a:pPr marL="285750" indent="-285750" algn="just">
              <a:buFont typeface="Arial" panose="020B0604020202020204" pitchFamily="34" charset="0"/>
              <a:buChar char="•"/>
            </a:pPr>
            <a:r>
              <a:rPr lang="en-US" sz="1600" dirty="0">
                <a:solidFill>
                  <a:schemeClr val="accent6">
                    <a:lumMod val="50000"/>
                  </a:schemeClr>
                </a:solidFill>
              </a:rPr>
              <a:t>Workstation 2:	Lifting of the string assembly</a:t>
            </a:r>
          </a:p>
          <a:p>
            <a:pPr algn="just"/>
            <a:r>
              <a:rPr lang="en-US" sz="1600" dirty="0">
                <a:solidFill>
                  <a:schemeClr val="accent6">
                    <a:lumMod val="50000"/>
                  </a:schemeClr>
                </a:solidFill>
              </a:rPr>
              <a:t>				Welding of the cool-down / warm up line</a:t>
            </a:r>
          </a:p>
          <a:p>
            <a:pPr algn="just"/>
            <a:r>
              <a:rPr lang="en-US" sz="1600" dirty="0">
                <a:solidFill>
                  <a:schemeClr val="accent6">
                    <a:lumMod val="50000"/>
                  </a:schemeClr>
                </a:solidFill>
              </a:rPr>
              <a:t>				Moving down the string assembly on the strong-back assembly</a:t>
            </a:r>
          </a:p>
          <a:p>
            <a:pPr marL="285750" indent="-285750" algn="just">
              <a:buFont typeface="Arial" panose="020B0604020202020204" pitchFamily="34" charset="0"/>
              <a:buChar char="•"/>
            </a:pPr>
            <a:r>
              <a:rPr lang="en-US" sz="1600" dirty="0">
                <a:solidFill>
                  <a:schemeClr val="accent6">
                    <a:lumMod val="50000"/>
                  </a:schemeClr>
                </a:solidFill>
              </a:rPr>
              <a:t>Workstation 3:	Assembly of the cold-mass</a:t>
            </a:r>
          </a:p>
          <a:p>
            <a:pPr marL="285750" indent="-285750" algn="just">
              <a:buFont typeface="Arial" panose="020B0604020202020204" pitchFamily="34" charset="0"/>
              <a:buChar char="•"/>
            </a:pPr>
            <a:r>
              <a:rPr lang="en-US" sz="1600" dirty="0">
                <a:solidFill>
                  <a:schemeClr val="accent6">
                    <a:lumMod val="50000"/>
                  </a:schemeClr>
                </a:solidFill>
              </a:rPr>
              <a:t>Workstation 4:	Insertion of the cold-mass in the vacuum vessel</a:t>
            </a:r>
          </a:p>
          <a:p>
            <a:pPr algn="just"/>
            <a:r>
              <a:rPr lang="en-US" sz="1600" dirty="0">
                <a:solidFill>
                  <a:schemeClr val="accent6">
                    <a:lumMod val="50000"/>
                  </a:schemeClr>
                </a:solidFill>
              </a:rPr>
              <a:t>				Completion of the cryomodule</a:t>
            </a:r>
          </a:p>
        </p:txBody>
      </p:sp>
      <p:sp>
        <p:nvSpPr>
          <p:cNvPr id="13" name="Footer Placeholder 4">
            <a:extLst>
              <a:ext uri="{FF2B5EF4-FFF2-40B4-BE49-F238E27FC236}">
                <a16:creationId xmlns:a16="http://schemas.microsoft.com/office/drawing/2014/main" id="{C82914E7-86FC-4E6E-856F-83335016859C}"/>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4" name="Date Placeholder 3">
            <a:extLst>
              <a:ext uri="{FF2B5EF4-FFF2-40B4-BE49-F238E27FC236}">
                <a16:creationId xmlns:a16="http://schemas.microsoft.com/office/drawing/2014/main" id="{08370BFE-CBEE-4146-BAD7-A6FA86B9E47A}"/>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945863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0C5F7-69B1-4AC5-A0EB-6A4AB44978B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81609" y="2692543"/>
            <a:ext cx="4019177" cy="2472557"/>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12" name="TextBox 11">
            <a:extLst>
              <a:ext uri="{FF2B5EF4-FFF2-40B4-BE49-F238E27FC236}">
                <a16:creationId xmlns:a16="http://schemas.microsoft.com/office/drawing/2014/main" id="{64FBE890-CE19-4DC7-B3D2-F40958C99D19}"/>
              </a:ext>
            </a:extLst>
          </p:cNvPr>
          <p:cNvSpPr txBox="1"/>
          <p:nvPr/>
        </p:nvSpPr>
        <p:spPr>
          <a:xfrm>
            <a:off x="126387" y="912186"/>
            <a:ext cx="8906999" cy="584775"/>
          </a:xfrm>
          <a:prstGeom prst="rect">
            <a:avLst/>
          </a:prstGeom>
          <a:noFill/>
        </p:spPr>
        <p:txBody>
          <a:bodyPr wrap="square" rtlCol="0">
            <a:spAutoFit/>
          </a:bodyPr>
          <a:lstStyle/>
          <a:p>
            <a:pPr algn="just"/>
            <a:r>
              <a:rPr lang="en-US" sz="1600" dirty="0">
                <a:solidFill>
                  <a:schemeClr val="accent6">
                    <a:lumMod val="50000"/>
                  </a:schemeClr>
                </a:solidFill>
              </a:rPr>
              <a:t>1.	Cavities will be measured in order to record their geometrical, electric and magnetic axis </a:t>
            </a:r>
            <a:r>
              <a:rPr lang="en-US" sz="1600" dirty="0" err="1">
                <a:solidFill>
                  <a:schemeClr val="accent6">
                    <a:lumMod val="50000"/>
                  </a:schemeClr>
                </a:solidFill>
              </a:rPr>
              <a:t>wrt</a:t>
            </a:r>
            <a:r>
              <a:rPr lang="en-US" sz="1600" dirty="0">
                <a:solidFill>
                  <a:schemeClr val="accent6">
                    <a:lumMod val="50000"/>
                  </a:schemeClr>
                </a:solidFill>
              </a:rPr>
              <a:t> 	fiducials placed on their top.</a:t>
            </a:r>
          </a:p>
        </p:txBody>
      </p:sp>
      <p:sp>
        <p:nvSpPr>
          <p:cNvPr id="14" name="TextBox 13">
            <a:extLst>
              <a:ext uri="{FF2B5EF4-FFF2-40B4-BE49-F238E27FC236}">
                <a16:creationId xmlns:a16="http://schemas.microsoft.com/office/drawing/2014/main" id="{DF06BDFA-65DD-4467-AE0E-27D28F05DB82}"/>
              </a:ext>
            </a:extLst>
          </p:cNvPr>
          <p:cNvSpPr txBox="1"/>
          <p:nvPr/>
        </p:nvSpPr>
        <p:spPr>
          <a:xfrm>
            <a:off x="126387" y="1558517"/>
            <a:ext cx="8906999" cy="584775"/>
          </a:xfrm>
          <a:prstGeom prst="rect">
            <a:avLst/>
          </a:prstGeom>
          <a:noFill/>
        </p:spPr>
        <p:txBody>
          <a:bodyPr wrap="square" rtlCol="0">
            <a:spAutoFit/>
          </a:bodyPr>
          <a:lstStyle/>
          <a:p>
            <a:pPr algn="just"/>
            <a:r>
              <a:rPr lang="en-US" sz="1600" dirty="0">
                <a:solidFill>
                  <a:schemeClr val="accent6">
                    <a:lumMod val="50000"/>
                  </a:schemeClr>
                </a:solidFill>
              </a:rPr>
              <a:t>2.	During the assembly of the beam line, inclinometers and then laser tracker will be used to align each 	cavities and avoid stress on the bellows.</a:t>
            </a:r>
          </a:p>
        </p:txBody>
      </p:sp>
      <p:sp>
        <p:nvSpPr>
          <p:cNvPr id="20" name="TextBox 19">
            <a:extLst>
              <a:ext uri="{FF2B5EF4-FFF2-40B4-BE49-F238E27FC236}">
                <a16:creationId xmlns:a16="http://schemas.microsoft.com/office/drawing/2014/main" id="{516C6186-70AE-4F95-BB28-68AF9C6CE45A}"/>
              </a:ext>
            </a:extLst>
          </p:cNvPr>
          <p:cNvSpPr txBox="1"/>
          <p:nvPr/>
        </p:nvSpPr>
        <p:spPr>
          <a:xfrm>
            <a:off x="126387" y="2257913"/>
            <a:ext cx="8906999" cy="1077218"/>
          </a:xfrm>
          <a:prstGeom prst="rect">
            <a:avLst/>
          </a:prstGeom>
          <a:noFill/>
        </p:spPr>
        <p:txBody>
          <a:bodyPr wrap="square" rtlCol="0">
            <a:spAutoFit/>
          </a:bodyPr>
          <a:lstStyle/>
          <a:p>
            <a:pPr algn="just"/>
            <a:r>
              <a:rPr lang="en-US" sz="1600" dirty="0">
                <a:solidFill>
                  <a:schemeClr val="accent6">
                    <a:lumMod val="50000"/>
                  </a:schemeClr>
                </a:solidFill>
              </a:rPr>
              <a:t>3.	Once the beam line moved down on the strong-back, another alignment of the cavities will be done 	taking into account the shift due to the thermal contraction during the cool-down. After welding the 	two-phase helium pipe, 4 fiducials will be set up on each cavity and the final alignment will be done.</a:t>
            </a:r>
          </a:p>
          <a:p>
            <a:pPr algn="just"/>
            <a:endParaRPr lang="en-US" sz="1600" dirty="0">
              <a:solidFill>
                <a:schemeClr val="accent6">
                  <a:lumMod val="50000"/>
                </a:schemeClr>
              </a:solidFill>
            </a:endParaRPr>
          </a:p>
        </p:txBody>
      </p:sp>
      <p:pic>
        <p:nvPicPr>
          <p:cNvPr id="24" name="Picture 23" descr="Screen Clipping">
            <a:extLst>
              <a:ext uri="{FF2B5EF4-FFF2-40B4-BE49-F238E27FC236}">
                <a16:creationId xmlns:a16="http://schemas.microsoft.com/office/drawing/2014/main" id="{58321D49-AF54-4211-8A34-3D3ECAC9133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0357"/>
          <a:stretch/>
        </p:blipFill>
        <p:spPr>
          <a:xfrm>
            <a:off x="1773521" y="5170582"/>
            <a:ext cx="5153744" cy="600600"/>
          </a:xfrm>
          <a:prstGeom prst="rect">
            <a:avLst/>
          </a:prstGeom>
        </p:spPr>
      </p:pic>
      <p:sp>
        <p:nvSpPr>
          <p:cNvPr id="18" name="Title 9">
            <a:extLst>
              <a:ext uri="{FF2B5EF4-FFF2-40B4-BE49-F238E27FC236}">
                <a16:creationId xmlns:a16="http://schemas.microsoft.com/office/drawing/2014/main" id="{69EDC13A-7D9B-4E29-B34E-9C6656E3349C}"/>
              </a:ext>
            </a:extLst>
          </p:cNvPr>
          <p:cNvSpPr>
            <a:spLocks noGrp="1"/>
          </p:cNvSpPr>
          <p:nvPr>
            <p:ph type="title"/>
          </p:nvPr>
        </p:nvSpPr>
        <p:spPr>
          <a:xfrm>
            <a:off x="228600" y="251752"/>
            <a:ext cx="8686800" cy="427877"/>
          </a:xfrm>
        </p:spPr>
        <p:txBody>
          <a:bodyPr/>
          <a:lstStyle/>
          <a:p>
            <a:r>
              <a:rPr lang="en-US" dirty="0"/>
              <a:t>4. Assembly process &amp; alignment strategy</a:t>
            </a:r>
          </a:p>
        </p:txBody>
      </p:sp>
      <p:pic>
        <p:nvPicPr>
          <p:cNvPr id="3" name="Picture 2">
            <a:extLst>
              <a:ext uri="{FF2B5EF4-FFF2-40B4-BE49-F238E27FC236}">
                <a16:creationId xmlns:a16="http://schemas.microsoft.com/office/drawing/2014/main" id="{41F85910-F1AD-4A92-938E-858DC657FA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832" y="2691189"/>
            <a:ext cx="4019177" cy="2472557"/>
          </a:xfrm>
          <a:prstGeom prst="rect">
            <a:avLst/>
          </a:prstGeom>
        </p:spPr>
      </p:pic>
      <p:sp>
        <p:nvSpPr>
          <p:cNvPr id="15" name="Footer Placeholder 4">
            <a:extLst>
              <a:ext uri="{FF2B5EF4-FFF2-40B4-BE49-F238E27FC236}">
                <a16:creationId xmlns:a16="http://schemas.microsoft.com/office/drawing/2014/main" id="{380A441C-7279-473B-B7D1-41BF9A80BC04}"/>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6F0FD3B9-8A79-45F8-BFEB-31F22C1B555B}"/>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384672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12" name="TextBox 11">
            <a:extLst>
              <a:ext uri="{FF2B5EF4-FFF2-40B4-BE49-F238E27FC236}">
                <a16:creationId xmlns:a16="http://schemas.microsoft.com/office/drawing/2014/main" id="{64FBE890-CE19-4DC7-B3D2-F40958C99D19}"/>
              </a:ext>
            </a:extLst>
          </p:cNvPr>
          <p:cNvSpPr txBox="1"/>
          <p:nvPr/>
        </p:nvSpPr>
        <p:spPr>
          <a:xfrm>
            <a:off x="126387" y="2644271"/>
            <a:ext cx="8906999" cy="830997"/>
          </a:xfrm>
          <a:prstGeom prst="rect">
            <a:avLst/>
          </a:prstGeom>
          <a:noFill/>
        </p:spPr>
        <p:txBody>
          <a:bodyPr wrap="square" rtlCol="0">
            <a:spAutoFit/>
          </a:bodyPr>
          <a:lstStyle/>
          <a:p>
            <a:pPr algn="just"/>
            <a:r>
              <a:rPr lang="en-US" sz="1600" dirty="0">
                <a:solidFill>
                  <a:schemeClr val="accent6">
                    <a:lumMod val="50000"/>
                  </a:schemeClr>
                </a:solidFill>
              </a:rPr>
              <a:t>4.	The </a:t>
            </a:r>
            <a:r>
              <a:rPr lang="en-US" sz="1600" dirty="0" err="1">
                <a:solidFill>
                  <a:schemeClr val="accent6">
                    <a:lumMod val="50000"/>
                  </a:schemeClr>
                </a:solidFill>
              </a:rPr>
              <a:t>coldmass</a:t>
            </a:r>
            <a:r>
              <a:rPr lang="en-US" sz="1600" dirty="0">
                <a:solidFill>
                  <a:schemeClr val="accent6">
                    <a:lumMod val="50000"/>
                  </a:schemeClr>
                </a:solidFill>
              </a:rPr>
              <a:t> will be inserted in the vacuum vessel slightly below the nominal position. Wheels 	located below the strong-back and rails on the vacuum vessel will be used. Then the </a:t>
            </a:r>
            <a:r>
              <a:rPr lang="en-US" sz="1600" dirty="0" err="1">
                <a:solidFill>
                  <a:schemeClr val="accent6">
                    <a:lumMod val="50000"/>
                  </a:schemeClr>
                </a:solidFill>
              </a:rPr>
              <a:t>coldmass</a:t>
            </a:r>
            <a:r>
              <a:rPr lang="en-US" sz="1600" dirty="0">
                <a:solidFill>
                  <a:schemeClr val="accent6">
                    <a:lumMod val="50000"/>
                  </a:schemeClr>
                </a:solidFill>
              </a:rPr>
              <a:t> will 	be lift up using several set of screws. </a:t>
            </a:r>
          </a:p>
        </p:txBody>
      </p:sp>
      <p:sp>
        <p:nvSpPr>
          <p:cNvPr id="13" name="TextBox 12">
            <a:extLst>
              <a:ext uri="{FF2B5EF4-FFF2-40B4-BE49-F238E27FC236}">
                <a16:creationId xmlns:a16="http://schemas.microsoft.com/office/drawing/2014/main" id="{8F6F10EA-6B75-45EF-9DFA-84E0843956E5}"/>
              </a:ext>
            </a:extLst>
          </p:cNvPr>
          <p:cNvSpPr txBox="1"/>
          <p:nvPr/>
        </p:nvSpPr>
        <p:spPr>
          <a:xfrm>
            <a:off x="118500" y="3777022"/>
            <a:ext cx="8906999" cy="2554545"/>
          </a:xfrm>
          <a:prstGeom prst="rect">
            <a:avLst/>
          </a:prstGeom>
          <a:noFill/>
        </p:spPr>
        <p:txBody>
          <a:bodyPr wrap="square" rtlCol="0">
            <a:spAutoFit/>
          </a:bodyPr>
          <a:lstStyle>
            <a:defPPr>
              <a:defRPr lang="en-US"/>
            </a:defPPr>
            <a:lvl1pPr algn="just">
              <a:defRPr sz="1600">
                <a:solidFill>
                  <a:schemeClr val="accent6">
                    <a:lumMod val="50000"/>
                  </a:schemeClr>
                </a:solidFill>
              </a:defRPr>
            </a:lvl1pPr>
          </a:lstStyle>
          <a:p>
            <a:r>
              <a:rPr lang="en-US" dirty="0"/>
              <a:t>5.	After the insertion, the alignment of all the cavities will be checked using HBCAM.</a:t>
            </a:r>
          </a:p>
          <a:p>
            <a:endParaRPr lang="en-US" dirty="0"/>
          </a:p>
          <a:p>
            <a:endParaRPr lang="en-US" dirty="0"/>
          </a:p>
          <a:p>
            <a:endParaRPr lang="en-US" dirty="0"/>
          </a:p>
          <a:p>
            <a:endParaRPr lang="en-US" dirty="0"/>
          </a:p>
          <a:p>
            <a:endParaRPr lang="en-US" dirty="0"/>
          </a:p>
          <a:p>
            <a:endParaRPr lang="en-US" dirty="0"/>
          </a:p>
          <a:p>
            <a:r>
              <a:rPr lang="en-US" dirty="0"/>
              <a:t>6.	Finally the alignment will be transferred to the vacuum vessel.</a:t>
            </a:r>
          </a:p>
          <a:p>
            <a:endParaRPr lang="en-US" dirty="0"/>
          </a:p>
          <a:p>
            <a:r>
              <a:rPr lang="en-US" dirty="0"/>
              <a:t>7.	View ports will allow to control the location of the cavities during transport, and cool down.</a:t>
            </a:r>
          </a:p>
        </p:txBody>
      </p:sp>
      <p:pic>
        <p:nvPicPr>
          <p:cNvPr id="23" name="Picture 2" descr="G:\Support\SurveyingEng\Experiments\EM_Experimental_Zones (en cours)\ISOLDE\HIE-ISOLDE\Photos\20130723_Photo_cible_Poster_Exp\07230384.JPG">
            <a:extLst>
              <a:ext uri="{FF2B5EF4-FFF2-40B4-BE49-F238E27FC236}">
                <a16:creationId xmlns:a16="http://schemas.microsoft.com/office/drawing/2014/main" id="{1B66144C-376D-4532-80B3-0CE438BE52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4106" y="4200124"/>
            <a:ext cx="1835440" cy="1223763"/>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TextBox 23">
            <a:extLst>
              <a:ext uri="{FF2B5EF4-FFF2-40B4-BE49-F238E27FC236}">
                <a16:creationId xmlns:a16="http://schemas.microsoft.com/office/drawing/2014/main" id="{4E073E69-31F1-49A8-ACA5-40A33F55863F}"/>
              </a:ext>
            </a:extLst>
          </p:cNvPr>
          <p:cNvSpPr txBox="1"/>
          <p:nvPr/>
        </p:nvSpPr>
        <p:spPr>
          <a:xfrm>
            <a:off x="118499" y="849468"/>
            <a:ext cx="8906999" cy="584775"/>
          </a:xfrm>
          <a:prstGeom prst="rect">
            <a:avLst/>
          </a:prstGeom>
          <a:noFill/>
        </p:spPr>
        <p:txBody>
          <a:bodyPr wrap="square" rtlCol="0">
            <a:spAutoFit/>
          </a:bodyPr>
          <a:lstStyle/>
          <a:p>
            <a:pPr algn="just"/>
            <a:r>
              <a:rPr lang="en-US" sz="1600" dirty="0">
                <a:solidFill>
                  <a:schemeClr val="accent6">
                    <a:lumMod val="50000"/>
                  </a:schemeClr>
                </a:solidFill>
              </a:rPr>
              <a:t>	The key of the strong-back strategy is to support the strong-back in the same way on the insertion 	tooling and inside the vacuum vessel. </a:t>
            </a:r>
            <a:endParaRPr lang="en-US" sz="1600" b="1" dirty="0">
              <a:solidFill>
                <a:schemeClr val="accent6">
                  <a:lumMod val="50000"/>
                </a:schemeClr>
              </a:solidFill>
            </a:endParaRPr>
          </a:p>
        </p:txBody>
      </p:sp>
      <p:pic>
        <p:nvPicPr>
          <p:cNvPr id="25" name="Picture 24">
            <a:extLst>
              <a:ext uri="{FF2B5EF4-FFF2-40B4-BE49-F238E27FC236}">
                <a16:creationId xmlns:a16="http://schemas.microsoft.com/office/drawing/2014/main" id="{6D525C0F-4347-4617-AE2E-8E30FC3ED187}"/>
              </a:ext>
            </a:extLst>
          </p:cNvPr>
          <p:cNvPicPr>
            <a:picLocks noChangeAspect="1"/>
          </p:cNvPicPr>
          <p:nvPr/>
        </p:nvPicPr>
        <p:blipFill rotWithShape="1">
          <a:blip r:embed="rId3">
            <a:clrChange>
              <a:clrFrom>
                <a:srgbClr val="FFFFFF"/>
              </a:clrFrom>
              <a:clrTo>
                <a:srgbClr val="FFFFFF">
                  <a:alpha val="0"/>
                </a:srgbClr>
              </a:clrTo>
            </a:clrChange>
          </a:blip>
          <a:srcRect l="2431" t="20786" r="3273" b="22842"/>
          <a:stretch/>
        </p:blipFill>
        <p:spPr>
          <a:xfrm>
            <a:off x="2569796" y="1243751"/>
            <a:ext cx="4284060" cy="1358821"/>
          </a:xfrm>
          <a:prstGeom prst="rect">
            <a:avLst/>
          </a:prstGeom>
        </p:spPr>
      </p:pic>
      <p:sp>
        <p:nvSpPr>
          <p:cNvPr id="14" name="Title 9">
            <a:extLst>
              <a:ext uri="{FF2B5EF4-FFF2-40B4-BE49-F238E27FC236}">
                <a16:creationId xmlns:a16="http://schemas.microsoft.com/office/drawing/2014/main" id="{7C7FE62E-72D3-46CC-BFFA-4A55D23F7711}"/>
              </a:ext>
            </a:extLst>
          </p:cNvPr>
          <p:cNvSpPr>
            <a:spLocks noGrp="1"/>
          </p:cNvSpPr>
          <p:nvPr>
            <p:ph type="title"/>
          </p:nvPr>
        </p:nvSpPr>
        <p:spPr>
          <a:xfrm>
            <a:off x="228600" y="251752"/>
            <a:ext cx="8686800" cy="427877"/>
          </a:xfrm>
        </p:spPr>
        <p:txBody>
          <a:bodyPr/>
          <a:lstStyle/>
          <a:p>
            <a:r>
              <a:rPr lang="en-US" dirty="0"/>
              <a:t>4. Assembly process &amp; alignment strategy</a:t>
            </a:r>
          </a:p>
        </p:txBody>
      </p:sp>
      <p:sp>
        <p:nvSpPr>
          <p:cNvPr id="17" name="Footer Placeholder 4">
            <a:extLst>
              <a:ext uri="{FF2B5EF4-FFF2-40B4-BE49-F238E27FC236}">
                <a16:creationId xmlns:a16="http://schemas.microsoft.com/office/drawing/2014/main" id="{50917D0B-53E0-43DA-B013-E98287966877}"/>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8" name="Date Placeholder 3">
            <a:extLst>
              <a:ext uri="{FF2B5EF4-FFF2-40B4-BE49-F238E27FC236}">
                <a16:creationId xmlns:a16="http://schemas.microsoft.com/office/drawing/2014/main" id="{431A7770-BEEB-4106-BDEF-65D95EFB3F0D}"/>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937169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pic>
        <p:nvPicPr>
          <p:cNvPr id="9" name="Picture 8" descr="Screen Clipping">
            <a:extLst>
              <a:ext uri="{FF2B5EF4-FFF2-40B4-BE49-F238E27FC236}">
                <a16:creationId xmlns:a16="http://schemas.microsoft.com/office/drawing/2014/main" id="{F69B2613-B71D-4047-ABBC-087488C8850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65320"/>
          <a:stretch/>
        </p:blipFill>
        <p:spPr>
          <a:xfrm>
            <a:off x="193349" y="904760"/>
            <a:ext cx="8722051" cy="1687611"/>
          </a:xfrm>
          <a:prstGeom prst="rect">
            <a:avLst/>
          </a:prstGeom>
        </p:spPr>
      </p:pic>
      <p:sp>
        <p:nvSpPr>
          <p:cNvPr id="12" name="Title 9">
            <a:extLst>
              <a:ext uri="{FF2B5EF4-FFF2-40B4-BE49-F238E27FC236}">
                <a16:creationId xmlns:a16="http://schemas.microsoft.com/office/drawing/2014/main" id="{5CAA1A30-753D-4AC4-80C3-BE5D3734E126}"/>
              </a:ext>
            </a:extLst>
          </p:cNvPr>
          <p:cNvSpPr>
            <a:spLocks noGrp="1"/>
          </p:cNvSpPr>
          <p:nvPr>
            <p:ph type="title"/>
          </p:nvPr>
        </p:nvSpPr>
        <p:spPr>
          <a:xfrm>
            <a:off x="228600" y="251752"/>
            <a:ext cx="8686800" cy="427877"/>
          </a:xfrm>
        </p:spPr>
        <p:txBody>
          <a:bodyPr/>
          <a:lstStyle/>
          <a:p>
            <a:r>
              <a:rPr lang="en-US" dirty="0"/>
              <a:t>4. Assembly process &amp; alignment strategy</a:t>
            </a:r>
          </a:p>
        </p:txBody>
      </p:sp>
      <p:sp>
        <p:nvSpPr>
          <p:cNvPr id="4" name="TextBox 3">
            <a:extLst>
              <a:ext uri="{FF2B5EF4-FFF2-40B4-BE49-F238E27FC236}">
                <a16:creationId xmlns:a16="http://schemas.microsoft.com/office/drawing/2014/main" id="{7A0589A2-36EE-4022-8A8F-1A519A5ECCAF}"/>
              </a:ext>
            </a:extLst>
          </p:cNvPr>
          <p:cNvSpPr txBox="1"/>
          <p:nvPr/>
        </p:nvSpPr>
        <p:spPr>
          <a:xfrm>
            <a:off x="3196742" y="850752"/>
            <a:ext cx="2867559" cy="369332"/>
          </a:xfrm>
          <a:prstGeom prst="rect">
            <a:avLst/>
          </a:prstGeom>
          <a:noFill/>
        </p:spPr>
        <p:txBody>
          <a:bodyPr wrap="square" rtlCol="0">
            <a:spAutoFit/>
          </a:bodyPr>
          <a:lstStyle/>
          <a:p>
            <a:pPr algn="ctr"/>
            <a:r>
              <a:rPr lang="en-US" sz="1800" dirty="0">
                <a:solidFill>
                  <a:srgbClr val="404040"/>
                </a:solidFill>
              </a:rPr>
              <a:t>SSR1 Cryomodule</a:t>
            </a:r>
          </a:p>
        </p:txBody>
      </p:sp>
      <p:pic>
        <p:nvPicPr>
          <p:cNvPr id="16" name="Picture 15">
            <a:extLst>
              <a:ext uri="{FF2B5EF4-FFF2-40B4-BE49-F238E27FC236}">
                <a16:creationId xmlns:a16="http://schemas.microsoft.com/office/drawing/2014/main" id="{CE88EDB6-6D5F-44CC-AE2C-CC123B16B219}"/>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26642" r="25379"/>
          <a:stretch/>
        </p:blipFill>
        <p:spPr>
          <a:xfrm>
            <a:off x="6294749" y="2687480"/>
            <a:ext cx="2620651" cy="3360200"/>
          </a:xfrm>
          <a:prstGeom prst="rect">
            <a:avLst/>
          </a:prstGeom>
        </p:spPr>
      </p:pic>
      <p:pic>
        <p:nvPicPr>
          <p:cNvPr id="17" name="Picture 16" descr="Screen Clipping">
            <a:extLst>
              <a:ext uri="{FF2B5EF4-FFF2-40B4-BE49-F238E27FC236}">
                <a16:creationId xmlns:a16="http://schemas.microsoft.com/office/drawing/2014/main" id="{57FE3C1B-1B5D-4444-8390-39C9C2F91CC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9044" y="2807132"/>
            <a:ext cx="1768709" cy="1715016"/>
          </a:xfrm>
          <a:prstGeom prst="rect">
            <a:avLst/>
          </a:prstGeom>
        </p:spPr>
      </p:pic>
      <p:pic>
        <p:nvPicPr>
          <p:cNvPr id="18" name="Picture 17">
            <a:extLst>
              <a:ext uri="{FF2B5EF4-FFF2-40B4-BE49-F238E27FC236}">
                <a16:creationId xmlns:a16="http://schemas.microsoft.com/office/drawing/2014/main" id="{ADD62B9A-E643-47BA-8210-1CB972EE58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3668" y="2798649"/>
            <a:ext cx="2297752" cy="1715016"/>
          </a:xfrm>
          <a:prstGeom prst="rect">
            <a:avLst/>
          </a:prstGeom>
        </p:spPr>
      </p:pic>
      <p:cxnSp>
        <p:nvCxnSpPr>
          <p:cNvPr id="19" name="Straight Arrow Connector 18">
            <a:extLst>
              <a:ext uri="{FF2B5EF4-FFF2-40B4-BE49-F238E27FC236}">
                <a16:creationId xmlns:a16="http://schemas.microsoft.com/office/drawing/2014/main" id="{2E2373D1-538E-4988-95AB-0DA4E98417F8}"/>
              </a:ext>
            </a:extLst>
          </p:cNvPr>
          <p:cNvCxnSpPr>
            <a:cxnSpLocks/>
            <a:endCxn id="17" idx="3"/>
          </p:cNvCxnSpPr>
          <p:nvPr/>
        </p:nvCxnSpPr>
        <p:spPr>
          <a:xfrm flipH="1" flipV="1">
            <a:off x="5657753" y="3664640"/>
            <a:ext cx="1741890" cy="434982"/>
          </a:xfrm>
          <a:prstGeom prst="straightConnector1">
            <a:avLst/>
          </a:prstGeom>
          <a:ln w="5715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Content Placeholder 2">
            <a:extLst>
              <a:ext uri="{FF2B5EF4-FFF2-40B4-BE49-F238E27FC236}">
                <a16:creationId xmlns:a16="http://schemas.microsoft.com/office/drawing/2014/main" id="{F3A4254D-06C4-48C2-A0DF-58BE7AF03516}"/>
              </a:ext>
            </a:extLst>
          </p:cNvPr>
          <p:cNvSpPr txBox="1">
            <a:spLocks/>
          </p:cNvSpPr>
          <p:nvPr/>
        </p:nvSpPr>
        <p:spPr>
          <a:xfrm>
            <a:off x="182627" y="4612942"/>
            <a:ext cx="6139771" cy="1473881"/>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mn-lt"/>
              </a:rPr>
              <a:t>HBCAMs on the cryomodule flange</a:t>
            </a:r>
          </a:p>
          <a:p>
            <a:r>
              <a:rPr lang="en-US" sz="2000" dirty="0">
                <a:latin typeface="+mn-lt"/>
              </a:rPr>
              <a:t>Two BCAMs per side to monitor the relative position of the components in the cryomodule</a:t>
            </a:r>
          </a:p>
          <a:p>
            <a:r>
              <a:rPr lang="en-US" sz="2000" dirty="0">
                <a:latin typeface="+mn-lt"/>
              </a:rPr>
              <a:t>An addition couple of BCAMs reading external, fixed targets would enable absolute position measurements</a:t>
            </a:r>
          </a:p>
          <a:p>
            <a:endParaRPr lang="en-US" sz="2000" dirty="0">
              <a:latin typeface="+mn-lt"/>
            </a:endParaRPr>
          </a:p>
        </p:txBody>
      </p:sp>
      <p:sp>
        <p:nvSpPr>
          <p:cNvPr id="21" name="Footer Placeholder 4">
            <a:extLst>
              <a:ext uri="{FF2B5EF4-FFF2-40B4-BE49-F238E27FC236}">
                <a16:creationId xmlns:a16="http://schemas.microsoft.com/office/drawing/2014/main" id="{9BD73BBB-564D-4B6C-8081-3C5565B4F59E}"/>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22" name="Date Placeholder 3">
            <a:extLst>
              <a:ext uri="{FF2B5EF4-FFF2-40B4-BE49-F238E27FC236}">
                <a16:creationId xmlns:a16="http://schemas.microsoft.com/office/drawing/2014/main" id="{6E039FCA-5BEA-4054-A64D-78CFDD1221EA}"/>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411290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953D8-DFCA-4A23-B5F1-23B69E59957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10" name="Title 9"/>
          <p:cNvSpPr>
            <a:spLocks noGrp="1"/>
          </p:cNvSpPr>
          <p:nvPr>
            <p:ph type="title"/>
          </p:nvPr>
        </p:nvSpPr>
        <p:spPr/>
        <p:txBody>
          <a:bodyPr/>
          <a:lstStyle/>
          <a:p>
            <a:r>
              <a:rPr lang="en-US" dirty="0"/>
              <a:t>4. Assembly process</a:t>
            </a:r>
          </a:p>
        </p:txBody>
      </p:sp>
      <p:sp>
        <p:nvSpPr>
          <p:cNvPr id="7" name="Rectangle 6"/>
          <p:cNvSpPr/>
          <p:nvPr/>
        </p:nvSpPr>
        <p:spPr>
          <a:xfrm>
            <a:off x="304799" y="1044854"/>
            <a:ext cx="8534401" cy="1200329"/>
          </a:xfrm>
          <a:prstGeom prst="rect">
            <a:avLst/>
          </a:prstGeom>
        </p:spPr>
        <p:txBody>
          <a:bodyPr wrap="square">
            <a:spAutoFit/>
          </a:bodyPr>
          <a:lstStyle/>
          <a:p>
            <a:pPr algn="just"/>
            <a:r>
              <a:rPr lang="en-US" dirty="0">
                <a:solidFill>
                  <a:schemeClr val="accent6">
                    <a:lumMod val="50000"/>
                  </a:schemeClr>
                </a:solidFill>
              </a:rPr>
              <a:t>All the cryogenic lines have been pre-designed based on an assembly process, but the design stage is not over yet. Simulations, and several parts need to be designed including the beam line.</a:t>
            </a:r>
          </a:p>
        </p:txBody>
      </p:sp>
      <p:sp>
        <p:nvSpPr>
          <p:cNvPr id="11" name="Footer Placeholder 4">
            <a:extLst>
              <a:ext uri="{FF2B5EF4-FFF2-40B4-BE49-F238E27FC236}">
                <a16:creationId xmlns:a16="http://schemas.microsoft.com/office/drawing/2014/main" id="{C55235E4-D5C0-4638-BB75-1C9F6BADD1BA}"/>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EAAA6517-0EA5-4193-82A3-B7D3FF00659E}"/>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243934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10" name="Title 9"/>
          <p:cNvSpPr>
            <a:spLocks noGrp="1"/>
          </p:cNvSpPr>
          <p:nvPr>
            <p:ph type="title"/>
          </p:nvPr>
        </p:nvSpPr>
        <p:spPr/>
        <p:txBody>
          <a:bodyPr/>
          <a:lstStyle/>
          <a:p>
            <a:r>
              <a:rPr lang="en-US" dirty="0"/>
              <a:t>4. Assembly process</a:t>
            </a:r>
          </a:p>
        </p:txBody>
      </p:sp>
      <p:pic>
        <p:nvPicPr>
          <p:cNvPr id="3" name="Picture 2">
            <a:extLst>
              <a:ext uri="{FF2B5EF4-FFF2-40B4-BE49-F238E27FC236}">
                <a16:creationId xmlns:a16="http://schemas.microsoft.com/office/drawing/2014/main" id="{64D84B19-463A-4374-963E-47F6CF78402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9" name="Footer Placeholder 4">
            <a:extLst>
              <a:ext uri="{FF2B5EF4-FFF2-40B4-BE49-F238E27FC236}">
                <a16:creationId xmlns:a16="http://schemas.microsoft.com/office/drawing/2014/main" id="{BFF710A9-B961-4A00-9AE4-79316C8E0B99}"/>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426BD030-8B49-4403-91DF-9B2459CEE851}"/>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678493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10" name="Title 9"/>
          <p:cNvSpPr>
            <a:spLocks noGrp="1"/>
          </p:cNvSpPr>
          <p:nvPr>
            <p:ph type="title"/>
          </p:nvPr>
        </p:nvSpPr>
        <p:spPr/>
        <p:txBody>
          <a:bodyPr/>
          <a:lstStyle/>
          <a:p>
            <a:r>
              <a:rPr lang="en-US" dirty="0"/>
              <a:t>4. Assembly process</a:t>
            </a:r>
          </a:p>
        </p:txBody>
      </p:sp>
      <p:sp>
        <p:nvSpPr>
          <p:cNvPr id="4" name="Rectangle 3">
            <a:extLst>
              <a:ext uri="{FF2B5EF4-FFF2-40B4-BE49-F238E27FC236}">
                <a16:creationId xmlns:a16="http://schemas.microsoft.com/office/drawing/2014/main" id="{7235E512-EFAC-4F8F-B5BC-F2EC2487AAA5}"/>
              </a:ext>
            </a:extLst>
          </p:cNvPr>
          <p:cNvSpPr/>
          <p:nvPr/>
        </p:nvSpPr>
        <p:spPr>
          <a:xfrm>
            <a:off x="22094" y="1222694"/>
            <a:ext cx="9180094" cy="461665"/>
          </a:xfrm>
          <a:prstGeom prst="rect">
            <a:avLst/>
          </a:prstGeom>
        </p:spPr>
        <p:txBody>
          <a:bodyPr wrap="square">
            <a:spAutoFit/>
          </a:bodyPr>
          <a:lstStyle/>
          <a:p>
            <a:r>
              <a:rPr lang="en-US" dirty="0">
                <a:solidFill>
                  <a:schemeClr val="accent6">
                    <a:lumMod val="50000"/>
                  </a:schemeClr>
                </a:solidFill>
              </a:rPr>
              <a:t>35-50 K line will be leak tested and pressure tested by the manufacturer.</a:t>
            </a:r>
            <a:endParaRPr lang="en-US" dirty="0"/>
          </a:p>
        </p:txBody>
      </p:sp>
      <p:pic>
        <p:nvPicPr>
          <p:cNvPr id="3" name="Picture 2">
            <a:extLst>
              <a:ext uri="{FF2B5EF4-FFF2-40B4-BE49-F238E27FC236}">
                <a16:creationId xmlns:a16="http://schemas.microsoft.com/office/drawing/2014/main" id="{8A49A996-0E58-41BF-86FD-588B2469D7C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586867"/>
            <a:ext cx="9144000" cy="5684266"/>
          </a:xfrm>
          <a:prstGeom prst="rect">
            <a:avLst/>
          </a:prstGeom>
        </p:spPr>
      </p:pic>
      <p:sp>
        <p:nvSpPr>
          <p:cNvPr id="11" name="Footer Placeholder 4">
            <a:extLst>
              <a:ext uri="{FF2B5EF4-FFF2-40B4-BE49-F238E27FC236}">
                <a16:creationId xmlns:a16="http://schemas.microsoft.com/office/drawing/2014/main" id="{39229209-07D5-43FA-B56B-7BD466D40B71}"/>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2" name="Date Placeholder 3">
            <a:extLst>
              <a:ext uri="{FF2B5EF4-FFF2-40B4-BE49-F238E27FC236}">
                <a16:creationId xmlns:a16="http://schemas.microsoft.com/office/drawing/2014/main" id="{CA028935-7B2C-4A51-BAF4-C59EBA12D802}"/>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968301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10" name="Title 9"/>
          <p:cNvSpPr>
            <a:spLocks noGrp="1"/>
          </p:cNvSpPr>
          <p:nvPr>
            <p:ph type="title"/>
          </p:nvPr>
        </p:nvSpPr>
        <p:spPr/>
        <p:txBody>
          <a:bodyPr/>
          <a:lstStyle/>
          <a:p>
            <a:r>
              <a:rPr lang="en-US" dirty="0"/>
              <a:t>4. Assembly process</a:t>
            </a:r>
          </a:p>
        </p:txBody>
      </p:sp>
      <p:pic>
        <p:nvPicPr>
          <p:cNvPr id="3" name="Picture 2">
            <a:extLst>
              <a:ext uri="{FF2B5EF4-FFF2-40B4-BE49-F238E27FC236}">
                <a16:creationId xmlns:a16="http://schemas.microsoft.com/office/drawing/2014/main" id="{08827185-7B23-44A8-A69B-4408A2407D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586867"/>
            <a:ext cx="9144000" cy="5684266"/>
          </a:xfrm>
          <a:prstGeom prst="rect">
            <a:avLst/>
          </a:prstGeom>
        </p:spPr>
      </p:pic>
      <p:sp>
        <p:nvSpPr>
          <p:cNvPr id="12" name="Footer Placeholder 4">
            <a:extLst>
              <a:ext uri="{FF2B5EF4-FFF2-40B4-BE49-F238E27FC236}">
                <a16:creationId xmlns:a16="http://schemas.microsoft.com/office/drawing/2014/main" id="{FB406CE7-2F44-4BAD-9D34-D3D976A8918F}"/>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0AA112E6-1757-4670-8169-BC19751B7219}"/>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76734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0" name="Title 9"/>
          <p:cNvSpPr>
            <a:spLocks noGrp="1"/>
          </p:cNvSpPr>
          <p:nvPr>
            <p:ph type="title"/>
          </p:nvPr>
        </p:nvSpPr>
        <p:spPr/>
        <p:txBody>
          <a:bodyPr/>
          <a:lstStyle/>
          <a:p>
            <a:r>
              <a:rPr lang="en-US" dirty="0"/>
              <a:t>1. Design strategy</a:t>
            </a:r>
          </a:p>
        </p:txBody>
      </p:sp>
      <p:sp>
        <p:nvSpPr>
          <p:cNvPr id="15" name="Rectangle 14"/>
          <p:cNvSpPr/>
          <p:nvPr/>
        </p:nvSpPr>
        <p:spPr>
          <a:xfrm>
            <a:off x="222250" y="846934"/>
            <a:ext cx="8515350" cy="5632311"/>
          </a:xfrm>
          <a:prstGeom prst="rect">
            <a:avLst/>
          </a:prstGeom>
        </p:spPr>
        <p:txBody>
          <a:bodyPr wrap="square">
            <a:spAutoFit/>
          </a:bodyPr>
          <a:lstStyle/>
          <a:p>
            <a:pPr algn="just"/>
            <a:r>
              <a:rPr lang="en-US" sz="2000" dirty="0">
                <a:solidFill>
                  <a:schemeClr val="accent6">
                    <a:lumMod val="50000"/>
                  </a:schemeClr>
                </a:solidFill>
              </a:rPr>
              <a:t>To decrease the design effort and the cost of the project, our idea was to design all the cryomodules with the same design concept: the strong-back, and then to have one configuration for the single spoke cryomodules, and one for the elliptical cryomodules.</a:t>
            </a: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a:p>
            <a:pPr algn="just"/>
            <a:endParaRPr lang="en-US" sz="2000" dirty="0">
              <a:solidFill>
                <a:schemeClr val="accent6">
                  <a:lumMod val="50000"/>
                </a:schemeClr>
              </a:solidFill>
            </a:endParaRPr>
          </a:p>
        </p:txBody>
      </p:sp>
      <p:sp>
        <p:nvSpPr>
          <p:cNvPr id="17" name="Rectangle 16">
            <a:extLst>
              <a:ext uri="{FF2B5EF4-FFF2-40B4-BE49-F238E27FC236}">
                <a16:creationId xmlns:a16="http://schemas.microsoft.com/office/drawing/2014/main" id="{54A2EBB3-2698-4F7F-A358-C63FAAAE8659}"/>
              </a:ext>
            </a:extLst>
          </p:cNvPr>
          <p:cNvSpPr/>
          <p:nvPr/>
        </p:nvSpPr>
        <p:spPr>
          <a:xfrm>
            <a:off x="817336" y="2457939"/>
            <a:ext cx="3174093" cy="1015663"/>
          </a:xfrm>
          <a:prstGeom prst="rect">
            <a:avLst/>
          </a:prstGeom>
        </p:spPr>
        <p:txBody>
          <a:bodyPr wrap="square">
            <a:spAutoFit/>
          </a:bodyPr>
          <a:lstStyle/>
          <a:p>
            <a:pPr algn="ctr"/>
            <a:r>
              <a:rPr lang="en-US" sz="2000" i="1" dirty="0">
                <a:solidFill>
                  <a:schemeClr val="tx2">
                    <a:lumMod val="60000"/>
                    <a:lumOff val="40000"/>
                  </a:schemeClr>
                </a:solidFill>
              </a:rPr>
              <a:t>SSR1 &amp; SSR2 Cryomodules</a:t>
            </a:r>
          </a:p>
          <a:p>
            <a:pPr algn="ctr"/>
            <a:endParaRPr lang="en-US" sz="2000" i="1" dirty="0">
              <a:solidFill>
                <a:schemeClr val="tx2">
                  <a:lumMod val="60000"/>
                  <a:lumOff val="40000"/>
                </a:schemeClr>
              </a:solidFill>
            </a:endParaRPr>
          </a:p>
          <a:p>
            <a:pPr algn="ctr"/>
            <a:endParaRPr lang="en-US" sz="2000" i="1" dirty="0">
              <a:solidFill>
                <a:schemeClr val="tx2">
                  <a:lumMod val="60000"/>
                  <a:lumOff val="40000"/>
                </a:schemeClr>
              </a:solidFill>
            </a:endParaRPr>
          </a:p>
        </p:txBody>
      </p:sp>
      <p:sp>
        <p:nvSpPr>
          <p:cNvPr id="18" name="Rectangle 17">
            <a:extLst>
              <a:ext uri="{FF2B5EF4-FFF2-40B4-BE49-F238E27FC236}">
                <a16:creationId xmlns:a16="http://schemas.microsoft.com/office/drawing/2014/main" id="{3C6C73A3-4E5A-4767-8AD4-C8412B7A52A7}"/>
              </a:ext>
            </a:extLst>
          </p:cNvPr>
          <p:cNvSpPr/>
          <p:nvPr/>
        </p:nvSpPr>
        <p:spPr>
          <a:xfrm>
            <a:off x="4791983" y="2457939"/>
            <a:ext cx="3495674" cy="1015663"/>
          </a:xfrm>
          <a:prstGeom prst="rect">
            <a:avLst/>
          </a:prstGeom>
        </p:spPr>
        <p:txBody>
          <a:bodyPr wrap="square">
            <a:spAutoFit/>
          </a:bodyPr>
          <a:lstStyle/>
          <a:p>
            <a:pPr algn="ctr"/>
            <a:r>
              <a:rPr lang="en-US" sz="2000" i="1" dirty="0">
                <a:solidFill>
                  <a:schemeClr val="tx2">
                    <a:lumMod val="60000"/>
                    <a:lumOff val="40000"/>
                  </a:schemeClr>
                </a:solidFill>
              </a:rPr>
              <a:t>LB650 &amp; HB650 Cryomodules</a:t>
            </a:r>
          </a:p>
          <a:p>
            <a:pPr algn="ctr"/>
            <a:endParaRPr lang="en-US" sz="2000" i="1" dirty="0">
              <a:solidFill>
                <a:schemeClr val="tx2">
                  <a:lumMod val="60000"/>
                  <a:lumOff val="40000"/>
                </a:schemeClr>
              </a:solidFill>
            </a:endParaRPr>
          </a:p>
          <a:p>
            <a:pPr algn="ctr"/>
            <a:endParaRPr lang="en-US" sz="2000" i="1" dirty="0">
              <a:solidFill>
                <a:schemeClr val="tx2">
                  <a:lumMod val="60000"/>
                  <a:lumOff val="40000"/>
                </a:schemeClr>
              </a:solidFill>
            </a:endParaRPr>
          </a:p>
        </p:txBody>
      </p:sp>
      <p:sp>
        <p:nvSpPr>
          <p:cNvPr id="3" name="Rectangle 2">
            <a:extLst>
              <a:ext uri="{FF2B5EF4-FFF2-40B4-BE49-F238E27FC236}">
                <a16:creationId xmlns:a16="http://schemas.microsoft.com/office/drawing/2014/main" id="{FCDFF649-C077-4B10-9920-6275689AA6DE}"/>
              </a:ext>
            </a:extLst>
          </p:cNvPr>
          <p:cNvSpPr/>
          <p:nvPr/>
        </p:nvSpPr>
        <p:spPr>
          <a:xfrm>
            <a:off x="228600" y="2966407"/>
            <a:ext cx="4572000" cy="3170099"/>
          </a:xfrm>
          <a:prstGeom prst="rect">
            <a:avLst/>
          </a:prstGeom>
        </p:spPr>
        <p:txBody>
          <a:bodyPr>
            <a:spAutoFit/>
          </a:bodyPr>
          <a:lstStyle/>
          <a:p>
            <a:pPr marL="742950" lvl="1" indent="-285750" algn="just">
              <a:buFont typeface="Arial" panose="020B0604020202020204" pitchFamily="34" charset="0"/>
              <a:buChar char="•"/>
            </a:pPr>
            <a:r>
              <a:rPr lang="en-US" sz="2000" dirty="0">
                <a:solidFill>
                  <a:schemeClr val="accent6">
                    <a:lumMod val="50000"/>
                  </a:schemeClr>
                </a:solidFill>
              </a:rPr>
              <a:t>Similar cavity design</a:t>
            </a:r>
          </a:p>
          <a:p>
            <a:pPr marL="742950" lvl="1" indent="-285750" algn="just">
              <a:buFont typeface="Arial" panose="020B0604020202020204" pitchFamily="34" charset="0"/>
              <a:buChar char="•"/>
            </a:pPr>
            <a:r>
              <a:rPr lang="en-US" sz="2000" dirty="0">
                <a:solidFill>
                  <a:schemeClr val="accent6">
                    <a:lumMod val="50000"/>
                  </a:schemeClr>
                </a:solidFill>
              </a:rPr>
              <a:t>Similar tuner</a:t>
            </a:r>
          </a:p>
          <a:p>
            <a:pPr marL="742950" lvl="1" indent="-285750" algn="just">
              <a:buFont typeface="Arial" panose="020B0604020202020204" pitchFamily="34" charset="0"/>
              <a:buChar char="•"/>
            </a:pPr>
            <a:r>
              <a:rPr lang="en-US" sz="2000" dirty="0">
                <a:solidFill>
                  <a:schemeClr val="accent6">
                    <a:lumMod val="50000"/>
                  </a:schemeClr>
                </a:solidFill>
              </a:rPr>
              <a:t>Same coupler</a:t>
            </a:r>
          </a:p>
          <a:p>
            <a:pPr marL="742950" lvl="1" indent="-285750" algn="just">
              <a:buFont typeface="Arial" panose="020B0604020202020204" pitchFamily="34" charset="0"/>
              <a:buChar char="•"/>
            </a:pPr>
            <a:r>
              <a:rPr lang="en-US" sz="2000" dirty="0">
                <a:solidFill>
                  <a:schemeClr val="accent6">
                    <a:lumMod val="50000"/>
                  </a:schemeClr>
                </a:solidFill>
              </a:rPr>
              <a:t>Similar configuration:</a:t>
            </a:r>
          </a:p>
          <a:p>
            <a:pPr lvl="1" algn="just"/>
            <a:r>
              <a:rPr lang="en-US" sz="2000" dirty="0">
                <a:solidFill>
                  <a:schemeClr val="accent6">
                    <a:lumMod val="50000"/>
                  </a:schemeClr>
                </a:solidFill>
              </a:rPr>
              <a:t>	SSR1:	</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accent4">
                    <a:lumMod val="60000"/>
                    <a:lumOff val="40000"/>
                  </a:schemeClr>
                </a:solidFill>
              </a:rPr>
              <a:t>S</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accent4">
                    <a:lumMod val="60000"/>
                    <a:lumOff val="40000"/>
                  </a:schemeClr>
                </a:solidFill>
              </a:rPr>
              <a:t>S</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accent4">
                    <a:lumMod val="60000"/>
                    <a:lumOff val="40000"/>
                  </a:schemeClr>
                </a:solidFill>
              </a:rPr>
              <a:t>S</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accent4">
                    <a:lumMod val="60000"/>
                    <a:lumOff val="40000"/>
                  </a:schemeClr>
                </a:solidFill>
              </a:rPr>
              <a:t>S</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	SSR2:	</a:t>
            </a:r>
            <a:r>
              <a:rPr lang="en-US" sz="2000" b="1" dirty="0">
                <a:solidFill>
                  <a:schemeClr val="accent4">
                    <a:lumMod val="60000"/>
                    <a:lumOff val="40000"/>
                  </a:schemeClr>
                </a:solidFill>
              </a:rPr>
              <a:t>S</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accent4">
                    <a:lumMod val="60000"/>
                    <a:lumOff val="40000"/>
                  </a:schemeClr>
                </a:solidFill>
              </a:rPr>
              <a:t>S</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accent4">
                    <a:lumMod val="60000"/>
                    <a:lumOff val="40000"/>
                  </a:schemeClr>
                </a:solidFill>
              </a:rPr>
              <a:t>S</a:t>
            </a:r>
            <a:r>
              <a:rPr lang="en-US" sz="2000" dirty="0">
                <a:solidFill>
                  <a:schemeClr val="accent6">
                    <a:lumMod val="50000"/>
                  </a:schemeClr>
                </a:solidFill>
              </a:rPr>
              <a:t>-</a:t>
            </a:r>
            <a:r>
              <a:rPr lang="en-US" sz="2000" b="1" dirty="0">
                <a:solidFill>
                  <a:schemeClr val="tx2">
                    <a:lumMod val="60000"/>
                    <a:lumOff val="40000"/>
                  </a:schemeClr>
                </a:solidFill>
              </a:rPr>
              <a:t>C</a:t>
            </a:r>
          </a:p>
          <a:p>
            <a:pPr marL="742950" lvl="1" indent="-285750" algn="just">
              <a:buFont typeface="Arial" panose="020B0604020202020204" pitchFamily="34" charset="0"/>
              <a:buChar char="•"/>
            </a:pPr>
            <a:r>
              <a:rPr lang="en-US" sz="2000" dirty="0">
                <a:solidFill>
                  <a:schemeClr val="accent6">
                    <a:lumMod val="50000"/>
                  </a:schemeClr>
                </a:solidFill>
              </a:rPr>
              <a:t>Similar solenoid</a:t>
            </a:r>
          </a:p>
          <a:p>
            <a:pPr marL="742950" lvl="1" indent="-285750" algn="just">
              <a:buFont typeface="Arial" panose="020B0604020202020204" pitchFamily="34" charset="0"/>
              <a:buChar char="•"/>
            </a:pPr>
            <a:r>
              <a:rPr lang="en-US" sz="2000" dirty="0">
                <a:solidFill>
                  <a:schemeClr val="accent6">
                    <a:lumMod val="50000"/>
                  </a:schemeClr>
                </a:solidFill>
              </a:rPr>
              <a:t>Similar BPM</a:t>
            </a:r>
          </a:p>
          <a:p>
            <a:pPr marL="742950" lvl="1" indent="-285750" algn="just">
              <a:buFont typeface="Arial" panose="020B0604020202020204" pitchFamily="34" charset="0"/>
              <a:buChar char="•"/>
            </a:pPr>
            <a:r>
              <a:rPr lang="en-US" sz="2000" dirty="0">
                <a:solidFill>
                  <a:schemeClr val="accent6">
                    <a:lumMod val="50000"/>
                  </a:schemeClr>
                </a:solidFill>
              </a:rPr>
              <a:t>Similar current leads</a:t>
            </a:r>
          </a:p>
          <a:p>
            <a:pPr marL="742950" lvl="1" indent="-285750" algn="just">
              <a:buFont typeface="Arial" panose="020B0604020202020204" pitchFamily="34" charset="0"/>
              <a:buChar char="•"/>
            </a:pPr>
            <a:r>
              <a:rPr lang="en-US" sz="2000" dirty="0">
                <a:solidFill>
                  <a:schemeClr val="accent6">
                    <a:lumMod val="50000"/>
                  </a:schemeClr>
                </a:solidFill>
              </a:rPr>
              <a:t>Same cryogenic layout</a:t>
            </a:r>
          </a:p>
        </p:txBody>
      </p:sp>
      <p:sp>
        <p:nvSpPr>
          <p:cNvPr id="9" name="Rectangle 8">
            <a:extLst>
              <a:ext uri="{FF2B5EF4-FFF2-40B4-BE49-F238E27FC236}">
                <a16:creationId xmlns:a16="http://schemas.microsoft.com/office/drawing/2014/main" id="{1C5BE75A-BF0B-4E2D-9D29-F7D1FC75CCD4}"/>
              </a:ext>
            </a:extLst>
          </p:cNvPr>
          <p:cNvSpPr/>
          <p:nvPr/>
        </p:nvSpPr>
        <p:spPr>
          <a:xfrm>
            <a:off x="4461782" y="2896038"/>
            <a:ext cx="4572000" cy="2246769"/>
          </a:xfrm>
          <a:prstGeom prst="rect">
            <a:avLst/>
          </a:prstGeom>
        </p:spPr>
        <p:txBody>
          <a:bodyPr>
            <a:spAutoFit/>
          </a:bodyPr>
          <a:lstStyle/>
          <a:p>
            <a:pPr marL="742950" lvl="1" indent="-285750" algn="just">
              <a:buFont typeface="Arial" panose="020B0604020202020204" pitchFamily="34" charset="0"/>
              <a:buChar char="•"/>
            </a:pPr>
            <a:r>
              <a:rPr lang="en-US" sz="2000" dirty="0">
                <a:solidFill>
                  <a:schemeClr val="accent6">
                    <a:lumMod val="50000"/>
                  </a:schemeClr>
                </a:solidFill>
              </a:rPr>
              <a:t>Similar cavity design</a:t>
            </a:r>
          </a:p>
          <a:p>
            <a:pPr marL="742950" lvl="1" indent="-285750" algn="just">
              <a:buFont typeface="Arial" panose="020B0604020202020204" pitchFamily="34" charset="0"/>
              <a:buChar char="•"/>
            </a:pPr>
            <a:r>
              <a:rPr lang="en-US" sz="2000" dirty="0">
                <a:solidFill>
                  <a:schemeClr val="accent6">
                    <a:lumMod val="50000"/>
                  </a:schemeClr>
                </a:solidFill>
              </a:rPr>
              <a:t>Similar tuner</a:t>
            </a:r>
          </a:p>
          <a:p>
            <a:pPr marL="742950" lvl="1" indent="-285750" algn="just">
              <a:buFont typeface="Arial" panose="020B0604020202020204" pitchFamily="34" charset="0"/>
              <a:buChar char="•"/>
            </a:pPr>
            <a:r>
              <a:rPr lang="en-US" sz="2000" dirty="0">
                <a:solidFill>
                  <a:schemeClr val="accent6">
                    <a:lumMod val="50000"/>
                  </a:schemeClr>
                </a:solidFill>
              </a:rPr>
              <a:t>Same coupler</a:t>
            </a:r>
          </a:p>
          <a:p>
            <a:pPr marL="742950" lvl="1" indent="-285750" algn="just">
              <a:buFont typeface="Arial" panose="020B0604020202020204" pitchFamily="34" charset="0"/>
              <a:buChar char="•"/>
            </a:pPr>
            <a:r>
              <a:rPr lang="en-US" sz="2000" dirty="0">
                <a:solidFill>
                  <a:schemeClr val="accent6">
                    <a:lumMod val="50000"/>
                  </a:schemeClr>
                </a:solidFill>
              </a:rPr>
              <a:t>Similar configuration</a:t>
            </a:r>
          </a:p>
          <a:p>
            <a:pPr lvl="2" algn="just"/>
            <a:r>
              <a:rPr lang="en-US" sz="2000" dirty="0">
                <a:solidFill>
                  <a:schemeClr val="accent6">
                    <a:lumMod val="50000"/>
                  </a:schemeClr>
                </a:solidFill>
              </a:rPr>
              <a:t>LB650:	</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p>
          <a:p>
            <a:pPr lvl="2" algn="just"/>
            <a:r>
              <a:rPr lang="en-US" sz="2000" dirty="0">
                <a:solidFill>
                  <a:schemeClr val="accent6">
                    <a:lumMod val="50000"/>
                  </a:schemeClr>
                </a:solidFill>
              </a:rPr>
              <a:t>HB650:	</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r>
              <a:rPr lang="en-US" sz="2000" dirty="0">
                <a:solidFill>
                  <a:schemeClr val="accent6">
                    <a:lumMod val="50000"/>
                  </a:schemeClr>
                </a:solidFill>
              </a:rPr>
              <a:t>-</a:t>
            </a:r>
            <a:r>
              <a:rPr lang="en-US" sz="2000" b="1" dirty="0">
                <a:solidFill>
                  <a:schemeClr val="tx2">
                    <a:lumMod val="60000"/>
                    <a:lumOff val="40000"/>
                  </a:schemeClr>
                </a:solidFill>
              </a:rPr>
              <a:t>C</a:t>
            </a:r>
          </a:p>
          <a:p>
            <a:pPr marL="742950" lvl="1" indent="-285750" algn="just">
              <a:buFont typeface="Arial" panose="020B0604020202020204" pitchFamily="34" charset="0"/>
              <a:buChar char="•"/>
            </a:pPr>
            <a:r>
              <a:rPr lang="en-US" sz="2000" dirty="0">
                <a:solidFill>
                  <a:schemeClr val="accent6">
                    <a:lumMod val="50000"/>
                  </a:schemeClr>
                </a:solidFill>
              </a:rPr>
              <a:t>Same cryogenic layout</a:t>
            </a:r>
          </a:p>
        </p:txBody>
      </p:sp>
      <p:sp>
        <p:nvSpPr>
          <p:cNvPr id="12" name="Footer Placeholder 4">
            <a:extLst>
              <a:ext uri="{FF2B5EF4-FFF2-40B4-BE49-F238E27FC236}">
                <a16:creationId xmlns:a16="http://schemas.microsoft.com/office/drawing/2014/main" id="{2FEEC0DC-CE11-4D9E-B5F3-7F8F046F7776}"/>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99220260-4379-419E-950D-4CF901E312DC}"/>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59234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10" name="Title 9"/>
          <p:cNvSpPr>
            <a:spLocks noGrp="1"/>
          </p:cNvSpPr>
          <p:nvPr>
            <p:ph type="title"/>
          </p:nvPr>
        </p:nvSpPr>
        <p:spPr/>
        <p:txBody>
          <a:bodyPr/>
          <a:lstStyle/>
          <a:p>
            <a:r>
              <a:rPr lang="en-US" dirty="0"/>
              <a:t>4. Assembly process</a:t>
            </a:r>
          </a:p>
        </p:txBody>
      </p:sp>
      <p:sp>
        <p:nvSpPr>
          <p:cNvPr id="9" name="Rectangle 8">
            <a:extLst>
              <a:ext uri="{FF2B5EF4-FFF2-40B4-BE49-F238E27FC236}">
                <a16:creationId xmlns:a16="http://schemas.microsoft.com/office/drawing/2014/main" id="{9B3655CB-B0D7-465E-80F5-736D2897D919}"/>
              </a:ext>
            </a:extLst>
          </p:cNvPr>
          <p:cNvSpPr/>
          <p:nvPr/>
        </p:nvSpPr>
        <p:spPr>
          <a:xfrm>
            <a:off x="22094" y="1222694"/>
            <a:ext cx="9180094" cy="830997"/>
          </a:xfrm>
          <a:prstGeom prst="rect">
            <a:avLst/>
          </a:prstGeom>
        </p:spPr>
        <p:txBody>
          <a:bodyPr wrap="square">
            <a:spAutoFit/>
          </a:bodyPr>
          <a:lstStyle/>
          <a:p>
            <a:r>
              <a:rPr lang="en-US" dirty="0">
                <a:solidFill>
                  <a:schemeClr val="accent6">
                    <a:lumMod val="50000"/>
                  </a:schemeClr>
                </a:solidFill>
              </a:rPr>
              <a:t>This full assembly could be provided from a company using the same strategy as LCLS II.</a:t>
            </a:r>
            <a:endParaRPr lang="en-US" dirty="0"/>
          </a:p>
        </p:txBody>
      </p:sp>
      <p:pic>
        <p:nvPicPr>
          <p:cNvPr id="3" name="Picture 2">
            <a:extLst>
              <a:ext uri="{FF2B5EF4-FFF2-40B4-BE49-F238E27FC236}">
                <a16:creationId xmlns:a16="http://schemas.microsoft.com/office/drawing/2014/main" id="{2DBCADA3-9E51-4FC8-9413-E673E6700D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586867"/>
            <a:ext cx="9144000" cy="5684266"/>
          </a:xfrm>
          <a:prstGeom prst="rect">
            <a:avLst/>
          </a:prstGeom>
        </p:spPr>
      </p:pic>
      <p:sp>
        <p:nvSpPr>
          <p:cNvPr id="15" name="Footer Placeholder 4">
            <a:extLst>
              <a:ext uri="{FF2B5EF4-FFF2-40B4-BE49-F238E27FC236}">
                <a16:creationId xmlns:a16="http://schemas.microsoft.com/office/drawing/2014/main" id="{496853FB-9A59-4702-92DB-FE9CC79FF8DA}"/>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CAA30D76-39C2-4B51-B636-BB99BDE4A742}"/>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855981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03DE2B-4C5E-4CF9-B873-6D8921E022B0}"/>
              </a:ext>
            </a:extLst>
          </p:cNvPr>
          <p:cNvPicPr>
            <a:picLocks noChangeAspect="1"/>
          </p:cNvPicPr>
          <p:nvPr/>
        </p:nvPicPr>
        <p:blipFill rotWithShape="1">
          <a:blip r:embed="rId2">
            <a:clrChange>
              <a:clrFrom>
                <a:srgbClr val="FFFFFF"/>
              </a:clrFrom>
              <a:clrTo>
                <a:srgbClr val="FFFFFF">
                  <a:alpha val="0"/>
                </a:srgbClr>
              </a:clrTo>
            </a:clrChange>
          </a:blip>
          <a:srcRect b="16225"/>
          <a:stretch/>
        </p:blipFill>
        <p:spPr>
          <a:xfrm>
            <a:off x="0" y="665328"/>
            <a:ext cx="9144000" cy="4630511"/>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10" name="Title 9"/>
          <p:cNvSpPr>
            <a:spLocks noGrp="1"/>
          </p:cNvSpPr>
          <p:nvPr>
            <p:ph type="title"/>
          </p:nvPr>
        </p:nvSpPr>
        <p:spPr/>
        <p:txBody>
          <a:bodyPr/>
          <a:lstStyle/>
          <a:p>
            <a:r>
              <a:rPr lang="en-US" dirty="0"/>
              <a:t>4. Assembly process</a:t>
            </a:r>
          </a:p>
        </p:txBody>
      </p:sp>
      <p:sp>
        <p:nvSpPr>
          <p:cNvPr id="11" name="Rectangle 10">
            <a:extLst>
              <a:ext uri="{FF2B5EF4-FFF2-40B4-BE49-F238E27FC236}">
                <a16:creationId xmlns:a16="http://schemas.microsoft.com/office/drawing/2014/main" id="{523DE0FB-F38E-4F09-BA9D-896AF13C42FF}"/>
              </a:ext>
            </a:extLst>
          </p:cNvPr>
          <p:cNvSpPr/>
          <p:nvPr/>
        </p:nvSpPr>
        <p:spPr>
          <a:xfrm>
            <a:off x="172085" y="1027702"/>
            <a:ext cx="8799830" cy="1938992"/>
          </a:xfrm>
          <a:prstGeom prst="rect">
            <a:avLst/>
          </a:prstGeom>
        </p:spPr>
        <p:txBody>
          <a:bodyPr wrap="square">
            <a:spAutoFit/>
          </a:bodyPr>
          <a:lstStyle/>
          <a:p>
            <a:pPr algn="just"/>
            <a:r>
              <a:rPr lang="en-US" sz="2000" dirty="0">
                <a:solidFill>
                  <a:schemeClr val="accent6">
                    <a:lumMod val="50000"/>
                  </a:schemeClr>
                </a:solidFill>
              </a:rPr>
              <a:t>Under the lifting tooling:</a:t>
            </a:r>
          </a:p>
          <a:p>
            <a:pPr marL="342900" indent="-342900" algn="just">
              <a:buFont typeface="Arial" panose="020B0604020202020204" pitchFamily="34" charset="0"/>
              <a:buChar char="•"/>
            </a:pPr>
            <a:r>
              <a:rPr lang="en-US" sz="2000" dirty="0">
                <a:solidFill>
                  <a:schemeClr val="accent6">
                    <a:lumMod val="50000"/>
                  </a:schemeClr>
                </a:solidFill>
              </a:rPr>
              <a:t>The tuner will be set up on each cavity.</a:t>
            </a:r>
          </a:p>
          <a:p>
            <a:pPr marL="342900" indent="-342900" algn="just">
              <a:buFont typeface="Arial" panose="020B0604020202020204" pitchFamily="34" charset="0"/>
              <a:buChar char="•"/>
            </a:pPr>
            <a:r>
              <a:rPr lang="en-US" sz="2000" dirty="0">
                <a:solidFill>
                  <a:schemeClr val="accent6">
                    <a:lumMod val="50000"/>
                  </a:schemeClr>
                </a:solidFill>
              </a:rPr>
              <a:t>A magnetic shield around each cavity will be set up.</a:t>
            </a:r>
          </a:p>
          <a:p>
            <a:pPr marL="342900" indent="-342900" algn="just">
              <a:buFont typeface="Arial" panose="020B0604020202020204" pitchFamily="34" charset="0"/>
              <a:buChar char="•"/>
            </a:pPr>
            <a:r>
              <a:rPr lang="en-US" sz="2000" dirty="0">
                <a:solidFill>
                  <a:schemeClr val="accent6">
                    <a:lumMod val="50000"/>
                  </a:schemeClr>
                </a:solidFill>
              </a:rPr>
              <a:t>The cool down line will be welded to the cavities</a:t>
            </a:r>
          </a:p>
          <a:p>
            <a:pPr marL="342900" indent="-342900" algn="just">
              <a:buFont typeface="Arial" panose="020B0604020202020204" pitchFamily="34" charset="0"/>
              <a:buChar char="•"/>
            </a:pPr>
            <a:r>
              <a:rPr lang="en-US" sz="2000" dirty="0">
                <a:solidFill>
                  <a:schemeClr val="accent6">
                    <a:lumMod val="50000"/>
                  </a:schemeClr>
                </a:solidFill>
              </a:rPr>
              <a:t>MLI will be set on each cavity and on the cryogenic lines.</a:t>
            </a:r>
          </a:p>
          <a:p>
            <a:pPr marL="342900" indent="-342900" algn="just">
              <a:buFont typeface="Arial" panose="020B0604020202020204" pitchFamily="34" charset="0"/>
              <a:buChar char="•"/>
            </a:pPr>
            <a:endParaRPr lang="en-US" sz="2000" dirty="0">
              <a:solidFill>
                <a:schemeClr val="accent6">
                  <a:lumMod val="50000"/>
                </a:schemeClr>
              </a:solidFill>
            </a:endParaRPr>
          </a:p>
        </p:txBody>
      </p:sp>
      <p:sp>
        <p:nvSpPr>
          <p:cNvPr id="12" name="Rectangle 11">
            <a:extLst>
              <a:ext uri="{FF2B5EF4-FFF2-40B4-BE49-F238E27FC236}">
                <a16:creationId xmlns:a16="http://schemas.microsoft.com/office/drawing/2014/main" id="{2014CE56-5B43-4AA8-B3C0-B9F9386000DF}"/>
              </a:ext>
            </a:extLst>
          </p:cNvPr>
          <p:cNvSpPr/>
          <p:nvPr/>
        </p:nvSpPr>
        <p:spPr>
          <a:xfrm>
            <a:off x="172085" y="5295839"/>
            <a:ext cx="5386647" cy="830997"/>
          </a:xfrm>
          <a:prstGeom prst="rect">
            <a:avLst/>
          </a:prstGeom>
        </p:spPr>
        <p:txBody>
          <a:bodyPr wrap="square">
            <a:spAutoFit/>
          </a:bodyPr>
          <a:lstStyle/>
          <a:p>
            <a:r>
              <a:rPr lang="en-US" sz="1600" dirty="0">
                <a:solidFill>
                  <a:schemeClr val="accent6">
                    <a:lumMod val="50000"/>
                  </a:schemeClr>
                </a:solidFill>
              </a:rPr>
              <a:t>Design pressure of the cool down line : 20 </a:t>
            </a:r>
            <a:r>
              <a:rPr lang="en-US" sz="1600" dirty="0" err="1">
                <a:solidFill>
                  <a:schemeClr val="accent6">
                    <a:lumMod val="50000"/>
                  </a:schemeClr>
                </a:solidFill>
              </a:rPr>
              <a:t>barg</a:t>
            </a:r>
            <a:r>
              <a:rPr lang="en-US" sz="1600" dirty="0">
                <a:solidFill>
                  <a:schemeClr val="accent6">
                    <a:lumMod val="50000"/>
                  </a:schemeClr>
                </a:solidFill>
              </a:rPr>
              <a:t>.</a:t>
            </a:r>
          </a:p>
          <a:p>
            <a:r>
              <a:rPr lang="en-US" sz="1600" dirty="0">
                <a:solidFill>
                  <a:schemeClr val="accent6">
                    <a:lumMod val="50000"/>
                  </a:schemeClr>
                </a:solidFill>
              </a:rPr>
              <a:t>Design pressure of the weld making the connection with the dressed cavities: 2.05 </a:t>
            </a:r>
            <a:r>
              <a:rPr lang="en-US" sz="1600" dirty="0" err="1">
                <a:solidFill>
                  <a:schemeClr val="accent6">
                    <a:lumMod val="50000"/>
                  </a:schemeClr>
                </a:solidFill>
              </a:rPr>
              <a:t>barg</a:t>
            </a:r>
            <a:r>
              <a:rPr lang="en-US" sz="1600" dirty="0">
                <a:solidFill>
                  <a:schemeClr val="accent6">
                    <a:lumMod val="50000"/>
                  </a:schemeClr>
                </a:solidFill>
              </a:rPr>
              <a:t> at warm, 4.1 </a:t>
            </a:r>
            <a:r>
              <a:rPr lang="en-US" sz="1600" dirty="0" err="1">
                <a:solidFill>
                  <a:schemeClr val="accent6">
                    <a:lumMod val="50000"/>
                  </a:schemeClr>
                </a:solidFill>
              </a:rPr>
              <a:t>barg</a:t>
            </a:r>
            <a:r>
              <a:rPr lang="en-US" sz="1600" dirty="0">
                <a:solidFill>
                  <a:schemeClr val="accent6">
                    <a:lumMod val="50000"/>
                  </a:schemeClr>
                </a:solidFill>
              </a:rPr>
              <a:t> at cold .</a:t>
            </a:r>
            <a:endParaRPr lang="en-US" sz="1600" dirty="0"/>
          </a:p>
        </p:txBody>
      </p:sp>
      <p:pic>
        <p:nvPicPr>
          <p:cNvPr id="2" name="Picture 1">
            <a:extLst>
              <a:ext uri="{FF2B5EF4-FFF2-40B4-BE49-F238E27FC236}">
                <a16:creationId xmlns:a16="http://schemas.microsoft.com/office/drawing/2014/main" id="{4246E22D-BF2D-4A71-BDB1-A505B9A7FC86}"/>
              </a:ext>
            </a:extLst>
          </p:cNvPr>
          <p:cNvPicPr>
            <a:picLocks noChangeAspect="1"/>
          </p:cNvPicPr>
          <p:nvPr/>
        </p:nvPicPr>
        <p:blipFill>
          <a:blip r:embed="rId3"/>
          <a:stretch>
            <a:fillRect/>
          </a:stretch>
        </p:blipFill>
        <p:spPr>
          <a:xfrm>
            <a:off x="5290206" y="3760147"/>
            <a:ext cx="3604411" cy="2300855"/>
          </a:xfrm>
          <a:prstGeom prst="rect">
            <a:avLst/>
          </a:prstGeom>
        </p:spPr>
      </p:pic>
      <p:sp>
        <p:nvSpPr>
          <p:cNvPr id="14" name="Footer Placeholder 4">
            <a:extLst>
              <a:ext uri="{FF2B5EF4-FFF2-40B4-BE49-F238E27FC236}">
                <a16:creationId xmlns:a16="http://schemas.microsoft.com/office/drawing/2014/main" id="{95D9384A-789F-4FF9-9B81-E703433837BD}"/>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7" name="Date Placeholder 3">
            <a:extLst>
              <a:ext uri="{FF2B5EF4-FFF2-40B4-BE49-F238E27FC236}">
                <a16:creationId xmlns:a16="http://schemas.microsoft.com/office/drawing/2014/main" id="{E5D743CE-936C-45F2-90DF-8BAC3F30753D}"/>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56464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B37834-BB81-4559-96D6-277660628DF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10" name="Title 9"/>
          <p:cNvSpPr>
            <a:spLocks noGrp="1"/>
          </p:cNvSpPr>
          <p:nvPr>
            <p:ph type="title"/>
          </p:nvPr>
        </p:nvSpPr>
        <p:spPr/>
        <p:txBody>
          <a:bodyPr/>
          <a:lstStyle/>
          <a:p>
            <a:r>
              <a:rPr lang="en-US" dirty="0"/>
              <a:t>4. Assembly process</a:t>
            </a:r>
          </a:p>
        </p:txBody>
      </p:sp>
      <p:sp>
        <p:nvSpPr>
          <p:cNvPr id="9" name="Rectangle 8">
            <a:extLst>
              <a:ext uri="{FF2B5EF4-FFF2-40B4-BE49-F238E27FC236}">
                <a16:creationId xmlns:a16="http://schemas.microsoft.com/office/drawing/2014/main" id="{AE6505B7-789B-4EEC-8CA0-9B2AE4E09970}"/>
              </a:ext>
            </a:extLst>
          </p:cNvPr>
          <p:cNvSpPr/>
          <p:nvPr/>
        </p:nvSpPr>
        <p:spPr>
          <a:xfrm>
            <a:off x="5796445" y="4894723"/>
            <a:ext cx="3118955" cy="707886"/>
          </a:xfrm>
          <a:prstGeom prst="rect">
            <a:avLst/>
          </a:prstGeom>
        </p:spPr>
        <p:txBody>
          <a:bodyPr wrap="square">
            <a:spAutoFit/>
          </a:bodyPr>
          <a:lstStyle/>
          <a:p>
            <a:pPr algn="ctr"/>
            <a:r>
              <a:rPr lang="en-US" sz="2000" dirty="0">
                <a:solidFill>
                  <a:schemeClr val="accent6">
                    <a:lumMod val="50000"/>
                  </a:schemeClr>
                </a:solidFill>
              </a:rPr>
              <a:t>Similar fixtures as LCLS II to align the cavities.</a:t>
            </a:r>
          </a:p>
        </p:txBody>
      </p:sp>
      <p:cxnSp>
        <p:nvCxnSpPr>
          <p:cNvPr id="3" name="Straight Arrow Connector 2">
            <a:extLst>
              <a:ext uri="{FF2B5EF4-FFF2-40B4-BE49-F238E27FC236}">
                <a16:creationId xmlns:a16="http://schemas.microsoft.com/office/drawing/2014/main" id="{40F67CC1-9454-417D-B5DA-1D90ED81EB17}"/>
              </a:ext>
            </a:extLst>
          </p:cNvPr>
          <p:cNvCxnSpPr>
            <a:cxnSpLocks/>
          </p:cNvCxnSpPr>
          <p:nvPr/>
        </p:nvCxnSpPr>
        <p:spPr>
          <a:xfrm flipH="1" flipV="1">
            <a:off x="3035431" y="3947886"/>
            <a:ext cx="1626232" cy="1300779"/>
          </a:xfrm>
          <a:prstGeom prst="straightConnector1">
            <a:avLst/>
          </a:prstGeom>
          <a:ln>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262D224B-96E3-4A7E-A1D1-1CEDDD42C5CF}"/>
              </a:ext>
            </a:extLst>
          </p:cNvPr>
          <p:cNvPicPr>
            <a:picLocks noChangeAspect="1"/>
          </p:cNvPicPr>
          <p:nvPr/>
        </p:nvPicPr>
        <p:blipFill rotWithShape="1">
          <a:blip r:embed="rId3">
            <a:clrChange>
              <a:clrFrom>
                <a:srgbClr val="FFFFFF"/>
              </a:clrFrom>
              <a:clrTo>
                <a:srgbClr val="FFFFFF">
                  <a:alpha val="0"/>
                </a:srgbClr>
              </a:clrTo>
            </a:clrChange>
          </a:blip>
          <a:srcRect l="18241" t="17800" r="39722" b="10475"/>
          <a:stretch/>
        </p:blipFill>
        <p:spPr>
          <a:xfrm>
            <a:off x="4661662" y="4570545"/>
            <a:ext cx="1310071" cy="1356241"/>
          </a:xfrm>
          <a:prstGeom prst="rect">
            <a:avLst/>
          </a:prstGeom>
        </p:spPr>
      </p:pic>
      <p:sp>
        <p:nvSpPr>
          <p:cNvPr id="12" name="Rectangle 11">
            <a:extLst>
              <a:ext uri="{FF2B5EF4-FFF2-40B4-BE49-F238E27FC236}">
                <a16:creationId xmlns:a16="http://schemas.microsoft.com/office/drawing/2014/main" id="{EBDCB98C-09FA-4334-9FFA-D1D34CEB7DDB}"/>
              </a:ext>
            </a:extLst>
          </p:cNvPr>
          <p:cNvSpPr/>
          <p:nvPr/>
        </p:nvSpPr>
        <p:spPr>
          <a:xfrm>
            <a:off x="172085" y="1027702"/>
            <a:ext cx="8799830" cy="707886"/>
          </a:xfrm>
          <a:prstGeom prst="rect">
            <a:avLst/>
          </a:prstGeom>
        </p:spPr>
        <p:txBody>
          <a:bodyPr wrap="square">
            <a:spAutoFit/>
          </a:bodyPr>
          <a:lstStyle/>
          <a:p>
            <a:pPr algn="just"/>
            <a:r>
              <a:rPr lang="en-US" sz="2000" dirty="0">
                <a:solidFill>
                  <a:schemeClr val="accent6">
                    <a:lumMod val="50000"/>
                  </a:schemeClr>
                </a:solidFill>
              </a:rPr>
              <a:t>Alignment of the cavities.</a:t>
            </a:r>
          </a:p>
          <a:p>
            <a:pPr marL="342900" indent="-342900" algn="just">
              <a:buFont typeface="Arial" panose="020B0604020202020204" pitchFamily="34" charset="0"/>
              <a:buChar char="•"/>
            </a:pPr>
            <a:endParaRPr lang="en-US" sz="2000" dirty="0">
              <a:solidFill>
                <a:schemeClr val="accent6">
                  <a:lumMod val="50000"/>
                </a:schemeClr>
              </a:solidFill>
            </a:endParaRPr>
          </a:p>
        </p:txBody>
      </p:sp>
      <p:sp>
        <p:nvSpPr>
          <p:cNvPr id="14" name="Footer Placeholder 4">
            <a:extLst>
              <a:ext uri="{FF2B5EF4-FFF2-40B4-BE49-F238E27FC236}">
                <a16:creationId xmlns:a16="http://schemas.microsoft.com/office/drawing/2014/main" id="{DC3A191C-DA49-4E47-86E7-2026B5AEAED0}"/>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5" name="Date Placeholder 3">
            <a:extLst>
              <a:ext uri="{FF2B5EF4-FFF2-40B4-BE49-F238E27FC236}">
                <a16:creationId xmlns:a16="http://schemas.microsoft.com/office/drawing/2014/main" id="{7EFE017E-C3F4-443C-80A3-3332F3A6BA28}"/>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960460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41843D-65E9-4412-BFC9-0817568CD8E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10" name="Title 9"/>
          <p:cNvSpPr>
            <a:spLocks noGrp="1"/>
          </p:cNvSpPr>
          <p:nvPr>
            <p:ph type="title"/>
          </p:nvPr>
        </p:nvSpPr>
        <p:spPr/>
        <p:txBody>
          <a:bodyPr/>
          <a:lstStyle/>
          <a:p>
            <a:r>
              <a:rPr lang="en-US" dirty="0"/>
              <a:t>4. Assembly process</a:t>
            </a:r>
          </a:p>
        </p:txBody>
      </p:sp>
      <p:sp>
        <p:nvSpPr>
          <p:cNvPr id="9" name="Rectangle 8">
            <a:extLst>
              <a:ext uri="{FF2B5EF4-FFF2-40B4-BE49-F238E27FC236}">
                <a16:creationId xmlns:a16="http://schemas.microsoft.com/office/drawing/2014/main" id="{8DFDC043-7969-4E9E-A1C5-A067555A2164}"/>
              </a:ext>
            </a:extLst>
          </p:cNvPr>
          <p:cNvSpPr/>
          <p:nvPr/>
        </p:nvSpPr>
        <p:spPr>
          <a:xfrm>
            <a:off x="228600" y="1347385"/>
            <a:ext cx="9180094" cy="830997"/>
          </a:xfrm>
          <a:prstGeom prst="rect">
            <a:avLst/>
          </a:prstGeom>
        </p:spPr>
        <p:txBody>
          <a:bodyPr wrap="square">
            <a:spAutoFit/>
          </a:bodyPr>
          <a:lstStyle/>
          <a:p>
            <a:r>
              <a:rPr lang="en-US" dirty="0">
                <a:solidFill>
                  <a:schemeClr val="accent6">
                    <a:lumMod val="50000"/>
                  </a:schemeClr>
                </a:solidFill>
              </a:rPr>
              <a:t>Set up of the pumping line, and the 2 K lines connected to the heat exchanger.</a:t>
            </a:r>
          </a:p>
        </p:txBody>
      </p:sp>
      <p:sp>
        <p:nvSpPr>
          <p:cNvPr id="16" name="Footer Placeholder 4">
            <a:extLst>
              <a:ext uri="{FF2B5EF4-FFF2-40B4-BE49-F238E27FC236}">
                <a16:creationId xmlns:a16="http://schemas.microsoft.com/office/drawing/2014/main" id="{D24E1A8F-418D-4429-AA19-CF17C89B6BB0}"/>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7" name="Date Placeholder 3">
            <a:extLst>
              <a:ext uri="{FF2B5EF4-FFF2-40B4-BE49-F238E27FC236}">
                <a16:creationId xmlns:a16="http://schemas.microsoft.com/office/drawing/2014/main" id="{25898F06-7857-4CFC-8E1F-97AAB007F8A9}"/>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475130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A75E4-67C7-40DF-9A54-4607750220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10" name="Title 9"/>
          <p:cNvSpPr>
            <a:spLocks noGrp="1"/>
          </p:cNvSpPr>
          <p:nvPr>
            <p:ph type="title"/>
          </p:nvPr>
        </p:nvSpPr>
        <p:spPr/>
        <p:txBody>
          <a:bodyPr/>
          <a:lstStyle/>
          <a:p>
            <a:r>
              <a:rPr lang="en-US" dirty="0"/>
              <a:t>4. Assembly process</a:t>
            </a:r>
          </a:p>
        </p:txBody>
      </p:sp>
      <p:sp>
        <p:nvSpPr>
          <p:cNvPr id="12" name="Rectangle 11">
            <a:extLst>
              <a:ext uri="{FF2B5EF4-FFF2-40B4-BE49-F238E27FC236}">
                <a16:creationId xmlns:a16="http://schemas.microsoft.com/office/drawing/2014/main" id="{CDF2D01C-F90D-4E90-8DAC-677A954C50B7}"/>
              </a:ext>
            </a:extLst>
          </p:cNvPr>
          <p:cNvSpPr/>
          <p:nvPr/>
        </p:nvSpPr>
        <p:spPr>
          <a:xfrm>
            <a:off x="6152556" y="3881514"/>
            <a:ext cx="2836586" cy="707886"/>
          </a:xfrm>
          <a:prstGeom prst="rect">
            <a:avLst/>
          </a:prstGeom>
        </p:spPr>
        <p:txBody>
          <a:bodyPr wrap="square">
            <a:spAutoFit/>
          </a:bodyPr>
          <a:lstStyle/>
          <a:p>
            <a:pPr algn="ctr"/>
            <a:r>
              <a:rPr lang="en-US" sz="2000" dirty="0">
                <a:solidFill>
                  <a:schemeClr val="accent6">
                    <a:lumMod val="50000"/>
                  </a:schemeClr>
                </a:solidFill>
              </a:rPr>
              <a:t>Inlet of the helium in the 2 phase helium pipe</a:t>
            </a:r>
          </a:p>
        </p:txBody>
      </p:sp>
      <p:cxnSp>
        <p:nvCxnSpPr>
          <p:cNvPr id="13" name="Straight Arrow Connector 12">
            <a:extLst>
              <a:ext uri="{FF2B5EF4-FFF2-40B4-BE49-F238E27FC236}">
                <a16:creationId xmlns:a16="http://schemas.microsoft.com/office/drawing/2014/main" id="{EE5FF8B5-027E-409B-B590-8BE75B770764}"/>
              </a:ext>
            </a:extLst>
          </p:cNvPr>
          <p:cNvCxnSpPr>
            <a:cxnSpLocks/>
          </p:cNvCxnSpPr>
          <p:nvPr/>
        </p:nvCxnSpPr>
        <p:spPr>
          <a:xfrm flipH="1" flipV="1">
            <a:off x="4821220" y="3061602"/>
            <a:ext cx="1331336" cy="1172842"/>
          </a:xfrm>
          <a:prstGeom prst="straightConnector1">
            <a:avLst/>
          </a:prstGeom>
          <a:ln>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18B9C288-ECD5-45AD-B767-3DD9D2C6ACA2}"/>
              </a:ext>
            </a:extLst>
          </p:cNvPr>
          <p:cNvPicPr>
            <a:picLocks noChangeAspect="1"/>
          </p:cNvPicPr>
          <p:nvPr/>
        </p:nvPicPr>
        <p:blipFill>
          <a:blip r:embed="rId3">
            <a:clrChange>
              <a:clrFrom>
                <a:srgbClr val="232528"/>
              </a:clrFrom>
              <a:clrTo>
                <a:srgbClr val="232528">
                  <a:alpha val="0"/>
                </a:srgbClr>
              </a:clrTo>
            </a:clrChange>
          </a:blip>
          <a:stretch>
            <a:fillRect/>
          </a:stretch>
        </p:blipFill>
        <p:spPr>
          <a:xfrm>
            <a:off x="6946304" y="4659666"/>
            <a:ext cx="1137449" cy="1473089"/>
          </a:xfrm>
          <a:prstGeom prst="rect">
            <a:avLst/>
          </a:prstGeom>
        </p:spPr>
      </p:pic>
      <p:sp>
        <p:nvSpPr>
          <p:cNvPr id="15" name="Rectangle 14">
            <a:extLst>
              <a:ext uri="{FF2B5EF4-FFF2-40B4-BE49-F238E27FC236}">
                <a16:creationId xmlns:a16="http://schemas.microsoft.com/office/drawing/2014/main" id="{BCF19CC7-8A0A-471B-8F92-55C0F3721464}"/>
              </a:ext>
            </a:extLst>
          </p:cNvPr>
          <p:cNvSpPr/>
          <p:nvPr/>
        </p:nvSpPr>
        <p:spPr>
          <a:xfrm>
            <a:off x="228600" y="1347385"/>
            <a:ext cx="9180094" cy="830997"/>
          </a:xfrm>
          <a:prstGeom prst="rect">
            <a:avLst/>
          </a:prstGeom>
        </p:spPr>
        <p:txBody>
          <a:bodyPr wrap="square">
            <a:spAutoFit/>
          </a:bodyPr>
          <a:lstStyle/>
          <a:p>
            <a:r>
              <a:rPr lang="en-US" dirty="0">
                <a:solidFill>
                  <a:schemeClr val="accent6">
                    <a:lumMod val="50000"/>
                  </a:schemeClr>
                </a:solidFill>
              </a:rPr>
              <a:t>Weldment of the two phase helium pipe and leak tests.</a:t>
            </a:r>
          </a:p>
          <a:p>
            <a:r>
              <a:rPr lang="en-US" dirty="0">
                <a:solidFill>
                  <a:schemeClr val="accent6">
                    <a:lumMod val="50000"/>
                  </a:schemeClr>
                </a:solidFill>
              </a:rPr>
              <a:t>Final alignment, and transfer to the cavities fiducial.</a:t>
            </a:r>
          </a:p>
        </p:txBody>
      </p:sp>
      <p:sp>
        <p:nvSpPr>
          <p:cNvPr id="16" name="Footer Placeholder 4">
            <a:extLst>
              <a:ext uri="{FF2B5EF4-FFF2-40B4-BE49-F238E27FC236}">
                <a16:creationId xmlns:a16="http://schemas.microsoft.com/office/drawing/2014/main" id="{356A7955-50C5-4D73-9518-E46C45553E96}"/>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7" name="Date Placeholder 3">
            <a:extLst>
              <a:ext uri="{FF2B5EF4-FFF2-40B4-BE49-F238E27FC236}">
                <a16:creationId xmlns:a16="http://schemas.microsoft.com/office/drawing/2014/main" id="{963F9B94-0BD0-465D-9C8B-7A5663F150D6}"/>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40578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10" name="Title 9"/>
          <p:cNvSpPr>
            <a:spLocks noGrp="1"/>
          </p:cNvSpPr>
          <p:nvPr>
            <p:ph type="title"/>
          </p:nvPr>
        </p:nvSpPr>
        <p:spPr/>
        <p:txBody>
          <a:bodyPr/>
          <a:lstStyle/>
          <a:p>
            <a:r>
              <a:rPr lang="en-US" dirty="0"/>
              <a:t>4. Assembly process</a:t>
            </a:r>
          </a:p>
        </p:txBody>
      </p:sp>
      <p:pic>
        <p:nvPicPr>
          <p:cNvPr id="4" name="Picture 3">
            <a:extLst>
              <a:ext uri="{FF2B5EF4-FFF2-40B4-BE49-F238E27FC236}">
                <a16:creationId xmlns:a16="http://schemas.microsoft.com/office/drawing/2014/main" id="{FBE2F3EE-F9DB-482A-892C-5C6849DFB0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553C6F2B-5965-476E-B014-9B846B238EE0}"/>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6B518A97-0BDA-4620-9357-AC33196CD1A2}"/>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278029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10" name="Title 9"/>
          <p:cNvSpPr>
            <a:spLocks noGrp="1"/>
          </p:cNvSpPr>
          <p:nvPr>
            <p:ph type="title"/>
          </p:nvPr>
        </p:nvSpPr>
        <p:spPr/>
        <p:txBody>
          <a:bodyPr/>
          <a:lstStyle/>
          <a:p>
            <a:r>
              <a:rPr lang="en-US" dirty="0"/>
              <a:t>4. Assembly process</a:t>
            </a:r>
          </a:p>
        </p:txBody>
      </p:sp>
      <p:pic>
        <p:nvPicPr>
          <p:cNvPr id="4" name="Picture 3">
            <a:extLst>
              <a:ext uri="{FF2B5EF4-FFF2-40B4-BE49-F238E27FC236}">
                <a16:creationId xmlns:a16="http://schemas.microsoft.com/office/drawing/2014/main" id="{74002B74-0404-44BE-8F47-C9504AD2347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764B53BC-4AAA-4C64-91C8-2274AFA1D1C0}"/>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3FC5F6B0-3951-4A5A-BAFC-B6DF7C64FA62}"/>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616226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10" name="Title 9"/>
          <p:cNvSpPr>
            <a:spLocks noGrp="1"/>
          </p:cNvSpPr>
          <p:nvPr>
            <p:ph type="title"/>
          </p:nvPr>
        </p:nvSpPr>
        <p:spPr/>
        <p:txBody>
          <a:bodyPr/>
          <a:lstStyle/>
          <a:p>
            <a:r>
              <a:rPr lang="en-US" dirty="0"/>
              <a:t>4. Assembly process</a:t>
            </a:r>
          </a:p>
        </p:txBody>
      </p:sp>
      <p:pic>
        <p:nvPicPr>
          <p:cNvPr id="4" name="Picture 3">
            <a:extLst>
              <a:ext uri="{FF2B5EF4-FFF2-40B4-BE49-F238E27FC236}">
                <a16:creationId xmlns:a16="http://schemas.microsoft.com/office/drawing/2014/main" id="{AE6F479F-95C3-49FE-ACF5-CCFB859573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5C9BC4A7-AF73-47EC-B950-91A843043429}"/>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74F25945-B51D-4C86-BA8D-169339D133B3}"/>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517040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10" name="Title 9"/>
          <p:cNvSpPr>
            <a:spLocks noGrp="1"/>
          </p:cNvSpPr>
          <p:nvPr>
            <p:ph type="title"/>
          </p:nvPr>
        </p:nvSpPr>
        <p:spPr/>
        <p:txBody>
          <a:bodyPr/>
          <a:lstStyle/>
          <a:p>
            <a:r>
              <a:rPr lang="en-US" dirty="0"/>
              <a:t>4. Assembly process</a:t>
            </a:r>
          </a:p>
        </p:txBody>
      </p:sp>
      <p:pic>
        <p:nvPicPr>
          <p:cNvPr id="4" name="Picture 3">
            <a:extLst>
              <a:ext uri="{FF2B5EF4-FFF2-40B4-BE49-F238E27FC236}">
                <a16:creationId xmlns:a16="http://schemas.microsoft.com/office/drawing/2014/main" id="{217B1ACD-62FE-4F18-9A4E-1F08F48AFDF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E17128A1-1D1A-4ADF-9573-9681B8903F67}"/>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4664F24A-EDCE-4F44-AB5A-18C836FEEAE2}"/>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841983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10" name="Title 9"/>
          <p:cNvSpPr>
            <a:spLocks noGrp="1"/>
          </p:cNvSpPr>
          <p:nvPr>
            <p:ph type="title"/>
          </p:nvPr>
        </p:nvSpPr>
        <p:spPr/>
        <p:txBody>
          <a:bodyPr/>
          <a:lstStyle/>
          <a:p>
            <a:r>
              <a:rPr lang="en-US" dirty="0"/>
              <a:t>4. Assembly process</a:t>
            </a:r>
          </a:p>
        </p:txBody>
      </p:sp>
      <p:pic>
        <p:nvPicPr>
          <p:cNvPr id="4" name="Picture 3">
            <a:extLst>
              <a:ext uri="{FF2B5EF4-FFF2-40B4-BE49-F238E27FC236}">
                <a16:creationId xmlns:a16="http://schemas.microsoft.com/office/drawing/2014/main" id="{14243F95-3F40-4006-96F8-B8C2AD66511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9" name="Footer Placeholder 4">
            <a:extLst>
              <a:ext uri="{FF2B5EF4-FFF2-40B4-BE49-F238E27FC236}">
                <a16:creationId xmlns:a16="http://schemas.microsoft.com/office/drawing/2014/main" id="{CA0B49CF-C49B-47FD-BB9E-6D476C9ADB6B}"/>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1" name="Date Placeholder 3">
            <a:extLst>
              <a:ext uri="{FF2B5EF4-FFF2-40B4-BE49-F238E27FC236}">
                <a16:creationId xmlns:a16="http://schemas.microsoft.com/office/drawing/2014/main" id="{78011A8F-BC18-4066-B685-65EC9C6F3536}"/>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42353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483CBF-7967-4E20-A535-806911D72486}"/>
              </a:ext>
            </a:extLst>
          </p:cNvPr>
          <p:cNvPicPr>
            <a:picLocks noChangeAspect="1"/>
          </p:cNvPicPr>
          <p:nvPr/>
        </p:nvPicPr>
        <p:blipFill rotWithShape="1">
          <a:blip r:embed="rId2">
            <a:clrChange>
              <a:clrFrom>
                <a:srgbClr val="FFFFFF"/>
              </a:clrFrom>
              <a:clrTo>
                <a:srgbClr val="FFFFFF">
                  <a:alpha val="0"/>
                </a:srgbClr>
              </a:clrTo>
            </a:clrChange>
          </a:blip>
          <a:srcRect l="22572" r="22878"/>
          <a:stretch/>
        </p:blipFill>
        <p:spPr>
          <a:xfrm>
            <a:off x="5252585" y="2205662"/>
            <a:ext cx="3535267" cy="4028653"/>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1" name="Rectangle 10">
            <a:extLst>
              <a:ext uri="{FF2B5EF4-FFF2-40B4-BE49-F238E27FC236}">
                <a16:creationId xmlns:a16="http://schemas.microsoft.com/office/drawing/2014/main" id="{F2E9E034-9D5F-4674-BF9A-DFF9D6DF2B25}"/>
              </a:ext>
            </a:extLst>
          </p:cNvPr>
          <p:cNvSpPr/>
          <p:nvPr/>
        </p:nvSpPr>
        <p:spPr>
          <a:xfrm>
            <a:off x="247072" y="1022752"/>
            <a:ext cx="8515350" cy="1200329"/>
          </a:xfrm>
          <a:prstGeom prst="rect">
            <a:avLst/>
          </a:prstGeom>
        </p:spPr>
        <p:txBody>
          <a:bodyPr wrap="square">
            <a:spAutoFit/>
          </a:bodyPr>
          <a:lstStyle/>
          <a:p>
            <a:pPr algn="just"/>
            <a:r>
              <a:rPr lang="en-US" dirty="0">
                <a:solidFill>
                  <a:schemeClr val="accent6">
                    <a:lumMod val="50000"/>
                  </a:schemeClr>
                </a:solidFill>
              </a:rPr>
              <a:t>All cryomodules are based on a strong-back at room temperature. The strong-back is connected and secured with screws to the vacuum vessel (12 posts for the HB650 Cryomodule).</a:t>
            </a:r>
          </a:p>
        </p:txBody>
      </p:sp>
      <p:sp>
        <p:nvSpPr>
          <p:cNvPr id="14" name="Title 9">
            <a:extLst>
              <a:ext uri="{FF2B5EF4-FFF2-40B4-BE49-F238E27FC236}">
                <a16:creationId xmlns:a16="http://schemas.microsoft.com/office/drawing/2014/main" id="{E0C5BA66-D063-474A-8FDF-6D7C39197BE7}"/>
              </a:ext>
            </a:extLst>
          </p:cNvPr>
          <p:cNvSpPr>
            <a:spLocks noGrp="1"/>
          </p:cNvSpPr>
          <p:nvPr>
            <p:ph type="title"/>
          </p:nvPr>
        </p:nvSpPr>
        <p:spPr>
          <a:xfrm>
            <a:off x="228600" y="251752"/>
            <a:ext cx="8686800" cy="427877"/>
          </a:xfrm>
        </p:spPr>
        <p:txBody>
          <a:bodyPr/>
          <a:lstStyle/>
          <a:p>
            <a:r>
              <a:rPr lang="en-US" dirty="0"/>
              <a:t>1. Design strategy</a:t>
            </a:r>
          </a:p>
        </p:txBody>
      </p:sp>
      <p:pic>
        <p:nvPicPr>
          <p:cNvPr id="3" name="Picture 2">
            <a:extLst>
              <a:ext uri="{FF2B5EF4-FFF2-40B4-BE49-F238E27FC236}">
                <a16:creationId xmlns:a16="http://schemas.microsoft.com/office/drawing/2014/main" id="{7328D374-E7D4-4567-966D-705D32524548}"/>
              </a:ext>
            </a:extLst>
          </p:cNvPr>
          <p:cNvPicPr>
            <a:picLocks noChangeAspect="1"/>
          </p:cNvPicPr>
          <p:nvPr/>
        </p:nvPicPr>
        <p:blipFill rotWithShape="1">
          <a:blip r:embed="rId3">
            <a:clrChange>
              <a:clrFrom>
                <a:srgbClr val="FFFFFF"/>
              </a:clrFrom>
              <a:clrTo>
                <a:srgbClr val="FFFFFF">
                  <a:alpha val="0"/>
                </a:srgbClr>
              </a:clrTo>
            </a:clrChange>
          </a:blip>
          <a:srcRect b="13653"/>
          <a:stretch/>
        </p:blipFill>
        <p:spPr>
          <a:xfrm>
            <a:off x="429419" y="1879958"/>
            <a:ext cx="4251292" cy="2258253"/>
          </a:xfrm>
          <a:prstGeom prst="rect">
            <a:avLst/>
          </a:prstGeom>
        </p:spPr>
      </p:pic>
      <p:pic>
        <p:nvPicPr>
          <p:cNvPr id="4" name="Picture 3">
            <a:extLst>
              <a:ext uri="{FF2B5EF4-FFF2-40B4-BE49-F238E27FC236}">
                <a16:creationId xmlns:a16="http://schemas.microsoft.com/office/drawing/2014/main" id="{443A92F1-F17E-40FE-8DEA-2442CCF2393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7725" y="4290304"/>
            <a:ext cx="4487858" cy="2258252"/>
          </a:xfrm>
          <a:prstGeom prst="rect">
            <a:avLst/>
          </a:prstGeom>
        </p:spPr>
      </p:pic>
      <p:sp>
        <p:nvSpPr>
          <p:cNvPr id="6" name="Oval 5">
            <a:extLst>
              <a:ext uri="{FF2B5EF4-FFF2-40B4-BE49-F238E27FC236}">
                <a16:creationId xmlns:a16="http://schemas.microsoft.com/office/drawing/2014/main" id="{ED3E70E8-DE66-492A-89BE-88AA81797CB8}"/>
              </a:ext>
            </a:extLst>
          </p:cNvPr>
          <p:cNvSpPr/>
          <p:nvPr/>
        </p:nvSpPr>
        <p:spPr>
          <a:xfrm>
            <a:off x="6202838" y="5487927"/>
            <a:ext cx="1621410" cy="763571"/>
          </a:xfrm>
          <a:prstGeom prst="ellipse">
            <a:avLst/>
          </a:prstGeom>
          <a:noFill/>
          <a:ln w="57150">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51D64ED-364C-4521-A349-433BA63CC1F5}"/>
              </a:ext>
            </a:extLst>
          </p:cNvPr>
          <p:cNvCxnSpPr>
            <a:stCxn id="6" idx="2"/>
          </p:cNvCxnSpPr>
          <p:nvPr/>
        </p:nvCxnSpPr>
        <p:spPr>
          <a:xfrm flipH="1" flipV="1">
            <a:off x="4524867" y="5648183"/>
            <a:ext cx="1677971" cy="221530"/>
          </a:xfrm>
          <a:prstGeom prst="straightConnector1">
            <a:avLst/>
          </a:prstGeom>
          <a:ln w="57150">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Footer Placeholder 4">
            <a:extLst>
              <a:ext uri="{FF2B5EF4-FFF2-40B4-BE49-F238E27FC236}">
                <a16:creationId xmlns:a16="http://schemas.microsoft.com/office/drawing/2014/main" id="{A37FB9A7-857A-489E-8940-DC54F005DC5E}"/>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7" name="Date Placeholder 3">
            <a:extLst>
              <a:ext uri="{FF2B5EF4-FFF2-40B4-BE49-F238E27FC236}">
                <a16:creationId xmlns:a16="http://schemas.microsoft.com/office/drawing/2014/main" id="{3CBD5E7E-447C-4365-BC84-C9136628F316}"/>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500153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10" name="Title 9"/>
          <p:cNvSpPr>
            <a:spLocks noGrp="1"/>
          </p:cNvSpPr>
          <p:nvPr>
            <p:ph type="title"/>
          </p:nvPr>
        </p:nvSpPr>
        <p:spPr/>
        <p:txBody>
          <a:bodyPr/>
          <a:lstStyle/>
          <a:p>
            <a:r>
              <a:rPr lang="en-US" dirty="0"/>
              <a:t>4. Assembly process</a:t>
            </a:r>
          </a:p>
        </p:txBody>
      </p:sp>
      <p:sp>
        <p:nvSpPr>
          <p:cNvPr id="9" name="Rectangle 8">
            <a:extLst>
              <a:ext uri="{FF2B5EF4-FFF2-40B4-BE49-F238E27FC236}">
                <a16:creationId xmlns:a16="http://schemas.microsoft.com/office/drawing/2014/main" id="{45D8D8C4-D699-42BA-9594-F1BC789093EE}"/>
              </a:ext>
            </a:extLst>
          </p:cNvPr>
          <p:cNvSpPr/>
          <p:nvPr/>
        </p:nvSpPr>
        <p:spPr>
          <a:xfrm>
            <a:off x="228600" y="1347385"/>
            <a:ext cx="9180094" cy="461665"/>
          </a:xfrm>
          <a:prstGeom prst="rect">
            <a:avLst/>
          </a:prstGeom>
        </p:spPr>
        <p:txBody>
          <a:bodyPr wrap="square">
            <a:spAutoFit/>
          </a:bodyPr>
          <a:lstStyle/>
          <a:p>
            <a:r>
              <a:rPr lang="en-US" dirty="0">
                <a:solidFill>
                  <a:schemeClr val="accent6">
                    <a:lumMod val="50000"/>
                  </a:schemeClr>
                </a:solidFill>
              </a:rPr>
              <a:t>Final pressure test of the 35-50 K line.</a:t>
            </a:r>
          </a:p>
        </p:txBody>
      </p:sp>
      <p:pic>
        <p:nvPicPr>
          <p:cNvPr id="4" name="Picture 3">
            <a:extLst>
              <a:ext uri="{FF2B5EF4-FFF2-40B4-BE49-F238E27FC236}">
                <a16:creationId xmlns:a16="http://schemas.microsoft.com/office/drawing/2014/main" id="{DDA99154-6DF7-4F68-A62E-F03BD0CD578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2" name="Footer Placeholder 4">
            <a:extLst>
              <a:ext uri="{FF2B5EF4-FFF2-40B4-BE49-F238E27FC236}">
                <a16:creationId xmlns:a16="http://schemas.microsoft.com/office/drawing/2014/main" id="{A3DE47B5-0CD5-4507-ACBF-000626936A8F}"/>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F89BDAB1-2F04-4245-8D63-F5CB6C176BC5}"/>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512207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10" name="Title 9"/>
          <p:cNvSpPr>
            <a:spLocks noGrp="1"/>
          </p:cNvSpPr>
          <p:nvPr>
            <p:ph type="title"/>
          </p:nvPr>
        </p:nvSpPr>
        <p:spPr/>
        <p:txBody>
          <a:bodyPr/>
          <a:lstStyle/>
          <a:p>
            <a:r>
              <a:rPr lang="en-US" dirty="0"/>
              <a:t>4. Assembly process</a:t>
            </a:r>
          </a:p>
        </p:txBody>
      </p:sp>
      <p:pic>
        <p:nvPicPr>
          <p:cNvPr id="4" name="Picture 3">
            <a:extLst>
              <a:ext uri="{FF2B5EF4-FFF2-40B4-BE49-F238E27FC236}">
                <a16:creationId xmlns:a16="http://schemas.microsoft.com/office/drawing/2014/main" id="{C4157049-CF9E-4D8D-8888-CF26E125503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5292CFBF-CF6F-42B6-97BE-A1E12E302194}"/>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CA963204-D2A9-4DC2-A1F0-CFF0BE9B1061}"/>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496421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10" name="Title 9"/>
          <p:cNvSpPr>
            <a:spLocks noGrp="1"/>
          </p:cNvSpPr>
          <p:nvPr>
            <p:ph type="title"/>
          </p:nvPr>
        </p:nvSpPr>
        <p:spPr/>
        <p:txBody>
          <a:bodyPr/>
          <a:lstStyle/>
          <a:p>
            <a:r>
              <a:rPr lang="en-US" dirty="0"/>
              <a:t>4. Assembly process</a:t>
            </a:r>
          </a:p>
        </p:txBody>
      </p:sp>
      <p:pic>
        <p:nvPicPr>
          <p:cNvPr id="4" name="Picture 3">
            <a:extLst>
              <a:ext uri="{FF2B5EF4-FFF2-40B4-BE49-F238E27FC236}">
                <a16:creationId xmlns:a16="http://schemas.microsoft.com/office/drawing/2014/main" id="{88538F59-1CF0-4CDA-8A27-799876033C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98BC2A13-2057-419C-8AC9-8BEDCBC3891F}"/>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2EE6CE72-1DCB-4DFA-85E5-1E1A7D80F1C9}"/>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280254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10" name="Title 9"/>
          <p:cNvSpPr>
            <a:spLocks noGrp="1"/>
          </p:cNvSpPr>
          <p:nvPr>
            <p:ph type="title"/>
          </p:nvPr>
        </p:nvSpPr>
        <p:spPr/>
        <p:txBody>
          <a:bodyPr/>
          <a:lstStyle/>
          <a:p>
            <a:r>
              <a:rPr lang="en-US" dirty="0"/>
              <a:t>4. Assembly process</a:t>
            </a:r>
          </a:p>
        </p:txBody>
      </p:sp>
      <p:pic>
        <p:nvPicPr>
          <p:cNvPr id="6" name="Picture 5">
            <a:extLst>
              <a:ext uri="{FF2B5EF4-FFF2-40B4-BE49-F238E27FC236}">
                <a16:creationId xmlns:a16="http://schemas.microsoft.com/office/drawing/2014/main" id="{608E01D9-68E5-4D91-8CAA-866604D03A7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9" name="Footer Placeholder 4">
            <a:extLst>
              <a:ext uri="{FF2B5EF4-FFF2-40B4-BE49-F238E27FC236}">
                <a16:creationId xmlns:a16="http://schemas.microsoft.com/office/drawing/2014/main" id="{8E864A60-DABB-492B-A7CC-44800CEDD8FF}"/>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1" name="Date Placeholder 3">
            <a:extLst>
              <a:ext uri="{FF2B5EF4-FFF2-40B4-BE49-F238E27FC236}">
                <a16:creationId xmlns:a16="http://schemas.microsoft.com/office/drawing/2014/main" id="{48283274-C6B3-4AFD-A4E0-45D4CB8D2FB4}"/>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308202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B0694-9E7A-4F77-863B-C8FC169C81F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10" name="Title 9"/>
          <p:cNvSpPr>
            <a:spLocks noGrp="1"/>
          </p:cNvSpPr>
          <p:nvPr>
            <p:ph type="title"/>
          </p:nvPr>
        </p:nvSpPr>
        <p:spPr/>
        <p:txBody>
          <a:bodyPr/>
          <a:lstStyle/>
          <a:p>
            <a:r>
              <a:rPr lang="en-US" dirty="0"/>
              <a:t>4. Assembly process</a:t>
            </a:r>
          </a:p>
        </p:txBody>
      </p:sp>
      <p:sp>
        <p:nvSpPr>
          <p:cNvPr id="9" name="Rectangle 8">
            <a:extLst>
              <a:ext uri="{FF2B5EF4-FFF2-40B4-BE49-F238E27FC236}">
                <a16:creationId xmlns:a16="http://schemas.microsoft.com/office/drawing/2014/main" id="{C0EFF56B-FE7A-4BCE-9E77-71DE8C1350DE}"/>
              </a:ext>
            </a:extLst>
          </p:cNvPr>
          <p:cNvSpPr/>
          <p:nvPr/>
        </p:nvSpPr>
        <p:spPr>
          <a:xfrm>
            <a:off x="228600" y="1106316"/>
            <a:ext cx="9180094" cy="1200329"/>
          </a:xfrm>
          <a:prstGeom prst="rect">
            <a:avLst/>
          </a:prstGeom>
        </p:spPr>
        <p:txBody>
          <a:bodyPr wrap="square">
            <a:spAutoFit/>
          </a:bodyPr>
          <a:lstStyle/>
          <a:p>
            <a:r>
              <a:rPr lang="en-US" dirty="0">
                <a:solidFill>
                  <a:schemeClr val="accent6">
                    <a:lumMod val="50000"/>
                  </a:schemeClr>
                </a:solidFill>
              </a:rPr>
              <a:t>Radiographic tests of the weld between the CD line &amp; the CD valve.</a:t>
            </a:r>
          </a:p>
          <a:p>
            <a:r>
              <a:rPr lang="en-US" dirty="0">
                <a:solidFill>
                  <a:schemeClr val="accent6">
                    <a:lumMod val="50000"/>
                  </a:schemeClr>
                </a:solidFill>
              </a:rPr>
              <a:t>Final pressure test of the 5 K line.</a:t>
            </a:r>
          </a:p>
          <a:p>
            <a:r>
              <a:rPr lang="en-US" dirty="0">
                <a:solidFill>
                  <a:schemeClr val="accent6">
                    <a:lumMod val="50000"/>
                  </a:schemeClr>
                </a:solidFill>
              </a:rPr>
              <a:t>Leak test 2 K line and pumping line.</a:t>
            </a:r>
          </a:p>
        </p:txBody>
      </p:sp>
      <p:sp>
        <p:nvSpPr>
          <p:cNvPr id="11" name="Rectangle 10">
            <a:extLst>
              <a:ext uri="{FF2B5EF4-FFF2-40B4-BE49-F238E27FC236}">
                <a16:creationId xmlns:a16="http://schemas.microsoft.com/office/drawing/2014/main" id="{1A4901E7-BC08-4386-A7C7-272FCCED07B9}"/>
              </a:ext>
            </a:extLst>
          </p:cNvPr>
          <p:cNvSpPr/>
          <p:nvPr/>
        </p:nvSpPr>
        <p:spPr>
          <a:xfrm>
            <a:off x="3995973" y="4806995"/>
            <a:ext cx="5014493" cy="1200329"/>
          </a:xfrm>
          <a:prstGeom prst="rect">
            <a:avLst/>
          </a:prstGeom>
        </p:spPr>
        <p:txBody>
          <a:bodyPr wrap="square">
            <a:spAutoFit/>
          </a:bodyPr>
          <a:lstStyle/>
          <a:p>
            <a:pPr algn="ctr"/>
            <a:r>
              <a:rPr lang="en-US" dirty="0">
                <a:solidFill>
                  <a:schemeClr val="accent6">
                    <a:lumMod val="50000"/>
                  </a:schemeClr>
                </a:solidFill>
              </a:rPr>
              <a:t>The CD and JT valves have a similar design as LCLS II project to avoid thermal acoustic oscillations</a:t>
            </a:r>
          </a:p>
        </p:txBody>
      </p:sp>
      <p:cxnSp>
        <p:nvCxnSpPr>
          <p:cNvPr id="12" name="Straight Arrow Connector 11">
            <a:extLst>
              <a:ext uri="{FF2B5EF4-FFF2-40B4-BE49-F238E27FC236}">
                <a16:creationId xmlns:a16="http://schemas.microsoft.com/office/drawing/2014/main" id="{89F16D51-B6CE-4554-AF5D-1E716E22F0BC}"/>
              </a:ext>
            </a:extLst>
          </p:cNvPr>
          <p:cNvCxnSpPr>
            <a:cxnSpLocks/>
          </p:cNvCxnSpPr>
          <p:nvPr/>
        </p:nvCxnSpPr>
        <p:spPr>
          <a:xfrm flipH="1" flipV="1">
            <a:off x="5458691" y="2900218"/>
            <a:ext cx="1044529" cy="1910660"/>
          </a:xfrm>
          <a:prstGeom prst="straightConnector1">
            <a:avLst/>
          </a:prstGeom>
          <a:ln>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0162B13-E798-45E3-AB6C-F2BB2A34A7F9}"/>
              </a:ext>
            </a:extLst>
          </p:cNvPr>
          <p:cNvCxnSpPr>
            <a:cxnSpLocks/>
          </p:cNvCxnSpPr>
          <p:nvPr/>
        </p:nvCxnSpPr>
        <p:spPr>
          <a:xfrm flipH="1" flipV="1">
            <a:off x="5126182" y="3020291"/>
            <a:ext cx="1377038" cy="1790587"/>
          </a:xfrm>
          <a:prstGeom prst="straightConnector1">
            <a:avLst/>
          </a:prstGeom>
          <a:ln>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Footer Placeholder 4">
            <a:extLst>
              <a:ext uri="{FF2B5EF4-FFF2-40B4-BE49-F238E27FC236}">
                <a16:creationId xmlns:a16="http://schemas.microsoft.com/office/drawing/2014/main" id="{C92F1EDF-56B1-42A0-8362-F89A475D2A28}"/>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4047CFB7-D6E9-4599-B0D1-773D9F59F2C3}"/>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378796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
        <p:nvSpPr>
          <p:cNvPr id="10" name="Title 9"/>
          <p:cNvSpPr>
            <a:spLocks noGrp="1"/>
          </p:cNvSpPr>
          <p:nvPr>
            <p:ph type="title"/>
          </p:nvPr>
        </p:nvSpPr>
        <p:spPr/>
        <p:txBody>
          <a:bodyPr/>
          <a:lstStyle/>
          <a:p>
            <a:r>
              <a:rPr lang="en-US" dirty="0"/>
              <a:t>4. Assembly process</a:t>
            </a:r>
          </a:p>
        </p:txBody>
      </p:sp>
      <p:pic>
        <p:nvPicPr>
          <p:cNvPr id="4" name="Picture 3">
            <a:extLst>
              <a:ext uri="{FF2B5EF4-FFF2-40B4-BE49-F238E27FC236}">
                <a16:creationId xmlns:a16="http://schemas.microsoft.com/office/drawing/2014/main" id="{2E024010-41FD-47F4-A7CA-C3C748E4150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C6147D47-6F1B-4331-B9EF-653B75995B5C}"/>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F0CF7000-F59A-48EF-8A77-DCA20702D6EB}"/>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249208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10" name="Title 9"/>
          <p:cNvSpPr>
            <a:spLocks noGrp="1"/>
          </p:cNvSpPr>
          <p:nvPr>
            <p:ph type="title"/>
          </p:nvPr>
        </p:nvSpPr>
        <p:spPr/>
        <p:txBody>
          <a:bodyPr/>
          <a:lstStyle/>
          <a:p>
            <a:r>
              <a:rPr lang="en-US" dirty="0"/>
              <a:t>4. Assembly process</a:t>
            </a:r>
          </a:p>
        </p:txBody>
      </p:sp>
      <p:pic>
        <p:nvPicPr>
          <p:cNvPr id="3" name="Picture 2">
            <a:extLst>
              <a:ext uri="{FF2B5EF4-FFF2-40B4-BE49-F238E27FC236}">
                <a16:creationId xmlns:a16="http://schemas.microsoft.com/office/drawing/2014/main" id="{C493AC17-DE84-4101-AA2E-3BEE6C31063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9" name="Footer Placeholder 4">
            <a:extLst>
              <a:ext uri="{FF2B5EF4-FFF2-40B4-BE49-F238E27FC236}">
                <a16:creationId xmlns:a16="http://schemas.microsoft.com/office/drawing/2014/main" id="{78A65C78-2B89-440B-9E26-856905F78494}"/>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1" name="Date Placeholder 3">
            <a:extLst>
              <a:ext uri="{FF2B5EF4-FFF2-40B4-BE49-F238E27FC236}">
                <a16:creationId xmlns:a16="http://schemas.microsoft.com/office/drawing/2014/main" id="{6D30EDCF-DEAA-4227-A61C-8CD790B8444C}"/>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748371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
        <p:nvSpPr>
          <p:cNvPr id="10" name="Title 9"/>
          <p:cNvSpPr>
            <a:spLocks noGrp="1"/>
          </p:cNvSpPr>
          <p:nvPr>
            <p:ph type="title"/>
          </p:nvPr>
        </p:nvSpPr>
        <p:spPr/>
        <p:txBody>
          <a:bodyPr/>
          <a:lstStyle/>
          <a:p>
            <a:r>
              <a:rPr lang="en-US" dirty="0"/>
              <a:t>4. Assembly process</a:t>
            </a:r>
          </a:p>
        </p:txBody>
      </p:sp>
      <p:pic>
        <p:nvPicPr>
          <p:cNvPr id="3" name="Picture 2">
            <a:extLst>
              <a:ext uri="{FF2B5EF4-FFF2-40B4-BE49-F238E27FC236}">
                <a16:creationId xmlns:a16="http://schemas.microsoft.com/office/drawing/2014/main" id="{1E6A3B2A-322B-4895-AA38-95EC19933F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C2D6D0D9-D7AF-42A2-AE90-F908AD2D92E5}"/>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08C28256-9900-4E4E-AA00-3D6F608115B3}"/>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872757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
        <p:nvSpPr>
          <p:cNvPr id="10" name="Title 9"/>
          <p:cNvSpPr>
            <a:spLocks noGrp="1"/>
          </p:cNvSpPr>
          <p:nvPr>
            <p:ph type="title"/>
          </p:nvPr>
        </p:nvSpPr>
        <p:spPr/>
        <p:txBody>
          <a:bodyPr/>
          <a:lstStyle/>
          <a:p>
            <a:r>
              <a:rPr lang="en-US" dirty="0"/>
              <a:t>4. Assembly process</a:t>
            </a:r>
          </a:p>
        </p:txBody>
      </p:sp>
      <p:sp>
        <p:nvSpPr>
          <p:cNvPr id="9" name="Rectangle 8">
            <a:extLst>
              <a:ext uri="{FF2B5EF4-FFF2-40B4-BE49-F238E27FC236}">
                <a16:creationId xmlns:a16="http://schemas.microsoft.com/office/drawing/2014/main" id="{880FAE8E-5B28-462B-92D6-364EABEC9487}"/>
              </a:ext>
            </a:extLst>
          </p:cNvPr>
          <p:cNvSpPr/>
          <p:nvPr/>
        </p:nvSpPr>
        <p:spPr>
          <a:xfrm>
            <a:off x="228600" y="1106316"/>
            <a:ext cx="8686800" cy="830997"/>
          </a:xfrm>
          <a:prstGeom prst="rect">
            <a:avLst/>
          </a:prstGeom>
        </p:spPr>
        <p:txBody>
          <a:bodyPr wrap="square">
            <a:spAutoFit/>
          </a:bodyPr>
          <a:lstStyle/>
          <a:p>
            <a:r>
              <a:rPr lang="en-US" dirty="0">
                <a:solidFill>
                  <a:schemeClr val="accent6">
                    <a:lumMod val="50000"/>
                  </a:schemeClr>
                </a:solidFill>
              </a:rPr>
              <a:t>Final pressure test of the 2 K line, the pumping line and the dressed cavities.</a:t>
            </a:r>
          </a:p>
        </p:txBody>
      </p:sp>
      <p:pic>
        <p:nvPicPr>
          <p:cNvPr id="3" name="Picture 2">
            <a:extLst>
              <a:ext uri="{FF2B5EF4-FFF2-40B4-BE49-F238E27FC236}">
                <a16:creationId xmlns:a16="http://schemas.microsoft.com/office/drawing/2014/main" id="{BDE1044A-1EB1-445F-B628-C6C3C16163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3" name="Footer Placeholder 4">
            <a:extLst>
              <a:ext uri="{FF2B5EF4-FFF2-40B4-BE49-F238E27FC236}">
                <a16:creationId xmlns:a16="http://schemas.microsoft.com/office/drawing/2014/main" id="{531133E0-A56D-42A8-A339-15C5A6DE5EA1}"/>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5" name="Date Placeholder 3">
            <a:extLst>
              <a:ext uri="{FF2B5EF4-FFF2-40B4-BE49-F238E27FC236}">
                <a16:creationId xmlns:a16="http://schemas.microsoft.com/office/drawing/2014/main" id="{6FF42852-3ABA-4A4F-9BAC-9DB430C3EC78}"/>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944980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sp>
        <p:nvSpPr>
          <p:cNvPr id="10" name="Title 9"/>
          <p:cNvSpPr>
            <a:spLocks noGrp="1"/>
          </p:cNvSpPr>
          <p:nvPr>
            <p:ph type="title"/>
          </p:nvPr>
        </p:nvSpPr>
        <p:spPr/>
        <p:txBody>
          <a:bodyPr/>
          <a:lstStyle/>
          <a:p>
            <a:r>
              <a:rPr lang="en-US" dirty="0"/>
              <a:t>4. Assembly process</a:t>
            </a:r>
          </a:p>
        </p:txBody>
      </p:sp>
      <p:pic>
        <p:nvPicPr>
          <p:cNvPr id="3" name="Picture 2">
            <a:extLst>
              <a:ext uri="{FF2B5EF4-FFF2-40B4-BE49-F238E27FC236}">
                <a16:creationId xmlns:a16="http://schemas.microsoft.com/office/drawing/2014/main" id="{D8ED5969-C2FE-41F3-BE3B-C6296D05EB5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D9FDD858-CA58-4261-B27E-203F14694295}"/>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63CBB3B1-17E8-4C4C-9A8D-7F76B75B2503}"/>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33168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F784B-8471-4D9C-8094-9CF3F74CD6E6}"/>
              </a:ext>
            </a:extLst>
          </p:cNvPr>
          <p:cNvPicPr>
            <a:picLocks noChangeAspect="1"/>
          </p:cNvPicPr>
          <p:nvPr/>
        </p:nvPicPr>
        <p:blipFill rotWithShape="1">
          <a:blip r:embed="rId2">
            <a:clrChange>
              <a:clrFrom>
                <a:srgbClr val="FFFFFF"/>
              </a:clrFrom>
              <a:clrTo>
                <a:srgbClr val="FFFFFF">
                  <a:alpha val="0"/>
                </a:srgbClr>
              </a:clrTo>
            </a:clrChange>
          </a:blip>
          <a:srcRect b="16272"/>
          <a:stretch/>
        </p:blipFill>
        <p:spPr>
          <a:xfrm>
            <a:off x="696685" y="1530624"/>
            <a:ext cx="7750629" cy="4109272"/>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9" name="Title 9">
            <a:extLst>
              <a:ext uri="{FF2B5EF4-FFF2-40B4-BE49-F238E27FC236}">
                <a16:creationId xmlns:a16="http://schemas.microsoft.com/office/drawing/2014/main" id="{99FE3801-D695-4AA2-A75D-23BBDE94AF14}"/>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1.1 SSR configuration</a:t>
            </a:r>
          </a:p>
        </p:txBody>
      </p:sp>
      <p:sp>
        <p:nvSpPr>
          <p:cNvPr id="11" name="Rectangle 10">
            <a:extLst>
              <a:ext uri="{FF2B5EF4-FFF2-40B4-BE49-F238E27FC236}">
                <a16:creationId xmlns:a16="http://schemas.microsoft.com/office/drawing/2014/main" id="{F2E9E034-9D5F-4674-BF9A-DFF9D6DF2B25}"/>
              </a:ext>
            </a:extLst>
          </p:cNvPr>
          <p:cNvSpPr/>
          <p:nvPr/>
        </p:nvSpPr>
        <p:spPr>
          <a:xfrm>
            <a:off x="549504" y="5659893"/>
            <a:ext cx="8278811" cy="461665"/>
          </a:xfrm>
          <a:prstGeom prst="rect">
            <a:avLst/>
          </a:prstGeom>
        </p:spPr>
        <p:txBody>
          <a:bodyPr wrap="square">
            <a:spAutoFit/>
          </a:bodyPr>
          <a:lstStyle/>
          <a:p>
            <a:pPr algn="ctr"/>
            <a:r>
              <a:rPr lang="en-US" dirty="0">
                <a:solidFill>
                  <a:schemeClr val="accent6">
                    <a:lumMod val="50000"/>
                  </a:schemeClr>
                </a:solidFill>
              </a:rPr>
              <a:t>SSR configuration - One support post per cavity and per solenoid</a:t>
            </a:r>
          </a:p>
        </p:txBody>
      </p:sp>
      <p:sp>
        <p:nvSpPr>
          <p:cNvPr id="13" name="Title 9">
            <a:extLst>
              <a:ext uri="{FF2B5EF4-FFF2-40B4-BE49-F238E27FC236}">
                <a16:creationId xmlns:a16="http://schemas.microsoft.com/office/drawing/2014/main" id="{E9BD31CB-E913-4B79-85BC-9706859092CE}"/>
              </a:ext>
            </a:extLst>
          </p:cNvPr>
          <p:cNvSpPr>
            <a:spLocks noGrp="1"/>
          </p:cNvSpPr>
          <p:nvPr>
            <p:ph type="title"/>
          </p:nvPr>
        </p:nvSpPr>
        <p:spPr>
          <a:xfrm>
            <a:off x="228600" y="251752"/>
            <a:ext cx="8686800" cy="427877"/>
          </a:xfrm>
        </p:spPr>
        <p:txBody>
          <a:bodyPr/>
          <a:lstStyle/>
          <a:p>
            <a:r>
              <a:rPr lang="en-US" dirty="0"/>
              <a:t>1. Design strategy</a:t>
            </a:r>
          </a:p>
        </p:txBody>
      </p:sp>
      <p:sp>
        <p:nvSpPr>
          <p:cNvPr id="15" name="Footer Placeholder 4">
            <a:extLst>
              <a:ext uri="{FF2B5EF4-FFF2-40B4-BE49-F238E27FC236}">
                <a16:creationId xmlns:a16="http://schemas.microsoft.com/office/drawing/2014/main" id="{D1CD2FDB-05BC-4BE1-ABAC-65B8AFD42A16}"/>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6" name="Date Placeholder 3">
            <a:extLst>
              <a:ext uri="{FF2B5EF4-FFF2-40B4-BE49-F238E27FC236}">
                <a16:creationId xmlns:a16="http://schemas.microsoft.com/office/drawing/2014/main" id="{60EE0799-4078-42AB-9EDB-7A02B0EE5310}"/>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730605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
        <p:nvSpPr>
          <p:cNvPr id="10" name="Title 9"/>
          <p:cNvSpPr>
            <a:spLocks noGrp="1"/>
          </p:cNvSpPr>
          <p:nvPr>
            <p:ph type="title"/>
          </p:nvPr>
        </p:nvSpPr>
        <p:spPr/>
        <p:txBody>
          <a:bodyPr/>
          <a:lstStyle/>
          <a:p>
            <a:r>
              <a:rPr lang="en-US" dirty="0"/>
              <a:t>4. Assembly process</a:t>
            </a:r>
          </a:p>
        </p:txBody>
      </p:sp>
      <p:pic>
        <p:nvPicPr>
          <p:cNvPr id="3" name="Picture 2">
            <a:extLst>
              <a:ext uri="{FF2B5EF4-FFF2-40B4-BE49-F238E27FC236}">
                <a16:creationId xmlns:a16="http://schemas.microsoft.com/office/drawing/2014/main" id="{C16A9864-722A-4DCB-8C8D-037E61B0161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9" name="Footer Placeholder 4">
            <a:extLst>
              <a:ext uri="{FF2B5EF4-FFF2-40B4-BE49-F238E27FC236}">
                <a16:creationId xmlns:a16="http://schemas.microsoft.com/office/drawing/2014/main" id="{F43E65CA-ADFE-4290-AB43-D5EE4C832F8A}"/>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2" name="Date Placeholder 3">
            <a:extLst>
              <a:ext uri="{FF2B5EF4-FFF2-40B4-BE49-F238E27FC236}">
                <a16:creationId xmlns:a16="http://schemas.microsoft.com/office/drawing/2014/main" id="{33DF994B-F9AF-4E6E-9B4D-0079EE18EEE5}"/>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642002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
        <p:nvSpPr>
          <p:cNvPr id="10" name="Title 9"/>
          <p:cNvSpPr>
            <a:spLocks noGrp="1"/>
          </p:cNvSpPr>
          <p:nvPr>
            <p:ph type="title"/>
          </p:nvPr>
        </p:nvSpPr>
        <p:spPr/>
        <p:txBody>
          <a:bodyPr/>
          <a:lstStyle/>
          <a:p>
            <a:r>
              <a:rPr lang="en-US" dirty="0"/>
              <a:t>4. Assembly process</a:t>
            </a:r>
          </a:p>
        </p:txBody>
      </p:sp>
      <p:pic>
        <p:nvPicPr>
          <p:cNvPr id="3" name="Picture 2">
            <a:extLst>
              <a:ext uri="{FF2B5EF4-FFF2-40B4-BE49-F238E27FC236}">
                <a16:creationId xmlns:a16="http://schemas.microsoft.com/office/drawing/2014/main" id="{0F35BC8A-FD66-4DF3-9749-89A4475AF7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CA4FC9D9-BF5E-47FF-9D7B-3DC1908E9653}"/>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E16B2DF2-49DA-4836-B4EF-912347BBC271}"/>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246648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
        <p:nvSpPr>
          <p:cNvPr id="10" name="Title 9"/>
          <p:cNvSpPr>
            <a:spLocks noGrp="1"/>
          </p:cNvSpPr>
          <p:nvPr>
            <p:ph type="title"/>
          </p:nvPr>
        </p:nvSpPr>
        <p:spPr/>
        <p:txBody>
          <a:bodyPr/>
          <a:lstStyle/>
          <a:p>
            <a:r>
              <a:rPr lang="en-US" dirty="0"/>
              <a:t>4. Assembly process</a:t>
            </a:r>
          </a:p>
        </p:txBody>
      </p:sp>
      <p:pic>
        <p:nvPicPr>
          <p:cNvPr id="3" name="Picture 2">
            <a:extLst>
              <a:ext uri="{FF2B5EF4-FFF2-40B4-BE49-F238E27FC236}">
                <a16:creationId xmlns:a16="http://schemas.microsoft.com/office/drawing/2014/main" id="{3BE1F92B-8446-475C-A4D6-1530B126F3C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1" name="Footer Placeholder 4">
            <a:extLst>
              <a:ext uri="{FF2B5EF4-FFF2-40B4-BE49-F238E27FC236}">
                <a16:creationId xmlns:a16="http://schemas.microsoft.com/office/drawing/2014/main" id="{723328F0-7F69-4DB5-B696-2288501E4E3A}"/>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3" name="Date Placeholder 3">
            <a:extLst>
              <a:ext uri="{FF2B5EF4-FFF2-40B4-BE49-F238E27FC236}">
                <a16:creationId xmlns:a16="http://schemas.microsoft.com/office/drawing/2014/main" id="{9B269805-C2B4-4ED3-920C-2002079FEF16}"/>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414230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
        <p:nvSpPr>
          <p:cNvPr id="10" name="Title 9"/>
          <p:cNvSpPr>
            <a:spLocks noGrp="1"/>
          </p:cNvSpPr>
          <p:nvPr>
            <p:ph type="title"/>
          </p:nvPr>
        </p:nvSpPr>
        <p:spPr/>
        <p:txBody>
          <a:bodyPr/>
          <a:lstStyle/>
          <a:p>
            <a:r>
              <a:rPr lang="en-US" dirty="0"/>
              <a:t>4. Assembly process</a:t>
            </a:r>
          </a:p>
        </p:txBody>
      </p:sp>
      <p:sp>
        <p:nvSpPr>
          <p:cNvPr id="9" name="Rectangle 8">
            <a:extLst>
              <a:ext uri="{FF2B5EF4-FFF2-40B4-BE49-F238E27FC236}">
                <a16:creationId xmlns:a16="http://schemas.microsoft.com/office/drawing/2014/main" id="{8C9992D6-7C15-426B-86C6-2BCCEA805035}"/>
              </a:ext>
            </a:extLst>
          </p:cNvPr>
          <p:cNvSpPr/>
          <p:nvPr/>
        </p:nvSpPr>
        <p:spPr>
          <a:xfrm>
            <a:off x="228600" y="1106316"/>
            <a:ext cx="9180094" cy="461665"/>
          </a:xfrm>
          <a:prstGeom prst="rect">
            <a:avLst/>
          </a:prstGeom>
        </p:spPr>
        <p:txBody>
          <a:bodyPr wrap="square">
            <a:spAutoFit/>
          </a:bodyPr>
          <a:lstStyle/>
          <a:p>
            <a:r>
              <a:rPr lang="en-US" dirty="0">
                <a:solidFill>
                  <a:schemeClr val="accent6">
                    <a:lumMod val="50000"/>
                  </a:schemeClr>
                </a:solidFill>
              </a:rPr>
              <a:t>Leak test of the vacuum vessel.</a:t>
            </a:r>
          </a:p>
        </p:txBody>
      </p:sp>
      <p:pic>
        <p:nvPicPr>
          <p:cNvPr id="3" name="Picture 2">
            <a:extLst>
              <a:ext uri="{FF2B5EF4-FFF2-40B4-BE49-F238E27FC236}">
                <a16:creationId xmlns:a16="http://schemas.microsoft.com/office/drawing/2014/main" id="{2BBDCDF8-9B26-4E41-9761-16B82244346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13" name="Footer Placeholder 4">
            <a:extLst>
              <a:ext uri="{FF2B5EF4-FFF2-40B4-BE49-F238E27FC236}">
                <a16:creationId xmlns:a16="http://schemas.microsoft.com/office/drawing/2014/main" id="{C44C2CD8-0BBE-4971-9E2F-F749B9E26366}"/>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5" name="Date Placeholder 3">
            <a:extLst>
              <a:ext uri="{FF2B5EF4-FFF2-40B4-BE49-F238E27FC236}">
                <a16:creationId xmlns:a16="http://schemas.microsoft.com/office/drawing/2014/main" id="{D8DFA264-2408-4810-97D6-977A1F3EE601}"/>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4126643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29FF62-1259-408A-B307-BD540EAADC7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16352"/>
            <a:ext cx="9144000" cy="5625296"/>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
        <p:nvSpPr>
          <p:cNvPr id="10" name="Title 9"/>
          <p:cNvSpPr>
            <a:spLocks noGrp="1"/>
          </p:cNvSpPr>
          <p:nvPr>
            <p:ph type="title"/>
          </p:nvPr>
        </p:nvSpPr>
        <p:spPr/>
        <p:txBody>
          <a:bodyPr/>
          <a:lstStyle/>
          <a:p>
            <a:r>
              <a:rPr lang="en-US" dirty="0"/>
              <a:t>4. Assembly process</a:t>
            </a:r>
          </a:p>
        </p:txBody>
      </p:sp>
      <p:sp>
        <p:nvSpPr>
          <p:cNvPr id="9" name="Footer Placeholder 4">
            <a:extLst>
              <a:ext uri="{FF2B5EF4-FFF2-40B4-BE49-F238E27FC236}">
                <a16:creationId xmlns:a16="http://schemas.microsoft.com/office/drawing/2014/main" id="{18F7AC4D-27E7-40C7-985F-B854567FB820}"/>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2" name="Date Placeholder 3">
            <a:extLst>
              <a:ext uri="{FF2B5EF4-FFF2-40B4-BE49-F238E27FC236}">
                <a16:creationId xmlns:a16="http://schemas.microsoft.com/office/drawing/2014/main" id="{9BBD6A9F-C614-48E1-AB27-35116FC56E61}"/>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843068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sp>
        <p:nvSpPr>
          <p:cNvPr id="10" name="Title 9"/>
          <p:cNvSpPr>
            <a:spLocks noGrp="1"/>
          </p:cNvSpPr>
          <p:nvPr>
            <p:ph type="title"/>
          </p:nvPr>
        </p:nvSpPr>
        <p:spPr/>
        <p:txBody>
          <a:bodyPr/>
          <a:lstStyle/>
          <a:p>
            <a:r>
              <a:rPr lang="en-US" dirty="0"/>
              <a:t>5. Instrumentation</a:t>
            </a:r>
          </a:p>
        </p:txBody>
      </p:sp>
      <p:sp>
        <p:nvSpPr>
          <p:cNvPr id="11" name="Rectangle 10">
            <a:extLst>
              <a:ext uri="{FF2B5EF4-FFF2-40B4-BE49-F238E27FC236}">
                <a16:creationId xmlns:a16="http://schemas.microsoft.com/office/drawing/2014/main" id="{CDD4A14C-8B74-4A61-BF52-42C64FE1FC21}"/>
              </a:ext>
            </a:extLst>
          </p:cNvPr>
          <p:cNvSpPr/>
          <p:nvPr/>
        </p:nvSpPr>
        <p:spPr>
          <a:xfrm>
            <a:off x="172085" y="860062"/>
            <a:ext cx="8799830" cy="1015663"/>
          </a:xfrm>
          <a:prstGeom prst="rect">
            <a:avLst/>
          </a:prstGeom>
        </p:spPr>
        <p:txBody>
          <a:bodyPr wrap="square">
            <a:spAutoFit/>
          </a:bodyPr>
          <a:lstStyle/>
          <a:p>
            <a:pPr algn="just"/>
            <a:r>
              <a:rPr lang="en-US" sz="2000" dirty="0">
                <a:solidFill>
                  <a:schemeClr val="accent6">
                    <a:lumMod val="50000"/>
                  </a:schemeClr>
                </a:solidFill>
              </a:rPr>
              <a:t>In the interface document all the external interfaces of HB650 Cryomodule have been mapped out, how it interfaces with the connected systems of PIP-II and the PIP-II Injector Test (formerly known as PXIE). </a:t>
            </a:r>
          </a:p>
        </p:txBody>
      </p:sp>
      <p:sp>
        <p:nvSpPr>
          <p:cNvPr id="14" name="Footer Placeholder 4">
            <a:extLst>
              <a:ext uri="{FF2B5EF4-FFF2-40B4-BE49-F238E27FC236}">
                <a16:creationId xmlns:a16="http://schemas.microsoft.com/office/drawing/2014/main" id="{EE74A3E7-4E5F-468A-8A30-F0B30CCB1B0D}"/>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5" name="Rectangle 14">
            <a:extLst>
              <a:ext uri="{FF2B5EF4-FFF2-40B4-BE49-F238E27FC236}">
                <a16:creationId xmlns:a16="http://schemas.microsoft.com/office/drawing/2014/main" id="{83FB9D82-48BC-4B6F-8D7A-A0F2CFFB3899}"/>
              </a:ext>
            </a:extLst>
          </p:cNvPr>
          <p:cNvSpPr/>
          <p:nvPr/>
        </p:nvSpPr>
        <p:spPr>
          <a:xfrm>
            <a:off x="314325" y="2137754"/>
            <a:ext cx="8515350" cy="1754326"/>
          </a:xfrm>
          <a:prstGeom prst="rect">
            <a:avLst/>
          </a:prstGeom>
        </p:spPr>
        <p:txBody>
          <a:bodyPr wrap="square">
            <a:spAutoFit/>
          </a:bodyPr>
          <a:lstStyle/>
          <a:p>
            <a:pPr marL="285750" indent="-285750" algn="just">
              <a:buFont typeface="Arial" panose="020B0604020202020204" pitchFamily="34" charset="0"/>
              <a:buChar char="•"/>
            </a:pPr>
            <a:r>
              <a:rPr lang="en-US" sz="1800" dirty="0">
                <a:solidFill>
                  <a:schemeClr val="accent6">
                    <a:lumMod val="50000"/>
                  </a:schemeClr>
                </a:solidFill>
              </a:rPr>
              <a:t>The instrumentation will be very similar to what has been done on SSR1 cryomodule.</a:t>
            </a:r>
          </a:p>
          <a:p>
            <a:pPr marL="285750" indent="-285750" algn="just">
              <a:buFont typeface="Arial" panose="020B0604020202020204" pitchFamily="34" charset="0"/>
              <a:buChar char="•"/>
            </a:pPr>
            <a:r>
              <a:rPr lang="en-US" sz="1800" dirty="0">
                <a:solidFill>
                  <a:schemeClr val="accent6">
                    <a:lumMod val="50000"/>
                  </a:schemeClr>
                </a:solidFill>
              </a:rPr>
              <a:t>Having two ports for each tuner it is possible to split the instrumentation in order to have more room to do these connections. Moreover these two ports could be used to secure the beam line during the transport if needed.</a:t>
            </a:r>
          </a:p>
          <a:p>
            <a:pPr marL="285750" indent="-285750" algn="just">
              <a:buFont typeface="Arial" panose="020B0604020202020204" pitchFamily="34" charset="0"/>
              <a:buChar char="•"/>
            </a:pPr>
            <a:r>
              <a:rPr lang="en-US" sz="1800" dirty="0">
                <a:solidFill>
                  <a:schemeClr val="accent6">
                    <a:lumMod val="50000"/>
                  </a:schemeClr>
                </a:solidFill>
              </a:rPr>
              <a:t>On the top of the cryomodule, two pressure transducers will read the pressure inside the two-phase helium pipe.</a:t>
            </a:r>
          </a:p>
        </p:txBody>
      </p:sp>
      <p:pic>
        <p:nvPicPr>
          <p:cNvPr id="16" name="Picture 15">
            <a:extLst>
              <a:ext uri="{FF2B5EF4-FFF2-40B4-BE49-F238E27FC236}">
                <a16:creationId xmlns:a16="http://schemas.microsoft.com/office/drawing/2014/main" id="{32E5A926-68B4-4F4F-B8EC-3DD27A8A030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36826" y="3903608"/>
            <a:ext cx="3639141" cy="2238762"/>
          </a:xfrm>
          <a:prstGeom prst="rect">
            <a:avLst/>
          </a:prstGeom>
        </p:spPr>
      </p:pic>
      <p:pic>
        <p:nvPicPr>
          <p:cNvPr id="17" name="Picture 16">
            <a:extLst>
              <a:ext uri="{FF2B5EF4-FFF2-40B4-BE49-F238E27FC236}">
                <a16:creationId xmlns:a16="http://schemas.microsoft.com/office/drawing/2014/main" id="{DAC2DEF2-8465-48E6-8EBC-28946CD9E9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72000" y="3926598"/>
            <a:ext cx="3564400" cy="2192782"/>
          </a:xfrm>
          <a:prstGeom prst="rect">
            <a:avLst/>
          </a:prstGeom>
        </p:spPr>
      </p:pic>
      <p:sp>
        <p:nvSpPr>
          <p:cNvPr id="18" name="Date Placeholder 3">
            <a:extLst>
              <a:ext uri="{FF2B5EF4-FFF2-40B4-BE49-F238E27FC236}">
                <a16:creationId xmlns:a16="http://schemas.microsoft.com/office/drawing/2014/main" id="{7616B4F0-8E2D-4195-8350-5CC6006FBD06}"/>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556701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sp>
        <p:nvSpPr>
          <p:cNvPr id="10" name="Title 9"/>
          <p:cNvSpPr>
            <a:spLocks noGrp="1"/>
          </p:cNvSpPr>
          <p:nvPr>
            <p:ph type="title"/>
          </p:nvPr>
        </p:nvSpPr>
        <p:spPr/>
        <p:txBody>
          <a:bodyPr/>
          <a:lstStyle/>
          <a:p>
            <a:r>
              <a:rPr lang="en-US" dirty="0"/>
              <a:t>6. Conclusion</a:t>
            </a:r>
          </a:p>
        </p:txBody>
      </p:sp>
      <p:sp>
        <p:nvSpPr>
          <p:cNvPr id="13" name="Rectangle 12"/>
          <p:cNvSpPr/>
          <p:nvPr/>
        </p:nvSpPr>
        <p:spPr>
          <a:xfrm>
            <a:off x="222250" y="1331961"/>
            <a:ext cx="8629142" cy="4204356"/>
          </a:xfrm>
          <a:prstGeom prst="rect">
            <a:avLst/>
          </a:prstGeom>
        </p:spPr>
        <p:txBody>
          <a:bodyPr wrap="square">
            <a:spAutoFit/>
          </a:bodyPr>
          <a:lstStyle/>
          <a:p>
            <a:pPr marL="285750" indent="-285750">
              <a:lnSpc>
                <a:spcPct val="150000"/>
              </a:lnSpc>
              <a:buFont typeface="Arial" panose="020B0604020202020204" pitchFamily="34" charset="0"/>
              <a:buChar char="•"/>
            </a:pPr>
            <a:r>
              <a:rPr lang="en-US" sz="1800" dirty="0">
                <a:solidFill>
                  <a:schemeClr val="accent6">
                    <a:lumMod val="50000"/>
                  </a:schemeClr>
                </a:solidFill>
              </a:rPr>
              <a:t>Our design strategy was so far to use the feedback of SSR1 cryomodule to design the 650 cryomodules.</a:t>
            </a:r>
          </a:p>
          <a:p>
            <a:pPr marL="285750" indent="-285750">
              <a:lnSpc>
                <a:spcPct val="150000"/>
              </a:lnSpc>
              <a:buFont typeface="Arial" panose="020B0604020202020204" pitchFamily="34" charset="0"/>
              <a:buChar char="•"/>
            </a:pPr>
            <a:r>
              <a:rPr lang="en-US" sz="1800" dirty="0">
                <a:solidFill>
                  <a:schemeClr val="accent6">
                    <a:lumMod val="50000"/>
                  </a:schemeClr>
                </a:solidFill>
              </a:rPr>
              <a:t>Many documents have been written to validate the design of SSR1 cryomodule. We have several documents for HB650 cryomodules, but they will need to be updated.</a:t>
            </a:r>
          </a:p>
          <a:p>
            <a:pPr marL="285750" indent="-285750">
              <a:lnSpc>
                <a:spcPct val="150000"/>
              </a:lnSpc>
              <a:buFont typeface="Arial" panose="020B0604020202020204" pitchFamily="34" charset="0"/>
              <a:buChar char="•"/>
            </a:pPr>
            <a:r>
              <a:rPr lang="en-US" sz="1800" dirty="0">
                <a:solidFill>
                  <a:schemeClr val="accent6">
                    <a:lumMod val="50000"/>
                  </a:schemeClr>
                </a:solidFill>
              </a:rPr>
              <a:t>However, the 650 configuration is different from SSR configuration: how the cavities are hold and aligned, the length and weight of the cryomodules. Specific analysis will need to be done.</a:t>
            </a:r>
          </a:p>
          <a:p>
            <a:pPr marL="285750" indent="-285750">
              <a:lnSpc>
                <a:spcPct val="150000"/>
              </a:lnSpc>
              <a:buFont typeface="Arial" panose="020B0604020202020204" pitchFamily="34" charset="0"/>
              <a:buChar char="•"/>
            </a:pPr>
            <a:r>
              <a:rPr lang="en-US" sz="1800" dirty="0">
                <a:solidFill>
                  <a:schemeClr val="accent6">
                    <a:lumMod val="50000"/>
                  </a:schemeClr>
                </a:solidFill>
              </a:rPr>
              <a:t>Due to the fact that the production cryomodules will be assembled in UK, Sergey Cheban  started to perform transport analysis to evaluate the transportation of this cryomodule.</a:t>
            </a:r>
          </a:p>
        </p:txBody>
      </p:sp>
      <p:sp>
        <p:nvSpPr>
          <p:cNvPr id="9" name="Footer Placeholder 4">
            <a:extLst>
              <a:ext uri="{FF2B5EF4-FFF2-40B4-BE49-F238E27FC236}">
                <a16:creationId xmlns:a16="http://schemas.microsoft.com/office/drawing/2014/main" id="{E67C408B-DF36-47F7-989E-C3396FD19D54}"/>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4" name="Date Placeholder 3">
            <a:extLst>
              <a:ext uri="{FF2B5EF4-FFF2-40B4-BE49-F238E27FC236}">
                <a16:creationId xmlns:a16="http://schemas.microsoft.com/office/drawing/2014/main" id="{67B1EFDE-6B22-472C-A035-B8B5E236B39D}"/>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88498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2" name="TextBox 11">
            <a:extLst>
              <a:ext uri="{FF2B5EF4-FFF2-40B4-BE49-F238E27FC236}">
                <a16:creationId xmlns:a16="http://schemas.microsoft.com/office/drawing/2014/main" id="{3159287D-FA10-4FB6-BCD2-7CE7169A6D38}"/>
              </a:ext>
            </a:extLst>
          </p:cNvPr>
          <p:cNvSpPr txBox="1"/>
          <p:nvPr/>
        </p:nvSpPr>
        <p:spPr>
          <a:xfrm>
            <a:off x="228600" y="1496961"/>
            <a:ext cx="8594889" cy="1015663"/>
          </a:xfrm>
          <a:prstGeom prst="rect">
            <a:avLst/>
          </a:prstGeom>
          <a:noFill/>
        </p:spPr>
        <p:txBody>
          <a:bodyPr wrap="square" rtlCol="0">
            <a:spAutoFit/>
          </a:bodyPr>
          <a:lstStyle/>
          <a:p>
            <a:pPr algn="just"/>
            <a:r>
              <a:rPr lang="en-US" sz="2000" dirty="0">
                <a:solidFill>
                  <a:schemeClr val="accent6">
                    <a:lumMod val="50000"/>
                  </a:schemeClr>
                </a:solidFill>
              </a:rPr>
              <a:t>With several sets of screws, we control the location of each cavity. Then each cavity are secured with nuts.</a:t>
            </a:r>
          </a:p>
          <a:p>
            <a:pPr algn="just"/>
            <a:endParaRPr lang="en-US" sz="2000" dirty="0">
              <a:solidFill>
                <a:schemeClr val="accent6">
                  <a:lumMod val="50000"/>
                </a:schemeClr>
              </a:solidFill>
            </a:endParaRPr>
          </a:p>
        </p:txBody>
      </p:sp>
      <p:pic>
        <p:nvPicPr>
          <p:cNvPr id="2" name="Picture 1">
            <a:extLst>
              <a:ext uri="{FF2B5EF4-FFF2-40B4-BE49-F238E27FC236}">
                <a16:creationId xmlns:a16="http://schemas.microsoft.com/office/drawing/2014/main" id="{AE3F9376-4B41-49FD-B12D-5F7378035EC9}"/>
              </a:ext>
            </a:extLst>
          </p:cNvPr>
          <p:cNvPicPr>
            <a:picLocks noChangeAspect="1"/>
          </p:cNvPicPr>
          <p:nvPr/>
        </p:nvPicPr>
        <p:blipFill>
          <a:blip r:embed="rId2">
            <a:clrChange>
              <a:clrFrom>
                <a:srgbClr val="232528"/>
              </a:clrFrom>
              <a:clrTo>
                <a:srgbClr val="232528">
                  <a:alpha val="0"/>
                </a:srgbClr>
              </a:clrTo>
            </a:clrChange>
          </a:blip>
          <a:stretch>
            <a:fillRect/>
          </a:stretch>
        </p:blipFill>
        <p:spPr>
          <a:xfrm>
            <a:off x="429419" y="2512624"/>
            <a:ext cx="3505799" cy="3237545"/>
          </a:xfrm>
          <a:prstGeom prst="rect">
            <a:avLst/>
          </a:prstGeom>
        </p:spPr>
      </p:pic>
      <p:pic>
        <p:nvPicPr>
          <p:cNvPr id="4" name="Picture 3">
            <a:extLst>
              <a:ext uri="{FF2B5EF4-FFF2-40B4-BE49-F238E27FC236}">
                <a16:creationId xmlns:a16="http://schemas.microsoft.com/office/drawing/2014/main" id="{5CE8EFFF-F084-429D-8A71-25539959A3DB}"/>
              </a:ext>
            </a:extLst>
          </p:cNvPr>
          <p:cNvPicPr>
            <a:picLocks noChangeAspect="1"/>
          </p:cNvPicPr>
          <p:nvPr/>
        </p:nvPicPr>
        <p:blipFill>
          <a:blip r:embed="rId3">
            <a:clrChange>
              <a:clrFrom>
                <a:srgbClr val="232528"/>
              </a:clrFrom>
              <a:clrTo>
                <a:srgbClr val="232528">
                  <a:alpha val="0"/>
                </a:srgbClr>
              </a:clrTo>
            </a:clrChange>
          </a:blip>
          <a:stretch>
            <a:fillRect/>
          </a:stretch>
        </p:blipFill>
        <p:spPr>
          <a:xfrm>
            <a:off x="4572000" y="2380465"/>
            <a:ext cx="4103035" cy="3535053"/>
          </a:xfrm>
          <a:prstGeom prst="rect">
            <a:avLst/>
          </a:prstGeom>
        </p:spPr>
      </p:pic>
      <p:sp>
        <p:nvSpPr>
          <p:cNvPr id="13" name="Title 9">
            <a:extLst>
              <a:ext uri="{FF2B5EF4-FFF2-40B4-BE49-F238E27FC236}">
                <a16:creationId xmlns:a16="http://schemas.microsoft.com/office/drawing/2014/main" id="{FF009E3D-3792-477F-A1E6-98D705E7C6FA}"/>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1.1 SSR configuration</a:t>
            </a:r>
          </a:p>
        </p:txBody>
      </p:sp>
      <p:sp>
        <p:nvSpPr>
          <p:cNvPr id="15" name="Title 9">
            <a:extLst>
              <a:ext uri="{FF2B5EF4-FFF2-40B4-BE49-F238E27FC236}">
                <a16:creationId xmlns:a16="http://schemas.microsoft.com/office/drawing/2014/main" id="{2A49E244-5DA1-492B-86D9-FDB0865E1F16}"/>
              </a:ext>
            </a:extLst>
          </p:cNvPr>
          <p:cNvSpPr>
            <a:spLocks noGrp="1"/>
          </p:cNvSpPr>
          <p:nvPr>
            <p:ph type="title"/>
          </p:nvPr>
        </p:nvSpPr>
        <p:spPr>
          <a:xfrm>
            <a:off x="228600" y="251752"/>
            <a:ext cx="8686800" cy="427877"/>
          </a:xfrm>
        </p:spPr>
        <p:txBody>
          <a:bodyPr/>
          <a:lstStyle/>
          <a:p>
            <a:r>
              <a:rPr lang="en-US" dirty="0"/>
              <a:t>1. Design strategy</a:t>
            </a:r>
          </a:p>
        </p:txBody>
      </p:sp>
      <p:sp>
        <p:nvSpPr>
          <p:cNvPr id="16" name="Footer Placeholder 4">
            <a:extLst>
              <a:ext uri="{FF2B5EF4-FFF2-40B4-BE49-F238E27FC236}">
                <a16:creationId xmlns:a16="http://schemas.microsoft.com/office/drawing/2014/main" id="{D1BE1256-D467-483D-B244-91A9B0538F53}"/>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7" name="Date Placeholder 3">
            <a:extLst>
              <a:ext uri="{FF2B5EF4-FFF2-40B4-BE49-F238E27FC236}">
                <a16:creationId xmlns:a16="http://schemas.microsoft.com/office/drawing/2014/main" id="{DE0D4AB9-5080-47A5-9368-72376894FC30}"/>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243284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11" name="Rectangle 10">
            <a:extLst>
              <a:ext uri="{FF2B5EF4-FFF2-40B4-BE49-F238E27FC236}">
                <a16:creationId xmlns:a16="http://schemas.microsoft.com/office/drawing/2014/main" id="{F2E9E034-9D5F-4674-BF9A-DFF9D6DF2B25}"/>
              </a:ext>
            </a:extLst>
          </p:cNvPr>
          <p:cNvSpPr/>
          <p:nvPr/>
        </p:nvSpPr>
        <p:spPr>
          <a:xfrm>
            <a:off x="549504" y="5048241"/>
            <a:ext cx="8278811" cy="461665"/>
          </a:xfrm>
          <a:prstGeom prst="rect">
            <a:avLst/>
          </a:prstGeom>
        </p:spPr>
        <p:txBody>
          <a:bodyPr wrap="square">
            <a:spAutoFit/>
          </a:bodyPr>
          <a:lstStyle/>
          <a:p>
            <a:pPr algn="ctr"/>
            <a:r>
              <a:rPr lang="en-US" dirty="0">
                <a:solidFill>
                  <a:schemeClr val="accent6">
                    <a:lumMod val="50000"/>
                  </a:schemeClr>
                </a:solidFill>
              </a:rPr>
              <a:t>650 configuration - Two support posts per cavity</a:t>
            </a:r>
          </a:p>
        </p:txBody>
      </p:sp>
      <p:sp>
        <p:nvSpPr>
          <p:cNvPr id="12" name="Title 9">
            <a:extLst>
              <a:ext uri="{FF2B5EF4-FFF2-40B4-BE49-F238E27FC236}">
                <a16:creationId xmlns:a16="http://schemas.microsoft.com/office/drawing/2014/main" id="{BFC1E002-7D4E-424D-830C-F883623915E2}"/>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1.2 650 configuration</a:t>
            </a:r>
          </a:p>
        </p:txBody>
      </p:sp>
      <p:sp>
        <p:nvSpPr>
          <p:cNvPr id="14" name="Title 9">
            <a:extLst>
              <a:ext uri="{FF2B5EF4-FFF2-40B4-BE49-F238E27FC236}">
                <a16:creationId xmlns:a16="http://schemas.microsoft.com/office/drawing/2014/main" id="{F89D1683-0756-4151-A457-58F6F34262F4}"/>
              </a:ext>
            </a:extLst>
          </p:cNvPr>
          <p:cNvSpPr>
            <a:spLocks noGrp="1"/>
          </p:cNvSpPr>
          <p:nvPr>
            <p:ph type="title"/>
          </p:nvPr>
        </p:nvSpPr>
        <p:spPr>
          <a:xfrm>
            <a:off x="228600" y="251752"/>
            <a:ext cx="8686800" cy="427877"/>
          </a:xfrm>
        </p:spPr>
        <p:txBody>
          <a:bodyPr/>
          <a:lstStyle/>
          <a:p>
            <a:r>
              <a:rPr lang="en-US" dirty="0"/>
              <a:t>1. Design strategy</a:t>
            </a:r>
          </a:p>
        </p:txBody>
      </p:sp>
      <p:sp>
        <p:nvSpPr>
          <p:cNvPr id="10" name="Footer Placeholder 4">
            <a:extLst>
              <a:ext uri="{FF2B5EF4-FFF2-40B4-BE49-F238E27FC236}">
                <a16:creationId xmlns:a16="http://schemas.microsoft.com/office/drawing/2014/main" id="{68DDE1DE-0A0B-4189-8B41-2C536749386E}"/>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pic>
        <p:nvPicPr>
          <p:cNvPr id="6" name="Picture 5">
            <a:extLst>
              <a:ext uri="{FF2B5EF4-FFF2-40B4-BE49-F238E27FC236}">
                <a16:creationId xmlns:a16="http://schemas.microsoft.com/office/drawing/2014/main" id="{97769950-7F23-45BF-B6BD-0F155132B29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586867"/>
            <a:ext cx="9144000" cy="5684266"/>
          </a:xfrm>
          <a:prstGeom prst="rect">
            <a:avLst/>
          </a:prstGeom>
        </p:spPr>
      </p:pic>
      <p:sp>
        <p:nvSpPr>
          <p:cNvPr id="15" name="Date Placeholder 3">
            <a:extLst>
              <a:ext uri="{FF2B5EF4-FFF2-40B4-BE49-F238E27FC236}">
                <a16:creationId xmlns:a16="http://schemas.microsoft.com/office/drawing/2014/main" id="{71E95C63-4C8B-44C3-8038-85EC82931920}"/>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985679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3" name="TextBox 12">
            <a:extLst>
              <a:ext uri="{FF2B5EF4-FFF2-40B4-BE49-F238E27FC236}">
                <a16:creationId xmlns:a16="http://schemas.microsoft.com/office/drawing/2014/main" id="{65FD7628-182E-4620-B924-3B1110D0BB0C}"/>
              </a:ext>
            </a:extLst>
          </p:cNvPr>
          <p:cNvSpPr txBox="1"/>
          <p:nvPr/>
        </p:nvSpPr>
        <p:spPr>
          <a:xfrm>
            <a:off x="228600" y="1496961"/>
            <a:ext cx="8594889" cy="1323439"/>
          </a:xfrm>
          <a:prstGeom prst="rect">
            <a:avLst/>
          </a:prstGeom>
          <a:noFill/>
        </p:spPr>
        <p:txBody>
          <a:bodyPr wrap="square" rtlCol="0">
            <a:spAutoFit/>
          </a:bodyPr>
          <a:lstStyle/>
          <a:p>
            <a:pPr algn="just"/>
            <a:r>
              <a:rPr lang="en-US" sz="2000" dirty="0">
                <a:solidFill>
                  <a:schemeClr val="accent6">
                    <a:lumMod val="50000"/>
                  </a:schemeClr>
                </a:solidFill>
              </a:rPr>
              <a:t>4 Lugs are welded on each cavity as LCLS II cavities. But, there is no invar rod inside the </a:t>
            </a:r>
            <a:r>
              <a:rPr lang="en-US" sz="2000" dirty="0" err="1">
                <a:solidFill>
                  <a:schemeClr val="accent6">
                    <a:lumMod val="50000"/>
                  </a:schemeClr>
                </a:solidFill>
              </a:rPr>
              <a:t>coldmass</a:t>
            </a:r>
            <a:r>
              <a:rPr lang="en-US" sz="2000" dirty="0">
                <a:solidFill>
                  <a:schemeClr val="accent6">
                    <a:lumMod val="50000"/>
                  </a:schemeClr>
                </a:solidFill>
              </a:rPr>
              <a:t>, the alignment is exclusively done using the C clamps. With several sets of screws and springs, we control the location of each cavity.</a:t>
            </a:r>
          </a:p>
          <a:p>
            <a:pPr algn="just"/>
            <a:endParaRPr lang="en-US" sz="2000" dirty="0">
              <a:solidFill>
                <a:schemeClr val="accent6">
                  <a:lumMod val="50000"/>
                </a:schemeClr>
              </a:solidFill>
            </a:endParaRPr>
          </a:p>
        </p:txBody>
      </p:sp>
      <p:sp>
        <p:nvSpPr>
          <p:cNvPr id="21" name="Title 9">
            <a:extLst>
              <a:ext uri="{FF2B5EF4-FFF2-40B4-BE49-F238E27FC236}">
                <a16:creationId xmlns:a16="http://schemas.microsoft.com/office/drawing/2014/main" id="{578ADD20-2931-409C-8B91-096A36E4C733}"/>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1.2 650 configuration</a:t>
            </a:r>
          </a:p>
        </p:txBody>
      </p:sp>
      <p:sp>
        <p:nvSpPr>
          <p:cNvPr id="23" name="Title 9">
            <a:extLst>
              <a:ext uri="{FF2B5EF4-FFF2-40B4-BE49-F238E27FC236}">
                <a16:creationId xmlns:a16="http://schemas.microsoft.com/office/drawing/2014/main" id="{9D41677D-23CF-48FB-A6A2-C2070E602D87}"/>
              </a:ext>
            </a:extLst>
          </p:cNvPr>
          <p:cNvSpPr>
            <a:spLocks noGrp="1"/>
          </p:cNvSpPr>
          <p:nvPr>
            <p:ph type="title"/>
          </p:nvPr>
        </p:nvSpPr>
        <p:spPr>
          <a:xfrm>
            <a:off x="228600" y="251752"/>
            <a:ext cx="8686800" cy="427877"/>
          </a:xfrm>
        </p:spPr>
        <p:txBody>
          <a:bodyPr/>
          <a:lstStyle/>
          <a:p>
            <a:r>
              <a:rPr lang="en-US" dirty="0"/>
              <a:t>1. Design strategy</a:t>
            </a:r>
          </a:p>
        </p:txBody>
      </p:sp>
      <p:sp>
        <p:nvSpPr>
          <p:cNvPr id="10" name="Footer Placeholder 4">
            <a:extLst>
              <a:ext uri="{FF2B5EF4-FFF2-40B4-BE49-F238E27FC236}">
                <a16:creationId xmlns:a16="http://schemas.microsoft.com/office/drawing/2014/main" id="{2DFF076D-E2FA-4BAD-B8BD-FDD41DB6BD5C}"/>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pic>
        <p:nvPicPr>
          <p:cNvPr id="11" name="Picture 10">
            <a:extLst>
              <a:ext uri="{FF2B5EF4-FFF2-40B4-BE49-F238E27FC236}">
                <a16:creationId xmlns:a16="http://schemas.microsoft.com/office/drawing/2014/main" id="{DAFD14D3-7D1B-42D3-8510-0C40502EA922}"/>
              </a:ext>
            </a:extLst>
          </p:cNvPr>
          <p:cNvPicPr>
            <a:picLocks noChangeAspect="1"/>
          </p:cNvPicPr>
          <p:nvPr/>
        </p:nvPicPr>
        <p:blipFill rotWithShape="1">
          <a:blip r:embed="rId2"/>
          <a:srcRect l="6961" t="3005" r="14000" b="14264"/>
          <a:stretch/>
        </p:blipFill>
        <p:spPr>
          <a:xfrm>
            <a:off x="1503181" y="2567517"/>
            <a:ext cx="5663973" cy="3685434"/>
          </a:xfrm>
          <a:prstGeom prst="rect">
            <a:avLst/>
          </a:prstGeom>
        </p:spPr>
      </p:pic>
      <p:sp>
        <p:nvSpPr>
          <p:cNvPr id="17" name="Date Placeholder 3">
            <a:extLst>
              <a:ext uri="{FF2B5EF4-FFF2-40B4-BE49-F238E27FC236}">
                <a16:creationId xmlns:a16="http://schemas.microsoft.com/office/drawing/2014/main" id="{151D4058-AF47-4A45-A3A8-F29AC7630FA1}"/>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157662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F2B1B6-577D-43DE-89A6-97EAD4C65332}"/>
              </a:ext>
            </a:extLst>
          </p:cNvPr>
          <p:cNvPicPr>
            <a:picLocks noChangeAspect="1"/>
          </p:cNvPicPr>
          <p:nvPr/>
        </p:nvPicPr>
        <p:blipFill rotWithShape="1">
          <a:blip r:embed="rId2">
            <a:clrChange>
              <a:clrFrom>
                <a:srgbClr val="FFFFFF"/>
              </a:clrFrom>
              <a:clrTo>
                <a:srgbClr val="FFFFFF">
                  <a:alpha val="0"/>
                </a:srgbClr>
              </a:clrTo>
            </a:clrChange>
          </a:blip>
          <a:srcRect l="16265" t="12217" r="10952" b="21433"/>
          <a:stretch/>
        </p:blipFill>
        <p:spPr>
          <a:xfrm>
            <a:off x="2676364" y="3533842"/>
            <a:ext cx="4355683" cy="2468363"/>
          </a:xfrm>
          <a:prstGeom prst="rect">
            <a:avLst/>
          </a:prstGeom>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21" name="Title 9">
            <a:extLst>
              <a:ext uri="{FF2B5EF4-FFF2-40B4-BE49-F238E27FC236}">
                <a16:creationId xmlns:a16="http://schemas.microsoft.com/office/drawing/2014/main" id="{578ADD20-2931-409C-8B91-096A36E4C733}"/>
              </a:ext>
            </a:extLst>
          </p:cNvPr>
          <p:cNvSpPr txBox="1">
            <a:spLocks/>
          </p:cNvSpPr>
          <p:nvPr/>
        </p:nvSpPr>
        <p:spPr>
          <a:xfrm>
            <a:off x="796637" y="912959"/>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600" dirty="0">
                <a:solidFill>
                  <a:schemeClr val="accent6">
                    <a:lumMod val="50000"/>
                  </a:schemeClr>
                </a:solidFill>
              </a:rPr>
              <a:t>1.2 650 configuration</a:t>
            </a:r>
          </a:p>
        </p:txBody>
      </p:sp>
      <p:sp>
        <p:nvSpPr>
          <p:cNvPr id="23" name="Title 9">
            <a:extLst>
              <a:ext uri="{FF2B5EF4-FFF2-40B4-BE49-F238E27FC236}">
                <a16:creationId xmlns:a16="http://schemas.microsoft.com/office/drawing/2014/main" id="{9D41677D-23CF-48FB-A6A2-C2070E602D87}"/>
              </a:ext>
            </a:extLst>
          </p:cNvPr>
          <p:cNvSpPr>
            <a:spLocks noGrp="1"/>
          </p:cNvSpPr>
          <p:nvPr>
            <p:ph type="title"/>
          </p:nvPr>
        </p:nvSpPr>
        <p:spPr>
          <a:xfrm>
            <a:off x="228600" y="251752"/>
            <a:ext cx="8686800" cy="427877"/>
          </a:xfrm>
        </p:spPr>
        <p:txBody>
          <a:bodyPr/>
          <a:lstStyle/>
          <a:p>
            <a:r>
              <a:rPr lang="en-US" dirty="0"/>
              <a:t>1. Design strategy</a:t>
            </a:r>
          </a:p>
        </p:txBody>
      </p:sp>
      <p:pic>
        <p:nvPicPr>
          <p:cNvPr id="2" name="Picture 1">
            <a:extLst>
              <a:ext uri="{FF2B5EF4-FFF2-40B4-BE49-F238E27FC236}">
                <a16:creationId xmlns:a16="http://schemas.microsoft.com/office/drawing/2014/main" id="{05BC2066-C943-41E4-A447-C4B93B15D940}"/>
              </a:ext>
            </a:extLst>
          </p:cNvPr>
          <p:cNvPicPr>
            <a:picLocks noChangeAspect="1"/>
          </p:cNvPicPr>
          <p:nvPr/>
        </p:nvPicPr>
        <p:blipFill>
          <a:blip r:embed="rId3"/>
          <a:stretch>
            <a:fillRect/>
          </a:stretch>
        </p:blipFill>
        <p:spPr>
          <a:xfrm>
            <a:off x="6304794" y="1574166"/>
            <a:ext cx="2538938" cy="2047531"/>
          </a:xfrm>
          <a:prstGeom prst="rect">
            <a:avLst/>
          </a:prstGeom>
        </p:spPr>
      </p:pic>
      <p:pic>
        <p:nvPicPr>
          <p:cNvPr id="4" name="Picture 3">
            <a:extLst>
              <a:ext uri="{FF2B5EF4-FFF2-40B4-BE49-F238E27FC236}">
                <a16:creationId xmlns:a16="http://schemas.microsoft.com/office/drawing/2014/main" id="{51266EBC-59D3-4ED0-ABD2-BFC8E055DCB4}"/>
              </a:ext>
            </a:extLst>
          </p:cNvPr>
          <p:cNvPicPr>
            <a:picLocks noChangeAspect="1"/>
          </p:cNvPicPr>
          <p:nvPr/>
        </p:nvPicPr>
        <p:blipFill rotWithShape="1">
          <a:blip r:embed="rId4"/>
          <a:srcRect b="1722"/>
          <a:stretch/>
        </p:blipFill>
        <p:spPr>
          <a:xfrm>
            <a:off x="429419" y="1574166"/>
            <a:ext cx="1856334" cy="2047531"/>
          </a:xfrm>
          <a:prstGeom prst="rect">
            <a:avLst/>
          </a:prstGeom>
        </p:spPr>
      </p:pic>
      <p:pic>
        <p:nvPicPr>
          <p:cNvPr id="7" name="Picture 6">
            <a:extLst>
              <a:ext uri="{FF2B5EF4-FFF2-40B4-BE49-F238E27FC236}">
                <a16:creationId xmlns:a16="http://schemas.microsoft.com/office/drawing/2014/main" id="{AE4EDA63-208C-422D-983A-E89C5FD9DDDB}"/>
              </a:ext>
            </a:extLst>
          </p:cNvPr>
          <p:cNvPicPr>
            <a:picLocks noChangeAspect="1"/>
          </p:cNvPicPr>
          <p:nvPr/>
        </p:nvPicPr>
        <p:blipFill rotWithShape="1">
          <a:blip r:embed="rId5"/>
          <a:srcRect t="79136" r="92834" b="5380"/>
          <a:stretch/>
        </p:blipFill>
        <p:spPr>
          <a:xfrm>
            <a:off x="636588" y="4214621"/>
            <a:ext cx="1252783" cy="1362148"/>
          </a:xfrm>
          <a:prstGeom prst="rect">
            <a:avLst/>
          </a:prstGeom>
        </p:spPr>
      </p:pic>
      <p:sp>
        <p:nvSpPr>
          <p:cNvPr id="9" name="Oval 8">
            <a:extLst>
              <a:ext uri="{FF2B5EF4-FFF2-40B4-BE49-F238E27FC236}">
                <a16:creationId xmlns:a16="http://schemas.microsoft.com/office/drawing/2014/main" id="{2A746C9E-5FCC-41E8-B733-1048CC1958E6}"/>
              </a:ext>
            </a:extLst>
          </p:cNvPr>
          <p:cNvSpPr/>
          <p:nvPr/>
        </p:nvSpPr>
        <p:spPr>
          <a:xfrm>
            <a:off x="3407454" y="4343399"/>
            <a:ext cx="718233" cy="709367"/>
          </a:xfrm>
          <a:prstGeom prst="ellipse">
            <a:avLst/>
          </a:prstGeom>
          <a:noFill/>
          <a:ln w="539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5" name="Oval 14">
            <a:extLst>
              <a:ext uri="{FF2B5EF4-FFF2-40B4-BE49-F238E27FC236}">
                <a16:creationId xmlns:a16="http://schemas.microsoft.com/office/drawing/2014/main" id="{D32CD77E-8046-4953-BDF0-DC31FE6CAD39}"/>
              </a:ext>
            </a:extLst>
          </p:cNvPr>
          <p:cNvSpPr/>
          <p:nvPr/>
        </p:nvSpPr>
        <p:spPr>
          <a:xfrm>
            <a:off x="4876755" y="4343399"/>
            <a:ext cx="718233" cy="709367"/>
          </a:xfrm>
          <a:prstGeom prst="ellipse">
            <a:avLst/>
          </a:prstGeom>
          <a:noFill/>
          <a:ln w="539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DD4B74F0-E49C-4463-BFD1-4D83E7C36659}"/>
              </a:ext>
            </a:extLst>
          </p:cNvPr>
          <p:cNvCxnSpPr>
            <a:stCxn id="9" idx="1"/>
          </p:cNvCxnSpPr>
          <p:nvPr/>
        </p:nvCxnSpPr>
        <p:spPr>
          <a:xfrm flipH="1" flipV="1">
            <a:off x="2111953" y="3334244"/>
            <a:ext cx="1400684" cy="1113039"/>
          </a:xfrm>
          <a:prstGeom prst="straightConnector1">
            <a:avLst/>
          </a:prstGeom>
          <a:ln w="53975">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1A1C796-3A6D-4F74-A83F-E8C3347F751A}"/>
              </a:ext>
            </a:extLst>
          </p:cNvPr>
          <p:cNvCxnSpPr>
            <a:cxnSpLocks/>
            <a:stCxn id="15" idx="7"/>
          </p:cNvCxnSpPr>
          <p:nvPr/>
        </p:nvCxnSpPr>
        <p:spPr>
          <a:xfrm flipV="1">
            <a:off x="5489805" y="3282303"/>
            <a:ext cx="1194024" cy="1164980"/>
          </a:xfrm>
          <a:prstGeom prst="straightConnector1">
            <a:avLst/>
          </a:prstGeom>
          <a:ln w="53975">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Footer Placeholder 4">
            <a:extLst>
              <a:ext uri="{FF2B5EF4-FFF2-40B4-BE49-F238E27FC236}">
                <a16:creationId xmlns:a16="http://schemas.microsoft.com/office/drawing/2014/main" id="{FCEBCE6E-8DF4-4C19-9131-27D1E86CFF5E}"/>
              </a:ext>
            </a:extLst>
          </p:cNvPr>
          <p:cNvSpPr>
            <a:spLocks noGrp="1"/>
          </p:cNvSpPr>
          <p:nvPr>
            <p:ph type="ftr" sz="quarter" idx="3"/>
          </p:nvPr>
        </p:nvSpPr>
        <p:spPr>
          <a:xfrm>
            <a:off x="2411524" y="6495482"/>
            <a:ext cx="4988118" cy="237285"/>
          </a:xfrm>
        </p:spPr>
        <p:txBody>
          <a:bodyPr/>
          <a:lstStyle/>
          <a:p>
            <a:r>
              <a:rPr lang="en-US" dirty="0"/>
              <a:t>Vincent Roger | 650 MHz Cryomodule Design and Transportation</a:t>
            </a:r>
          </a:p>
          <a:p>
            <a:pPr>
              <a:defRPr/>
            </a:pPr>
            <a:endParaRPr lang="en-US" dirty="0"/>
          </a:p>
          <a:p>
            <a:pPr>
              <a:defRPr/>
            </a:pPr>
            <a:endParaRPr lang="en-US" dirty="0"/>
          </a:p>
          <a:p>
            <a:pPr>
              <a:defRPr/>
            </a:pPr>
            <a:endParaRPr lang="en-US" b="1" dirty="0"/>
          </a:p>
        </p:txBody>
      </p:sp>
      <p:sp>
        <p:nvSpPr>
          <p:cNvPr id="19" name="Date Placeholder 3">
            <a:extLst>
              <a:ext uri="{FF2B5EF4-FFF2-40B4-BE49-F238E27FC236}">
                <a16:creationId xmlns:a16="http://schemas.microsoft.com/office/drawing/2014/main" id="{40B44D70-7F7C-45AA-AC6E-8955EE0CBFFA}"/>
              </a:ext>
            </a:extLst>
          </p:cNvPr>
          <p:cNvSpPr>
            <a:spLocks noGrp="1"/>
          </p:cNvSpPr>
          <p:nvPr>
            <p:ph type="dt" sz="half" idx="2"/>
          </p:nvPr>
        </p:nvSpPr>
        <p:spPr>
          <a:xfrm>
            <a:off x="736826" y="6495482"/>
            <a:ext cx="1442469" cy="241300"/>
          </a:xfrm>
        </p:spPr>
        <p:txBody>
          <a:bodyPr/>
          <a:lstStyle/>
          <a:p>
            <a:pPr>
              <a:defRPr/>
            </a:pPr>
            <a:r>
              <a:rPr lang="en-US" dirty="0"/>
              <a:t>9</a:t>
            </a:r>
            <a:r>
              <a:rPr lang="en-US" baseline="30000" dirty="0"/>
              <a:t>th</a:t>
            </a:r>
            <a:r>
              <a:rPr lang="en-US" dirty="0"/>
              <a:t> November 2018</a:t>
            </a:r>
          </a:p>
        </p:txBody>
      </p:sp>
    </p:spTree>
    <p:extLst>
      <p:ext uri="{BB962C8B-B14F-4D97-AF65-F5344CB8AC3E}">
        <p14:creationId xmlns:p14="http://schemas.microsoft.com/office/powerpoint/2010/main" val="3837711485"/>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0716" id="{C56AE792-1073-4367-8F8A-593D7A00575F}" vid="{FCED6878-309D-4AFC-95DB-57DE4ADEE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Review STC - Vincent</Template>
  <TotalTime>33949</TotalTime>
  <Words>2345</Words>
  <Application>Microsoft Office PowerPoint</Application>
  <PresentationFormat>On-screen Show (4:3)</PresentationFormat>
  <Paragraphs>468</Paragraphs>
  <Slides>56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ＭＳ Ｐゴシック</vt:lpstr>
      <vt:lpstr>Arial</vt:lpstr>
      <vt:lpstr>Calibri</vt:lpstr>
      <vt:lpstr>Geneva</vt:lpstr>
      <vt:lpstr>Helvetica</vt:lpstr>
      <vt:lpstr>Times New Roman</vt:lpstr>
      <vt:lpstr>Fermilab_PPT_090815</vt:lpstr>
      <vt:lpstr>PowerPoint Presentation</vt:lpstr>
      <vt:lpstr>Layout</vt:lpstr>
      <vt:lpstr>1. Design strategy</vt:lpstr>
      <vt:lpstr>1. Design strategy</vt:lpstr>
      <vt:lpstr>1. Design strategy</vt:lpstr>
      <vt:lpstr>1. Design strategy</vt:lpstr>
      <vt:lpstr>1. Design strategy</vt:lpstr>
      <vt:lpstr>1. Design strategy</vt:lpstr>
      <vt:lpstr>1. Design strategy</vt:lpstr>
      <vt:lpstr>1. Design strategy</vt:lpstr>
      <vt:lpstr>2. Description of the HB650 cryomodule</vt:lpstr>
      <vt:lpstr>2. Description of the cryomodule</vt:lpstr>
      <vt:lpstr>2. Description of the cryomodule</vt:lpstr>
      <vt:lpstr>2. Description of the cryomodule</vt:lpstr>
      <vt:lpstr>2. Description of the cryomodule</vt:lpstr>
      <vt:lpstr>2. Description of the cryomodule</vt:lpstr>
      <vt:lpstr>3. Transportation analysis</vt:lpstr>
      <vt:lpstr>3. Transportation analysis</vt:lpstr>
      <vt:lpstr>3. Transportation analysis</vt:lpstr>
      <vt:lpstr>3. Transportation analysis</vt:lpstr>
      <vt:lpstr>3. Transportation analysis</vt:lpstr>
      <vt:lpstr>4. Assembly process &amp; alignment strategy</vt:lpstr>
      <vt:lpstr>4. Assembly process &amp; alignment strategy</vt:lpstr>
      <vt:lpstr>4. Assembly process &amp; alignment strategy</vt:lpstr>
      <vt:lpstr>4. Assembly process &amp; alignment strategy</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4. Assembly process</vt:lpstr>
      <vt:lpstr>5. Instrumentation</vt:lpstr>
      <vt:lpstr>6. Conclusion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Roger</dc:creator>
  <cp:lastModifiedBy>Vincent Roger</cp:lastModifiedBy>
  <cp:revision>327</cp:revision>
  <cp:lastPrinted>2014-01-20T19:40:21Z</cp:lastPrinted>
  <dcterms:created xsi:type="dcterms:W3CDTF">2017-02-07T22:21:20Z</dcterms:created>
  <dcterms:modified xsi:type="dcterms:W3CDTF">2018-11-07T17:58:35Z</dcterms:modified>
</cp:coreProperties>
</file>