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7"/>
  </p:notesMasterIdLst>
  <p:handoutMasterIdLst>
    <p:handoutMasterId r:id="rId8"/>
  </p:handoutMasterIdLst>
  <p:sldIdLst>
    <p:sldId id="265" r:id="rId3"/>
    <p:sldId id="456" r:id="rId4"/>
    <p:sldId id="480" r:id="rId5"/>
    <p:sldId id="466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onel R Prost" initials="LRP" lastIdx="6" clrIdx="0">
    <p:extLst>
      <p:ext uri="{19B8F6BF-5375-455C-9EA6-DF929625EA0E}">
        <p15:presenceInfo xmlns:p15="http://schemas.microsoft.com/office/powerpoint/2012/main" userId="S-1-5-21-1644491937-1202660629-839522115-14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DE9D9"/>
    <a:srgbClr val="F5F5F5"/>
    <a:srgbClr val="DAEEF3"/>
    <a:srgbClr val="FF00FF"/>
    <a:srgbClr val="00FFFF"/>
    <a:srgbClr val="ED7D31"/>
    <a:srgbClr val="408A40"/>
    <a:srgbClr val="535353"/>
    <a:srgbClr val="B3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5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82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175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11/8/2018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11/8/2018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z="1200"/>
              <a:t>L. Prost  |  Discussion about particle-free warm sections</a:t>
            </a:r>
            <a:endParaRPr lang="en-US" sz="12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11/09/2018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L. Prost  |  Discussion about particle-free warm sections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56845"/>
            <a:ext cx="7526338" cy="12060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en-US" sz="2800" dirty="0">
                <a:latin typeface="Helvetica" panose="020B0604020202020204" pitchFamily="34" charset="0"/>
                <a:ea typeface="Geneva" pitchFamily="121" charset="-128"/>
              </a:rPr>
              <a:t>Warm particle-free sections</a:t>
            </a:r>
            <a:endParaRPr lang="en-US" altLang="en-US" sz="2800" i="1" strike="sngStrike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577773"/>
            <a:ext cx="7526338" cy="17531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L. Prost</a:t>
            </a:r>
          </a:p>
          <a:p>
            <a:r>
              <a:rPr lang="en-US" altLang="en-US" i="1" dirty="0">
                <a:latin typeface="Helvetica" panose="020B0604020202020204" pitchFamily="34" charset="0"/>
                <a:ea typeface="Geneva" pitchFamily="121" charset="-128"/>
              </a:rPr>
              <a:t>during the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Visit by Dr. Nick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Gazis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ESS, and Prof. Gary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Solbrekken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University of Missouri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Discussions with PIP-II Team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November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2AE01-DCFD-4DF3-8D88-3903821A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00BDB-DA11-4D5C-BAD3-C44EA2A40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72130"/>
            <a:ext cx="8672513" cy="4987867"/>
          </a:xfrm>
        </p:spPr>
        <p:txBody>
          <a:bodyPr/>
          <a:lstStyle/>
          <a:p>
            <a:r>
              <a:rPr lang="en-US" dirty="0"/>
              <a:t>Front-end of PIP-II is being built (a.k.a. PIP2IT)</a:t>
            </a:r>
          </a:p>
          <a:p>
            <a:pPr lvl="1"/>
            <a:r>
              <a:rPr lang="en-US" dirty="0"/>
              <a:t>Warm front-end + 2 cryomodules + (warm) HEBT</a:t>
            </a:r>
          </a:p>
          <a:p>
            <a:pPr lvl="1"/>
            <a:r>
              <a:rPr lang="en-US" dirty="0"/>
              <a:t>‘Test bed’ for PIP-II</a:t>
            </a:r>
          </a:p>
          <a:p>
            <a:endParaRPr lang="en-US" dirty="0"/>
          </a:p>
          <a:p>
            <a:r>
              <a:rPr lang="en-US" dirty="0"/>
              <a:t>Standard high vacuum practices in the warm sections but not ultra-high/particle-free requirements</a:t>
            </a:r>
          </a:p>
          <a:p>
            <a:endParaRPr lang="en-US" dirty="0"/>
          </a:p>
          <a:p>
            <a:r>
              <a:rPr lang="en-US" dirty="0"/>
              <a:t>Vacuum &amp; cleanliness requirements for the warm sections immediately preceding or following a cryomodule are not very clear</a:t>
            </a:r>
          </a:p>
          <a:p>
            <a:pPr lvl="1"/>
            <a:r>
              <a:rPr lang="en-US" dirty="0"/>
              <a:t>“as clean as possible” !?</a:t>
            </a:r>
          </a:p>
          <a:p>
            <a:pPr lvl="1"/>
            <a:r>
              <a:rPr lang="en-US" dirty="0"/>
              <a:t>What actually matters 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D4784-ACF3-4987-A29B-BAEB5DBF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11/09/2018</a:t>
            </a: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67B97-ED1C-423D-A919-BD58F8C6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/>
              <a:t>L. Prost  |  Discussion about particle-free warm sections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E4548-F605-45CB-9098-B8498DA1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16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D3E0-8CA5-4F07-8CD9-CEB56C7FF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“Particle-free” section at PIP2IT (MEBT </a:t>
            </a:r>
            <a:r>
              <a:rPr lang="en-US" dirty="0">
                <a:sym typeface="Wingdings" panose="05000000000000000000" pitchFamily="2" charset="2"/>
              </a:rPr>
              <a:t> HWR)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D7400-15EC-469E-951B-2F63B9F7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11/09/2018</a:t>
            </a: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45D45-B688-4B54-92AE-A3ACDA07E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/>
              <a:t>L. Prost  |  Discussion about particle-free warm sections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B46C1-EA52-4826-85C9-164B3E86C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4E8961-7316-4F28-999B-8BCA1E5C71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4"/>
          <a:stretch/>
        </p:blipFill>
        <p:spPr>
          <a:xfrm>
            <a:off x="296090" y="1335281"/>
            <a:ext cx="8584687" cy="406689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42CFA3-7A62-4D1D-BEE0-F21DDF121A41}"/>
              </a:ext>
            </a:extLst>
          </p:cNvPr>
          <p:cNvCxnSpPr/>
          <p:nvPr/>
        </p:nvCxnSpPr>
        <p:spPr>
          <a:xfrm>
            <a:off x="461554" y="5689667"/>
            <a:ext cx="7515497" cy="0"/>
          </a:xfrm>
          <a:prstGeom prst="straightConnector1">
            <a:avLst/>
          </a:prstGeom>
          <a:ln>
            <a:headEnd type="triangl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AE1A6D-ACE1-4792-93E8-81035A5BBB35}"/>
              </a:ext>
            </a:extLst>
          </p:cNvPr>
          <p:cNvCxnSpPr/>
          <p:nvPr/>
        </p:nvCxnSpPr>
        <p:spPr>
          <a:xfrm>
            <a:off x="426720" y="4058194"/>
            <a:ext cx="0" cy="1881052"/>
          </a:xfrm>
          <a:prstGeom prst="line">
            <a:avLst/>
          </a:prstGeom>
          <a:ln w="12700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66E9C4-DB5F-4E25-BCD4-52C5FEE65E68}"/>
              </a:ext>
            </a:extLst>
          </p:cNvPr>
          <p:cNvCxnSpPr>
            <a:cxnSpLocks/>
          </p:cNvCxnSpPr>
          <p:nvPr/>
        </p:nvCxnSpPr>
        <p:spPr>
          <a:xfrm>
            <a:off x="8024948" y="4582193"/>
            <a:ext cx="0" cy="1357053"/>
          </a:xfrm>
          <a:prstGeom prst="line">
            <a:avLst/>
          </a:prstGeom>
          <a:ln w="12700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60FF42A-D170-488E-B203-82823FF2AEFB}"/>
              </a:ext>
            </a:extLst>
          </p:cNvPr>
          <p:cNvSpPr txBox="1"/>
          <p:nvPr/>
        </p:nvSpPr>
        <p:spPr>
          <a:xfrm>
            <a:off x="3622769" y="5228002"/>
            <a:ext cx="119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~2.5 m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C5A8D20F-793A-459B-A3F9-BEED97367316}"/>
              </a:ext>
            </a:extLst>
          </p:cNvPr>
          <p:cNvSpPr/>
          <p:nvPr/>
        </p:nvSpPr>
        <p:spPr>
          <a:xfrm>
            <a:off x="5534296" y="1872343"/>
            <a:ext cx="304800" cy="52251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2A4F56-D9E6-42A2-B0B1-65C4CF33036D}"/>
              </a:ext>
            </a:extLst>
          </p:cNvPr>
          <p:cNvSpPr txBox="1"/>
          <p:nvPr/>
        </p:nvSpPr>
        <p:spPr>
          <a:xfrm>
            <a:off x="4837614" y="1055954"/>
            <a:ext cx="1698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Fast Acting Valve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80D566-2399-4237-998D-31615906BFEE}"/>
              </a:ext>
            </a:extLst>
          </p:cNvPr>
          <p:cNvSpPr txBox="1"/>
          <p:nvPr/>
        </p:nvSpPr>
        <p:spPr>
          <a:xfrm>
            <a:off x="2078146" y="5825914"/>
            <a:ext cx="3456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About 3 m </a:t>
            </a:r>
            <a:r>
              <a:rPr lang="en-US" b="1" dirty="0">
                <a:solidFill>
                  <a:srgbClr val="FF0000"/>
                </a:solidFill>
              </a:rPr>
              <a:t>longer</a:t>
            </a:r>
            <a:r>
              <a:rPr lang="en-US" dirty="0">
                <a:solidFill>
                  <a:srgbClr val="FF0000"/>
                </a:solidFill>
              </a:rPr>
              <a:t> at PIP-II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A56A88-3BC8-47C9-966F-E2A8CC3044A5}"/>
              </a:ext>
            </a:extLst>
          </p:cNvPr>
          <p:cNvSpPr txBox="1"/>
          <p:nvPr/>
        </p:nvSpPr>
        <p:spPr>
          <a:xfrm>
            <a:off x="6261464" y="2007287"/>
            <a:ext cx="809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B0F0"/>
                </a:solidFill>
              </a:rPr>
              <a:t>Laser wire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FB8436-180B-45C6-959D-A955AE955ECB}"/>
              </a:ext>
            </a:extLst>
          </p:cNvPr>
          <p:cNvSpPr txBox="1"/>
          <p:nvPr/>
        </p:nvSpPr>
        <p:spPr>
          <a:xfrm>
            <a:off x="340997" y="2999398"/>
            <a:ext cx="670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DPI</a:t>
            </a:r>
          </a:p>
        </p:txBody>
      </p:sp>
      <p:sp>
        <p:nvSpPr>
          <p:cNvPr id="20" name="Arrow: Left 19">
            <a:extLst>
              <a:ext uri="{FF2B5EF4-FFF2-40B4-BE49-F238E27FC236}">
                <a16:creationId xmlns:a16="http://schemas.microsoft.com/office/drawing/2014/main" id="{E1423903-190E-4348-81E0-5808160B6223}"/>
              </a:ext>
            </a:extLst>
          </p:cNvPr>
          <p:cNvSpPr/>
          <p:nvPr/>
        </p:nvSpPr>
        <p:spPr>
          <a:xfrm>
            <a:off x="5653184" y="5966087"/>
            <a:ext cx="796829" cy="181318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D72066-54C1-45D1-BA4D-14900062ED91}"/>
              </a:ext>
            </a:extLst>
          </p:cNvPr>
          <p:cNvSpPr txBox="1"/>
          <p:nvPr/>
        </p:nvSpPr>
        <p:spPr>
          <a:xfrm>
            <a:off x="6479347" y="5705630"/>
            <a:ext cx="1616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Vacuum failure protection + radiation shielding wall</a:t>
            </a:r>
          </a:p>
        </p:txBody>
      </p:sp>
    </p:spTree>
    <p:extLst>
      <p:ext uri="{BB962C8B-B14F-4D97-AF65-F5344CB8AC3E}">
        <p14:creationId xmlns:p14="http://schemas.microsoft.com/office/powerpoint/2010/main" val="311004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CC4BB-AFAE-4921-9BD8-5C5414EE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related to ESS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79A5C-71E0-4EF0-BB48-2FCB24F40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and rationale for:</a:t>
            </a:r>
          </a:p>
          <a:p>
            <a:pPr lvl="1"/>
            <a:r>
              <a:rPr lang="en-US" dirty="0"/>
              <a:t>The length of the particle-free region before/between/after cryomodules</a:t>
            </a:r>
          </a:p>
          <a:p>
            <a:pPr lvl="1"/>
            <a:r>
              <a:rPr lang="en-US" dirty="0"/>
              <a:t>Warmup cycles (of the cryomodules) vs. performance</a:t>
            </a:r>
          </a:p>
          <a:p>
            <a:pPr lvl="1"/>
            <a:r>
              <a:rPr lang="en-US" dirty="0"/>
              <a:t>Policy on insertion devices in these sections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993F8-0E44-4FEA-9556-65ED465C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11/09/2018</a:t>
            </a: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894BF-86C8-498B-BFD7-241F87D0E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/>
              <a:t>L. Prost  |  Discussion about particle-free warm sections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A8FF7-AC01-4EEF-BC75-D4C925EAB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624919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63621</TotalTime>
  <Words>213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Geneva</vt:lpstr>
      <vt:lpstr>Helvetica</vt:lpstr>
      <vt:lpstr>Wingdings</vt:lpstr>
      <vt:lpstr>FNAL_TemplateMac_060514</vt:lpstr>
      <vt:lpstr>Fermilab: Footer Only</vt:lpstr>
      <vt:lpstr>Warm particle-free sections</vt:lpstr>
      <vt:lpstr>Background</vt:lpstr>
      <vt:lpstr>“Particle-free” section at PIP2IT (MEBT  HWR)</vt:lpstr>
      <vt:lpstr>Questions related to ESS design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PXIE weekly summary and plans</dc:title>
  <dc:creator>Alexander V. Shemyakin x4440 11983N</dc:creator>
  <cp:lastModifiedBy>Lionel R Prost</cp:lastModifiedBy>
  <cp:revision>1099</cp:revision>
  <cp:lastPrinted>2014-01-20T19:40:21Z</cp:lastPrinted>
  <dcterms:created xsi:type="dcterms:W3CDTF">2016-03-31T13:59:26Z</dcterms:created>
  <dcterms:modified xsi:type="dcterms:W3CDTF">2018-11-08T21:37:46Z</dcterms:modified>
</cp:coreProperties>
</file>