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45"/>
  </p:notesMasterIdLst>
  <p:handoutMasterIdLst>
    <p:handoutMasterId r:id="rId46"/>
  </p:handoutMasterIdLst>
  <p:sldIdLst>
    <p:sldId id="265" r:id="rId3"/>
    <p:sldId id="271" r:id="rId4"/>
    <p:sldId id="268" r:id="rId5"/>
    <p:sldId id="273" r:id="rId6"/>
    <p:sldId id="279" r:id="rId7"/>
    <p:sldId id="311" r:id="rId8"/>
    <p:sldId id="302" r:id="rId9"/>
    <p:sldId id="301" r:id="rId10"/>
    <p:sldId id="313" r:id="rId11"/>
    <p:sldId id="282" r:id="rId12"/>
    <p:sldId id="280" r:id="rId13"/>
    <p:sldId id="281" r:id="rId14"/>
    <p:sldId id="285" r:id="rId15"/>
    <p:sldId id="284" r:id="rId16"/>
    <p:sldId id="312" r:id="rId17"/>
    <p:sldId id="286" r:id="rId18"/>
    <p:sldId id="287" r:id="rId19"/>
    <p:sldId id="288" r:id="rId20"/>
    <p:sldId id="289" r:id="rId21"/>
    <p:sldId id="290" r:id="rId22"/>
    <p:sldId id="291" r:id="rId23"/>
    <p:sldId id="292" r:id="rId24"/>
    <p:sldId id="293" r:id="rId25"/>
    <p:sldId id="294" r:id="rId26"/>
    <p:sldId id="295" r:id="rId27"/>
    <p:sldId id="275" r:id="rId28"/>
    <p:sldId id="296" r:id="rId29"/>
    <p:sldId id="297" r:id="rId30"/>
    <p:sldId id="298" r:id="rId31"/>
    <p:sldId id="304" r:id="rId32"/>
    <p:sldId id="305" r:id="rId33"/>
    <p:sldId id="300" r:id="rId34"/>
    <p:sldId id="303" r:id="rId35"/>
    <p:sldId id="278" r:id="rId36"/>
    <p:sldId id="314" r:id="rId37"/>
    <p:sldId id="306" r:id="rId38"/>
    <p:sldId id="307" r:id="rId39"/>
    <p:sldId id="308" r:id="rId40"/>
    <p:sldId id="309" r:id="rId41"/>
    <p:sldId id="310" r:id="rId42"/>
    <p:sldId id="276" r:id="rId43"/>
    <p:sldId id="267" r:id="rId4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FC3C7"/>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4660"/>
  </p:normalViewPr>
  <p:slideViewPr>
    <p:cSldViewPr snapToGrid="0" snapToObjects="1">
      <p:cViewPr>
        <p:scale>
          <a:sx n="81" d="100"/>
          <a:sy n="81" d="100"/>
        </p:scale>
        <p:origin x="894" y="-114"/>
      </p:cViewPr>
      <p:guideLst/>
    </p:cSldViewPr>
  </p:slideViewPr>
  <p:notesTextViewPr>
    <p:cViewPr>
      <p:scale>
        <a:sx n="3" d="2"/>
        <a:sy n="3" d="2"/>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11/8/2018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11/8/2018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42C68D99-0056-4028-AFD7-B71D34A43038}" type="datetime1">
              <a:rPr lang="en-US" altLang="en-US" smtClean="0"/>
              <a:t>11/8/2018</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Maurice Ball | Fluid Systems Design &amp; Quality Assurance Management in Accelerator Applications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F175014C-8F50-4047-AE14-334C9F834C46}" type="datetime1">
              <a:rPr lang="en-US" altLang="en-US" smtClean="0"/>
              <a:t>11/8/2018</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Maurice Ball | Fluid Systems Design &amp; Quality Assurance Management in Accelerator Applications</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1BC32511-AF6E-48BB-9DD9-5B4FC497D158}" type="datetime1">
              <a:rPr lang="en-US" altLang="en-US" smtClean="0"/>
              <a:t>11/8/2018</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Maurice Ball | Fluid Systems Design &amp; Quality Assurance Management in Accelerator Applications</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F02577CD-3CE0-4A9B-B7BB-37AE34559DC7}" type="datetime1">
              <a:rPr lang="en-US" altLang="en-US" smtClean="0"/>
              <a:t>11/8/2018</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Maurice Ball | Fluid Systems Design &amp; Quality Assurance Management in Accelerator Applications</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E65D4335-312C-489A-8257-D2EE54F9951C}" type="datetime1">
              <a:rPr lang="en-US" altLang="en-US" smtClean="0"/>
              <a:t>11/8/2018</a:t>
            </a:fld>
            <a:endParaRPr lang="en-US" altLang="en-US"/>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Maurice Ball | Fluid Systems Design &amp; Quality Assurance Management in Accelerator Applications</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58D3D9FB-3CB1-4DF9-B7EA-A51FDE84EA36}" type="datetime1">
              <a:rPr lang="en-US" altLang="en-US" smtClean="0"/>
              <a:t>11/8/2018</a:t>
            </a:fld>
            <a:endParaRPr lang="en-US" altLang="en-US"/>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Maurice Ball | Fluid Systems Design &amp; Quality Assurance Management in Accelerator Applications</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578D89A9-46B2-4AF2-B7B6-D39B0F2CCC34}" type="datetime1">
              <a:rPr lang="en-US" altLang="en-US" smtClean="0"/>
              <a:t>11/8/2018</a:t>
            </a:fld>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Maurice Ball | Fluid Systems Design &amp; Quality Assurance Management in Accelerator Applications</a:t>
            </a:r>
            <a:endParaRPr lang="en-US" b="1"/>
          </a:p>
        </p:txBody>
      </p:sp>
      <p:sp>
        <p:nvSpPr>
          <p:cNvPr id="8"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1491958E-10B8-4C78-926A-B36F00B42603}" type="datetime1">
              <a:rPr lang="en-US" altLang="en-US" smtClean="0"/>
              <a:t>11/8/2018</a:t>
            </a:fld>
            <a:endParaRPr lang="en-US" altLang="en-US"/>
          </a:p>
        </p:txBody>
      </p:sp>
      <p:sp>
        <p:nvSpPr>
          <p:cNvPr id="11" name="Footer Placeholder 4"/>
          <p:cNvSpPr>
            <a:spLocks noGrp="1"/>
          </p:cNvSpPr>
          <p:nvPr>
            <p:ph type="ftr" sz="quarter" idx="2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Maurice Ball | Fluid Systems Design &amp; Quality Assurance Management in Accelerator Applications</a:t>
            </a:r>
            <a:endParaRPr lang="en-US" b="1"/>
          </a:p>
        </p:txBody>
      </p:sp>
      <p:sp>
        <p:nvSpPr>
          <p:cNvPr id="12" name="Slide Number Placeholder 5"/>
          <p:cNvSpPr>
            <a:spLocks noGrp="1"/>
          </p:cNvSpPr>
          <p:nvPr>
            <p:ph type="sldNum" sz="quarter" idx="2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8C1BB055-6A21-4C8E-BB7C-6D1172049815}" type="datetime1">
              <a:rPr lang="en-US" altLang="en-US" smtClean="0"/>
              <a:t>11/8/2018</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Maurice Ball | Fluid Systems Design &amp; Quality Assurance Management in Accelerator Applications</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2D2C607A-1B3A-4992-A445-9640FB6EA5B7}" type="datetime1">
              <a:rPr lang="en-US" altLang="en-US" smtClean="0"/>
              <a:t>11/8/2018</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Maurice Ball | Fluid Systems Design &amp; Quality Assurance Management in Accelerator Applications</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2884539"/>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altLang="en-US" dirty="0">
                <a:latin typeface="Helvetica" panose="020B0604020202020204" pitchFamily="34" charset="0"/>
                <a:ea typeface="Geneva" pitchFamily="121" charset="-128"/>
              </a:rPr>
              <a:t>Fluid Systems Design and Quality Assurance Management in Accelerator Applications</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Maurice Ball</a:t>
            </a:r>
          </a:p>
          <a:p>
            <a:pPr eaLnBrk="1" hangingPunct="1"/>
            <a:r>
              <a:rPr lang="en-US" altLang="en-US" dirty="0">
                <a:latin typeface="Helvetica" panose="020B0604020202020204" pitchFamily="34" charset="0"/>
                <a:ea typeface="Geneva" pitchFamily="121" charset="-128"/>
              </a:rPr>
              <a:t>ESS Collaboration Meeting</a:t>
            </a:r>
          </a:p>
          <a:p>
            <a:pPr eaLnBrk="1" hangingPunct="1"/>
            <a:r>
              <a:rPr lang="en-US" altLang="en-US">
                <a:latin typeface="Helvetica" panose="020B0604020202020204" pitchFamily="34" charset="0"/>
                <a:ea typeface="Geneva" pitchFamily="121" charset="-128"/>
              </a:rPr>
              <a:t>8 </a:t>
            </a:r>
            <a:r>
              <a:rPr lang="en-US" altLang="en-US" dirty="0">
                <a:latin typeface="Helvetica" panose="020B0604020202020204" pitchFamily="34" charset="0"/>
                <a:ea typeface="Geneva" pitchFamily="121" charset="-128"/>
              </a:rPr>
              <a:t>November 2018</a:t>
            </a:r>
          </a:p>
          <a:p>
            <a:pPr eaLnBrk="1" hangingPunct="1"/>
            <a:endParaRPr lang="en-US" altLang="en-US" dirty="0">
              <a:latin typeface="Helvetica" panose="020B0604020202020204" pitchFamily="34" charset="0"/>
              <a:ea typeface="Geneva" pitchFamily="121"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018D-A103-4718-ADC7-A5804C582BBE}"/>
              </a:ext>
            </a:extLst>
          </p:cNvPr>
          <p:cNvSpPr>
            <a:spLocks noGrp="1"/>
          </p:cNvSpPr>
          <p:nvPr>
            <p:ph type="title"/>
          </p:nvPr>
        </p:nvSpPr>
        <p:spPr/>
        <p:txBody>
          <a:bodyPr/>
          <a:lstStyle/>
          <a:p>
            <a:r>
              <a:rPr lang="en-US" dirty="0"/>
              <a:t>Engineering Design Process – Fermilab Engineering Manual</a:t>
            </a:r>
          </a:p>
        </p:txBody>
      </p:sp>
      <p:sp>
        <p:nvSpPr>
          <p:cNvPr id="3" name="Content Placeholder 2">
            <a:extLst>
              <a:ext uri="{FF2B5EF4-FFF2-40B4-BE49-F238E27FC236}">
                <a16:creationId xmlns:a16="http://schemas.microsoft.com/office/drawing/2014/main" id="{341F4382-D09B-496A-A873-89F63F0DCBA5}"/>
              </a:ext>
            </a:extLst>
          </p:cNvPr>
          <p:cNvSpPr>
            <a:spLocks noGrp="1"/>
          </p:cNvSpPr>
          <p:nvPr>
            <p:ph idx="1"/>
          </p:nvPr>
        </p:nvSpPr>
        <p:spPr/>
        <p:txBody>
          <a:bodyPr/>
          <a:lstStyle/>
          <a:p>
            <a:r>
              <a:rPr lang="en-US" dirty="0"/>
              <a:t>Requirements and Specifications</a:t>
            </a:r>
          </a:p>
          <a:p>
            <a:r>
              <a:rPr lang="en-US" dirty="0"/>
              <a:t>Engineering Risk Assessment</a:t>
            </a:r>
          </a:p>
          <a:p>
            <a:r>
              <a:rPr lang="en-US" dirty="0"/>
              <a:t>Requirements and Specifications Review</a:t>
            </a:r>
          </a:p>
          <a:p>
            <a:r>
              <a:rPr lang="en-US" dirty="0"/>
              <a:t>System Design</a:t>
            </a:r>
          </a:p>
          <a:p>
            <a:r>
              <a:rPr lang="en-US" dirty="0"/>
              <a:t>Engineering Design Review</a:t>
            </a:r>
          </a:p>
          <a:p>
            <a:r>
              <a:rPr lang="en-US" dirty="0"/>
              <a:t>Procurement and Implementation</a:t>
            </a:r>
          </a:p>
          <a:p>
            <a:r>
              <a:rPr lang="en-US" dirty="0"/>
              <a:t>Testing and Validation</a:t>
            </a:r>
          </a:p>
          <a:p>
            <a:r>
              <a:rPr lang="en-US" dirty="0"/>
              <a:t>Release to Operations</a:t>
            </a:r>
          </a:p>
          <a:p>
            <a:r>
              <a:rPr lang="en-US" dirty="0"/>
              <a:t>Final Documentation</a:t>
            </a:r>
          </a:p>
        </p:txBody>
      </p:sp>
      <p:sp>
        <p:nvSpPr>
          <p:cNvPr id="4" name="Date Placeholder 3">
            <a:extLst>
              <a:ext uri="{FF2B5EF4-FFF2-40B4-BE49-F238E27FC236}">
                <a16:creationId xmlns:a16="http://schemas.microsoft.com/office/drawing/2014/main" id="{42E5074D-FD68-4910-9322-08A34CE9417B}"/>
              </a:ext>
            </a:extLst>
          </p:cNvPr>
          <p:cNvSpPr>
            <a:spLocks noGrp="1"/>
          </p:cNvSpPr>
          <p:nvPr>
            <p:ph type="dt" sz="half" idx="10"/>
          </p:nvPr>
        </p:nvSpPr>
        <p:spPr/>
        <p:txBody>
          <a:bodyPr/>
          <a:lstStyle/>
          <a:p>
            <a:fld id="{84C5BDD3-57D8-4F7E-BD51-39884C794B3B}"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E639393B-D287-4823-81F5-D69F3B24065E}"/>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99A00DD4-09E1-426D-B120-F2F45CE738B7}"/>
              </a:ext>
            </a:extLst>
          </p:cNvPr>
          <p:cNvSpPr>
            <a:spLocks noGrp="1"/>
          </p:cNvSpPr>
          <p:nvPr>
            <p:ph type="sldNum" sz="quarter" idx="12"/>
          </p:nvPr>
        </p:nvSpPr>
        <p:spPr/>
        <p:txBody>
          <a:bodyPr/>
          <a:lstStyle/>
          <a:p>
            <a:fld id="{52E9C158-AEF1-41A2-A6CE-6F0BAB305EFD}" type="slidenum">
              <a:rPr lang="en-US" altLang="en-US" smtClean="0"/>
              <a:pPr/>
              <a:t>10</a:t>
            </a:fld>
            <a:endParaRPr lang="en-US" altLang="en-US"/>
          </a:p>
        </p:txBody>
      </p:sp>
    </p:spTree>
    <p:extLst>
      <p:ext uri="{BB962C8B-B14F-4D97-AF65-F5344CB8AC3E}">
        <p14:creationId xmlns:p14="http://schemas.microsoft.com/office/powerpoint/2010/main" val="372266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784-4DF3-4DBB-8142-75000D92DE05}"/>
              </a:ext>
            </a:extLst>
          </p:cNvPr>
          <p:cNvSpPr>
            <a:spLocks noGrp="1"/>
          </p:cNvSpPr>
          <p:nvPr>
            <p:ph type="title"/>
          </p:nvPr>
        </p:nvSpPr>
        <p:spPr/>
        <p:txBody>
          <a:bodyPr/>
          <a:lstStyle/>
          <a:p>
            <a:r>
              <a:rPr lang="en-US" dirty="0"/>
              <a:t>Issues We Have Experienced – Design of LCW Systems</a:t>
            </a:r>
          </a:p>
        </p:txBody>
      </p:sp>
      <p:sp>
        <p:nvSpPr>
          <p:cNvPr id="3" name="Content Placeholder 2">
            <a:extLst>
              <a:ext uri="{FF2B5EF4-FFF2-40B4-BE49-F238E27FC236}">
                <a16:creationId xmlns:a16="http://schemas.microsoft.com/office/drawing/2014/main" id="{1D166E84-8690-4376-9D56-9520500C3255}"/>
              </a:ext>
            </a:extLst>
          </p:cNvPr>
          <p:cNvSpPr>
            <a:spLocks noGrp="1"/>
          </p:cNvSpPr>
          <p:nvPr>
            <p:ph idx="1"/>
          </p:nvPr>
        </p:nvSpPr>
        <p:spPr/>
        <p:txBody>
          <a:bodyPr/>
          <a:lstStyle/>
          <a:p>
            <a:r>
              <a:rPr lang="en-US" dirty="0"/>
              <a:t>Accelerator component fluid system engineers must be included in the design process of the accelerator components. </a:t>
            </a:r>
          </a:p>
          <a:p>
            <a:r>
              <a:rPr lang="en-US" dirty="0"/>
              <a:t>Getting up to date component information and drawings</a:t>
            </a:r>
          </a:p>
          <a:p>
            <a:r>
              <a:rPr lang="en-US" dirty="0"/>
              <a:t>Correct heat loads at actual operating conditions</a:t>
            </a:r>
          </a:p>
          <a:p>
            <a:r>
              <a:rPr lang="en-US" dirty="0"/>
              <a:t>Determining Resistivity ranges</a:t>
            </a:r>
          </a:p>
          <a:p>
            <a:r>
              <a:rPr lang="en-US" dirty="0"/>
              <a:t>Types/kinds of controls desired (i.e. temperature, pressure, dissolved oxygen, resistivity</a:t>
            </a:r>
          </a:p>
          <a:p>
            <a:r>
              <a:rPr lang="en-US" dirty="0"/>
              <a:t>Obtaining actual operating parameters/expectations.</a:t>
            </a:r>
          </a:p>
          <a:p>
            <a:r>
              <a:rPr lang="en-US" dirty="0">
                <a:highlight>
                  <a:srgbClr val="FFFF00"/>
                </a:highlight>
              </a:rPr>
              <a:t>Result: Incorrect or improperly sized equipment, schedule/milestone delays</a:t>
            </a:r>
          </a:p>
        </p:txBody>
      </p:sp>
      <p:sp>
        <p:nvSpPr>
          <p:cNvPr id="4" name="Date Placeholder 3">
            <a:extLst>
              <a:ext uri="{FF2B5EF4-FFF2-40B4-BE49-F238E27FC236}">
                <a16:creationId xmlns:a16="http://schemas.microsoft.com/office/drawing/2014/main" id="{DE5BE87D-8E26-43B6-ADFA-08E951CB33EB}"/>
              </a:ext>
            </a:extLst>
          </p:cNvPr>
          <p:cNvSpPr>
            <a:spLocks noGrp="1"/>
          </p:cNvSpPr>
          <p:nvPr>
            <p:ph type="dt" sz="half" idx="10"/>
          </p:nvPr>
        </p:nvSpPr>
        <p:spPr/>
        <p:txBody>
          <a:bodyPr/>
          <a:lstStyle/>
          <a:p>
            <a:fld id="{4291AB8B-704E-4A98-AE93-E092AB59DDAD}"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55E72A55-600B-4274-AB41-20E7548B733C}"/>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93634F3F-0DE6-48CB-84B9-1F9D67826FF2}"/>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spTree>
    <p:extLst>
      <p:ext uri="{BB962C8B-B14F-4D97-AF65-F5344CB8AC3E}">
        <p14:creationId xmlns:p14="http://schemas.microsoft.com/office/powerpoint/2010/main" val="3012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3109-67A0-4D93-A601-1642404E3436}"/>
              </a:ext>
            </a:extLst>
          </p:cNvPr>
          <p:cNvSpPr>
            <a:spLocks noGrp="1"/>
          </p:cNvSpPr>
          <p:nvPr>
            <p:ph type="title"/>
          </p:nvPr>
        </p:nvSpPr>
        <p:spPr/>
        <p:txBody>
          <a:bodyPr/>
          <a:lstStyle/>
          <a:p>
            <a:r>
              <a:rPr lang="en-US" dirty="0"/>
              <a:t>Issues We Have Experienced – Installation of LCW Systems</a:t>
            </a:r>
          </a:p>
        </p:txBody>
      </p:sp>
      <p:sp>
        <p:nvSpPr>
          <p:cNvPr id="3" name="Content Placeholder 2">
            <a:extLst>
              <a:ext uri="{FF2B5EF4-FFF2-40B4-BE49-F238E27FC236}">
                <a16:creationId xmlns:a16="http://schemas.microsoft.com/office/drawing/2014/main" id="{425D467D-B2CF-4532-A5CD-79D5C98A448E}"/>
              </a:ext>
            </a:extLst>
          </p:cNvPr>
          <p:cNvSpPr>
            <a:spLocks noGrp="1"/>
          </p:cNvSpPr>
          <p:nvPr>
            <p:ph idx="1"/>
          </p:nvPr>
        </p:nvSpPr>
        <p:spPr>
          <a:xfrm>
            <a:off x="235743" y="935066"/>
            <a:ext cx="8672513" cy="4987867"/>
          </a:xfrm>
        </p:spPr>
        <p:txBody>
          <a:bodyPr/>
          <a:lstStyle/>
          <a:p>
            <a:r>
              <a:rPr lang="en-US" dirty="0"/>
              <a:t>Timing issues, scheduling</a:t>
            </a:r>
          </a:p>
          <a:p>
            <a:r>
              <a:rPr lang="en-US" dirty="0"/>
              <a:t>Coordinating the timing of installation of components (i.e. power, interlocks, controls, piping</a:t>
            </a:r>
          </a:p>
          <a:p>
            <a:r>
              <a:rPr lang="en-US" dirty="0"/>
              <a:t>Coordinating with safety, radiation, manpower, and contractor requirements.</a:t>
            </a:r>
          </a:p>
          <a:p>
            <a:r>
              <a:rPr lang="en-US" dirty="0"/>
              <a:t>Communication with the stakeholders: landlords, safety, project engineers, and integration groups </a:t>
            </a:r>
          </a:p>
          <a:p>
            <a:r>
              <a:rPr lang="en-US" dirty="0"/>
              <a:t>Walkthroughs, toolbox meetings</a:t>
            </a:r>
          </a:p>
          <a:p>
            <a:r>
              <a:rPr lang="en-US" dirty="0"/>
              <a:t>Microbiologically Induced Corrosion (MIC)</a:t>
            </a:r>
          </a:p>
          <a:p>
            <a:r>
              <a:rPr lang="en-US" dirty="0"/>
              <a:t>Hydrostatic pressure testing very time consuming, especially for big systems. Testing in sections leads to a more thorough and streamlined process.</a:t>
            </a:r>
          </a:p>
          <a:p>
            <a:r>
              <a:rPr lang="en-US" dirty="0">
                <a:highlight>
                  <a:srgbClr val="FFFF00"/>
                </a:highlight>
              </a:rPr>
              <a:t>Result: schedule/milestone delays</a:t>
            </a:r>
          </a:p>
        </p:txBody>
      </p:sp>
      <p:sp>
        <p:nvSpPr>
          <p:cNvPr id="4" name="Date Placeholder 3">
            <a:extLst>
              <a:ext uri="{FF2B5EF4-FFF2-40B4-BE49-F238E27FC236}">
                <a16:creationId xmlns:a16="http://schemas.microsoft.com/office/drawing/2014/main" id="{58E3CED3-4EDC-4C63-932D-6EA76671C771}"/>
              </a:ext>
            </a:extLst>
          </p:cNvPr>
          <p:cNvSpPr>
            <a:spLocks noGrp="1"/>
          </p:cNvSpPr>
          <p:nvPr>
            <p:ph type="dt" sz="half" idx="10"/>
          </p:nvPr>
        </p:nvSpPr>
        <p:spPr/>
        <p:txBody>
          <a:bodyPr/>
          <a:lstStyle/>
          <a:p>
            <a:fld id="{60A2523D-01DE-48FA-A223-8B886EBA3AB0}"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4E73D25C-FDED-4D09-A5ED-8E13FD8BD5B2}"/>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9DAF573A-C8A4-40EB-8786-459CC27ACA8F}"/>
              </a:ext>
            </a:extLst>
          </p:cNvPr>
          <p:cNvSpPr>
            <a:spLocks noGrp="1"/>
          </p:cNvSpPr>
          <p:nvPr>
            <p:ph type="sldNum" sz="quarter" idx="12"/>
          </p:nvPr>
        </p:nvSpPr>
        <p:spPr/>
        <p:txBody>
          <a:bodyPr/>
          <a:lstStyle/>
          <a:p>
            <a:fld id="{52E9C158-AEF1-41A2-A6CE-6F0BAB305EFD}" type="slidenum">
              <a:rPr lang="en-US" altLang="en-US" smtClean="0"/>
              <a:pPr/>
              <a:t>12</a:t>
            </a:fld>
            <a:endParaRPr lang="en-US" altLang="en-US"/>
          </a:p>
        </p:txBody>
      </p:sp>
    </p:spTree>
    <p:extLst>
      <p:ext uri="{BB962C8B-B14F-4D97-AF65-F5344CB8AC3E}">
        <p14:creationId xmlns:p14="http://schemas.microsoft.com/office/powerpoint/2010/main" val="1449944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3109-67A0-4D93-A601-1642404E3436}"/>
              </a:ext>
            </a:extLst>
          </p:cNvPr>
          <p:cNvSpPr>
            <a:spLocks noGrp="1"/>
          </p:cNvSpPr>
          <p:nvPr>
            <p:ph type="title"/>
          </p:nvPr>
        </p:nvSpPr>
        <p:spPr/>
        <p:txBody>
          <a:bodyPr/>
          <a:lstStyle/>
          <a:p>
            <a:r>
              <a:rPr lang="en-US" dirty="0"/>
              <a:t>Issues We Have Experienced – Commissioning of LCW Systems</a:t>
            </a:r>
          </a:p>
        </p:txBody>
      </p:sp>
      <p:sp>
        <p:nvSpPr>
          <p:cNvPr id="3" name="Content Placeholder 2">
            <a:extLst>
              <a:ext uri="{FF2B5EF4-FFF2-40B4-BE49-F238E27FC236}">
                <a16:creationId xmlns:a16="http://schemas.microsoft.com/office/drawing/2014/main" id="{425D467D-B2CF-4532-A5CD-79D5C98A448E}"/>
              </a:ext>
            </a:extLst>
          </p:cNvPr>
          <p:cNvSpPr>
            <a:spLocks noGrp="1"/>
          </p:cNvSpPr>
          <p:nvPr>
            <p:ph idx="1"/>
          </p:nvPr>
        </p:nvSpPr>
        <p:spPr/>
        <p:txBody>
          <a:bodyPr/>
          <a:lstStyle/>
          <a:p>
            <a:r>
              <a:rPr lang="en-US" dirty="0"/>
              <a:t>Timing issues, difficulty with start-up, trouble-shooting, and corrections, system balancing </a:t>
            </a:r>
          </a:p>
          <a:p>
            <a:r>
              <a:rPr lang="en-US" dirty="0"/>
              <a:t>Coordinating the timing of installation of components (i.e. power, interlocks, controls, piping</a:t>
            </a:r>
          </a:p>
          <a:p>
            <a:r>
              <a:rPr lang="en-US" dirty="0"/>
              <a:t>Coordinating with safety, radiation, manpower, and contractor requirements.</a:t>
            </a:r>
          </a:p>
          <a:p>
            <a:r>
              <a:rPr lang="en-US" dirty="0"/>
              <a:t>Pressure to get the accelerator machine operational </a:t>
            </a:r>
          </a:p>
          <a:p>
            <a:r>
              <a:rPr lang="en-US" dirty="0"/>
              <a:t>Effective communication, particularly at startup</a:t>
            </a:r>
          </a:p>
          <a:p>
            <a:r>
              <a:rPr lang="en-US" dirty="0"/>
              <a:t>Allowing time for verifying valves, system balancing</a:t>
            </a:r>
          </a:p>
          <a:p>
            <a:r>
              <a:rPr lang="en-US" dirty="0">
                <a:highlight>
                  <a:srgbClr val="FFFF00"/>
                </a:highlight>
              </a:rPr>
              <a:t>Result; component damage and safety problems</a:t>
            </a:r>
          </a:p>
          <a:p>
            <a:endParaRPr lang="en-US" dirty="0"/>
          </a:p>
          <a:p>
            <a:endParaRPr lang="en-US" dirty="0"/>
          </a:p>
        </p:txBody>
      </p:sp>
      <p:sp>
        <p:nvSpPr>
          <p:cNvPr id="4" name="Date Placeholder 3">
            <a:extLst>
              <a:ext uri="{FF2B5EF4-FFF2-40B4-BE49-F238E27FC236}">
                <a16:creationId xmlns:a16="http://schemas.microsoft.com/office/drawing/2014/main" id="{58E3CED3-4EDC-4C63-932D-6EA76671C771}"/>
              </a:ext>
            </a:extLst>
          </p:cNvPr>
          <p:cNvSpPr>
            <a:spLocks noGrp="1"/>
          </p:cNvSpPr>
          <p:nvPr>
            <p:ph type="dt" sz="half" idx="10"/>
          </p:nvPr>
        </p:nvSpPr>
        <p:spPr/>
        <p:txBody>
          <a:bodyPr/>
          <a:lstStyle/>
          <a:p>
            <a:fld id="{618433A5-BFDC-4BC5-9482-14D4E5169A75}"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4E73D25C-FDED-4D09-A5ED-8E13FD8BD5B2}"/>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9DAF573A-C8A4-40EB-8786-459CC27ACA8F}"/>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spTree>
    <p:extLst>
      <p:ext uri="{BB962C8B-B14F-4D97-AF65-F5344CB8AC3E}">
        <p14:creationId xmlns:p14="http://schemas.microsoft.com/office/powerpoint/2010/main" val="1679847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D0E1-FB44-4832-BDF1-0575425583BC}"/>
              </a:ext>
            </a:extLst>
          </p:cNvPr>
          <p:cNvSpPr>
            <a:spLocks noGrp="1"/>
          </p:cNvSpPr>
          <p:nvPr>
            <p:ph type="title"/>
          </p:nvPr>
        </p:nvSpPr>
        <p:spPr/>
        <p:txBody>
          <a:bodyPr/>
          <a:lstStyle/>
          <a:p>
            <a:r>
              <a:rPr lang="en-US" dirty="0"/>
              <a:t>Issues We Have Experienced – Operation of LCW Systems</a:t>
            </a:r>
          </a:p>
        </p:txBody>
      </p:sp>
      <p:sp>
        <p:nvSpPr>
          <p:cNvPr id="3" name="Content Placeholder 2">
            <a:extLst>
              <a:ext uri="{FF2B5EF4-FFF2-40B4-BE49-F238E27FC236}">
                <a16:creationId xmlns:a16="http://schemas.microsoft.com/office/drawing/2014/main" id="{53D8E689-EAF8-4B82-A87F-00539CFFAF03}"/>
              </a:ext>
            </a:extLst>
          </p:cNvPr>
          <p:cNvSpPr>
            <a:spLocks noGrp="1"/>
          </p:cNvSpPr>
          <p:nvPr>
            <p:ph idx="1"/>
          </p:nvPr>
        </p:nvSpPr>
        <p:spPr/>
        <p:txBody>
          <a:bodyPr/>
          <a:lstStyle/>
          <a:p>
            <a:r>
              <a:rPr lang="en-US" dirty="0"/>
              <a:t>Poor communication of failing equipment</a:t>
            </a:r>
          </a:p>
          <a:p>
            <a:r>
              <a:rPr lang="en-US" dirty="0"/>
              <a:t>Addressing issues immediately</a:t>
            </a:r>
          </a:p>
          <a:p>
            <a:r>
              <a:rPr lang="en-US" dirty="0"/>
              <a:t>Communicating the gradual decline or concerns.</a:t>
            </a:r>
          </a:p>
          <a:p>
            <a:r>
              <a:rPr lang="en-US" dirty="0"/>
              <a:t>Mismatch between stakeholder/user expectation and how the system was designed.</a:t>
            </a:r>
          </a:p>
          <a:p>
            <a:r>
              <a:rPr lang="en-US" dirty="0"/>
              <a:t>Viewing fluid system like a public utility instead of a critical process.</a:t>
            </a:r>
          </a:p>
          <a:p>
            <a:r>
              <a:rPr lang="en-US" dirty="0"/>
              <a:t>Systems tapped in without consequences.</a:t>
            </a:r>
          </a:p>
          <a:p>
            <a:r>
              <a:rPr lang="en-US" dirty="0"/>
              <a:t>Negotiating priority.  Allowing time for trip/alarm limits validated</a:t>
            </a:r>
          </a:p>
          <a:p>
            <a:r>
              <a:rPr lang="en-US" dirty="0">
                <a:highlight>
                  <a:srgbClr val="FFFF00"/>
                </a:highlight>
              </a:rPr>
              <a:t>Result: Interruptions to operations, decreased system reliability</a:t>
            </a:r>
          </a:p>
        </p:txBody>
      </p:sp>
      <p:sp>
        <p:nvSpPr>
          <p:cNvPr id="4" name="Date Placeholder 3">
            <a:extLst>
              <a:ext uri="{FF2B5EF4-FFF2-40B4-BE49-F238E27FC236}">
                <a16:creationId xmlns:a16="http://schemas.microsoft.com/office/drawing/2014/main" id="{02D33EA3-5EF5-4C84-A9C6-3163169FE2F5}"/>
              </a:ext>
            </a:extLst>
          </p:cNvPr>
          <p:cNvSpPr>
            <a:spLocks noGrp="1"/>
          </p:cNvSpPr>
          <p:nvPr>
            <p:ph type="dt" sz="half" idx="10"/>
          </p:nvPr>
        </p:nvSpPr>
        <p:spPr/>
        <p:txBody>
          <a:bodyPr/>
          <a:lstStyle/>
          <a:p>
            <a:fld id="{E4EB56C5-4819-46C9-9931-EE862E7B9833}"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D6DAD6DB-5054-40F1-9E12-BCC4302A85F7}"/>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30462F34-3A5C-4EC2-BB38-8523F2C7C0E4}"/>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spTree>
    <p:extLst>
      <p:ext uri="{BB962C8B-B14F-4D97-AF65-F5344CB8AC3E}">
        <p14:creationId xmlns:p14="http://schemas.microsoft.com/office/powerpoint/2010/main" val="330784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3C82-B1C9-4804-B684-3FCF0071E2F9}"/>
              </a:ext>
            </a:extLst>
          </p:cNvPr>
          <p:cNvSpPr>
            <a:spLocks noGrp="1"/>
          </p:cNvSpPr>
          <p:nvPr>
            <p:ph type="title"/>
          </p:nvPr>
        </p:nvSpPr>
        <p:spPr/>
        <p:txBody>
          <a:bodyPr/>
          <a:lstStyle/>
          <a:p>
            <a:r>
              <a:rPr lang="en-US" dirty="0"/>
              <a:t>Radioactive Water (RAW) Systems</a:t>
            </a:r>
          </a:p>
        </p:txBody>
      </p:sp>
      <p:sp>
        <p:nvSpPr>
          <p:cNvPr id="3" name="Content Placeholder 2">
            <a:extLst>
              <a:ext uri="{FF2B5EF4-FFF2-40B4-BE49-F238E27FC236}">
                <a16:creationId xmlns:a16="http://schemas.microsoft.com/office/drawing/2014/main" id="{9E7EA10C-E008-46D0-A5B1-DD46861122F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654DF36-BFEB-4AD7-B207-4499D42D21D2}"/>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7AF4470E-7598-445B-9D70-435C07359B93}"/>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2C836C09-E162-44F2-B24A-4F0C1DCA8DA7}"/>
              </a:ext>
            </a:extLst>
          </p:cNvPr>
          <p:cNvSpPr>
            <a:spLocks noGrp="1"/>
          </p:cNvSpPr>
          <p:nvPr>
            <p:ph type="sldNum" sz="quarter" idx="12"/>
          </p:nvPr>
        </p:nvSpPr>
        <p:spPr/>
        <p:txBody>
          <a:bodyPr/>
          <a:lstStyle/>
          <a:p>
            <a:fld id="{52E9C158-AEF1-41A2-A6CE-6F0BAB305EFD}" type="slidenum">
              <a:rPr lang="en-US" altLang="en-US" smtClean="0"/>
              <a:pPr/>
              <a:t>15</a:t>
            </a:fld>
            <a:endParaRPr lang="en-US" altLang="en-US"/>
          </a:p>
        </p:txBody>
      </p:sp>
    </p:spTree>
    <p:extLst>
      <p:ext uri="{BB962C8B-B14F-4D97-AF65-F5344CB8AC3E}">
        <p14:creationId xmlns:p14="http://schemas.microsoft.com/office/powerpoint/2010/main" val="1808674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C8F3-961E-4E67-81D5-E08AFC0A24E9}"/>
              </a:ext>
            </a:extLst>
          </p:cNvPr>
          <p:cNvSpPr>
            <a:spLocks noGrp="1"/>
          </p:cNvSpPr>
          <p:nvPr>
            <p:ph type="title"/>
          </p:nvPr>
        </p:nvSpPr>
        <p:spPr/>
        <p:txBody>
          <a:bodyPr/>
          <a:lstStyle/>
          <a:p>
            <a:r>
              <a:rPr lang="en-US" dirty="0"/>
              <a:t>Radioactive Water (RAW) Systems</a:t>
            </a:r>
          </a:p>
        </p:txBody>
      </p:sp>
      <p:sp>
        <p:nvSpPr>
          <p:cNvPr id="3" name="Content Placeholder 2">
            <a:extLst>
              <a:ext uri="{FF2B5EF4-FFF2-40B4-BE49-F238E27FC236}">
                <a16:creationId xmlns:a16="http://schemas.microsoft.com/office/drawing/2014/main" id="{9176E531-DAC9-44FF-9F7F-7DE4A771CF24}"/>
              </a:ext>
            </a:extLst>
          </p:cNvPr>
          <p:cNvSpPr>
            <a:spLocks noGrp="1"/>
          </p:cNvSpPr>
          <p:nvPr>
            <p:ph idx="1"/>
          </p:nvPr>
        </p:nvSpPr>
        <p:spPr>
          <a:xfrm>
            <a:off x="228601" y="885776"/>
            <a:ext cx="4643437" cy="5086448"/>
          </a:xfrm>
        </p:spPr>
        <p:txBody>
          <a:bodyPr/>
          <a:lstStyle/>
          <a:p>
            <a:r>
              <a:rPr lang="en-US" dirty="0"/>
              <a:t>Isolated water systems</a:t>
            </a:r>
          </a:p>
          <a:p>
            <a:r>
              <a:rPr lang="en-US" dirty="0"/>
              <a:t>Normal Fluid Systems under the ASME B31.3 Piping System code</a:t>
            </a:r>
          </a:p>
          <a:p>
            <a:r>
              <a:rPr lang="en-US" dirty="0"/>
              <a:t>Specifically designed to cool highly radioactive devices or accelerator equipment.</a:t>
            </a:r>
          </a:p>
          <a:p>
            <a:r>
              <a:rPr lang="en-US" dirty="0"/>
              <a:t>Heat exchange with regular LCW or chill water systems</a:t>
            </a:r>
          </a:p>
          <a:p>
            <a:r>
              <a:rPr lang="en-US" dirty="0"/>
              <a:t>Sometimes with an intermediate system in between</a:t>
            </a:r>
          </a:p>
          <a:p>
            <a:r>
              <a:rPr lang="en-US" dirty="0"/>
              <a:t>Protects from cross contamination from radioactive water.</a:t>
            </a:r>
          </a:p>
        </p:txBody>
      </p:sp>
      <p:sp>
        <p:nvSpPr>
          <p:cNvPr id="4" name="Date Placeholder 3">
            <a:extLst>
              <a:ext uri="{FF2B5EF4-FFF2-40B4-BE49-F238E27FC236}">
                <a16:creationId xmlns:a16="http://schemas.microsoft.com/office/drawing/2014/main" id="{FDDDB1D0-918D-454D-81E6-6BD94F78E084}"/>
              </a:ext>
            </a:extLst>
          </p:cNvPr>
          <p:cNvSpPr>
            <a:spLocks noGrp="1"/>
          </p:cNvSpPr>
          <p:nvPr>
            <p:ph type="dt" sz="half" idx="10"/>
          </p:nvPr>
        </p:nvSpPr>
        <p:spPr/>
        <p:txBody>
          <a:bodyPr/>
          <a:lstStyle/>
          <a:p>
            <a:fld id="{EFEADB95-7E5E-4E39-A8B7-C0A98F71E4F7}"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EA9BCFDE-4791-4519-BC09-34C278366C9B}"/>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2AE33007-BA64-4F1F-B320-C5A261031E45}"/>
              </a:ext>
            </a:extLst>
          </p:cNvPr>
          <p:cNvSpPr>
            <a:spLocks noGrp="1"/>
          </p:cNvSpPr>
          <p:nvPr>
            <p:ph type="sldNum" sz="quarter" idx="12"/>
          </p:nvPr>
        </p:nvSpPr>
        <p:spPr/>
        <p:txBody>
          <a:bodyPr/>
          <a:lstStyle/>
          <a:p>
            <a:fld id="{52E9C158-AEF1-41A2-A6CE-6F0BAB305EFD}" type="slidenum">
              <a:rPr lang="en-US" altLang="en-US" smtClean="0"/>
              <a:pPr/>
              <a:t>16</a:t>
            </a:fld>
            <a:endParaRPr lang="en-US" altLang="en-US"/>
          </a:p>
        </p:txBody>
      </p:sp>
      <p:pic>
        <p:nvPicPr>
          <p:cNvPr id="8" name="Picture 7" descr="A corner of a room&#10;&#10;Description automatically generated">
            <a:extLst>
              <a:ext uri="{FF2B5EF4-FFF2-40B4-BE49-F238E27FC236}">
                <a16:creationId xmlns:a16="http://schemas.microsoft.com/office/drawing/2014/main" id="{4B909BF0-BE7C-4BF8-A17B-8CF5145147C8}"/>
              </a:ext>
            </a:extLst>
          </p:cNvPr>
          <p:cNvPicPr>
            <a:picLocks noChangeAspect="1"/>
          </p:cNvPicPr>
          <p:nvPr/>
        </p:nvPicPr>
        <p:blipFill>
          <a:blip r:embed="rId2"/>
          <a:stretch>
            <a:fillRect/>
          </a:stretch>
        </p:blipFill>
        <p:spPr>
          <a:xfrm>
            <a:off x="5043311" y="1031153"/>
            <a:ext cx="3889728" cy="5186304"/>
          </a:xfrm>
          <a:prstGeom prst="rect">
            <a:avLst/>
          </a:prstGeom>
        </p:spPr>
      </p:pic>
    </p:spTree>
    <p:extLst>
      <p:ext uri="{BB962C8B-B14F-4D97-AF65-F5344CB8AC3E}">
        <p14:creationId xmlns:p14="http://schemas.microsoft.com/office/powerpoint/2010/main" val="1972950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277481A6-C1E4-4955-A045-0B8FBE190DC9}"/>
              </a:ext>
            </a:extLst>
          </p:cNvPr>
          <p:cNvSpPr>
            <a:spLocks noGrp="1"/>
          </p:cNvSpPr>
          <p:nvPr>
            <p:ph idx="1"/>
          </p:nvPr>
        </p:nvSpPr>
        <p:spPr/>
        <p:txBody>
          <a:bodyPr/>
          <a:lstStyle/>
          <a:p>
            <a:pPr marL="256032" indent="-265176">
              <a:spcBef>
                <a:spcPts val="600"/>
              </a:spcBef>
              <a:spcAft>
                <a:spcPts val="600"/>
              </a:spcAft>
              <a:buFont typeface="Arial"/>
              <a:buChar char="•"/>
            </a:pPr>
            <a:r>
              <a:rPr lang="en-US" sz="2200" dirty="0">
                <a:solidFill>
                  <a:srgbClr val="808080"/>
                </a:solidFill>
              </a:rPr>
              <a:t>Introduction to </a:t>
            </a:r>
            <a:r>
              <a:rPr lang="en-US" sz="2200" dirty="0" err="1">
                <a:solidFill>
                  <a:srgbClr val="808080"/>
                </a:solidFill>
              </a:rPr>
              <a:t>NuMI</a:t>
            </a:r>
            <a:r>
              <a:rPr lang="en-US" sz="2200" dirty="0">
                <a:solidFill>
                  <a:srgbClr val="808080"/>
                </a:solidFill>
              </a:rPr>
              <a:t> RAW systems</a:t>
            </a:r>
          </a:p>
          <a:p>
            <a:pPr marL="656082" lvl="2" indent="-265176">
              <a:spcBef>
                <a:spcPts val="600"/>
              </a:spcBef>
              <a:spcAft>
                <a:spcPts val="600"/>
              </a:spcAft>
              <a:buFont typeface="Arial"/>
              <a:buChar char="•"/>
            </a:pPr>
            <a:r>
              <a:rPr lang="en-US" dirty="0">
                <a:solidFill>
                  <a:srgbClr val="808080"/>
                </a:solidFill>
                <a:ea typeface="Geneva" charset="0"/>
              </a:rPr>
              <a:t>Target Hall RAW room</a:t>
            </a:r>
          </a:p>
          <a:p>
            <a:pPr marL="656082" lvl="2" indent="-265176">
              <a:spcBef>
                <a:spcPts val="600"/>
              </a:spcBef>
              <a:spcAft>
                <a:spcPts val="600"/>
              </a:spcAft>
              <a:buFont typeface="Arial"/>
              <a:buChar char="•"/>
            </a:pPr>
            <a:r>
              <a:rPr lang="en-US" dirty="0">
                <a:solidFill>
                  <a:srgbClr val="808080"/>
                </a:solidFill>
                <a:ea typeface="Geneva" charset="0"/>
              </a:rPr>
              <a:t>Target Hall DI room</a:t>
            </a:r>
          </a:p>
          <a:p>
            <a:pPr marL="656082" lvl="2" indent="-265176">
              <a:spcBef>
                <a:spcPts val="600"/>
              </a:spcBef>
              <a:spcAft>
                <a:spcPts val="600"/>
              </a:spcAft>
              <a:buFont typeface="Arial"/>
              <a:buChar char="•"/>
            </a:pPr>
            <a:r>
              <a:rPr lang="en-US" dirty="0">
                <a:solidFill>
                  <a:srgbClr val="808080"/>
                </a:solidFill>
                <a:ea typeface="Geneva" charset="0"/>
              </a:rPr>
              <a:t>Absorber Hall RAW room (Not discussed here)</a:t>
            </a:r>
          </a:p>
          <a:p>
            <a:pPr marL="256032" indent="-265176">
              <a:spcBef>
                <a:spcPts val="600"/>
              </a:spcBef>
              <a:spcAft>
                <a:spcPts val="600"/>
              </a:spcAft>
              <a:buFont typeface="Arial"/>
              <a:buChar char="•"/>
            </a:pPr>
            <a:r>
              <a:rPr lang="en-US" sz="2200" dirty="0">
                <a:solidFill>
                  <a:srgbClr val="808080"/>
                </a:solidFill>
              </a:rPr>
              <a:t>Auxiliary fluid systems for RAW systems</a:t>
            </a:r>
          </a:p>
          <a:p>
            <a:pPr marL="656082" lvl="2" indent="-265176">
              <a:spcBef>
                <a:spcPts val="600"/>
              </a:spcBef>
              <a:spcAft>
                <a:spcPts val="600"/>
              </a:spcAft>
              <a:buFont typeface="Arial"/>
              <a:buChar char="•"/>
            </a:pPr>
            <a:r>
              <a:rPr lang="en-US" dirty="0">
                <a:solidFill>
                  <a:srgbClr val="808080"/>
                </a:solidFill>
                <a:ea typeface="Geneva" charset="0"/>
              </a:rPr>
              <a:t>Target RAW exchange system</a:t>
            </a:r>
          </a:p>
          <a:p>
            <a:pPr marL="656082" lvl="2" indent="-265176">
              <a:spcBef>
                <a:spcPts val="600"/>
              </a:spcBef>
              <a:spcAft>
                <a:spcPts val="600"/>
              </a:spcAft>
              <a:buFont typeface="Arial"/>
              <a:buChar char="•"/>
            </a:pPr>
            <a:r>
              <a:rPr lang="en-US" dirty="0">
                <a:solidFill>
                  <a:srgbClr val="808080"/>
                </a:solidFill>
                <a:ea typeface="Geneva" charset="0"/>
              </a:rPr>
              <a:t>TGT, H1, and H2  Argon purge systems</a:t>
            </a:r>
          </a:p>
          <a:p>
            <a:pPr marL="656082" lvl="2" indent="-265176">
              <a:spcBef>
                <a:spcPts val="600"/>
              </a:spcBef>
              <a:spcAft>
                <a:spcPts val="600"/>
              </a:spcAft>
              <a:buFont typeface="Arial"/>
              <a:buChar char="•"/>
            </a:pPr>
            <a:r>
              <a:rPr lang="en-US" dirty="0">
                <a:solidFill>
                  <a:srgbClr val="808080"/>
                </a:solidFill>
                <a:ea typeface="Geneva" charset="0"/>
              </a:rPr>
              <a:t>H1 and H2 spray nozzle high pressure Argon system</a:t>
            </a:r>
          </a:p>
          <a:p>
            <a:pPr marL="656082" lvl="2" indent="-265176">
              <a:spcBef>
                <a:spcPts val="600"/>
              </a:spcBef>
              <a:spcAft>
                <a:spcPts val="600"/>
              </a:spcAft>
              <a:buFont typeface="Arial"/>
              <a:buChar char="•"/>
            </a:pPr>
            <a:r>
              <a:rPr lang="en-US" dirty="0">
                <a:solidFill>
                  <a:srgbClr val="808080"/>
                </a:solidFill>
                <a:ea typeface="Geneva" charset="0"/>
              </a:rPr>
              <a:t>Absorber RAW exchange system (Not discussed here)</a:t>
            </a:r>
          </a:p>
          <a:p>
            <a:pPr marL="256032" lvl="1" indent="-265176">
              <a:spcBef>
                <a:spcPts val="600"/>
              </a:spcBef>
              <a:spcAft>
                <a:spcPts val="600"/>
              </a:spcAft>
              <a:buFont typeface="Arial"/>
              <a:buChar char="•"/>
            </a:pPr>
            <a:r>
              <a:rPr lang="en-US" dirty="0">
                <a:solidFill>
                  <a:srgbClr val="808080"/>
                </a:solidFill>
                <a:ea typeface="Geneva" charset="0"/>
              </a:rPr>
              <a:t>Future system: H</a:t>
            </a:r>
            <a:r>
              <a:rPr lang="en-US" baseline="-25000" dirty="0">
                <a:solidFill>
                  <a:srgbClr val="808080"/>
                </a:solidFill>
                <a:ea typeface="Geneva" charset="0"/>
              </a:rPr>
              <a:t>2</a:t>
            </a:r>
            <a:r>
              <a:rPr lang="en-US" dirty="0">
                <a:solidFill>
                  <a:srgbClr val="808080"/>
                </a:solidFill>
                <a:ea typeface="Geneva" charset="0"/>
              </a:rPr>
              <a:t> sampling system for H1 and TGT RAW system </a:t>
            </a: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22797041-4A25-43A3-B0B3-D77A0EE7DE77}"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17</a:t>
            </a:fld>
            <a:endParaRPr lang="en-US" altLang="en-US"/>
          </a:p>
        </p:txBody>
      </p:sp>
    </p:spTree>
    <p:extLst>
      <p:ext uri="{BB962C8B-B14F-4D97-AF65-F5344CB8AC3E}">
        <p14:creationId xmlns:p14="http://schemas.microsoft.com/office/powerpoint/2010/main" val="84083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89DF4C91-7141-4988-9E24-30B05BC30795}"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18</a:t>
            </a:fld>
            <a:endParaRPr lang="en-US" altLang="en-US"/>
          </a:p>
        </p:txBody>
      </p:sp>
      <p:pic>
        <p:nvPicPr>
          <p:cNvPr id="9" name="Picture 8">
            <a:extLst>
              <a:ext uri="{FF2B5EF4-FFF2-40B4-BE49-F238E27FC236}">
                <a16:creationId xmlns:a16="http://schemas.microsoft.com/office/drawing/2014/main" id="{5D1F7A79-BDE5-4AED-B76B-CBC47BB0B279}"/>
              </a:ext>
            </a:extLst>
          </p:cNvPr>
          <p:cNvPicPr>
            <a:picLocks noChangeAspect="1"/>
          </p:cNvPicPr>
          <p:nvPr/>
        </p:nvPicPr>
        <p:blipFill>
          <a:blip r:embed="rId2"/>
          <a:stretch>
            <a:fillRect/>
          </a:stretch>
        </p:blipFill>
        <p:spPr>
          <a:xfrm>
            <a:off x="304800" y="1805636"/>
            <a:ext cx="8349673" cy="3385200"/>
          </a:xfrm>
          <a:prstGeom prst="rect">
            <a:avLst/>
          </a:prstGeom>
        </p:spPr>
      </p:pic>
      <p:sp>
        <p:nvSpPr>
          <p:cNvPr id="10" name="Footer Placeholder 3">
            <a:extLst>
              <a:ext uri="{FF2B5EF4-FFF2-40B4-BE49-F238E27FC236}">
                <a16:creationId xmlns:a16="http://schemas.microsoft.com/office/drawing/2014/main" id="{6873D032-49E7-432C-B249-0168658E0097}"/>
              </a:ext>
            </a:extLst>
          </p:cNvPr>
          <p:cNvSpPr txBox="1">
            <a:spLocks/>
          </p:cNvSpPr>
          <p:nvPr/>
        </p:nvSpPr>
        <p:spPr>
          <a:xfrm>
            <a:off x="676275" y="5838375"/>
            <a:ext cx="1724297" cy="33429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Target, Horn 1, Horn 2, and Decay Pipe US RAW systems</a:t>
            </a:r>
          </a:p>
        </p:txBody>
      </p:sp>
      <p:cxnSp>
        <p:nvCxnSpPr>
          <p:cNvPr id="11" name="Straight Arrow Connector 10">
            <a:extLst>
              <a:ext uri="{FF2B5EF4-FFF2-40B4-BE49-F238E27FC236}">
                <a16:creationId xmlns:a16="http://schemas.microsoft.com/office/drawing/2014/main" id="{77BF23E5-564F-4FA9-9BA0-2D48F58C5DBA}"/>
              </a:ext>
            </a:extLst>
          </p:cNvPr>
          <p:cNvCxnSpPr>
            <a:cxnSpLocks/>
          </p:cNvCxnSpPr>
          <p:nvPr/>
        </p:nvCxnSpPr>
        <p:spPr>
          <a:xfrm flipV="1">
            <a:off x="1440873" y="3278909"/>
            <a:ext cx="558006" cy="167952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14" name="Footer Placeholder 3">
            <a:extLst>
              <a:ext uri="{FF2B5EF4-FFF2-40B4-BE49-F238E27FC236}">
                <a16:creationId xmlns:a16="http://schemas.microsoft.com/office/drawing/2014/main" id="{AF58F25B-C9F3-4FBC-B758-87B490F9F6CC}"/>
              </a:ext>
            </a:extLst>
          </p:cNvPr>
          <p:cNvSpPr txBox="1">
            <a:spLocks/>
          </p:cNvSpPr>
          <p:nvPr/>
        </p:nvSpPr>
        <p:spPr>
          <a:xfrm>
            <a:off x="5019133" y="6005521"/>
            <a:ext cx="1724297" cy="167146"/>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Decay Pipe DS and Absorber RAW systems</a:t>
            </a:r>
          </a:p>
        </p:txBody>
      </p:sp>
      <p:cxnSp>
        <p:nvCxnSpPr>
          <p:cNvPr id="15" name="Straight Arrow Connector 14">
            <a:extLst>
              <a:ext uri="{FF2B5EF4-FFF2-40B4-BE49-F238E27FC236}">
                <a16:creationId xmlns:a16="http://schemas.microsoft.com/office/drawing/2014/main" id="{D71C7B5D-43EE-4D51-A418-64423287F33F}"/>
              </a:ext>
            </a:extLst>
          </p:cNvPr>
          <p:cNvCxnSpPr>
            <a:cxnSpLocks/>
          </p:cNvCxnSpPr>
          <p:nvPr/>
        </p:nvCxnSpPr>
        <p:spPr>
          <a:xfrm flipV="1">
            <a:off x="5783731" y="3657600"/>
            <a:ext cx="558006" cy="1467975"/>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612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Overview of RAW systems</a:t>
            </a:r>
          </a:p>
        </p:txBody>
      </p:sp>
      <p:sp>
        <p:nvSpPr>
          <p:cNvPr id="3" name="Content Placeholder 2">
            <a:extLst>
              <a:ext uri="{FF2B5EF4-FFF2-40B4-BE49-F238E27FC236}">
                <a16:creationId xmlns:a16="http://schemas.microsoft.com/office/drawing/2014/main" id="{277481A6-C1E4-4955-A045-0B8FBE190DC9}"/>
              </a:ext>
            </a:extLst>
          </p:cNvPr>
          <p:cNvSpPr>
            <a:spLocks noGrp="1"/>
          </p:cNvSpPr>
          <p:nvPr>
            <p:ph idx="1"/>
          </p:nvPr>
        </p:nvSpPr>
        <p:spPr>
          <a:xfrm>
            <a:off x="228600" y="1136318"/>
            <a:ext cx="8672513" cy="4987867"/>
          </a:xfrm>
        </p:spPr>
        <p:txBody>
          <a:bodyPr/>
          <a:lstStyle/>
          <a:p>
            <a:pPr marL="256032" indent="-265176">
              <a:spcBef>
                <a:spcPts val="600"/>
              </a:spcBef>
              <a:spcAft>
                <a:spcPts val="600"/>
              </a:spcAft>
              <a:buFont typeface="Arial"/>
              <a:buChar char="•"/>
            </a:pPr>
            <a:r>
              <a:rPr lang="en-US" sz="2100" dirty="0">
                <a:solidFill>
                  <a:srgbClr val="808080"/>
                </a:solidFill>
                <a:ea typeface="Geneva" charset="0"/>
              </a:rPr>
              <a:t>Target, Horn 1, Horn 2, and Decay Pipe RAW cooling systems are closed loop systems.</a:t>
            </a:r>
          </a:p>
          <a:p>
            <a:pPr marL="256032" indent="-265176">
              <a:spcBef>
                <a:spcPts val="600"/>
              </a:spcBef>
              <a:spcAft>
                <a:spcPts val="600"/>
              </a:spcAft>
              <a:buFont typeface="Arial"/>
              <a:buChar char="•"/>
            </a:pPr>
            <a:r>
              <a:rPr lang="en-US" sz="2100" dirty="0">
                <a:solidFill>
                  <a:srgbClr val="808080"/>
                </a:solidFill>
              </a:rPr>
              <a:t>They provide cooling water to the above components. The water is maintained at a resistivity of 6-8 </a:t>
            </a:r>
            <a:r>
              <a:rPr lang="en-US" sz="2100" dirty="0" err="1">
                <a:solidFill>
                  <a:srgbClr val="808080"/>
                </a:solidFill>
              </a:rPr>
              <a:t>MOhm</a:t>
            </a:r>
            <a:r>
              <a:rPr lang="en-US" sz="2100" dirty="0">
                <a:solidFill>
                  <a:srgbClr val="808080"/>
                </a:solidFill>
              </a:rPr>
              <a:t>-cm.</a:t>
            </a:r>
          </a:p>
          <a:p>
            <a:pPr marL="256032" indent="-265176">
              <a:spcBef>
                <a:spcPts val="600"/>
              </a:spcBef>
              <a:spcAft>
                <a:spcPts val="600"/>
              </a:spcAft>
              <a:buFont typeface="Arial"/>
              <a:buChar char="•"/>
            </a:pPr>
            <a:r>
              <a:rPr lang="en-US" sz="2100" dirty="0">
                <a:solidFill>
                  <a:srgbClr val="808080"/>
                </a:solidFill>
                <a:ea typeface="Geneva" charset="0"/>
              </a:rPr>
              <a:t>There are full-flow filtration and De-Ionization (DI) loops on all of the systems.</a:t>
            </a:r>
          </a:p>
          <a:p>
            <a:pPr marL="256032" indent="-265176">
              <a:spcBef>
                <a:spcPts val="600"/>
              </a:spcBef>
              <a:spcAft>
                <a:spcPts val="600"/>
              </a:spcAft>
              <a:buFont typeface="Arial"/>
              <a:buChar char="•"/>
            </a:pPr>
            <a:r>
              <a:rPr lang="en-US" sz="2100" dirty="0">
                <a:solidFill>
                  <a:srgbClr val="808080"/>
                </a:solidFill>
              </a:rPr>
              <a:t>There is a flow, pressure, level, temperature, resistivity, and exhaust gas flow (not on Decay pipe RAW) instrumentation package on all the systems.</a:t>
            </a:r>
            <a:endParaRPr lang="en-US" sz="2100" dirty="0">
              <a:solidFill>
                <a:srgbClr val="808080"/>
              </a:solidFill>
              <a:ea typeface="Geneva" charset="0"/>
            </a:endParaRPr>
          </a:p>
          <a:p>
            <a:pPr marL="256032" indent="-265176">
              <a:spcBef>
                <a:spcPts val="600"/>
              </a:spcBef>
              <a:spcAft>
                <a:spcPts val="600"/>
              </a:spcAft>
              <a:buFont typeface="Arial"/>
              <a:buChar char="•"/>
            </a:pPr>
            <a:r>
              <a:rPr lang="en-US" sz="2100" dirty="0">
                <a:solidFill>
                  <a:srgbClr val="808080"/>
                </a:solidFill>
              </a:rPr>
              <a:t>There are other auxiliary fluid systems that support the RAW system:</a:t>
            </a:r>
          </a:p>
          <a:p>
            <a:pPr marL="656082" lvl="1" indent="-265176">
              <a:spcBef>
                <a:spcPts val="600"/>
              </a:spcBef>
              <a:spcAft>
                <a:spcPts val="600"/>
              </a:spcAft>
              <a:buFont typeface="Arial"/>
              <a:buChar char="•"/>
            </a:pPr>
            <a:r>
              <a:rPr lang="en-US" sz="2100" dirty="0">
                <a:solidFill>
                  <a:srgbClr val="808080"/>
                </a:solidFill>
                <a:ea typeface="Geneva" charset="0"/>
              </a:rPr>
              <a:t>The Argon purge systems to displace the produced H</a:t>
            </a:r>
            <a:r>
              <a:rPr lang="en-US" sz="2100" baseline="-25000" dirty="0">
                <a:solidFill>
                  <a:srgbClr val="808080"/>
                </a:solidFill>
                <a:ea typeface="Geneva" charset="0"/>
              </a:rPr>
              <a:t>2</a:t>
            </a:r>
            <a:r>
              <a:rPr lang="en-US" sz="2100" dirty="0">
                <a:solidFill>
                  <a:srgbClr val="808080"/>
                </a:solidFill>
                <a:ea typeface="Geneva" charset="0"/>
              </a:rPr>
              <a:t> gas.</a:t>
            </a:r>
          </a:p>
          <a:p>
            <a:pPr marL="656082" lvl="1" indent="-265176">
              <a:spcBef>
                <a:spcPts val="600"/>
              </a:spcBef>
              <a:spcAft>
                <a:spcPts val="600"/>
              </a:spcAft>
              <a:buFont typeface="Arial"/>
              <a:buChar char="•"/>
            </a:pPr>
            <a:r>
              <a:rPr lang="en-US" sz="2100" dirty="0">
                <a:solidFill>
                  <a:srgbClr val="808080"/>
                </a:solidFill>
                <a:ea typeface="Geneva" charset="0"/>
              </a:rPr>
              <a:t>The RAW exchange system to maintain a low concentration of tritium in the RAW systems during operations.</a:t>
            </a: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C4083B05-FAA0-4C07-B1ED-7B8E5E3B7107}"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19</a:t>
            </a:fld>
            <a:endParaRPr lang="en-US" altLang="en-US"/>
          </a:p>
        </p:txBody>
      </p:sp>
    </p:spTree>
    <p:extLst>
      <p:ext uri="{BB962C8B-B14F-4D97-AF65-F5344CB8AC3E}">
        <p14:creationId xmlns:p14="http://schemas.microsoft.com/office/powerpoint/2010/main" val="3504335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Charge</a:t>
            </a:r>
          </a:p>
        </p:txBody>
      </p:sp>
      <p:sp>
        <p:nvSpPr>
          <p:cNvPr id="24578" name="Content Placeholder 29"/>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a:latin typeface="Helvetica" panose="020B0604020202020204" pitchFamily="34" charset="0"/>
                <a:ea typeface="Geneva" pitchFamily="121" charset="-128"/>
              </a:rPr>
              <a:t>Design and Quality Assurance Management in Accelerator Applications</a:t>
            </a:r>
          </a:p>
          <a:p>
            <a:r>
              <a:rPr lang="en-US" altLang="en-US" dirty="0">
                <a:latin typeface="Helvetica" panose="020B0604020202020204" pitchFamily="34" charset="0"/>
                <a:ea typeface="Geneva" pitchFamily="121" charset="-128"/>
              </a:rPr>
              <a:t>This topic will include discussions about water quality management such as copper oxide production and control requirements and impact on accelerator operations reliability.  This topic will also cover aspects of LCW system design and its impact on project management, including construction, scheduling, and layout of such systems.</a:t>
            </a:r>
          </a:p>
          <a:p>
            <a:pPr eaLnBrk="1" hangingPunct="1"/>
            <a:endParaRPr lang="en-US" altLang="en-US" dirty="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5B58C64B-AF17-4B2F-A1D4-CE6A9BDD5F58}"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Maurice Ball | Fluid Systems Design &amp; Quality Assurance Management in Accelerator Applications</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a:t>
            </a:fld>
            <a:endParaRPr lang="en-US" altLang="en-US" sz="1200">
              <a:solidFill>
                <a:srgbClr val="004C97"/>
              </a:solidFill>
              <a:latin typeface="Helvetica" panose="020B0604020202020204" pitchFamily="34" charset="0"/>
            </a:endParaRPr>
          </a:p>
        </p:txBody>
      </p:sp>
    </p:spTree>
    <p:extLst>
      <p:ext uri="{BB962C8B-B14F-4D97-AF65-F5344CB8AC3E}">
        <p14:creationId xmlns:p14="http://schemas.microsoft.com/office/powerpoint/2010/main" val="3986992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Overview: Plan view of Target  Hall</a:t>
            </a: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6844C9EE-AC16-4F63-8D40-9320AAB6C9B5}"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20</a:t>
            </a:fld>
            <a:endParaRPr lang="en-US" altLang="en-US"/>
          </a:p>
        </p:txBody>
      </p:sp>
      <p:cxnSp>
        <p:nvCxnSpPr>
          <p:cNvPr id="31" name="Straight Arrow Connector 30">
            <a:extLst>
              <a:ext uri="{FF2B5EF4-FFF2-40B4-BE49-F238E27FC236}">
                <a16:creationId xmlns:a16="http://schemas.microsoft.com/office/drawing/2014/main" id="{FB0F6256-7CBC-478C-8D6E-6E92E5DD38B9}"/>
              </a:ext>
            </a:extLst>
          </p:cNvPr>
          <p:cNvCxnSpPr>
            <a:cxnSpLocks/>
          </p:cNvCxnSpPr>
          <p:nvPr/>
        </p:nvCxnSpPr>
        <p:spPr>
          <a:xfrm flipH="1">
            <a:off x="5523345" y="1162195"/>
            <a:ext cx="656793" cy="842817"/>
          </a:xfrm>
          <a:prstGeom prst="straightConnector1">
            <a:avLst/>
          </a:prstGeom>
          <a:ln>
            <a:solidFill>
              <a:srgbClr val="0F2D62"/>
            </a:solidFill>
            <a:tailEnd type="triangle"/>
          </a:ln>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2B5A7EFA-EF71-4081-ABCD-D73357C685B6}"/>
              </a:ext>
            </a:extLst>
          </p:cNvPr>
          <p:cNvPicPr>
            <a:picLocks noChangeAspect="1"/>
          </p:cNvPicPr>
          <p:nvPr/>
        </p:nvPicPr>
        <p:blipFill>
          <a:blip r:embed="rId2"/>
          <a:stretch>
            <a:fillRect/>
          </a:stretch>
        </p:blipFill>
        <p:spPr>
          <a:xfrm>
            <a:off x="338137" y="1020251"/>
            <a:ext cx="8467725" cy="5227913"/>
          </a:xfrm>
          <a:prstGeom prst="rect">
            <a:avLst/>
          </a:prstGeom>
        </p:spPr>
      </p:pic>
      <p:sp>
        <p:nvSpPr>
          <p:cNvPr id="35" name="Footer Placeholder 3">
            <a:extLst>
              <a:ext uri="{FF2B5EF4-FFF2-40B4-BE49-F238E27FC236}">
                <a16:creationId xmlns:a16="http://schemas.microsoft.com/office/drawing/2014/main" id="{B44B2787-0FDB-4B78-BCBC-576C961CBB06}"/>
              </a:ext>
            </a:extLst>
          </p:cNvPr>
          <p:cNvSpPr txBox="1">
            <a:spLocks/>
          </p:cNvSpPr>
          <p:nvPr/>
        </p:nvSpPr>
        <p:spPr>
          <a:xfrm>
            <a:off x="228600" y="3777700"/>
            <a:ext cx="1724297" cy="33429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Target</a:t>
            </a:r>
          </a:p>
        </p:txBody>
      </p:sp>
      <p:cxnSp>
        <p:nvCxnSpPr>
          <p:cNvPr id="36" name="Straight Arrow Connector 35">
            <a:extLst>
              <a:ext uri="{FF2B5EF4-FFF2-40B4-BE49-F238E27FC236}">
                <a16:creationId xmlns:a16="http://schemas.microsoft.com/office/drawing/2014/main" id="{4411F282-9AD3-400D-A173-CF2731AE2AA2}"/>
              </a:ext>
            </a:extLst>
          </p:cNvPr>
          <p:cNvCxnSpPr>
            <a:cxnSpLocks/>
          </p:cNvCxnSpPr>
          <p:nvPr/>
        </p:nvCxnSpPr>
        <p:spPr>
          <a:xfrm>
            <a:off x="1283855" y="4211782"/>
            <a:ext cx="384743" cy="895927"/>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40" name="Footer Placeholder 3">
            <a:extLst>
              <a:ext uri="{FF2B5EF4-FFF2-40B4-BE49-F238E27FC236}">
                <a16:creationId xmlns:a16="http://schemas.microsoft.com/office/drawing/2014/main" id="{73CA2943-409E-4B89-9C48-3316DAD117F7}"/>
              </a:ext>
            </a:extLst>
          </p:cNvPr>
          <p:cNvSpPr txBox="1">
            <a:spLocks/>
          </p:cNvSpPr>
          <p:nvPr/>
        </p:nvSpPr>
        <p:spPr>
          <a:xfrm>
            <a:off x="992611" y="3162591"/>
            <a:ext cx="1538153" cy="33429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1</a:t>
            </a:r>
          </a:p>
        </p:txBody>
      </p:sp>
      <p:cxnSp>
        <p:nvCxnSpPr>
          <p:cNvPr id="41" name="Straight Arrow Connector 40">
            <a:extLst>
              <a:ext uri="{FF2B5EF4-FFF2-40B4-BE49-F238E27FC236}">
                <a16:creationId xmlns:a16="http://schemas.microsoft.com/office/drawing/2014/main" id="{84B42089-E28E-48E8-9ADC-6FB1D4BFA6CC}"/>
              </a:ext>
            </a:extLst>
          </p:cNvPr>
          <p:cNvCxnSpPr>
            <a:cxnSpLocks/>
          </p:cNvCxnSpPr>
          <p:nvPr/>
        </p:nvCxnSpPr>
        <p:spPr>
          <a:xfrm>
            <a:off x="2047866" y="3596673"/>
            <a:ext cx="669042" cy="1610826"/>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44" name="Footer Placeholder 3">
            <a:extLst>
              <a:ext uri="{FF2B5EF4-FFF2-40B4-BE49-F238E27FC236}">
                <a16:creationId xmlns:a16="http://schemas.microsoft.com/office/drawing/2014/main" id="{D75614CE-1592-4852-A493-961B3816C2A2}"/>
              </a:ext>
            </a:extLst>
          </p:cNvPr>
          <p:cNvSpPr txBox="1">
            <a:spLocks/>
          </p:cNvSpPr>
          <p:nvPr/>
        </p:nvSpPr>
        <p:spPr>
          <a:xfrm>
            <a:off x="7144923" y="3780901"/>
            <a:ext cx="1538153" cy="33429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2</a:t>
            </a:r>
          </a:p>
        </p:txBody>
      </p:sp>
      <p:cxnSp>
        <p:nvCxnSpPr>
          <p:cNvPr id="45" name="Straight Arrow Connector 44">
            <a:extLst>
              <a:ext uri="{FF2B5EF4-FFF2-40B4-BE49-F238E27FC236}">
                <a16:creationId xmlns:a16="http://schemas.microsoft.com/office/drawing/2014/main" id="{EDC335ED-520D-4FEA-8498-8F2FC6F076FC}"/>
              </a:ext>
            </a:extLst>
          </p:cNvPr>
          <p:cNvCxnSpPr>
            <a:cxnSpLocks/>
          </p:cNvCxnSpPr>
          <p:nvPr/>
        </p:nvCxnSpPr>
        <p:spPr>
          <a:xfrm>
            <a:off x="7656945" y="4115193"/>
            <a:ext cx="157020" cy="1191569"/>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47" name="Footer Placeholder 3">
            <a:extLst>
              <a:ext uri="{FF2B5EF4-FFF2-40B4-BE49-F238E27FC236}">
                <a16:creationId xmlns:a16="http://schemas.microsoft.com/office/drawing/2014/main" id="{C8A91F42-78D7-429F-8B93-8F4968E0AE73}"/>
              </a:ext>
            </a:extLst>
          </p:cNvPr>
          <p:cNvSpPr txBox="1">
            <a:spLocks/>
          </p:cNvSpPr>
          <p:nvPr/>
        </p:nvSpPr>
        <p:spPr>
          <a:xfrm>
            <a:off x="3802922" y="3944846"/>
            <a:ext cx="1538153" cy="33429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RAW room-Target Hall penetration (~28’ long) </a:t>
            </a:r>
          </a:p>
        </p:txBody>
      </p:sp>
      <p:cxnSp>
        <p:nvCxnSpPr>
          <p:cNvPr id="48" name="Straight Arrow Connector 47">
            <a:extLst>
              <a:ext uri="{FF2B5EF4-FFF2-40B4-BE49-F238E27FC236}">
                <a16:creationId xmlns:a16="http://schemas.microsoft.com/office/drawing/2014/main" id="{A65E847E-D7EC-4D2C-8D41-245308C1340C}"/>
              </a:ext>
            </a:extLst>
          </p:cNvPr>
          <p:cNvCxnSpPr>
            <a:cxnSpLocks/>
          </p:cNvCxnSpPr>
          <p:nvPr/>
        </p:nvCxnSpPr>
        <p:spPr>
          <a:xfrm>
            <a:off x="5283552" y="3538216"/>
            <a:ext cx="482898" cy="242685"/>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50" name="Footer Placeholder 3">
            <a:extLst>
              <a:ext uri="{FF2B5EF4-FFF2-40B4-BE49-F238E27FC236}">
                <a16:creationId xmlns:a16="http://schemas.microsoft.com/office/drawing/2014/main" id="{5A4E6169-880A-4DB2-97B0-72BD8A1D441D}"/>
              </a:ext>
            </a:extLst>
          </p:cNvPr>
          <p:cNvSpPr txBox="1">
            <a:spLocks/>
          </p:cNvSpPr>
          <p:nvPr/>
        </p:nvSpPr>
        <p:spPr>
          <a:xfrm>
            <a:off x="6898038" y="2494007"/>
            <a:ext cx="1674834" cy="668584"/>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Target RAW System</a:t>
            </a:r>
          </a:p>
        </p:txBody>
      </p:sp>
      <p:cxnSp>
        <p:nvCxnSpPr>
          <p:cNvPr id="51" name="Straight Arrow Connector 50">
            <a:extLst>
              <a:ext uri="{FF2B5EF4-FFF2-40B4-BE49-F238E27FC236}">
                <a16:creationId xmlns:a16="http://schemas.microsoft.com/office/drawing/2014/main" id="{8DC47680-0E0F-4115-9A54-45E60258D523}"/>
              </a:ext>
            </a:extLst>
          </p:cNvPr>
          <p:cNvCxnSpPr>
            <a:cxnSpLocks/>
          </p:cNvCxnSpPr>
          <p:nvPr/>
        </p:nvCxnSpPr>
        <p:spPr>
          <a:xfrm flipH="1" flipV="1">
            <a:off x="6898039" y="2271949"/>
            <a:ext cx="130834" cy="470858"/>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55" name="Footer Placeholder 3">
            <a:extLst>
              <a:ext uri="{FF2B5EF4-FFF2-40B4-BE49-F238E27FC236}">
                <a16:creationId xmlns:a16="http://schemas.microsoft.com/office/drawing/2014/main" id="{D9AB3A0C-4625-4245-B12B-BA94A1D5D677}"/>
              </a:ext>
            </a:extLst>
          </p:cNvPr>
          <p:cNvSpPr txBox="1">
            <a:spLocks/>
          </p:cNvSpPr>
          <p:nvPr/>
        </p:nvSpPr>
        <p:spPr>
          <a:xfrm>
            <a:off x="7418644" y="1174284"/>
            <a:ext cx="1674834" cy="668584"/>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Decay Pipe US RAW System</a:t>
            </a:r>
          </a:p>
        </p:txBody>
      </p:sp>
      <p:cxnSp>
        <p:nvCxnSpPr>
          <p:cNvPr id="56" name="Straight Arrow Connector 55">
            <a:extLst>
              <a:ext uri="{FF2B5EF4-FFF2-40B4-BE49-F238E27FC236}">
                <a16:creationId xmlns:a16="http://schemas.microsoft.com/office/drawing/2014/main" id="{60D1C76F-8F8C-43CD-86DD-EB824FDC4C58}"/>
              </a:ext>
            </a:extLst>
          </p:cNvPr>
          <p:cNvCxnSpPr>
            <a:cxnSpLocks/>
            <a:stCxn id="55" idx="1"/>
          </p:cNvCxnSpPr>
          <p:nvPr/>
        </p:nvCxnSpPr>
        <p:spPr>
          <a:xfrm flipH="1" flipV="1">
            <a:off x="6898038" y="1162196"/>
            <a:ext cx="520606" cy="34638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60" name="Footer Placeholder 3">
            <a:extLst>
              <a:ext uri="{FF2B5EF4-FFF2-40B4-BE49-F238E27FC236}">
                <a16:creationId xmlns:a16="http://schemas.microsoft.com/office/drawing/2014/main" id="{DD71682B-6D0E-4AD7-981E-0665545D5E99}"/>
              </a:ext>
            </a:extLst>
          </p:cNvPr>
          <p:cNvSpPr txBox="1">
            <a:spLocks/>
          </p:cNvSpPr>
          <p:nvPr/>
        </p:nvSpPr>
        <p:spPr>
          <a:xfrm>
            <a:off x="4111876" y="1336428"/>
            <a:ext cx="1305241" cy="668584"/>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1 RAW System</a:t>
            </a:r>
          </a:p>
        </p:txBody>
      </p:sp>
      <p:cxnSp>
        <p:nvCxnSpPr>
          <p:cNvPr id="61" name="Straight Arrow Connector 60">
            <a:extLst>
              <a:ext uri="{FF2B5EF4-FFF2-40B4-BE49-F238E27FC236}">
                <a16:creationId xmlns:a16="http://schemas.microsoft.com/office/drawing/2014/main" id="{F74BDBD7-9CB9-49F7-BFB0-D5CEF88A8672}"/>
              </a:ext>
            </a:extLst>
          </p:cNvPr>
          <p:cNvCxnSpPr>
            <a:cxnSpLocks/>
          </p:cNvCxnSpPr>
          <p:nvPr/>
        </p:nvCxnSpPr>
        <p:spPr>
          <a:xfrm>
            <a:off x="5310889" y="1734778"/>
            <a:ext cx="295584" cy="108091"/>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64" name="Footer Placeholder 3">
            <a:extLst>
              <a:ext uri="{FF2B5EF4-FFF2-40B4-BE49-F238E27FC236}">
                <a16:creationId xmlns:a16="http://schemas.microsoft.com/office/drawing/2014/main" id="{28F35242-9361-45E3-AF50-841336BFDCAF}"/>
              </a:ext>
            </a:extLst>
          </p:cNvPr>
          <p:cNvSpPr txBox="1">
            <a:spLocks/>
          </p:cNvSpPr>
          <p:nvPr/>
        </p:nvSpPr>
        <p:spPr>
          <a:xfrm>
            <a:off x="6096283" y="3026826"/>
            <a:ext cx="1137530" cy="668584"/>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1 RAW System</a:t>
            </a:r>
          </a:p>
        </p:txBody>
      </p:sp>
      <p:cxnSp>
        <p:nvCxnSpPr>
          <p:cNvPr id="65" name="Straight Arrow Connector 64">
            <a:extLst>
              <a:ext uri="{FF2B5EF4-FFF2-40B4-BE49-F238E27FC236}">
                <a16:creationId xmlns:a16="http://schemas.microsoft.com/office/drawing/2014/main" id="{450F1516-63C0-4829-A290-92AB102207E5}"/>
              </a:ext>
            </a:extLst>
          </p:cNvPr>
          <p:cNvCxnSpPr>
            <a:cxnSpLocks/>
          </p:cNvCxnSpPr>
          <p:nvPr/>
        </p:nvCxnSpPr>
        <p:spPr>
          <a:xfrm flipH="1" flipV="1">
            <a:off x="6363111" y="2271949"/>
            <a:ext cx="247311" cy="556351"/>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976B7374-DB00-492B-9637-255DF963A9A4}"/>
              </a:ext>
            </a:extLst>
          </p:cNvPr>
          <p:cNvSpPr/>
          <p:nvPr/>
        </p:nvSpPr>
        <p:spPr>
          <a:xfrm>
            <a:off x="338137" y="4402086"/>
            <a:ext cx="8577263" cy="1869746"/>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570A0D3-1C8A-4E33-8271-BFFC006709D4}"/>
              </a:ext>
            </a:extLst>
          </p:cNvPr>
          <p:cNvSpPr/>
          <p:nvPr/>
        </p:nvSpPr>
        <p:spPr>
          <a:xfrm>
            <a:off x="5417117" y="933465"/>
            <a:ext cx="1891989" cy="152244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ooter Placeholder 3">
            <a:extLst>
              <a:ext uri="{FF2B5EF4-FFF2-40B4-BE49-F238E27FC236}">
                <a16:creationId xmlns:a16="http://schemas.microsoft.com/office/drawing/2014/main" id="{6369E15B-EB42-4D66-A09E-A2779A71D816}"/>
              </a:ext>
            </a:extLst>
          </p:cNvPr>
          <p:cNvSpPr txBox="1">
            <a:spLocks/>
          </p:cNvSpPr>
          <p:nvPr/>
        </p:nvSpPr>
        <p:spPr>
          <a:xfrm>
            <a:off x="68478" y="2633357"/>
            <a:ext cx="1724297" cy="33429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Target Hall</a:t>
            </a:r>
          </a:p>
          <a:p>
            <a:pPr algn="ctr">
              <a:defRPr/>
            </a:pPr>
            <a:r>
              <a:rPr lang="en-US" sz="2000" dirty="0">
                <a:solidFill>
                  <a:srgbClr val="0070C0"/>
                </a:solidFill>
              </a:rPr>
              <a:t>(Chase)</a:t>
            </a:r>
          </a:p>
        </p:txBody>
      </p:sp>
      <p:cxnSp>
        <p:nvCxnSpPr>
          <p:cNvPr id="73" name="Straight Arrow Connector 72">
            <a:extLst>
              <a:ext uri="{FF2B5EF4-FFF2-40B4-BE49-F238E27FC236}">
                <a16:creationId xmlns:a16="http://schemas.microsoft.com/office/drawing/2014/main" id="{DE6F457F-1F6F-4E31-859A-EF28F8689D28}"/>
              </a:ext>
            </a:extLst>
          </p:cNvPr>
          <p:cNvCxnSpPr>
            <a:cxnSpLocks/>
          </p:cNvCxnSpPr>
          <p:nvPr/>
        </p:nvCxnSpPr>
        <p:spPr>
          <a:xfrm flipH="1">
            <a:off x="338137" y="2967649"/>
            <a:ext cx="304574" cy="1410769"/>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78" name="Arrow: Down 77">
            <a:extLst>
              <a:ext uri="{FF2B5EF4-FFF2-40B4-BE49-F238E27FC236}">
                <a16:creationId xmlns:a16="http://schemas.microsoft.com/office/drawing/2014/main" id="{8E2ECF84-4770-49DD-8AF0-1252F96156F9}"/>
              </a:ext>
            </a:extLst>
          </p:cNvPr>
          <p:cNvSpPr/>
          <p:nvPr/>
        </p:nvSpPr>
        <p:spPr>
          <a:xfrm rot="16200000">
            <a:off x="501195" y="4958063"/>
            <a:ext cx="526311" cy="1071498"/>
          </a:xfrm>
          <a:prstGeom prst="downArrow">
            <a:avLst>
              <a:gd name="adj1" fmla="val 50000"/>
              <a:gd name="adj2" fmla="val 50000"/>
            </a:avLst>
          </a:prstGeom>
          <a:solidFill>
            <a:srgbClr val="0F2D62"/>
          </a:solidFill>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000" dirty="0"/>
              <a:t>Beam</a:t>
            </a:r>
          </a:p>
        </p:txBody>
      </p:sp>
      <p:sp>
        <p:nvSpPr>
          <p:cNvPr id="79" name="Footer Placeholder 3">
            <a:extLst>
              <a:ext uri="{FF2B5EF4-FFF2-40B4-BE49-F238E27FC236}">
                <a16:creationId xmlns:a16="http://schemas.microsoft.com/office/drawing/2014/main" id="{747DE3C0-96D6-4BBF-BC2B-C7915AA07476}"/>
              </a:ext>
            </a:extLst>
          </p:cNvPr>
          <p:cNvSpPr txBox="1">
            <a:spLocks/>
          </p:cNvSpPr>
          <p:nvPr/>
        </p:nvSpPr>
        <p:spPr>
          <a:xfrm>
            <a:off x="3481311" y="2489729"/>
            <a:ext cx="1724297" cy="33429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RAW Room</a:t>
            </a:r>
          </a:p>
        </p:txBody>
      </p:sp>
      <p:cxnSp>
        <p:nvCxnSpPr>
          <p:cNvPr id="80" name="Straight Arrow Connector 79">
            <a:extLst>
              <a:ext uri="{FF2B5EF4-FFF2-40B4-BE49-F238E27FC236}">
                <a16:creationId xmlns:a16="http://schemas.microsoft.com/office/drawing/2014/main" id="{064F348E-6E1C-4B26-B28C-7786B2BE9CAF}"/>
              </a:ext>
            </a:extLst>
          </p:cNvPr>
          <p:cNvCxnSpPr>
            <a:cxnSpLocks/>
          </p:cNvCxnSpPr>
          <p:nvPr/>
        </p:nvCxnSpPr>
        <p:spPr>
          <a:xfrm flipV="1">
            <a:off x="4994331" y="2321189"/>
            <a:ext cx="422786" cy="256406"/>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997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Overview: RAW and DI Rooms</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77962B59-1399-4293-AB84-908830412C8B}"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a:defRPr/>
            </a:pPr>
            <a:r>
              <a:rPr lang="en-US" altLang="en-US" sz="1200">
                <a:latin typeface="Helvetica" panose="020B0604020202020204" pitchFamily="34" charset="0"/>
              </a:rPr>
              <a:t>Maurice Ball | Fluid Systems Design &amp; Quality Assurance Management in Accelerator Applications</a:t>
            </a:r>
            <a:endParaRPr lang="en-US" sz="1200" b="1" dirty="0"/>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21</a:t>
            </a:fld>
            <a:endParaRPr lang="en-US" altLang="en-US" sz="1200">
              <a:solidFill>
                <a:srgbClr val="004C97"/>
              </a:solidFill>
              <a:latin typeface="Helvetica" panose="020B0604020202020204" pitchFamily="34" charset="0"/>
            </a:endParaRPr>
          </a:p>
        </p:txBody>
      </p:sp>
      <p:pic>
        <p:nvPicPr>
          <p:cNvPr id="16" name="Picture 15">
            <a:extLst>
              <a:ext uri="{FF2B5EF4-FFF2-40B4-BE49-F238E27FC236}">
                <a16:creationId xmlns:a16="http://schemas.microsoft.com/office/drawing/2014/main" id="{EDF2BE18-63B7-4D80-B029-CC819E304299}"/>
              </a:ext>
            </a:extLst>
          </p:cNvPr>
          <p:cNvPicPr>
            <a:picLocks noChangeAspect="1"/>
          </p:cNvPicPr>
          <p:nvPr/>
        </p:nvPicPr>
        <p:blipFill>
          <a:blip r:embed="rId2"/>
          <a:stretch>
            <a:fillRect/>
          </a:stretch>
        </p:blipFill>
        <p:spPr>
          <a:xfrm>
            <a:off x="522513" y="992776"/>
            <a:ext cx="8064137" cy="5199017"/>
          </a:xfrm>
          <a:prstGeom prst="rect">
            <a:avLst/>
          </a:prstGeom>
        </p:spPr>
      </p:pic>
      <p:sp>
        <p:nvSpPr>
          <p:cNvPr id="18" name="Footer Placeholder 3">
            <a:extLst>
              <a:ext uri="{FF2B5EF4-FFF2-40B4-BE49-F238E27FC236}">
                <a16:creationId xmlns:a16="http://schemas.microsoft.com/office/drawing/2014/main" id="{F85B8D76-29BA-4685-8576-93003398D052}"/>
              </a:ext>
            </a:extLst>
          </p:cNvPr>
          <p:cNvSpPr txBox="1">
            <a:spLocks/>
          </p:cNvSpPr>
          <p:nvPr/>
        </p:nvSpPr>
        <p:spPr>
          <a:xfrm>
            <a:off x="319428" y="3494015"/>
            <a:ext cx="1724297" cy="668585"/>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Decay Pipe US RAW System</a:t>
            </a:r>
          </a:p>
        </p:txBody>
      </p:sp>
      <p:sp>
        <p:nvSpPr>
          <p:cNvPr id="19" name="Footer Placeholder 3">
            <a:extLst>
              <a:ext uri="{FF2B5EF4-FFF2-40B4-BE49-F238E27FC236}">
                <a16:creationId xmlns:a16="http://schemas.microsoft.com/office/drawing/2014/main" id="{07325983-5D4B-4CE8-8A85-20CCF5F95316}"/>
              </a:ext>
            </a:extLst>
          </p:cNvPr>
          <p:cNvSpPr txBox="1">
            <a:spLocks/>
          </p:cNvSpPr>
          <p:nvPr/>
        </p:nvSpPr>
        <p:spPr>
          <a:xfrm>
            <a:off x="6450013" y="1655132"/>
            <a:ext cx="1724297" cy="668585"/>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1 RAW System</a:t>
            </a:r>
          </a:p>
        </p:txBody>
      </p:sp>
      <p:sp>
        <p:nvSpPr>
          <p:cNvPr id="20" name="Footer Placeholder 3">
            <a:extLst>
              <a:ext uri="{FF2B5EF4-FFF2-40B4-BE49-F238E27FC236}">
                <a16:creationId xmlns:a16="http://schemas.microsoft.com/office/drawing/2014/main" id="{B4CECABB-423E-42A0-AA56-6A1AE15BB9AC}"/>
              </a:ext>
            </a:extLst>
          </p:cNvPr>
          <p:cNvSpPr txBox="1">
            <a:spLocks/>
          </p:cNvSpPr>
          <p:nvPr/>
        </p:nvSpPr>
        <p:spPr>
          <a:xfrm>
            <a:off x="1181577" y="854372"/>
            <a:ext cx="1674834" cy="668584"/>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Target RAW System</a:t>
            </a:r>
          </a:p>
        </p:txBody>
      </p:sp>
      <p:sp>
        <p:nvSpPr>
          <p:cNvPr id="21" name="Footer Placeholder 3">
            <a:extLst>
              <a:ext uri="{FF2B5EF4-FFF2-40B4-BE49-F238E27FC236}">
                <a16:creationId xmlns:a16="http://schemas.microsoft.com/office/drawing/2014/main" id="{0857051C-2A74-46D5-A926-B17B73BF9277}"/>
              </a:ext>
            </a:extLst>
          </p:cNvPr>
          <p:cNvSpPr txBox="1">
            <a:spLocks/>
          </p:cNvSpPr>
          <p:nvPr/>
        </p:nvSpPr>
        <p:spPr>
          <a:xfrm>
            <a:off x="3125060" y="1041133"/>
            <a:ext cx="1429521" cy="49640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2 RAW System </a:t>
            </a:r>
          </a:p>
        </p:txBody>
      </p:sp>
      <p:cxnSp>
        <p:nvCxnSpPr>
          <p:cNvPr id="6" name="Straight Arrow Connector 5">
            <a:extLst>
              <a:ext uri="{FF2B5EF4-FFF2-40B4-BE49-F238E27FC236}">
                <a16:creationId xmlns:a16="http://schemas.microsoft.com/office/drawing/2014/main" id="{1BA359AF-E670-4F87-81FB-3681886BD1E6}"/>
              </a:ext>
            </a:extLst>
          </p:cNvPr>
          <p:cNvCxnSpPr/>
          <p:nvPr/>
        </p:nvCxnSpPr>
        <p:spPr>
          <a:xfrm flipH="1" flipV="1">
            <a:off x="6008914" y="1786110"/>
            <a:ext cx="441099" cy="203315"/>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D1D833B-BE01-4FA2-A685-ED216E561FD9}"/>
              </a:ext>
            </a:extLst>
          </p:cNvPr>
          <p:cNvCxnSpPr>
            <a:cxnSpLocks/>
          </p:cNvCxnSpPr>
          <p:nvPr/>
        </p:nvCxnSpPr>
        <p:spPr>
          <a:xfrm flipV="1">
            <a:off x="1631385" y="3323156"/>
            <a:ext cx="484798" cy="180097"/>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976A22BD-FF0C-46F8-A92F-FE629788C532}"/>
              </a:ext>
            </a:extLst>
          </p:cNvPr>
          <p:cNvSpPr/>
          <p:nvPr/>
        </p:nvSpPr>
        <p:spPr>
          <a:xfrm>
            <a:off x="4693920" y="1188664"/>
            <a:ext cx="635726" cy="597446"/>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ooter Placeholder 3">
            <a:extLst>
              <a:ext uri="{FF2B5EF4-FFF2-40B4-BE49-F238E27FC236}">
                <a16:creationId xmlns:a16="http://schemas.microsoft.com/office/drawing/2014/main" id="{E075295B-6835-4316-9777-D5C40FB0E012}"/>
              </a:ext>
            </a:extLst>
          </p:cNvPr>
          <p:cNvSpPr txBox="1">
            <a:spLocks/>
          </p:cNvSpPr>
          <p:nvPr/>
        </p:nvSpPr>
        <p:spPr>
          <a:xfrm>
            <a:off x="4284617" y="3196078"/>
            <a:ext cx="1724297" cy="668585"/>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Penetration to Target Hall</a:t>
            </a:r>
          </a:p>
        </p:txBody>
      </p:sp>
      <p:cxnSp>
        <p:nvCxnSpPr>
          <p:cNvPr id="27" name="Straight Arrow Connector 26">
            <a:extLst>
              <a:ext uri="{FF2B5EF4-FFF2-40B4-BE49-F238E27FC236}">
                <a16:creationId xmlns:a16="http://schemas.microsoft.com/office/drawing/2014/main" id="{04A27862-228D-4822-954D-CD4C662582C7}"/>
              </a:ext>
            </a:extLst>
          </p:cNvPr>
          <p:cNvCxnSpPr>
            <a:cxnSpLocks/>
          </p:cNvCxnSpPr>
          <p:nvPr/>
        </p:nvCxnSpPr>
        <p:spPr>
          <a:xfrm flipV="1">
            <a:off x="4572000" y="1720773"/>
            <a:ext cx="278672" cy="1475305"/>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1F31F60-040D-4774-91A9-D089C6B0CF10}"/>
              </a:ext>
            </a:extLst>
          </p:cNvPr>
          <p:cNvSpPr/>
          <p:nvPr/>
        </p:nvSpPr>
        <p:spPr>
          <a:xfrm>
            <a:off x="1524000" y="5477691"/>
            <a:ext cx="5373688" cy="76245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ooter Placeholder 3">
            <a:extLst>
              <a:ext uri="{FF2B5EF4-FFF2-40B4-BE49-F238E27FC236}">
                <a16:creationId xmlns:a16="http://schemas.microsoft.com/office/drawing/2014/main" id="{12BB0957-07D6-491D-BFFE-5880ED84CC4E}"/>
              </a:ext>
            </a:extLst>
          </p:cNvPr>
          <p:cNvSpPr txBox="1">
            <a:spLocks/>
          </p:cNvSpPr>
          <p:nvPr/>
        </p:nvSpPr>
        <p:spPr>
          <a:xfrm>
            <a:off x="6914604" y="4423954"/>
            <a:ext cx="1724297" cy="909717"/>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RAW system DI bottle casks</a:t>
            </a:r>
          </a:p>
          <a:p>
            <a:pPr algn="ctr">
              <a:defRPr/>
            </a:pPr>
            <a:r>
              <a:rPr lang="en-US" sz="2000" dirty="0">
                <a:solidFill>
                  <a:srgbClr val="0070C0"/>
                </a:solidFill>
              </a:rPr>
              <a:t>2013 upgrade</a:t>
            </a:r>
          </a:p>
        </p:txBody>
      </p:sp>
      <p:cxnSp>
        <p:nvCxnSpPr>
          <p:cNvPr id="32" name="Straight Arrow Connector 31">
            <a:extLst>
              <a:ext uri="{FF2B5EF4-FFF2-40B4-BE49-F238E27FC236}">
                <a16:creationId xmlns:a16="http://schemas.microsoft.com/office/drawing/2014/main" id="{CCC11609-CE14-47F8-9E38-C14D7516F20E}"/>
              </a:ext>
            </a:extLst>
          </p:cNvPr>
          <p:cNvCxnSpPr>
            <a:cxnSpLocks/>
          </p:cNvCxnSpPr>
          <p:nvPr/>
        </p:nvCxnSpPr>
        <p:spPr>
          <a:xfrm flipH="1">
            <a:off x="6296297" y="5042263"/>
            <a:ext cx="601391" cy="435428"/>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3" name="Connector: Curved 2">
            <a:extLst>
              <a:ext uri="{FF2B5EF4-FFF2-40B4-BE49-F238E27FC236}">
                <a16:creationId xmlns:a16="http://schemas.microsoft.com/office/drawing/2014/main" id="{4941363D-461F-41AB-AEFB-2F086DFF8C5B}"/>
              </a:ext>
            </a:extLst>
          </p:cNvPr>
          <p:cNvCxnSpPr>
            <a:stCxn id="20" idx="1"/>
          </p:cNvCxnSpPr>
          <p:nvPr/>
        </p:nvCxnSpPr>
        <p:spPr>
          <a:xfrm rot="10800000" flipH="1" flipV="1">
            <a:off x="1181577" y="1188664"/>
            <a:ext cx="449808" cy="597446"/>
          </a:xfrm>
          <a:prstGeom prst="curvedConnector4">
            <a:avLst>
              <a:gd name="adj1" fmla="val -50822"/>
              <a:gd name="adj2" fmla="val 77977"/>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nector: Curved 35">
            <a:extLst>
              <a:ext uri="{FF2B5EF4-FFF2-40B4-BE49-F238E27FC236}">
                <a16:creationId xmlns:a16="http://schemas.microsoft.com/office/drawing/2014/main" id="{263EF617-5B17-4D59-804B-30443305B2FC}"/>
              </a:ext>
            </a:extLst>
          </p:cNvPr>
          <p:cNvCxnSpPr>
            <a:cxnSpLocks/>
          </p:cNvCxnSpPr>
          <p:nvPr/>
        </p:nvCxnSpPr>
        <p:spPr>
          <a:xfrm rot="10800000" flipH="1" flipV="1">
            <a:off x="3096355" y="1238812"/>
            <a:ext cx="449808" cy="597446"/>
          </a:xfrm>
          <a:prstGeom prst="curvedConnector4">
            <a:avLst>
              <a:gd name="adj1" fmla="val -30288"/>
              <a:gd name="adj2" fmla="val 87253"/>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3046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Overview: RAW room</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324C2AA8-A98B-4462-AB08-776802C61B3B}"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a:defRPr/>
            </a:pPr>
            <a:r>
              <a:rPr lang="en-US" altLang="en-US" sz="1200">
                <a:latin typeface="Helvetica" panose="020B0604020202020204" pitchFamily="34" charset="0"/>
              </a:rPr>
              <a:t>Maurice Ball | Fluid Systems Design &amp; Quality Assurance Management in Accelerator Applications</a:t>
            </a:r>
            <a:endParaRPr lang="en-US" sz="1200" b="1" dirty="0"/>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22</a:t>
            </a:fld>
            <a:endParaRPr lang="en-US" altLang="en-US" sz="1200">
              <a:solidFill>
                <a:srgbClr val="004C97"/>
              </a:solidFill>
              <a:latin typeface="Helvetica" panose="020B0604020202020204" pitchFamily="34" charset="0"/>
            </a:endParaRPr>
          </a:p>
        </p:txBody>
      </p:sp>
      <p:pic>
        <p:nvPicPr>
          <p:cNvPr id="3" name="Picture 2" descr="A picture containing indoor, floor, refrigerator, wall&#10;&#10;Description generated with very high confidence">
            <a:extLst>
              <a:ext uri="{FF2B5EF4-FFF2-40B4-BE49-F238E27FC236}">
                <a16:creationId xmlns:a16="http://schemas.microsoft.com/office/drawing/2014/main" id="{976A65C2-F161-483B-89F6-26EE42AC7D82}"/>
              </a:ext>
            </a:extLst>
          </p:cNvPr>
          <p:cNvPicPr>
            <a:picLocks noChangeAspect="1"/>
          </p:cNvPicPr>
          <p:nvPr/>
        </p:nvPicPr>
        <p:blipFill>
          <a:blip r:embed="rId2"/>
          <a:stretch>
            <a:fillRect/>
          </a:stretch>
        </p:blipFill>
        <p:spPr>
          <a:xfrm>
            <a:off x="676275" y="971784"/>
            <a:ext cx="7997461" cy="5261376"/>
          </a:xfrm>
          <a:prstGeom prst="rect">
            <a:avLst/>
          </a:prstGeom>
        </p:spPr>
      </p:pic>
      <p:sp>
        <p:nvSpPr>
          <p:cNvPr id="7" name="Footer Placeholder 3">
            <a:extLst>
              <a:ext uri="{FF2B5EF4-FFF2-40B4-BE49-F238E27FC236}">
                <a16:creationId xmlns:a16="http://schemas.microsoft.com/office/drawing/2014/main" id="{AFC790FB-AFEC-441C-ACED-04AEB0207763}"/>
              </a:ext>
            </a:extLst>
          </p:cNvPr>
          <p:cNvSpPr txBox="1">
            <a:spLocks/>
          </p:cNvSpPr>
          <p:nvPr/>
        </p:nvSpPr>
        <p:spPr>
          <a:xfrm>
            <a:off x="4229327" y="5536916"/>
            <a:ext cx="1724297" cy="668585"/>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Decay Pipe US RAW System</a:t>
            </a:r>
          </a:p>
        </p:txBody>
      </p:sp>
      <p:sp>
        <p:nvSpPr>
          <p:cNvPr id="8" name="Footer Placeholder 3">
            <a:extLst>
              <a:ext uri="{FF2B5EF4-FFF2-40B4-BE49-F238E27FC236}">
                <a16:creationId xmlns:a16="http://schemas.microsoft.com/office/drawing/2014/main" id="{0A3F144F-DDA5-4380-91DE-322F7E97DAAE}"/>
              </a:ext>
            </a:extLst>
          </p:cNvPr>
          <p:cNvSpPr txBox="1">
            <a:spLocks/>
          </p:cNvSpPr>
          <p:nvPr/>
        </p:nvSpPr>
        <p:spPr>
          <a:xfrm>
            <a:off x="6271487" y="5401933"/>
            <a:ext cx="1724297" cy="668585"/>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1 RAW System</a:t>
            </a:r>
          </a:p>
        </p:txBody>
      </p:sp>
      <p:sp>
        <p:nvSpPr>
          <p:cNvPr id="9" name="Footer Placeholder 3">
            <a:extLst>
              <a:ext uri="{FF2B5EF4-FFF2-40B4-BE49-F238E27FC236}">
                <a16:creationId xmlns:a16="http://schemas.microsoft.com/office/drawing/2014/main" id="{A2EAAA0B-E61B-4AAB-B308-E2C2AF7D1DFD}"/>
              </a:ext>
            </a:extLst>
          </p:cNvPr>
          <p:cNvSpPr txBox="1">
            <a:spLocks/>
          </p:cNvSpPr>
          <p:nvPr/>
        </p:nvSpPr>
        <p:spPr>
          <a:xfrm>
            <a:off x="4725716" y="4642673"/>
            <a:ext cx="1724297" cy="668584"/>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Target RAW System</a:t>
            </a:r>
          </a:p>
        </p:txBody>
      </p:sp>
      <p:sp>
        <p:nvSpPr>
          <p:cNvPr id="10" name="Footer Placeholder 3">
            <a:extLst>
              <a:ext uri="{FF2B5EF4-FFF2-40B4-BE49-F238E27FC236}">
                <a16:creationId xmlns:a16="http://schemas.microsoft.com/office/drawing/2014/main" id="{FAB51B92-68A1-43DB-A729-2E5C0B2401EF}"/>
              </a:ext>
            </a:extLst>
          </p:cNvPr>
          <p:cNvSpPr txBox="1">
            <a:spLocks/>
          </p:cNvSpPr>
          <p:nvPr/>
        </p:nvSpPr>
        <p:spPr>
          <a:xfrm>
            <a:off x="6558870" y="4444736"/>
            <a:ext cx="1724297" cy="668583"/>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2 RAW System </a:t>
            </a:r>
          </a:p>
        </p:txBody>
      </p:sp>
      <p:cxnSp>
        <p:nvCxnSpPr>
          <p:cNvPr id="4" name="Straight Arrow Connector 3">
            <a:extLst>
              <a:ext uri="{FF2B5EF4-FFF2-40B4-BE49-F238E27FC236}">
                <a16:creationId xmlns:a16="http://schemas.microsoft.com/office/drawing/2014/main" id="{36A61555-8217-4288-907B-5A6FFD0E774A}"/>
              </a:ext>
            </a:extLst>
          </p:cNvPr>
          <p:cNvCxnSpPr/>
          <p:nvPr/>
        </p:nvCxnSpPr>
        <p:spPr>
          <a:xfrm flipH="1" flipV="1">
            <a:off x="3901440" y="5311257"/>
            <a:ext cx="327887" cy="22565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F296E26-5B15-4EA5-8EE4-3240292AAB1D}"/>
              </a:ext>
            </a:extLst>
          </p:cNvPr>
          <p:cNvCxnSpPr>
            <a:cxnSpLocks/>
          </p:cNvCxnSpPr>
          <p:nvPr/>
        </p:nvCxnSpPr>
        <p:spPr>
          <a:xfrm flipH="1" flipV="1">
            <a:off x="4616859" y="3979817"/>
            <a:ext cx="272801" cy="68501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FDE4F6F-A54B-47F1-8F15-E4DCDBD1ACF1}"/>
              </a:ext>
            </a:extLst>
          </p:cNvPr>
          <p:cNvCxnSpPr>
            <a:cxnSpLocks/>
          </p:cNvCxnSpPr>
          <p:nvPr/>
        </p:nvCxnSpPr>
        <p:spPr>
          <a:xfrm flipV="1">
            <a:off x="6586414" y="3602472"/>
            <a:ext cx="180146" cy="85593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3CC1F2B-E562-41D9-9E91-1F716A9840E3}"/>
              </a:ext>
            </a:extLst>
          </p:cNvPr>
          <p:cNvCxnSpPr>
            <a:cxnSpLocks/>
          </p:cNvCxnSpPr>
          <p:nvPr/>
        </p:nvCxnSpPr>
        <p:spPr>
          <a:xfrm flipV="1">
            <a:off x="7939785" y="5176274"/>
            <a:ext cx="448593" cy="21532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268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Overview: DI Room</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9586CF58-29B9-49FF-BB1C-4A1C7CE11E8B}"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a:defRPr/>
            </a:pPr>
            <a:r>
              <a:rPr lang="en-US" altLang="en-US" sz="1200">
                <a:latin typeface="Helvetica" panose="020B0604020202020204" pitchFamily="34" charset="0"/>
              </a:rPr>
              <a:t>Maurice Ball | Fluid Systems Design &amp; Quality Assurance Management in Accelerator Applications</a:t>
            </a:r>
            <a:endParaRPr lang="en-US" sz="1200" b="1" dirty="0"/>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23</a:t>
            </a:fld>
            <a:endParaRPr lang="en-US" altLang="en-US" sz="1200">
              <a:solidFill>
                <a:srgbClr val="004C97"/>
              </a:solidFill>
              <a:latin typeface="Helvetica" panose="020B0604020202020204" pitchFamily="34" charset="0"/>
            </a:endParaRPr>
          </a:p>
        </p:txBody>
      </p:sp>
      <p:pic>
        <p:nvPicPr>
          <p:cNvPr id="7" name="Content Placeholder 2" descr="A large room&#10;&#10;Description generated with high confidence">
            <a:extLst>
              <a:ext uri="{FF2B5EF4-FFF2-40B4-BE49-F238E27FC236}">
                <a16:creationId xmlns:a16="http://schemas.microsoft.com/office/drawing/2014/main" id="{F8B246A5-8F08-4671-BAAC-FECE02A33330}"/>
              </a:ext>
            </a:extLst>
          </p:cNvPr>
          <p:cNvPicPr>
            <a:picLocks noChangeAspect="1"/>
          </p:cNvPicPr>
          <p:nvPr/>
        </p:nvPicPr>
        <p:blipFill>
          <a:blip r:embed="rId2"/>
          <a:stretch>
            <a:fillRect/>
          </a:stretch>
        </p:blipFill>
        <p:spPr bwMode="auto">
          <a:xfrm>
            <a:off x="418011" y="914400"/>
            <a:ext cx="7768046" cy="53383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a:extLst>
              <a:ext uri="{FF2B5EF4-FFF2-40B4-BE49-F238E27FC236}">
                <a16:creationId xmlns:a16="http://schemas.microsoft.com/office/drawing/2014/main" id="{654608C3-250B-46EA-981F-E69DA2E7F056}"/>
              </a:ext>
            </a:extLst>
          </p:cNvPr>
          <p:cNvSpPr txBox="1">
            <a:spLocks/>
          </p:cNvSpPr>
          <p:nvPr/>
        </p:nvSpPr>
        <p:spPr>
          <a:xfrm>
            <a:off x="3249407" y="5469254"/>
            <a:ext cx="2702696" cy="687976"/>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z="2000" dirty="0">
                <a:solidFill>
                  <a:srgbClr val="0070C0"/>
                </a:solidFill>
              </a:rPr>
              <a:t>DI bottle casks for RAW Systems (6” thick walls)</a:t>
            </a:r>
          </a:p>
        </p:txBody>
      </p:sp>
      <p:cxnSp>
        <p:nvCxnSpPr>
          <p:cNvPr id="9" name="Straight Arrow Connector 8">
            <a:extLst>
              <a:ext uri="{FF2B5EF4-FFF2-40B4-BE49-F238E27FC236}">
                <a16:creationId xmlns:a16="http://schemas.microsoft.com/office/drawing/2014/main" id="{2C5674FC-8C4F-45C0-B1C7-79AF121941D5}"/>
              </a:ext>
            </a:extLst>
          </p:cNvPr>
          <p:cNvCxnSpPr>
            <a:cxnSpLocks/>
          </p:cNvCxnSpPr>
          <p:nvPr/>
        </p:nvCxnSpPr>
        <p:spPr>
          <a:xfrm flipH="1" flipV="1">
            <a:off x="2118814" y="4998721"/>
            <a:ext cx="1152571" cy="49439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53AED93-435E-4D38-A26F-E771D3367F02}"/>
              </a:ext>
            </a:extLst>
          </p:cNvPr>
          <p:cNvCxnSpPr>
            <a:cxnSpLocks/>
          </p:cNvCxnSpPr>
          <p:nvPr/>
        </p:nvCxnSpPr>
        <p:spPr>
          <a:xfrm flipH="1" flipV="1">
            <a:off x="2225041" y="3991884"/>
            <a:ext cx="1046343" cy="147907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0D4B151-6B70-4E29-ABF0-F73FDAA1D694}"/>
              </a:ext>
            </a:extLst>
          </p:cNvPr>
          <p:cNvCxnSpPr>
            <a:cxnSpLocks/>
          </p:cNvCxnSpPr>
          <p:nvPr/>
        </p:nvCxnSpPr>
        <p:spPr>
          <a:xfrm flipH="1" flipV="1">
            <a:off x="2825932" y="3366319"/>
            <a:ext cx="445452" cy="210464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51CBAF4-2033-49E8-938C-858F87F39A86}"/>
              </a:ext>
            </a:extLst>
          </p:cNvPr>
          <p:cNvCxnSpPr>
            <a:cxnSpLocks/>
          </p:cNvCxnSpPr>
          <p:nvPr/>
        </p:nvCxnSpPr>
        <p:spPr>
          <a:xfrm flipV="1">
            <a:off x="3271384" y="2313999"/>
            <a:ext cx="90126" cy="31569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7" name="Footer Placeholder 3">
            <a:extLst>
              <a:ext uri="{FF2B5EF4-FFF2-40B4-BE49-F238E27FC236}">
                <a16:creationId xmlns:a16="http://schemas.microsoft.com/office/drawing/2014/main" id="{15CE63D7-AAF2-4E95-8A5F-0F0030129D67}"/>
              </a:ext>
            </a:extLst>
          </p:cNvPr>
          <p:cNvSpPr txBox="1">
            <a:spLocks/>
          </p:cNvSpPr>
          <p:nvPr/>
        </p:nvSpPr>
        <p:spPr>
          <a:xfrm>
            <a:off x="3806962" y="2096283"/>
            <a:ext cx="2075679" cy="67056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z="2000" dirty="0">
                <a:solidFill>
                  <a:srgbClr val="0070C0"/>
                </a:solidFill>
              </a:rPr>
              <a:t>RAW room behind this wall</a:t>
            </a:r>
          </a:p>
        </p:txBody>
      </p:sp>
      <p:cxnSp>
        <p:nvCxnSpPr>
          <p:cNvPr id="18" name="Straight Arrow Connector 17">
            <a:extLst>
              <a:ext uri="{FF2B5EF4-FFF2-40B4-BE49-F238E27FC236}">
                <a16:creationId xmlns:a16="http://schemas.microsoft.com/office/drawing/2014/main" id="{1BC7A7F0-C552-4318-9AE2-B45BB0BD94BE}"/>
              </a:ext>
            </a:extLst>
          </p:cNvPr>
          <p:cNvCxnSpPr>
            <a:cxnSpLocks/>
          </p:cNvCxnSpPr>
          <p:nvPr/>
        </p:nvCxnSpPr>
        <p:spPr>
          <a:xfrm flipV="1">
            <a:off x="5882641" y="1598809"/>
            <a:ext cx="867820" cy="49747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2" name="Footer Placeholder 3">
            <a:extLst>
              <a:ext uri="{FF2B5EF4-FFF2-40B4-BE49-F238E27FC236}">
                <a16:creationId xmlns:a16="http://schemas.microsoft.com/office/drawing/2014/main" id="{546DB49A-958C-49BE-9918-47D2193A85BE}"/>
              </a:ext>
            </a:extLst>
          </p:cNvPr>
          <p:cNvSpPr txBox="1">
            <a:spLocks/>
          </p:cNvSpPr>
          <p:nvPr/>
        </p:nvSpPr>
        <p:spPr>
          <a:xfrm>
            <a:off x="3733389" y="3067917"/>
            <a:ext cx="1824855" cy="1678253"/>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z="2000" dirty="0">
                <a:solidFill>
                  <a:srgbClr val="0070C0"/>
                </a:solidFill>
              </a:rPr>
              <a:t>Exchange system (Fill, make-up, drain RAW systems)</a:t>
            </a:r>
          </a:p>
          <a:p>
            <a:pPr>
              <a:defRPr/>
            </a:pPr>
            <a:r>
              <a:rPr lang="en-US" sz="2000" dirty="0">
                <a:solidFill>
                  <a:srgbClr val="0070C0"/>
                </a:solidFill>
              </a:rPr>
              <a:t>2013 upgrade</a:t>
            </a:r>
          </a:p>
        </p:txBody>
      </p:sp>
      <p:cxnSp>
        <p:nvCxnSpPr>
          <p:cNvPr id="23" name="Straight Arrow Connector 22">
            <a:extLst>
              <a:ext uri="{FF2B5EF4-FFF2-40B4-BE49-F238E27FC236}">
                <a16:creationId xmlns:a16="http://schemas.microsoft.com/office/drawing/2014/main" id="{E4310583-9E42-47B7-BC05-C2502A4BAC08}"/>
              </a:ext>
            </a:extLst>
          </p:cNvPr>
          <p:cNvCxnSpPr>
            <a:cxnSpLocks/>
          </p:cNvCxnSpPr>
          <p:nvPr/>
        </p:nvCxnSpPr>
        <p:spPr>
          <a:xfrm flipV="1">
            <a:off x="5468120" y="3991884"/>
            <a:ext cx="371880" cy="26363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EBB269A-84C5-414C-9019-961ABB8C0038}"/>
              </a:ext>
            </a:extLst>
          </p:cNvPr>
          <p:cNvCxnSpPr>
            <a:cxnSpLocks/>
          </p:cNvCxnSpPr>
          <p:nvPr/>
        </p:nvCxnSpPr>
        <p:spPr>
          <a:xfrm>
            <a:off x="5468120" y="4255518"/>
            <a:ext cx="1096828" cy="143117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E6594202-EC81-480C-9CA6-5C222EFDB6D5}"/>
              </a:ext>
            </a:extLst>
          </p:cNvPr>
          <p:cNvPicPr>
            <a:picLocks noChangeAspect="1"/>
          </p:cNvPicPr>
          <p:nvPr/>
        </p:nvPicPr>
        <p:blipFill>
          <a:blip r:embed="rId3"/>
          <a:stretch>
            <a:fillRect/>
          </a:stretch>
        </p:blipFill>
        <p:spPr>
          <a:xfrm>
            <a:off x="498102" y="3152501"/>
            <a:ext cx="1620712" cy="2660741"/>
          </a:xfrm>
          <a:prstGeom prst="rect">
            <a:avLst/>
          </a:prstGeom>
        </p:spPr>
      </p:pic>
    </p:spTree>
    <p:extLst>
      <p:ext uri="{BB962C8B-B14F-4D97-AF65-F5344CB8AC3E}">
        <p14:creationId xmlns:p14="http://schemas.microsoft.com/office/powerpoint/2010/main" val="3337044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Target RAW Exchange system</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CA9CBAF5-A999-4E17-84CF-FB4E87385E9F}"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a:defRPr/>
            </a:pPr>
            <a:r>
              <a:rPr lang="en-US" altLang="en-US" sz="1200">
                <a:latin typeface="Helvetica" panose="020B0604020202020204" pitchFamily="34" charset="0"/>
              </a:rPr>
              <a:t>Maurice Ball | Fluid Systems Design &amp; Quality Assurance Management in Accelerator Applications</a:t>
            </a:r>
            <a:endParaRPr lang="en-US" sz="1200" b="1" dirty="0"/>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24</a:t>
            </a:fld>
            <a:endParaRPr lang="en-US" altLang="en-US" sz="1200">
              <a:solidFill>
                <a:srgbClr val="004C97"/>
              </a:solidFill>
              <a:latin typeface="Helvetica" panose="020B0604020202020204" pitchFamily="34" charset="0"/>
            </a:endParaRPr>
          </a:p>
        </p:txBody>
      </p:sp>
      <p:pic>
        <p:nvPicPr>
          <p:cNvPr id="3" name="Picture 2" descr="A picture containing indoor, floor, wall, building&#10;&#10;Description generated with very high confidence">
            <a:extLst>
              <a:ext uri="{FF2B5EF4-FFF2-40B4-BE49-F238E27FC236}">
                <a16:creationId xmlns:a16="http://schemas.microsoft.com/office/drawing/2014/main" id="{E1E0EA1C-3A3B-4636-8F9D-822BDD147724}"/>
              </a:ext>
            </a:extLst>
          </p:cNvPr>
          <p:cNvPicPr>
            <a:picLocks noChangeAspect="1"/>
          </p:cNvPicPr>
          <p:nvPr/>
        </p:nvPicPr>
        <p:blipFill>
          <a:blip r:embed="rId2"/>
          <a:stretch>
            <a:fillRect/>
          </a:stretch>
        </p:blipFill>
        <p:spPr>
          <a:xfrm>
            <a:off x="806450" y="978579"/>
            <a:ext cx="7367995" cy="5203370"/>
          </a:xfrm>
          <a:prstGeom prst="rect">
            <a:avLst/>
          </a:prstGeom>
        </p:spPr>
      </p:pic>
      <p:sp>
        <p:nvSpPr>
          <p:cNvPr id="7" name="Footer Placeholder 3">
            <a:extLst>
              <a:ext uri="{FF2B5EF4-FFF2-40B4-BE49-F238E27FC236}">
                <a16:creationId xmlns:a16="http://schemas.microsoft.com/office/drawing/2014/main" id="{4D75AB89-F5B6-4B65-BD71-69EEDCF7D086}"/>
              </a:ext>
            </a:extLst>
          </p:cNvPr>
          <p:cNvSpPr txBox="1">
            <a:spLocks/>
          </p:cNvSpPr>
          <p:nvPr/>
        </p:nvSpPr>
        <p:spPr>
          <a:xfrm>
            <a:off x="903370" y="4525818"/>
            <a:ext cx="2702696" cy="1631412"/>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z="2000" dirty="0">
                <a:solidFill>
                  <a:srgbClr val="0070C0"/>
                </a:solidFill>
              </a:rPr>
              <a:t>Fill and make-up operation: Fills( entire system vol) and makes-up RAW systems with fresh DI water</a:t>
            </a:r>
          </a:p>
        </p:txBody>
      </p:sp>
      <p:cxnSp>
        <p:nvCxnSpPr>
          <p:cNvPr id="8" name="Straight Arrow Connector 7">
            <a:extLst>
              <a:ext uri="{FF2B5EF4-FFF2-40B4-BE49-F238E27FC236}">
                <a16:creationId xmlns:a16="http://schemas.microsoft.com/office/drawing/2014/main" id="{A7310E2F-3721-435E-8A87-9D17B11A462A}"/>
              </a:ext>
            </a:extLst>
          </p:cNvPr>
          <p:cNvCxnSpPr>
            <a:cxnSpLocks/>
          </p:cNvCxnSpPr>
          <p:nvPr/>
        </p:nvCxnSpPr>
        <p:spPr>
          <a:xfrm>
            <a:off x="3606066" y="4924310"/>
            <a:ext cx="430225" cy="55285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Footer Placeholder 3">
            <a:extLst>
              <a:ext uri="{FF2B5EF4-FFF2-40B4-BE49-F238E27FC236}">
                <a16:creationId xmlns:a16="http://schemas.microsoft.com/office/drawing/2014/main" id="{C8EF8667-F0E3-48F2-8DFA-5F0C0F906451}"/>
              </a:ext>
            </a:extLst>
          </p:cNvPr>
          <p:cNvSpPr txBox="1">
            <a:spLocks/>
          </p:cNvSpPr>
          <p:nvPr/>
        </p:nvSpPr>
        <p:spPr>
          <a:xfrm>
            <a:off x="790598" y="1086065"/>
            <a:ext cx="2702696" cy="642937"/>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z="2000" dirty="0">
                <a:solidFill>
                  <a:srgbClr val="0070C0"/>
                </a:solidFill>
              </a:rPr>
              <a:t>Stores RAW water from systems in this tank</a:t>
            </a:r>
          </a:p>
        </p:txBody>
      </p:sp>
      <p:cxnSp>
        <p:nvCxnSpPr>
          <p:cNvPr id="13" name="Straight Arrow Connector 12">
            <a:extLst>
              <a:ext uri="{FF2B5EF4-FFF2-40B4-BE49-F238E27FC236}">
                <a16:creationId xmlns:a16="http://schemas.microsoft.com/office/drawing/2014/main" id="{F7EB9906-6C16-4B20-9728-5E8C3566AC6D}"/>
              </a:ext>
            </a:extLst>
          </p:cNvPr>
          <p:cNvCxnSpPr>
            <a:cxnSpLocks/>
          </p:cNvCxnSpPr>
          <p:nvPr/>
        </p:nvCxnSpPr>
        <p:spPr>
          <a:xfrm>
            <a:off x="903370" y="1729002"/>
            <a:ext cx="430225" cy="55285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14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Target RAW Exchange system</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45C0650-9D14-4D97-857A-03AAC9D4D4F2}"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a:defRPr/>
            </a:pPr>
            <a:r>
              <a:rPr lang="en-US" altLang="en-US" sz="1200">
                <a:latin typeface="Helvetica" panose="020B0604020202020204" pitchFamily="34" charset="0"/>
              </a:rPr>
              <a:t>Maurice Ball | Fluid Systems Design &amp; Quality Assurance Management in Accelerator Applications</a:t>
            </a:r>
            <a:endParaRPr lang="en-US" sz="1200" b="1" dirty="0"/>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25</a:t>
            </a:fld>
            <a:endParaRPr lang="en-US" altLang="en-US" sz="1200">
              <a:solidFill>
                <a:srgbClr val="004C97"/>
              </a:solidFill>
              <a:latin typeface="Helvetica" panose="020B0604020202020204" pitchFamily="34" charset="0"/>
            </a:endParaRPr>
          </a:p>
        </p:txBody>
      </p:sp>
      <p:pic>
        <p:nvPicPr>
          <p:cNvPr id="2" name="Picture 1">
            <a:extLst>
              <a:ext uri="{FF2B5EF4-FFF2-40B4-BE49-F238E27FC236}">
                <a16:creationId xmlns:a16="http://schemas.microsoft.com/office/drawing/2014/main" id="{45941AC5-0D7F-4750-B10E-C5E52358D004}"/>
              </a:ext>
            </a:extLst>
          </p:cNvPr>
          <p:cNvPicPr>
            <a:picLocks noChangeAspect="1"/>
          </p:cNvPicPr>
          <p:nvPr/>
        </p:nvPicPr>
        <p:blipFill>
          <a:blip r:embed="rId2"/>
          <a:stretch>
            <a:fillRect/>
          </a:stretch>
        </p:blipFill>
        <p:spPr>
          <a:xfrm>
            <a:off x="64655" y="2449080"/>
            <a:ext cx="4664363" cy="3629892"/>
          </a:xfrm>
          <a:prstGeom prst="rect">
            <a:avLst/>
          </a:prstGeom>
        </p:spPr>
      </p:pic>
      <p:pic>
        <p:nvPicPr>
          <p:cNvPr id="4" name="Picture 3">
            <a:extLst>
              <a:ext uri="{FF2B5EF4-FFF2-40B4-BE49-F238E27FC236}">
                <a16:creationId xmlns:a16="http://schemas.microsoft.com/office/drawing/2014/main" id="{D05F0303-FB91-4B84-AF2C-0F207848ADC7}"/>
              </a:ext>
            </a:extLst>
          </p:cNvPr>
          <p:cNvPicPr>
            <a:picLocks noChangeAspect="1"/>
          </p:cNvPicPr>
          <p:nvPr/>
        </p:nvPicPr>
        <p:blipFill>
          <a:blip r:embed="rId3"/>
          <a:stretch>
            <a:fillRect/>
          </a:stretch>
        </p:blipFill>
        <p:spPr>
          <a:xfrm>
            <a:off x="4767262" y="2449080"/>
            <a:ext cx="4312083" cy="3713019"/>
          </a:xfrm>
          <a:prstGeom prst="rect">
            <a:avLst/>
          </a:prstGeom>
        </p:spPr>
      </p:pic>
      <p:sp>
        <p:nvSpPr>
          <p:cNvPr id="14" name="Content Placeholder 2">
            <a:extLst>
              <a:ext uri="{FF2B5EF4-FFF2-40B4-BE49-F238E27FC236}">
                <a16:creationId xmlns:a16="http://schemas.microsoft.com/office/drawing/2014/main" id="{B3DB36DC-7657-4021-922B-3CB9D4CB4716}"/>
              </a:ext>
            </a:extLst>
          </p:cNvPr>
          <p:cNvSpPr>
            <a:spLocks noGrp="1"/>
          </p:cNvSpPr>
          <p:nvPr>
            <p:ph idx="1"/>
          </p:nvPr>
        </p:nvSpPr>
        <p:spPr>
          <a:xfrm>
            <a:off x="228600" y="849083"/>
            <a:ext cx="8672513" cy="1580081"/>
          </a:xfrm>
        </p:spPr>
        <p:txBody>
          <a:bodyPr/>
          <a:lstStyle/>
          <a:p>
            <a:pPr marL="256032" indent="-265176">
              <a:spcBef>
                <a:spcPts val="600"/>
              </a:spcBef>
              <a:spcAft>
                <a:spcPts val="600"/>
              </a:spcAft>
              <a:buFont typeface="Arial"/>
              <a:buChar char="•"/>
            </a:pPr>
            <a:r>
              <a:rPr lang="en-US" sz="2200" dirty="0">
                <a:solidFill>
                  <a:srgbClr val="808080"/>
                </a:solidFill>
              </a:rPr>
              <a:t>During operations, try to maintain tritium concentration to values &lt;=1E06 </a:t>
            </a:r>
            <a:r>
              <a:rPr lang="en-US" sz="2200" dirty="0" err="1">
                <a:solidFill>
                  <a:srgbClr val="808080"/>
                </a:solidFill>
              </a:rPr>
              <a:t>pCi</a:t>
            </a:r>
            <a:r>
              <a:rPr lang="en-US" sz="2200" dirty="0">
                <a:solidFill>
                  <a:srgbClr val="808080"/>
                </a:solidFill>
              </a:rPr>
              <a:t>/ml. This is not a hard limit.</a:t>
            </a:r>
          </a:p>
          <a:p>
            <a:pPr marL="256032" indent="-265176">
              <a:spcBef>
                <a:spcPts val="600"/>
              </a:spcBef>
              <a:spcAft>
                <a:spcPts val="600"/>
              </a:spcAft>
              <a:buFont typeface="Arial"/>
              <a:buChar char="•"/>
            </a:pPr>
            <a:r>
              <a:rPr lang="en-US" sz="2200" dirty="0">
                <a:solidFill>
                  <a:srgbClr val="808080"/>
                </a:solidFill>
                <a:ea typeface="Geneva" charset="0"/>
              </a:rPr>
              <a:t>This is done by draining some water from the RAW systems and adding fresh DI water on a weekly basis.</a:t>
            </a:r>
            <a:endParaRPr lang="en-US" dirty="0">
              <a:solidFill>
                <a:srgbClr val="808080"/>
              </a:solidFill>
              <a:ea typeface="Geneva" charset="0"/>
            </a:endParaRPr>
          </a:p>
        </p:txBody>
      </p:sp>
      <p:sp>
        <p:nvSpPr>
          <p:cNvPr id="15" name="Footer Placeholder 3">
            <a:extLst>
              <a:ext uri="{FF2B5EF4-FFF2-40B4-BE49-F238E27FC236}">
                <a16:creationId xmlns:a16="http://schemas.microsoft.com/office/drawing/2014/main" id="{59D3CE02-5D32-4F01-859A-6F9D9DB0ED5E}"/>
              </a:ext>
            </a:extLst>
          </p:cNvPr>
          <p:cNvSpPr txBox="1">
            <a:spLocks/>
          </p:cNvSpPr>
          <p:nvPr/>
        </p:nvSpPr>
        <p:spPr>
          <a:xfrm>
            <a:off x="2836727" y="2874818"/>
            <a:ext cx="1597170" cy="308242"/>
          </a:xfrm>
          <a:prstGeom prst="rect">
            <a:avLst/>
          </a:prstGeom>
          <a:noFill/>
          <a:ln>
            <a:solidFill>
              <a:srgbClr val="505050"/>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z="1800" dirty="0">
                <a:solidFill>
                  <a:srgbClr val="0070C0"/>
                </a:solidFill>
              </a:rPr>
              <a:t>1 Million </a:t>
            </a:r>
            <a:r>
              <a:rPr lang="en-US" sz="1800" dirty="0" err="1">
                <a:solidFill>
                  <a:srgbClr val="0070C0"/>
                </a:solidFill>
              </a:rPr>
              <a:t>pCi</a:t>
            </a:r>
            <a:r>
              <a:rPr lang="en-US" sz="1800" dirty="0">
                <a:solidFill>
                  <a:srgbClr val="0070C0"/>
                </a:solidFill>
              </a:rPr>
              <a:t>/ml</a:t>
            </a:r>
          </a:p>
        </p:txBody>
      </p:sp>
      <p:cxnSp>
        <p:nvCxnSpPr>
          <p:cNvPr id="16" name="Straight Arrow Connector 15">
            <a:extLst>
              <a:ext uri="{FF2B5EF4-FFF2-40B4-BE49-F238E27FC236}">
                <a16:creationId xmlns:a16="http://schemas.microsoft.com/office/drawing/2014/main" id="{32B0DD06-A6C5-4979-81F6-8E8D043543AE}"/>
              </a:ext>
            </a:extLst>
          </p:cNvPr>
          <p:cNvCxnSpPr>
            <a:cxnSpLocks/>
          </p:cNvCxnSpPr>
          <p:nvPr/>
        </p:nvCxnSpPr>
        <p:spPr>
          <a:xfrm flipH="1">
            <a:off x="2604655" y="3168073"/>
            <a:ext cx="240145" cy="175491"/>
          </a:xfrm>
          <a:prstGeom prst="straightConnector1">
            <a:avLst/>
          </a:prstGeom>
          <a:ln>
            <a:solidFill>
              <a:srgbClr val="50505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7D532E82-FCA3-4938-B05F-4A2AAD61FDD7}"/>
              </a:ext>
            </a:extLst>
          </p:cNvPr>
          <p:cNvCxnSpPr/>
          <p:nvPr/>
        </p:nvCxnSpPr>
        <p:spPr>
          <a:xfrm>
            <a:off x="676275" y="3429000"/>
            <a:ext cx="370046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C20121B-3BC8-4F03-ADEE-53FB2130A86B}"/>
              </a:ext>
            </a:extLst>
          </p:cNvPr>
          <p:cNvCxnSpPr/>
          <p:nvPr/>
        </p:nvCxnSpPr>
        <p:spPr>
          <a:xfrm>
            <a:off x="5354493" y="3729182"/>
            <a:ext cx="370046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1" name="Footer Placeholder 3">
            <a:extLst>
              <a:ext uri="{FF2B5EF4-FFF2-40B4-BE49-F238E27FC236}">
                <a16:creationId xmlns:a16="http://schemas.microsoft.com/office/drawing/2014/main" id="{374D79D2-3C75-4D3C-B07F-4521D3B9FD06}"/>
              </a:ext>
            </a:extLst>
          </p:cNvPr>
          <p:cNvSpPr txBox="1">
            <a:spLocks/>
          </p:cNvSpPr>
          <p:nvPr/>
        </p:nvSpPr>
        <p:spPr>
          <a:xfrm>
            <a:off x="7303943" y="3090407"/>
            <a:ext cx="1597170" cy="335696"/>
          </a:xfrm>
          <a:prstGeom prst="rect">
            <a:avLst/>
          </a:prstGeom>
          <a:solidFill>
            <a:schemeClr val="bg1"/>
          </a:solidFill>
          <a:ln>
            <a:solidFill>
              <a:srgbClr val="505050"/>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sz="1800" dirty="0">
                <a:solidFill>
                  <a:srgbClr val="0070C0"/>
                </a:solidFill>
              </a:rPr>
              <a:t>1 Million </a:t>
            </a:r>
            <a:r>
              <a:rPr lang="en-US" sz="1800" dirty="0" err="1">
                <a:solidFill>
                  <a:srgbClr val="0070C0"/>
                </a:solidFill>
              </a:rPr>
              <a:t>pCi</a:t>
            </a:r>
            <a:r>
              <a:rPr lang="en-US" sz="1800" dirty="0">
                <a:solidFill>
                  <a:srgbClr val="0070C0"/>
                </a:solidFill>
              </a:rPr>
              <a:t>/ml</a:t>
            </a:r>
          </a:p>
        </p:txBody>
      </p:sp>
      <p:cxnSp>
        <p:nvCxnSpPr>
          <p:cNvPr id="22" name="Straight Arrow Connector 21">
            <a:extLst>
              <a:ext uri="{FF2B5EF4-FFF2-40B4-BE49-F238E27FC236}">
                <a16:creationId xmlns:a16="http://schemas.microsoft.com/office/drawing/2014/main" id="{ADC3E684-9010-465E-97FC-E81C6BC3C500}"/>
              </a:ext>
            </a:extLst>
          </p:cNvPr>
          <p:cNvCxnSpPr>
            <a:cxnSpLocks/>
          </p:cNvCxnSpPr>
          <p:nvPr/>
        </p:nvCxnSpPr>
        <p:spPr>
          <a:xfrm flipH="1">
            <a:off x="6637213" y="3297352"/>
            <a:ext cx="666730" cy="381908"/>
          </a:xfrm>
          <a:prstGeom prst="straightConnector1">
            <a:avLst/>
          </a:prstGeom>
          <a:ln>
            <a:solidFill>
              <a:srgbClr val="505050"/>
            </a:solidFill>
            <a:tailEnd type="triangle"/>
          </a:ln>
        </p:spPr>
        <p:style>
          <a:lnRef idx="2">
            <a:schemeClr val="accent1"/>
          </a:lnRef>
          <a:fillRef idx="0">
            <a:schemeClr val="accent1"/>
          </a:fillRef>
          <a:effectRef idx="1">
            <a:schemeClr val="accent1"/>
          </a:effectRef>
          <a:fontRef idx="minor">
            <a:schemeClr val="tx1"/>
          </a:fontRef>
        </p:style>
      </p:cxnSp>
      <p:sp>
        <p:nvSpPr>
          <p:cNvPr id="24" name="Footer Placeholder 4">
            <a:extLst>
              <a:ext uri="{FF2B5EF4-FFF2-40B4-BE49-F238E27FC236}">
                <a16:creationId xmlns:a16="http://schemas.microsoft.com/office/drawing/2014/main" id="{8D2906B0-1D88-4FE7-89AC-C173A8FECE3B}"/>
              </a:ext>
            </a:extLst>
          </p:cNvPr>
          <p:cNvSpPr txBox="1">
            <a:spLocks/>
          </p:cNvSpPr>
          <p:nvPr/>
        </p:nvSpPr>
        <p:spPr bwMode="auto">
          <a:xfrm>
            <a:off x="4729018" y="6055736"/>
            <a:ext cx="5373688"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9pPr>
          </a:lstStyle>
          <a:p>
            <a:pPr>
              <a:defRPr/>
            </a:pPr>
            <a:r>
              <a:rPr lang="en-US" sz="1200" b="1" dirty="0">
                <a:latin typeface="Helvetica" panose="020B0604020202020204" pitchFamily="34" charset="0"/>
              </a:rPr>
              <a:t>Source: Abhishek Deshpande, Tony Busch, and Matt Quinn</a:t>
            </a:r>
            <a:endParaRPr lang="en-US" sz="1200" b="1" dirty="0"/>
          </a:p>
        </p:txBody>
      </p:sp>
    </p:spTree>
    <p:extLst>
      <p:ext uri="{BB962C8B-B14F-4D97-AF65-F5344CB8AC3E}">
        <p14:creationId xmlns:p14="http://schemas.microsoft.com/office/powerpoint/2010/main" val="1422177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TGT, H1, and H2 </a:t>
            </a:r>
            <a:r>
              <a:rPr lang="en-US" dirty="0" err="1"/>
              <a:t>Ar</a:t>
            </a:r>
            <a:r>
              <a:rPr lang="en-US" dirty="0"/>
              <a:t> purge systems</a:t>
            </a:r>
          </a:p>
        </p:txBody>
      </p:sp>
      <p:sp>
        <p:nvSpPr>
          <p:cNvPr id="3" name="Content Placeholder 2">
            <a:extLst>
              <a:ext uri="{FF2B5EF4-FFF2-40B4-BE49-F238E27FC236}">
                <a16:creationId xmlns:a16="http://schemas.microsoft.com/office/drawing/2014/main" id="{277481A6-C1E4-4955-A045-0B8FBE190DC9}"/>
              </a:ext>
            </a:extLst>
          </p:cNvPr>
          <p:cNvSpPr>
            <a:spLocks noGrp="1"/>
          </p:cNvSpPr>
          <p:nvPr>
            <p:ph idx="1"/>
          </p:nvPr>
        </p:nvSpPr>
        <p:spPr>
          <a:xfrm>
            <a:off x="228600" y="1043046"/>
            <a:ext cx="8672513" cy="890257"/>
          </a:xfrm>
        </p:spPr>
        <p:txBody>
          <a:bodyPr/>
          <a:lstStyle/>
          <a:p>
            <a:pPr marL="256032" indent="-265176">
              <a:spcBef>
                <a:spcPts val="600"/>
              </a:spcBef>
              <a:spcAft>
                <a:spcPts val="600"/>
              </a:spcAft>
              <a:buFont typeface="Arial"/>
              <a:buChar char="•"/>
            </a:pPr>
            <a:r>
              <a:rPr lang="en-US" sz="2200" dirty="0">
                <a:solidFill>
                  <a:srgbClr val="808080"/>
                </a:solidFill>
                <a:ea typeface="Geneva" charset="0"/>
              </a:rPr>
              <a:t>RAW system expansion tanks have </a:t>
            </a:r>
            <a:r>
              <a:rPr lang="en-US" sz="2200" dirty="0">
                <a:solidFill>
                  <a:srgbClr val="808080"/>
                </a:solidFill>
              </a:rPr>
              <a:t>low pressure Argon gas flowing into them. </a:t>
            </a:r>
          </a:p>
          <a:p>
            <a:pPr marL="256032" indent="-265176">
              <a:spcBef>
                <a:spcPts val="600"/>
              </a:spcBef>
              <a:spcAft>
                <a:spcPts val="600"/>
              </a:spcAft>
              <a:buFont typeface="Arial"/>
              <a:buChar char="•"/>
            </a:pPr>
            <a:r>
              <a:rPr lang="en-US" sz="2200" dirty="0">
                <a:solidFill>
                  <a:srgbClr val="808080"/>
                </a:solidFill>
                <a:ea typeface="Geneva" charset="0"/>
              </a:rPr>
              <a:t>This is to displace the H</a:t>
            </a:r>
            <a:r>
              <a:rPr lang="en-US" sz="2200" baseline="-25000" dirty="0">
                <a:solidFill>
                  <a:srgbClr val="808080"/>
                </a:solidFill>
                <a:ea typeface="Geneva" charset="0"/>
              </a:rPr>
              <a:t>2</a:t>
            </a:r>
            <a:r>
              <a:rPr lang="en-US" sz="2200" dirty="0">
                <a:solidFill>
                  <a:srgbClr val="808080"/>
                </a:solidFill>
                <a:ea typeface="Geneva" charset="0"/>
              </a:rPr>
              <a:t> produced during beam operations. Outlets of the tanks </a:t>
            </a:r>
            <a:r>
              <a:rPr lang="en-US" sz="2200" dirty="0">
                <a:solidFill>
                  <a:srgbClr val="808080"/>
                </a:solidFill>
              </a:rPr>
              <a:t>open </a:t>
            </a:r>
            <a:r>
              <a:rPr lang="en-US" sz="2200" dirty="0">
                <a:solidFill>
                  <a:srgbClr val="808080"/>
                </a:solidFill>
                <a:ea typeface="Geneva" charset="0"/>
              </a:rPr>
              <a:t>Target Hall Chase.</a:t>
            </a:r>
          </a:p>
          <a:p>
            <a:pPr marL="256032" indent="-265176">
              <a:spcBef>
                <a:spcPts val="600"/>
              </a:spcBef>
              <a:spcAft>
                <a:spcPts val="600"/>
              </a:spcAft>
              <a:buFont typeface="Arial"/>
              <a:buChar char="•"/>
            </a:pPr>
            <a:endParaRPr lang="en-US" sz="2200" dirty="0">
              <a:solidFill>
                <a:srgbClr val="808080"/>
              </a:solidFill>
            </a:endParaRPr>
          </a:p>
          <a:p>
            <a:pPr marL="256032" indent="-265176">
              <a:spcBef>
                <a:spcPts val="600"/>
              </a:spcBef>
              <a:spcAft>
                <a:spcPts val="600"/>
              </a:spcAft>
              <a:buFont typeface="Arial"/>
              <a:buChar char="•"/>
            </a:pPr>
            <a:endParaRPr lang="en-US" sz="2200" dirty="0">
              <a:solidFill>
                <a:srgbClr val="808080"/>
              </a:solidFill>
              <a:ea typeface="Geneva" charset="0"/>
            </a:endParaRPr>
          </a:p>
          <a:p>
            <a:pPr marL="256032" indent="-265176">
              <a:spcBef>
                <a:spcPts val="600"/>
              </a:spcBef>
              <a:spcAft>
                <a:spcPts val="600"/>
              </a:spcAft>
              <a:buFont typeface="Arial"/>
              <a:buChar char="•"/>
            </a:pPr>
            <a:endParaRPr lang="en-US" sz="2200" dirty="0">
              <a:solidFill>
                <a:srgbClr val="808080"/>
              </a:solidFill>
            </a:endParaRPr>
          </a:p>
          <a:p>
            <a:pPr marL="256032" indent="-265176">
              <a:spcBef>
                <a:spcPts val="600"/>
              </a:spcBef>
              <a:spcAft>
                <a:spcPts val="600"/>
              </a:spcAft>
              <a:buFont typeface="Arial"/>
              <a:buChar char="•"/>
            </a:pPr>
            <a:endParaRPr lang="en-US" sz="2200" dirty="0">
              <a:solidFill>
                <a:srgbClr val="808080"/>
              </a:solidFill>
              <a:ea typeface="Geneva" charset="0"/>
            </a:endParaRPr>
          </a:p>
          <a:p>
            <a:pPr marL="256032" indent="-265176">
              <a:spcBef>
                <a:spcPts val="600"/>
              </a:spcBef>
              <a:spcAft>
                <a:spcPts val="600"/>
              </a:spcAft>
              <a:buFont typeface="Arial"/>
              <a:buChar char="•"/>
            </a:pPr>
            <a:endParaRPr lang="en-US" sz="2200" dirty="0">
              <a:solidFill>
                <a:srgbClr val="808080"/>
              </a:solidFill>
            </a:endParaRPr>
          </a:p>
          <a:p>
            <a:pPr marL="256032" indent="-265176">
              <a:spcBef>
                <a:spcPts val="600"/>
              </a:spcBef>
              <a:spcAft>
                <a:spcPts val="600"/>
              </a:spcAft>
              <a:buFont typeface="Arial"/>
              <a:buChar char="•"/>
            </a:pPr>
            <a:endParaRPr lang="en-US" sz="2200" dirty="0">
              <a:solidFill>
                <a:srgbClr val="808080"/>
              </a:solidFill>
              <a:ea typeface="Geneva" charset="0"/>
            </a:endParaRPr>
          </a:p>
          <a:p>
            <a:pPr marL="256032" indent="-265176">
              <a:spcBef>
                <a:spcPts val="600"/>
              </a:spcBef>
              <a:spcAft>
                <a:spcPts val="600"/>
              </a:spcAft>
              <a:buFont typeface="Arial"/>
              <a:buChar char="•"/>
            </a:pPr>
            <a:r>
              <a:rPr lang="en-US" sz="2200" dirty="0">
                <a:solidFill>
                  <a:srgbClr val="808080"/>
                </a:solidFill>
              </a:rPr>
              <a:t>Above measurements are made during downtime (Sept. 25 2018) conditions with newly installed gas mass flow meters.</a:t>
            </a:r>
            <a:endParaRPr lang="en-US" dirty="0">
              <a:solidFill>
                <a:srgbClr val="808080"/>
              </a:solidFill>
              <a:ea typeface="Geneva" charset="0"/>
            </a:endParaRP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BD68A5B5-3567-4989-9CC7-CBE9922165B5}"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26</a:t>
            </a:fld>
            <a:endParaRPr lang="en-US" altLang="en-US"/>
          </a:p>
        </p:txBody>
      </p:sp>
      <p:pic>
        <p:nvPicPr>
          <p:cNvPr id="7" name="Content Placeholder 1">
            <a:extLst>
              <a:ext uri="{FF2B5EF4-FFF2-40B4-BE49-F238E27FC236}">
                <a16:creationId xmlns:a16="http://schemas.microsoft.com/office/drawing/2014/main" id="{D1E4961C-7677-4F35-8245-AB52D2F37F95}"/>
              </a:ext>
            </a:extLst>
          </p:cNvPr>
          <p:cNvPicPr>
            <a:picLocks noChangeAspect="1"/>
          </p:cNvPicPr>
          <p:nvPr/>
        </p:nvPicPr>
        <p:blipFill>
          <a:blip r:embed="rId2"/>
          <a:stretch>
            <a:fillRect/>
          </a:stretch>
        </p:blipFill>
        <p:spPr>
          <a:xfrm>
            <a:off x="165304" y="2919251"/>
            <a:ext cx="2574079" cy="2227217"/>
          </a:xfrm>
          <a:prstGeom prst="rect">
            <a:avLst/>
          </a:prstGeom>
        </p:spPr>
      </p:pic>
      <p:cxnSp>
        <p:nvCxnSpPr>
          <p:cNvPr id="9" name="Straight Arrow Connector 8">
            <a:extLst>
              <a:ext uri="{FF2B5EF4-FFF2-40B4-BE49-F238E27FC236}">
                <a16:creationId xmlns:a16="http://schemas.microsoft.com/office/drawing/2014/main" id="{9B715F72-945F-407B-A799-AA3A01D71407}"/>
              </a:ext>
            </a:extLst>
          </p:cNvPr>
          <p:cNvCxnSpPr>
            <a:cxnSpLocks/>
          </p:cNvCxnSpPr>
          <p:nvPr/>
        </p:nvCxnSpPr>
        <p:spPr>
          <a:xfrm>
            <a:off x="2072640" y="2858335"/>
            <a:ext cx="0" cy="515439"/>
          </a:xfrm>
          <a:prstGeom prst="straightConnector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sp>
        <p:nvSpPr>
          <p:cNvPr id="12" name="Footer Placeholder 3">
            <a:extLst>
              <a:ext uri="{FF2B5EF4-FFF2-40B4-BE49-F238E27FC236}">
                <a16:creationId xmlns:a16="http://schemas.microsoft.com/office/drawing/2014/main" id="{2BF5774F-6D4D-4AF3-B532-E86DA14E3AD1}"/>
              </a:ext>
            </a:extLst>
          </p:cNvPr>
          <p:cNvSpPr txBox="1">
            <a:spLocks/>
          </p:cNvSpPr>
          <p:nvPr/>
        </p:nvSpPr>
        <p:spPr>
          <a:xfrm>
            <a:off x="1210741" y="2536568"/>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598 </a:t>
            </a:r>
            <a:r>
              <a:rPr lang="en-US" sz="2000" dirty="0" err="1">
                <a:solidFill>
                  <a:srgbClr val="0070C0"/>
                </a:solidFill>
              </a:rPr>
              <a:t>Sccm</a:t>
            </a:r>
            <a:r>
              <a:rPr lang="en-US" sz="2000" baseline="-25000" dirty="0" err="1">
                <a:solidFill>
                  <a:srgbClr val="0070C0"/>
                </a:solidFill>
              </a:rPr>
              <a:t>Ar</a:t>
            </a:r>
            <a:endParaRPr lang="en-US" sz="2000" dirty="0">
              <a:solidFill>
                <a:srgbClr val="0070C0"/>
              </a:solidFill>
            </a:endParaRPr>
          </a:p>
        </p:txBody>
      </p:sp>
      <p:pic>
        <p:nvPicPr>
          <p:cNvPr id="13" name="Picture 12">
            <a:extLst>
              <a:ext uri="{FF2B5EF4-FFF2-40B4-BE49-F238E27FC236}">
                <a16:creationId xmlns:a16="http://schemas.microsoft.com/office/drawing/2014/main" id="{079DF070-2B4D-4182-8709-ECACEC27793D}"/>
              </a:ext>
            </a:extLst>
          </p:cNvPr>
          <p:cNvPicPr>
            <a:picLocks noChangeAspect="1"/>
          </p:cNvPicPr>
          <p:nvPr/>
        </p:nvPicPr>
        <p:blipFill>
          <a:blip r:embed="rId3"/>
          <a:stretch>
            <a:fillRect/>
          </a:stretch>
        </p:blipFill>
        <p:spPr>
          <a:xfrm>
            <a:off x="2992063" y="2948497"/>
            <a:ext cx="2574079" cy="2227217"/>
          </a:xfrm>
          <a:prstGeom prst="rect">
            <a:avLst/>
          </a:prstGeom>
        </p:spPr>
      </p:pic>
      <p:sp>
        <p:nvSpPr>
          <p:cNvPr id="15" name="Footer Placeholder 3">
            <a:extLst>
              <a:ext uri="{FF2B5EF4-FFF2-40B4-BE49-F238E27FC236}">
                <a16:creationId xmlns:a16="http://schemas.microsoft.com/office/drawing/2014/main" id="{949D30DB-68CC-411A-B998-B91519D27612}"/>
              </a:ext>
            </a:extLst>
          </p:cNvPr>
          <p:cNvSpPr txBox="1">
            <a:spLocks/>
          </p:cNvSpPr>
          <p:nvPr/>
        </p:nvSpPr>
        <p:spPr>
          <a:xfrm>
            <a:off x="3187718" y="2558979"/>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502 </a:t>
            </a:r>
            <a:r>
              <a:rPr lang="en-US" sz="2000" dirty="0" err="1">
                <a:solidFill>
                  <a:srgbClr val="0070C0"/>
                </a:solidFill>
              </a:rPr>
              <a:t>Sccm</a:t>
            </a:r>
            <a:r>
              <a:rPr lang="en-US" sz="2000" baseline="-25000" dirty="0" err="1">
                <a:solidFill>
                  <a:srgbClr val="0070C0"/>
                </a:solidFill>
              </a:rPr>
              <a:t>Ar</a:t>
            </a:r>
            <a:endParaRPr lang="en-US" sz="2000" dirty="0">
              <a:solidFill>
                <a:srgbClr val="0070C0"/>
              </a:solidFill>
            </a:endParaRPr>
          </a:p>
        </p:txBody>
      </p:sp>
      <p:cxnSp>
        <p:nvCxnSpPr>
          <p:cNvPr id="24" name="Connector: Curved 23">
            <a:extLst>
              <a:ext uri="{FF2B5EF4-FFF2-40B4-BE49-F238E27FC236}">
                <a16:creationId xmlns:a16="http://schemas.microsoft.com/office/drawing/2014/main" id="{AD406E4C-D75C-4AD0-88F5-181660F008BC}"/>
              </a:ext>
            </a:extLst>
          </p:cNvPr>
          <p:cNvCxnSpPr>
            <a:cxnSpLocks/>
            <a:stCxn id="15" idx="1"/>
          </p:cNvCxnSpPr>
          <p:nvPr/>
        </p:nvCxnSpPr>
        <p:spPr>
          <a:xfrm rot="10800000" flipH="1" flipV="1">
            <a:off x="3187718" y="2726124"/>
            <a:ext cx="404622" cy="1026029"/>
          </a:xfrm>
          <a:prstGeom prst="curvedConnector4">
            <a:avLst>
              <a:gd name="adj1" fmla="val -22061"/>
              <a:gd name="adj2" fmla="val 6748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247C93E5-620D-4E1A-AEC2-E1A85E33B977}"/>
              </a:ext>
            </a:extLst>
          </p:cNvPr>
          <p:cNvPicPr>
            <a:picLocks noChangeAspect="1"/>
          </p:cNvPicPr>
          <p:nvPr/>
        </p:nvPicPr>
        <p:blipFill>
          <a:blip r:embed="rId4"/>
          <a:stretch>
            <a:fillRect/>
          </a:stretch>
        </p:blipFill>
        <p:spPr>
          <a:xfrm>
            <a:off x="5818822" y="2919251"/>
            <a:ext cx="2505075" cy="2244635"/>
          </a:xfrm>
          <a:prstGeom prst="rect">
            <a:avLst/>
          </a:prstGeom>
        </p:spPr>
      </p:pic>
      <p:sp>
        <p:nvSpPr>
          <p:cNvPr id="30" name="Footer Placeholder 3">
            <a:extLst>
              <a:ext uri="{FF2B5EF4-FFF2-40B4-BE49-F238E27FC236}">
                <a16:creationId xmlns:a16="http://schemas.microsoft.com/office/drawing/2014/main" id="{87DA1076-2A53-4FA8-B86F-27D91F5DC94E}"/>
              </a:ext>
            </a:extLst>
          </p:cNvPr>
          <p:cNvSpPr txBox="1">
            <a:spLocks/>
          </p:cNvSpPr>
          <p:nvPr/>
        </p:nvSpPr>
        <p:spPr>
          <a:xfrm>
            <a:off x="6026658" y="2528936"/>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120 </a:t>
            </a:r>
            <a:r>
              <a:rPr lang="en-US" sz="2000" dirty="0" err="1">
                <a:solidFill>
                  <a:srgbClr val="0070C0"/>
                </a:solidFill>
              </a:rPr>
              <a:t>Sccm</a:t>
            </a:r>
            <a:r>
              <a:rPr lang="en-US" sz="2000" baseline="-25000" dirty="0" err="1">
                <a:solidFill>
                  <a:srgbClr val="0070C0"/>
                </a:solidFill>
              </a:rPr>
              <a:t>Ar</a:t>
            </a:r>
            <a:endParaRPr lang="en-US" sz="2000" dirty="0">
              <a:solidFill>
                <a:srgbClr val="0070C0"/>
              </a:solidFill>
            </a:endParaRPr>
          </a:p>
        </p:txBody>
      </p:sp>
      <p:cxnSp>
        <p:nvCxnSpPr>
          <p:cNvPr id="31" name="Connector: Curved 30">
            <a:extLst>
              <a:ext uri="{FF2B5EF4-FFF2-40B4-BE49-F238E27FC236}">
                <a16:creationId xmlns:a16="http://schemas.microsoft.com/office/drawing/2014/main" id="{5FFB51BB-1E6A-4C5D-9910-F6E18B49CFB9}"/>
              </a:ext>
            </a:extLst>
          </p:cNvPr>
          <p:cNvCxnSpPr>
            <a:cxnSpLocks/>
            <a:stCxn id="30" idx="1"/>
          </p:cNvCxnSpPr>
          <p:nvPr/>
        </p:nvCxnSpPr>
        <p:spPr>
          <a:xfrm rot="10800000" flipH="1" flipV="1">
            <a:off x="6026658" y="2696081"/>
            <a:ext cx="404622" cy="1026029"/>
          </a:xfrm>
          <a:prstGeom prst="curvedConnector4">
            <a:avLst>
              <a:gd name="adj1" fmla="val -22061"/>
              <a:gd name="adj2" fmla="val 95490"/>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055AEBF-F8D9-45B3-AE3B-6C6795AA14DA}"/>
              </a:ext>
            </a:extLst>
          </p:cNvPr>
          <p:cNvCxnSpPr>
            <a:cxnSpLocks/>
          </p:cNvCxnSpPr>
          <p:nvPr/>
        </p:nvCxnSpPr>
        <p:spPr>
          <a:xfrm flipH="1">
            <a:off x="689134" y="3131269"/>
            <a:ext cx="317863" cy="0"/>
          </a:xfrm>
          <a:prstGeom prst="straightConnector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244E59A-96C4-49BA-8C6A-AA2B8945541A}"/>
              </a:ext>
            </a:extLst>
          </p:cNvPr>
          <p:cNvCxnSpPr>
            <a:cxnSpLocks/>
          </p:cNvCxnSpPr>
          <p:nvPr/>
        </p:nvCxnSpPr>
        <p:spPr>
          <a:xfrm>
            <a:off x="4646405" y="3286789"/>
            <a:ext cx="422365" cy="0"/>
          </a:xfrm>
          <a:prstGeom prst="straightConnector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9F6BACCC-1BED-474E-BBB8-FC4ABF4AC038}"/>
              </a:ext>
            </a:extLst>
          </p:cNvPr>
          <p:cNvCxnSpPr>
            <a:cxnSpLocks/>
          </p:cNvCxnSpPr>
          <p:nvPr/>
        </p:nvCxnSpPr>
        <p:spPr>
          <a:xfrm>
            <a:off x="7526338" y="3274961"/>
            <a:ext cx="422365" cy="0"/>
          </a:xfrm>
          <a:prstGeom prst="straightConnector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sp>
        <p:nvSpPr>
          <p:cNvPr id="38" name="Footer Placeholder 3">
            <a:extLst>
              <a:ext uri="{FF2B5EF4-FFF2-40B4-BE49-F238E27FC236}">
                <a16:creationId xmlns:a16="http://schemas.microsoft.com/office/drawing/2014/main" id="{0CF68E4E-9AA1-4B1E-9EA5-48917CC01627}"/>
              </a:ext>
            </a:extLst>
          </p:cNvPr>
          <p:cNvSpPr txBox="1">
            <a:spLocks/>
          </p:cNvSpPr>
          <p:nvPr/>
        </p:nvSpPr>
        <p:spPr>
          <a:xfrm>
            <a:off x="165304" y="5233344"/>
            <a:ext cx="2642080" cy="250283"/>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Target RAW </a:t>
            </a:r>
          </a:p>
        </p:txBody>
      </p:sp>
      <p:sp>
        <p:nvSpPr>
          <p:cNvPr id="39" name="Footer Placeholder 3">
            <a:extLst>
              <a:ext uri="{FF2B5EF4-FFF2-40B4-BE49-F238E27FC236}">
                <a16:creationId xmlns:a16="http://schemas.microsoft.com/office/drawing/2014/main" id="{8E582348-8C6B-4774-8A93-D9B3E00A8F69}"/>
              </a:ext>
            </a:extLst>
          </p:cNvPr>
          <p:cNvSpPr txBox="1">
            <a:spLocks/>
          </p:cNvSpPr>
          <p:nvPr/>
        </p:nvSpPr>
        <p:spPr>
          <a:xfrm>
            <a:off x="3014991" y="5230940"/>
            <a:ext cx="2642080" cy="250283"/>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1 RAW </a:t>
            </a:r>
          </a:p>
        </p:txBody>
      </p:sp>
      <p:sp>
        <p:nvSpPr>
          <p:cNvPr id="40" name="Footer Placeholder 3">
            <a:extLst>
              <a:ext uri="{FF2B5EF4-FFF2-40B4-BE49-F238E27FC236}">
                <a16:creationId xmlns:a16="http://schemas.microsoft.com/office/drawing/2014/main" id="{9E2A748B-5F3D-41AF-AFDC-0DFDE63F581D}"/>
              </a:ext>
            </a:extLst>
          </p:cNvPr>
          <p:cNvSpPr txBox="1">
            <a:spLocks/>
          </p:cNvSpPr>
          <p:nvPr/>
        </p:nvSpPr>
        <p:spPr>
          <a:xfrm>
            <a:off x="5681817" y="5202058"/>
            <a:ext cx="2642080" cy="250283"/>
          </a:xfrm>
          <a:prstGeom prst="rect">
            <a:avLst/>
          </a:prstGeom>
          <a:solidFill>
            <a:schemeClr val="bg1"/>
          </a:solidFill>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2 RAW </a:t>
            </a:r>
          </a:p>
        </p:txBody>
      </p:sp>
    </p:spTree>
    <p:extLst>
      <p:ext uri="{BB962C8B-B14F-4D97-AF65-F5344CB8AC3E}">
        <p14:creationId xmlns:p14="http://schemas.microsoft.com/office/powerpoint/2010/main" val="2119011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Horn 1 and Horn 2 Spray Nozzle </a:t>
            </a:r>
            <a:r>
              <a:rPr lang="en-US" dirty="0" err="1"/>
              <a:t>Ar</a:t>
            </a:r>
            <a:r>
              <a:rPr lang="en-US" dirty="0"/>
              <a:t> purge systems</a:t>
            </a:r>
          </a:p>
        </p:txBody>
      </p:sp>
      <p:sp>
        <p:nvSpPr>
          <p:cNvPr id="3" name="Content Placeholder 2">
            <a:extLst>
              <a:ext uri="{FF2B5EF4-FFF2-40B4-BE49-F238E27FC236}">
                <a16:creationId xmlns:a16="http://schemas.microsoft.com/office/drawing/2014/main" id="{277481A6-C1E4-4955-A045-0B8FBE190DC9}"/>
              </a:ext>
            </a:extLst>
          </p:cNvPr>
          <p:cNvSpPr>
            <a:spLocks noGrp="1"/>
          </p:cNvSpPr>
          <p:nvPr>
            <p:ph idx="1"/>
          </p:nvPr>
        </p:nvSpPr>
        <p:spPr>
          <a:xfrm>
            <a:off x="228600" y="1043046"/>
            <a:ext cx="8672513" cy="890257"/>
          </a:xfrm>
        </p:spPr>
        <p:txBody>
          <a:bodyPr/>
          <a:lstStyle/>
          <a:p>
            <a:pPr marL="256032" indent="-265176">
              <a:spcBef>
                <a:spcPts val="600"/>
              </a:spcBef>
              <a:spcAft>
                <a:spcPts val="600"/>
              </a:spcAft>
              <a:buFont typeface="Arial"/>
              <a:buChar char="•"/>
            </a:pPr>
            <a:r>
              <a:rPr lang="en-US" sz="2200" dirty="0">
                <a:solidFill>
                  <a:srgbClr val="808080"/>
                </a:solidFill>
                <a:ea typeface="Geneva" charset="0"/>
              </a:rPr>
              <a:t>Argon </a:t>
            </a:r>
            <a:r>
              <a:rPr lang="en-US" sz="2200" dirty="0">
                <a:solidFill>
                  <a:srgbClr val="808080"/>
                </a:solidFill>
              </a:rPr>
              <a:t>is also induced through the Horn 1 and Horn 2 inner conductor water spray nozzles.</a:t>
            </a:r>
          </a:p>
          <a:p>
            <a:pPr marL="256032" indent="-265176">
              <a:spcBef>
                <a:spcPts val="600"/>
              </a:spcBef>
              <a:spcAft>
                <a:spcPts val="600"/>
              </a:spcAft>
              <a:buFont typeface="Arial"/>
              <a:buChar char="•"/>
            </a:pPr>
            <a:r>
              <a:rPr lang="en-US" sz="2200" dirty="0">
                <a:solidFill>
                  <a:srgbClr val="808080"/>
                </a:solidFill>
                <a:ea typeface="Geneva" charset="0"/>
              </a:rPr>
              <a:t>This </a:t>
            </a:r>
            <a:r>
              <a:rPr lang="en-US" sz="2200" dirty="0">
                <a:solidFill>
                  <a:srgbClr val="808080"/>
                </a:solidFill>
              </a:rPr>
              <a:t>Argon shows up on the exhausts of the H1 and H2 expansion tanks:</a:t>
            </a:r>
            <a:endParaRPr lang="en-US" dirty="0">
              <a:solidFill>
                <a:srgbClr val="808080"/>
              </a:solidFill>
              <a:ea typeface="Geneva" charset="0"/>
            </a:endParaRP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6DE36AA6-B162-42F4-BEDD-4506C4063229}"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27</a:t>
            </a:fld>
            <a:endParaRPr lang="en-US" altLang="en-US"/>
          </a:p>
        </p:txBody>
      </p:sp>
      <p:pic>
        <p:nvPicPr>
          <p:cNvPr id="13" name="Picture 12">
            <a:extLst>
              <a:ext uri="{FF2B5EF4-FFF2-40B4-BE49-F238E27FC236}">
                <a16:creationId xmlns:a16="http://schemas.microsoft.com/office/drawing/2014/main" id="{079DF070-2B4D-4182-8709-ECACEC27793D}"/>
              </a:ext>
            </a:extLst>
          </p:cNvPr>
          <p:cNvPicPr>
            <a:picLocks noChangeAspect="1"/>
          </p:cNvPicPr>
          <p:nvPr/>
        </p:nvPicPr>
        <p:blipFill>
          <a:blip r:embed="rId2"/>
          <a:stretch>
            <a:fillRect/>
          </a:stretch>
        </p:blipFill>
        <p:spPr>
          <a:xfrm>
            <a:off x="806450" y="2906726"/>
            <a:ext cx="2574079" cy="2227217"/>
          </a:xfrm>
          <a:prstGeom prst="rect">
            <a:avLst/>
          </a:prstGeom>
        </p:spPr>
      </p:pic>
      <p:sp>
        <p:nvSpPr>
          <p:cNvPr id="15" name="Footer Placeholder 3">
            <a:extLst>
              <a:ext uri="{FF2B5EF4-FFF2-40B4-BE49-F238E27FC236}">
                <a16:creationId xmlns:a16="http://schemas.microsoft.com/office/drawing/2014/main" id="{949D30DB-68CC-411A-B998-B91519D27612}"/>
              </a:ext>
            </a:extLst>
          </p:cNvPr>
          <p:cNvSpPr txBox="1">
            <a:spLocks/>
          </p:cNvSpPr>
          <p:nvPr/>
        </p:nvSpPr>
        <p:spPr>
          <a:xfrm>
            <a:off x="1002105" y="2517208"/>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502 </a:t>
            </a:r>
            <a:r>
              <a:rPr lang="en-US" sz="2000" dirty="0" err="1">
                <a:solidFill>
                  <a:srgbClr val="0070C0"/>
                </a:solidFill>
              </a:rPr>
              <a:t>Sccm</a:t>
            </a:r>
            <a:r>
              <a:rPr lang="en-US" sz="2000" baseline="-25000" dirty="0" err="1">
                <a:solidFill>
                  <a:srgbClr val="0070C0"/>
                </a:solidFill>
              </a:rPr>
              <a:t>Ar</a:t>
            </a:r>
            <a:endParaRPr lang="en-US" sz="2000" dirty="0">
              <a:solidFill>
                <a:srgbClr val="0070C0"/>
              </a:solidFill>
            </a:endParaRPr>
          </a:p>
        </p:txBody>
      </p:sp>
      <p:cxnSp>
        <p:nvCxnSpPr>
          <p:cNvPr id="24" name="Connector: Curved 23">
            <a:extLst>
              <a:ext uri="{FF2B5EF4-FFF2-40B4-BE49-F238E27FC236}">
                <a16:creationId xmlns:a16="http://schemas.microsoft.com/office/drawing/2014/main" id="{AD406E4C-D75C-4AD0-88F5-181660F008BC}"/>
              </a:ext>
            </a:extLst>
          </p:cNvPr>
          <p:cNvCxnSpPr>
            <a:cxnSpLocks/>
            <a:stCxn id="15" idx="1"/>
          </p:cNvCxnSpPr>
          <p:nvPr/>
        </p:nvCxnSpPr>
        <p:spPr>
          <a:xfrm rot="10800000" flipH="1" flipV="1">
            <a:off x="1002105" y="2684353"/>
            <a:ext cx="404622" cy="1026029"/>
          </a:xfrm>
          <a:prstGeom prst="curvedConnector4">
            <a:avLst>
              <a:gd name="adj1" fmla="val -22061"/>
              <a:gd name="adj2" fmla="val 6748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247C93E5-620D-4E1A-AEC2-E1A85E33B977}"/>
              </a:ext>
            </a:extLst>
          </p:cNvPr>
          <p:cNvPicPr>
            <a:picLocks noChangeAspect="1"/>
          </p:cNvPicPr>
          <p:nvPr/>
        </p:nvPicPr>
        <p:blipFill>
          <a:blip r:embed="rId3"/>
          <a:stretch>
            <a:fillRect/>
          </a:stretch>
        </p:blipFill>
        <p:spPr>
          <a:xfrm>
            <a:off x="5165062" y="2906726"/>
            <a:ext cx="2505075" cy="2244635"/>
          </a:xfrm>
          <a:prstGeom prst="rect">
            <a:avLst/>
          </a:prstGeom>
        </p:spPr>
      </p:pic>
      <p:sp>
        <p:nvSpPr>
          <p:cNvPr id="30" name="Footer Placeholder 3">
            <a:extLst>
              <a:ext uri="{FF2B5EF4-FFF2-40B4-BE49-F238E27FC236}">
                <a16:creationId xmlns:a16="http://schemas.microsoft.com/office/drawing/2014/main" id="{87DA1076-2A53-4FA8-B86F-27D91F5DC94E}"/>
              </a:ext>
            </a:extLst>
          </p:cNvPr>
          <p:cNvSpPr txBox="1">
            <a:spLocks/>
          </p:cNvSpPr>
          <p:nvPr/>
        </p:nvSpPr>
        <p:spPr>
          <a:xfrm>
            <a:off x="5372898" y="2516411"/>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120 </a:t>
            </a:r>
            <a:r>
              <a:rPr lang="en-US" sz="2000" dirty="0" err="1">
                <a:solidFill>
                  <a:srgbClr val="0070C0"/>
                </a:solidFill>
              </a:rPr>
              <a:t>Sccm</a:t>
            </a:r>
            <a:r>
              <a:rPr lang="en-US" sz="2000" baseline="-25000" dirty="0" err="1">
                <a:solidFill>
                  <a:srgbClr val="0070C0"/>
                </a:solidFill>
              </a:rPr>
              <a:t>Ar</a:t>
            </a:r>
            <a:endParaRPr lang="en-US" sz="2000" dirty="0">
              <a:solidFill>
                <a:srgbClr val="0070C0"/>
              </a:solidFill>
            </a:endParaRPr>
          </a:p>
        </p:txBody>
      </p:sp>
      <p:cxnSp>
        <p:nvCxnSpPr>
          <p:cNvPr id="31" name="Connector: Curved 30">
            <a:extLst>
              <a:ext uri="{FF2B5EF4-FFF2-40B4-BE49-F238E27FC236}">
                <a16:creationId xmlns:a16="http://schemas.microsoft.com/office/drawing/2014/main" id="{5FFB51BB-1E6A-4C5D-9910-F6E18B49CFB9}"/>
              </a:ext>
            </a:extLst>
          </p:cNvPr>
          <p:cNvCxnSpPr>
            <a:cxnSpLocks/>
            <a:stCxn id="30" idx="1"/>
          </p:cNvCxnSpPr>
          <p:nvPr/>
        </p:nvCxnSpPr>
        <p:spPr>
          <a:xfrm rot="10800000" flipH="1" flipV="1">
            <a:off x="5372898" y="2683556"/>
            <a:ext cx="404622" cy="1026029"/>
          </a:xfrm>
          <a:prstGeom prst="curvedConnector4">
            <a:avLst>
              <a:gd name="adj1" fmla="val -22061"/>
              <a:gd name="adj2" fmla="val 95490"/>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244E59A-96C4-49BA-8C6A-AA2B8945541A}"/>
              </a:ext>
            </a:extLst>
          </p:cNvPr>
          <p:cNvCxnSpPr>
            <a:cxnSpLocks/>
          </p:cNvCxnSpPr>
          <p:nvPr/>
        </p:nvCxnSpPr>
        <p:spPr>
          <a:xfrm>
            <a:off x="2435420" y="3227600"/>
            <a:ext cx="1135848" cy="17418"/>
          </a:xfrm>
          <a:prstGeom prst="straightConnector1">
            <a:avLst/>
          </a:prstGeom>
          <a:ln w="57150">
            <a:solidFill>
              <a:srgbClr val="A7A8AA"/>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80E657F-284E-4C05-91F2-2E7D0F4AD134}"/>
              </a:ext>
            </a:extLst>
          </p:cNvPr>
          <p:cNvCxnSpPr>
            <a:cxnSpLocks/>
          </p:cNvCxnSpPr>
          <p:nvPr/>
        </p:nvCxnSpPr>
        <p:spPr>
          <a:xfrm flipV="1">
            <a:off x="1767840" y="4615544"/>
            <a:ext cx="0" cy="711656"/>
          </a:xfrm>
          <a:prstGeom prst="straightConnector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sp>
        <p:nvSpPr>
          <p:cNvPr id="22" name="Footer Placeholder 3">
            <a:extLst>
              <a:ext uri="{FF2B5EF4-FFF2-40B4-BE49-F238E27FC236}">
                <a16:creationId xmlns:a16="http://schemas.microsoft.com/office/drawing/2014/main" id="{F25937D9-5DCC-4BA0-8DA4-CA8E69205710}"/>
              </a:ext>
            </a:extLst>
          </p:cNvPr>
          <p:cNvSpPr txBox="1">
            <a:spLocks/>
          </p:cNvSpPr>
          <p:nvPr/>
        </p:nvSpPr>
        <p:spPr>
          <a:xfrm>
            <a:off x="1406727" y="5321633"/>
            <a:ext cx="1724297" cy="654293"/>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530 </a:t>
            </a:r>
            <a:r>
              <a:rPr lang="en-US" sz="2000" dirty="0" err="1">
                <a:solidFill>
                  <a:srgbClr val="0070C0"/>
                </a:solidFill>
              </a:rPr>
              <a:t>Sccm</a:t>
            </a:r>
            <a:r>
              <a:rPr lang="en-US" sz="2000" baseline="-25000" dirty="0" err="1">
                <a:solidFill>
                  <a:srgbClr val="0070C0"/>
                </a:solidFill>
              </a:rPr>
              <a:t>Ar</a:t>
            </a:r>
            <a:endParaRPr lang="en-US" sz="2000" baseline="-25000" dirty="0">
              <a:solidFill>
                <a:srgbClr val="0070C0"/>
              </a:solidFill>
            </a:endParaRPr>
          </a:p>
          <a:p>
            <a:pPr algn="ctr">
              <a:defRPr/>
            </a:pPr>
            <a:r>
              <a:rPr lang="en-US" sz="2000" dirty="0">
                <a:solidFill>
                  <a:srgbClr val="0070C0"/>
                </a:solidFill>
              </a:rPr>
              <a:t>(Spray Line)</a:t>
            </a:r>
          </a:p>
        </p:txBody>
      </p:sp>
      <p:cxnSp>
        <p:nvCxnSpPr>
          <p:cNvPr id="23" name="Straight Arrow Connector 22">
            <a:extLst>
              <a:ext uri="{FF2B5EF4-FFF2-40B4-BE49-F238E27FC236}">
                <a16:creationId xmlns:a16="http://schemas.microsoft.com/office/drawing/2014/main" id="{A1888817-D6BD-4AC0-94C7-E2A8C08CA3A7}"/>
              </a:ext>
            </a:extLst>
          </p:cNvPr>
          <p:cNvCxnSpPr>
            <a:cxnSpLocks/>
          </p:cNvCxnSpPr>
          <p:nvPr/>
        </p:nvCxnSpPr>
        <p:spPr>
          <a:xfrm flipV="1">
            <a:off x="6258133" y="4501295"/>
            <a:ext cx="0" cy="711656"/>
          </a:xfrm>
          <a:prstGeom prst="straightConnector1">
            <a:avLst/>
          </a:prstGeom>
          <a:ln>
            <a:solidFill>
              <a:srgbClr val="A7A8AA"/>
            </a:solidFill>
            <a:tailEnd type="triangle"/>
          </a:ln>
        </p:spPr>
        <p:style>
          <a:lnRef idx="2">
            <a:schemeClr val="accent1"/>
          </a:lnRef>
          <a:fillRef idx="0">
            <a:schemeClr val="accent1"/>
          </a:fillRef>
          <a:effectRef idx="1">
            <a:schemeClr val="accent1"/>
          </a:effectRef>
          <a:fontRef idx="minor">
            <a:schemeClr val="tx1"/>
          </a:fontRef>
        </p:style>
      </p:cxnSp>
      <p:sp>
        <p:nvSpPr>
          <p:cNvPr id="25" name="Footer Placeholder 3">
            <a:extLst>
              <a:ext uri="{FF2B5EF4-FFF2-40B4-BE49-F238E27FC236}">
                <a16:creationId xmlns:a16="http://schemas.microsoft.com/office/drawing/2014/main" id="{705ED790-34C9-4C82-AC82-42ED6984246C}"/>
              </a:ext>
            </a:extLst>
          </p:cNvPr>
          <p:cNvSpPr txBox="1">
            <a:spLocks/>
          </p:cNvSpPr>
          <p:nvPr/>
        </p:nvSpPr>
        <p:spPr>
          <a:xfrm>
            <a:off x="5842018" y="5182548"/>
            <a:ext cx="1724297" cy="621431"/>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80 </a:t>
            </a:r>
            <a:r>
              <a:rPr lang="en-US" sz="2000" dirty="0" err="1">
                <a:solidFill>
                  <a:srgbClr val="0070C0"/>
                </a:solidFill>
              </a:rPr>
              <a:t>Sccm</a:t>
            </a:r>
            <a:r>
              <a:rPr lang="en-US" sz="2000" baseline="-25000" dirty="0" err="1">
                <a:solidFill>
                  <a:srgbClr val="0070C0"/>
                </a:solidFill>
              </a:rPr>
              <a:t>Ar</a:t>
            </a:r>
            <a:endParaRPr lang="en-US" sz="2000" baseline="-25000" dirty="0">
              <a:solidFill>
                <a:srgbClr val="0070C0"/>
              </a:solidFill>
            </a:endParaRPr>
          </a:p>
          <a:p>
            <a:pPr algn="ctr">
              <a:defRPr/>
            </a:pPr>
            <a:r>
              <a:rPr lang="en-US" sz="2000" dirty="0">
                <a:solidFill>
                  <a:srgbClr val="0070C0"/>
                </a:solidFill>
              </a:rPr>
              <a:t>(Spray Line)</a:t>
            </a:r>
          </a:p>
        </p:txBody>
      </p:sp>
      <p:sp>
        <p:nvSpPr>
          <p:cNvPr id="26" name="Footer Placeholder 3">
            <a:extLst>
              <a:ext uri="{FF2B5EF4-FFF2-40B4-BE49-F238E27FC236}">
                <a16:creationId xmlns:a16="http://schemas.microsoft.com/office/drawing/2014/main" id="{EBD6F4CF-079C-4F19-A235-3EDE9087BE7D}"/>
              </a:ext>
            </a:extLst>
          </p:cNvPr>
          <p:cNvSpPr txBox="1">
            <a:spLocks/>
          </p:cNvSpPr>
          <p:nvPr/>
        </p:nvSpPr>
        <p:spPr>
          <a:xfrm>
            <a:off x="2782576" y="2790432"/>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~1109 </a:t>
            </a:r>
            <a:r>
              <a:rPr lang="en-US" sz="2000" dirty="0" err="1">
                <a:solidFill>
                  <a:srgbClr val="0070C0"/>
                </a:solidFill>
              </a:rPr>
              <a:t>Sccm</a:t>
            </a:r>
            <a:r>
              <a:rPr lang="en-US" sz="2000" baseline="-25000" dirty="0" err="1">
                <a:solidFill>
                  <a:srgbClr val="0070C0"/>
                </a:solidFill>
              </a:rPr>
              <a:t>Ar</a:t>
            </a:r>
            <a:endParaRPr lang="en-US" sz="2000" dirty="0">
              <a:solidFill>
                <a:srgbClr val="0070C0"/>
              </a:solidFill>
            </a:endParaRPr>
          </a:p>
        </p:txBody>
      </p:sp>
      <p:cxnSp>
        <p:nvCxnSpPr>
          <p:cNvPr id="27" name="Straight Arrow Connector 26">
            <a:extLst>
              <a:ext uri="{FF2B5EF4-FFF2-40B4-BE49-F238E27FC236}">
                <a16:creationId xmlns:a16="http://schemas.microsoft.com/office/drawing/2014/main" id="{02F7DEB9-75FA-4F1D-9517-9D7314EAC8F5}"/>
              </a:ext>
            </a:extLst>
          </p:cNvPr>
          <p:cNvCxnSpPr>
            <a:cxnSpLocks/>
          </p:cNvCxnSpPr>
          <p:nvPr/>
        </p:nvCxnSpPr>
        <p:spPr>
          <a:xfrm>
            <a:off x="6575795" y="3236309"/>
            <a:ext cx="1135848" cy="17418"/>
          </a:xfrm>
          <a:prstGeom prst="straightConnector1">
            <a:avLst/>
          </a:prstGeom>
          <a:ln w="57150">
            <a:solidFill>
              <a:srgbClr val="A7A8AA"/>
            </a:solidFill>
            <a:tailEnd type="triangle"/>
          </a:ln>
        </p:spPr>
        <p:style>
          <a:lnRef idx="2">
            <a:schemeClr val="accent1"/>
          </a:lnRef>
          <a:fillRef idx="0">
            <a:schemeClr val="accent1"/>
          </a:fillRef>
          <a:effectRef idx="1">
            <a:schemeClr val="accent1"/>
          </a:effectRef>
          <a:fontRef idx="minor">
            <a:schemeClr val="tx1"/>
          </a:fontRef>
        </p:style>
      </p:cxnSp>
      <p:sp>
        <p:nvSpPr>
          <p:cNvPr id="28" name="Footer Placeholder 3">
            <a:extLst>
              <a:ext uri="{FF2B5EF4-FFF2-40B4-BE49-F238E27FC236}">
                <a16:creationId xmlns:a16="http://schemas.microsoft.com/office/drawing/2014/main" id="{F0D8F368-FF79-4829-B703-4671B127487B}"/>
              </a:ext>
            </a:extLst>
          </p:cNvPr>
          <p:cNvSpPr txBox="1">
            <a:spLocks/>
          </p:cNvSpPr>
          <p:nvPr/>
        </p:nvSpPr>
        <p:spPr>
          <a:xfrm>
            <a:off x="7143719" y="2790432"/>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~210 </a:t>
            </a:r>
            <a:r>
              <a:rPr lang="en-US" sz="2000" dirty="0" err="1">
                <a:solidFill>
                  <a:srgbClr val="0070C0"/>
                </a:solidFill>
              </a:rPr>
              <a:t>Sccm</a:t>
            </a:r>
            <a:r>
              <a:rPr lang="en-US" sz="2000" baseline="-25000" dirty="0" err="1">
                <a:solidFill>
                  <a:srgbClr val="0070C0"/>
                </a:solidFill>
              </a:rPr>
              <a:t>Ar</a:t>
            </a:r>
            <a:endParaRPr lang="en-US" sz="2000" dirty="0">
              <a:solidFill>
                <a:srgbClr val="0070C0"/>
              </a:solidFill>
            </a:endParaRPr>
          </a:p>
        </p:txBody>
      </p:sp>
      <p:sp>
        <p:nvSpPr>
          <p:cNvPr id="32" name="Footer Placeholder 3">
            <a:extLst>
              <a:ext uri="{FF2B5EF4-FFF2-40B4-BE49-F238E27FC236}">
                <a16:creationId xmlns:a16="http://schemas.microsoft.com/office/drawing/2014/main" id="{E9125172-30D0-44C1-BF8F-521FB002DFF2}"/>
              </a:ext>
            </a:extLst>
          </p:cNvPr>
          <p:cNvSpPr txBox="1">
            <a:spLocks/>
          </p:cNvSpPr>
          <p:nvPr/>
        </p:nvSpPr>
        <p:spPr>
          <a:xfrm>
            <a:off x="2205002" y="4895785"/>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1</a:t>
            </a:r>
          </a:p>
        </p:txBody>
      </p:sp>
      <p:sp>
        <p:nvSpPr>
          <p:cNvPr id="34" name="Footer Placeholder 3">
            <a:extLst>
              <a:ext uri="{FF2B5EF4-FFF2-40B4-BE49-F238E27FC236}">
                <a16:creationId xmlns:a16="http://schemas.microsoft.com/office/drawing/2014/main" id="{29B5D10D-4611-4776-B904-EEFF6898EDFB}"/>
              </a:ext>
            </a:extLst>
          </p:cNvPr>
          <p:cNvSpPr txBox="1">
            <a:spLocks/>
          </p:cNvSpPr>
          <p:nvPr/>
        </p:nvSpPr>
        <p:spPr>
          <a:xfrm>
            <a:off x="6916208" y="4818411"/>
            <a:ext cx="1724297" cy="334292"/>
          </a:xfrm>
          <a:prstGeom prst="rect">
            <a:avLst/>
          </a:prstGeom>
          <a:solidFill>
            <a:schemeClr val="bg1"/>
          </a:solidFill>
          <a:ln>
            <a:solidFill>
              <a:srgbClr val="0F2D62"/>
            </a:solidFill>
          </a:ln>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lgn="ctr">
              <a:defRPr/>
            </a:pPr>
            <a:r>
              <a:rPr lang="en-US" sz="2000" dirty="0">
                <a:solidFill>
                  <a:srgbClr val="0070C0"/>
                </a:solidFill>
              </a:rPr>
              <a:t>Horn 2</a:t>
            </a:r>
          </a:p>
        </p:txBody>
      </p:sp>
    </p:spTree>
    <p:extLst>
      <p:ext uri="{BB962C8B-B14F-4D97-AF65-F5344CB8AC3E}">
        <p14:creationId xmlns:p14="http://schemas.microsoft.com/office/powerpoint/2010/main" val="798678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New instrumentation</a:t>
            </a:r>
          </a:p>
        </p:txBody>
      </p:sp>
      <p:sp>
        <p:nvSpPr>
          <p:cNvPr id="3" name="Content Placeholder 2">
            <a:extLst>
              <a:ext uri="{FF2B5EF4-FFF2-40B4-BE49-F238E27FC236}">
                <a16:creationId xmlns:a16="http://schemas.microsoft.com/office/drawing/2014/main" id="{277481A6-C1E4-4955-A045-0B8FBE190DC9}"/>
              </a:ext>
            </a:extLst>
          </p:cNvPr>
          <p:cNvSpPr>
            <a:spLocks noGrp="1"/>
          </p:cNvSpPr>
          <p:nvPr>
            <p:ph idx="1"/>
          </p:nvPr>
        </p:nvSpPr>
        <p:spPr>
          <a:xfrm>
            <a:off x="228600" y="1037717"/>
            <a:ext cx="8672513" cy="2167038"/>
          </a:xfrm>
        </p:spPr>
        <p:txBody>
          <a:bodyPr/>
          <a:lstStyle/>
          <a:p>
            <a:pPr marL="256032" indent="-265176">
              <a:spcBef>
                <a:spcPts val="600"/>
              </a:spcBef>
              <a:spcAft>
                <a:spcPts val="600"/>
              </a:spcAft>
              <a:buFont typeface="Arial"/>
              <a:buChar char="•"/>
            </a:pPr>
            <a:r>
              <a:rPr lang="en-US" sz="2200" dirty="0">
                <a:solidFill>
                  <a:srgbClr val="808080"/>
                </a:solidFill>
                <a:ea typeface="Geneva" charset="0"/>
              </a:rPr>
              <a:t>A gas analyzer to measure H</a:t>
            </a:r>
            <a:r>
              <a:rPr lang="en-US" sz="2200" baseline="-25000" dirty="0">
                <a:solidFill>
                  <a:srgbClr val="808080"/>
                </a:solidFill>
                <a:ea typeface="Geneva" charset="0"/>
              </a:rPr>
              <a:t>2</a:t>
            </a:r>
            <a:r>
              <a:rPr lang="en-US" sz="2200" dirty="0">
                <a:solidFill>
                  <a:srgbClr val="808080"/>
                </a:solidFill>
                <a:ea typeface="Geneva" charset="0"/>
              </a:rPr>
              <a:t>, O</a:t>
            </a:r>
            <a:r>
              <a:rPr lang="en-US" sz="2200" baseline="-25000" dirty="0">
                <a:solidFill>
                  <a:srgbClr val="808080"/>
                </a:solidFill>
                <a:ea typeface="Geneva" charset="0"/>
              </a:rPr>
              <a:t>2</a:t>
            </a:r>
            <a:r>
              <a:rPr lang="en-US" sz="2200" dirty="0">
                <a:solidFill>
                  <a:srgbClr val="808080"/>
                </a:solidFill>
                <a:ea typeface="Geneva" charset="0"/>
              </a:rPr>
              <a:t>, and water vapor concentrations inside the head space of the RAW system expansion tanks will be purchased.</a:t>
            </a:r>
          </a:p>
          <a:p>
            <a:pPr marL="256032" indent="-265176">
              <a:spcBef>
                <a:spcPts val="600"/>
              </a:spcBef>
              <a:spcAft>
                <a:spcPts val="600"/>
              </a:spcAft>
              <a:buFont typeface="Arial"/>
              <a:buChar char="•"/>
            </a:pPr>
            <a:endParaRPr lang="en-US" sz="2200" dirty="0">
              <a:solidFill>
                <a:srgbClr val="808080"/>
              </a:solidFill>
              <a:ea typeface="Geneva" charset="0"/>
            </a:endParaRPr>
          </a:p>
          <a:p>
            <a:pPr marL="256032" indent="-265176">
              <a:spcBef>
                <a:spcPts val="600"/>
              </a:spcBef>
              <a:spcAft>
                <a:spcPts val="600"/>
              </a:spcAft>
              <a:buFont typeface="Arial"/>
              <a:buChar char="•"/>
            </a:pPr>
            <a:r>
              <a:rPr lang="en-US" sz="2200" dirty="0">
                <a:solidFill>
                  <a:srgbClr val="808080"/>
                </a:solidFill>
              </a:rPr>
              <a:t>The sampling line infrastructure has been installed and tested during Shutdown 2018.</a:t>
            </a:r>
            <a:endParaRPr lang="en-US" sz="2200" dirty="0">
              <a:solidFill>
                <a:srgbClr val="808080"/>
              </a:solidFill>
              <a:ea typeface="Geneva" charset="0"/>
            </a:endParaRP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C6E9EEA8-AFA3-46E7-9E81-54EFF1F6B903}"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28</a:t>
            </a:fld>
            <a:endParaRPr lang="en-US" altLang="en-US"/>
          </a:p>
        </p:txBody>
      </p:sp>
      <p:pic>
        <p:nvPicPr>
          <p:cNvPr id="7" name="Picture 6">
            <a:extLst>
              <a:ext uri="{FF2B5EF4-FFF2-40B4-BE49-F238E27FC236}">
                <a16:creationId xmlns:a16="http://schemas.microsoft.com/office/drawing/2014/main" id="{099F4D8A-A9C0-45FD-BBE6-E12BE9005E49}"/>
              </a:ext>
            </a:extLst>
          </p:cNvPr>
          <p:cNvPicPr>
            <a:picLocks noChangeAspect="1"/>
          </p:cNvPicPr>
          <p:nvPr/>
        </p:nvPicPr>
        <p:blipFill>
          <a:blip r:embed="rId2"/>
          <a:stretch>
            <a:fillRect/>
          </a:stretch>
        </p:blipFill>
        <p:spPr>
          <a:xfrm>
            <a:off x="2551611" y="3653246"/>
            <a:ext cx="4536213" cy="1579214"/>
          </a:xfrm>
          <a:prstGeom prst="rect">
            <a:avLst/>
          </a:prstGeom>
        </p:spPr>
      </p:pic>
    </p:spTree>
    <p:extLst>
      <p:ext uri="{BB962C8B-B14F-4D97-AF65-F5344CB8AC3E}">
        <p14:creationId xmlns:p14="http://schemas.microsoft.com/office/powerpoint/2010/main" val="919280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D27A-7FF3-4D98-9961-1CF03D5EFABF}"/>
              </a:ext>
            </a:extLst>
          </p:cNvPr>
          <p:cNvSpPr>
            <a:spLocks noGrp="1"/>
          </p:cNvSpPr>
          <p:nvPr>
            <p:ph type="title"/>
          </p:nvPr>
        </p:nvSpPr>
        <p:spPr/>
        <p:txBody>
          <a:bodyPr/>
          <a:lstStyle/>
          <a:p>
            <a:r>
              <a:rPr lang="en-US" dirty="0"/>
              <a:t>Operational experience</a:t>
            </a:r>
          </a:p>
        </p:txBody>
      </p:sp>
      <p:sp>
        <p:nvSpPr>
          <p:cNvPr id="3" name="Content Placeholder 2">
            <a:extLst>
              <a:ext uri="{FF2B5EF4-FFF2-40B4-BE49-F238E27FC236}">
                <a16:creationId xmlns:a16="http://schemas.microsoft.com/office/drawing/2014/main" id="{277481A6-C1E4-4955-A045-0B8FBE190DC9}"/>
              </a:ext>
            </a:extLst>
          </p:cNvPr>
          <p:cNvSpPr>
            <a:spLocks noGrp="1"/>
          </p:cNvSpPr>
          <p:nvPr>
            <p:ph idx="1"/>
          </p:nvPr>
        </p:nvSpPr>
        <p:spPr>
          <a:xfrm>
            <a:off x="228600" y="915796"/>
            <a:ext cx="8672513" cy="5177473"/>
          </a:xfrm>
        </p:spPr>
        <p:txBody>
          <a:bodyPr/>
          <a:lstStyle/>
          <a:p>
            <a:pPr marL="256032" indent="-265176">
              <a:spcBef>
                <a:spcPts val="600"/>
              </a:spcBef>
              <a:spcAft>
                <a:spcPts val="600"/>
              </a:spcAft>
              <a:buFont typeface="Arial"/>
              <a:buChar char="•"/>
            </a:pPr>
            <a:r>
              <a:rPr lang="en-US" sz="1600" dirty="0">
                <a:solidFill>
                  <a:srgbClr val="808080"/>
                </a:solidFill>
                <a:ea typeface="Geneva" charset="0"/>
              </a:rPr>
              <a:t>DI bottles used to be in the RAW room. They have been upgraded, put into casks, and moved to the DI room in 2013.</a:t>
            </a:r>
            <a:r>
              <a:rPr lang="en-US" sz="1600" dirty="0">
                <a:solidFill>
                  <a:srgbClr val="808080"/>
                </a:solidFill>
              </a:rPr>
              <a:t> Less radiation in the RAW room. Prolongs the life of the bottles.</a:t>
            </a:r>
          </a:p>
          <a:p>
            <a:pPr marL="256032" indent="-265176">
              <a:spcBef>
                <a:spcPts val="600"/>
              </a:spcBef>
              <a:spcAft>
                <a:spcPts val="600"/>
              </a:spcAft>
              <a:buFont typeface="Arial"/>
              <a:buChar char="•"/>
            </a:pPr>
            <a:r>
              <a:rPr lang="en-US" sz="1600" dirty="0">
                <a:solidFill>
                  <a:srgbClr val="808080"/>
                </a:solidFill>
                <a:ea typeface="Geneva" charset="0"/>
              </a:rPr>
              <a:t>DI bottles have </a:t>
            </a:r>
            <a:r>
              <a:rPr lang="en-US" sz="1600" dirty="0">
                <a:solidFill>
                  <a:srgbClr val="808080"/>
                </a:solidFill>
              </a:rPr>
              <a:t>pre and post</a:t>
            </a:r>
            <a:r>
              <a:rPr lang="en-US" sz="1600" dirty="0">
                <a:solidFill>
                  <a:srgbClr val="808080"/>
                </a:solidFill>
                <a:ea typeface="Geneva" charset="0"/>
              </a:rPr>
              <a:t> filters. Increases life o</a:t>
            </a:r>
            <a:r>
              <a:rPr lang="en-US" sz="1600" dirty="0">
                <a:solidFill>
                  <a:srgbClr val="808080"/>
                </a:solidFill>
              </a:rPr>
              <a:t>f the bottle.</a:t>
            </a:r>
          </a:p>
          <a:p>
            <a:pPr marL="256032" indent="-265176">
              <a:spcBef>
                <a:spcPts val="600"/>
              </a:spcBef>
              <a:spcAft>
                <a:spcPts val="600"/>
              </a:spcAft>
              <a:buFont typeface="Arial"/>
              <a:buChar char="•"/>
            </a:pPr>
            <a:r>
              <a:rPr lang="en-US" sz="1600" dirty="0">
                <a:solidFill>
                  <a:srgbClr val="808080"/>
                </a:solidFill>
                <a:ea typeface="Geneva" charset="0"/>
              </a:rPr>
              <a:t>DI bottles not used continuously, </a:t>
            </a:r>
            <a:r>
              <a:rPr lang="en-US" sz="1600" dirty="0">
                <a:solidFill>
                  <a:srgbClr val="808080"/>
                </a:solidFill>
              </a:rPr>
              <a:t>3-way valve loop maintains system resistivity between 6-8 </a:t>
            </a:r>
            <a:r>
              <a:rPr lang="en-US" sz="1600" dirty="0" err="1">
                <a:solidFill>
                  <a:srgbClr val="808080"/>
                </a:solidFill>
              </a:rPr>
              <a:t>MOhm</a:t>
            </a:r>
            <a:r>
              <a:rPr lang="en-US" sz="1600" dirty="0">
                <a:solidFill>
                  <a:srgbClr val="808080"/>
                </a:solidFill>
              </a:rPr>
              <a:t>-Cm. This also increases the life of the bottle.</a:t>
            </a:r>
          </a:p>
          <a:p>
            <a:pPr marL="256032" indent="-265176">
              <a:spcBef>
                <a:spcPts val="600"/>
              </a:spcBef>
              <a:spcAft>
                <a:spcPts val="600"/>
              </a:spcAft>
              <a:buFont typeface="Arial"/>
              <a:buChar char="•"/>
            </a:pPr>
            <a:r>
              <a:rPr lang="en-US" sz="1600" dirty="0">
                <a:solidFill>
                  <a:srgbClr val="808080"/>
                </a:solidFill>
                <a:ea typeface="Geneva" charset="0"/>
              </a:rPr>
              <a:t>Filter cartridges are change</a:t>
            </a:r>
            <a:r>
              <a:rPr lang="en-US" sz="1600" dirty="0">
                <a:solidFill>
                  <a:srgbClr val="808080"/>
                </a:solidFill>
              </a:rPr>
              <a:t>d every 4 months of beam-time. This too prolongs the life of the DI bottle.</a:t>
            </a:r>
          </a:p>
          <a:p>
            <a:pPr marL="256032" indent="-265176">
              <a:spcBef>
                <a:spcPts val="600"/>
              </a:spcBef>
              <a:spcAft>
                <a:spcPts val="600"/>
              </a:spcAft>
              <a:buFont typeface="Arial"/>
              <a:buChar char="•"/>
            </a:pPr>
            <a:r>
              <a:rPr lang="en-US" sz="1600" dirty="0">
                <a:solidFill>
                  <a:srgbClr val="808080"/>
                </a:solidFill>
                <a:ea typeface="Geneva" charset="0"/>
              </a:rPr>
              <a:t>Con</a:t>
            </a:r>
            <a:r>
              <a:rPr lang="en-US" sz="1600" dirty="0">
                <a:solidFill>
                  <a:srgbClr val="808080"/>
                </a:solidFill>
              </a:rPr>
              <a:t>ventional off-the shelf process instrumentation fails due to radiation in the RAW room. Rad-hard instrumentation or instrumentation with remote signal conditioning capabilities is selected. A radiation map of the RAW room is created by placing dose monitors in various locations. This map is used to install instrumentation that is not rad-</a:t>
            </a:r>
            <a:r>
              <a:rPr lang="en-US" sz="1600" dirty="0" err="1">
                <a:solidFill>
                  <a:srgbClr val="808080"/>
                </a:solidFill>
              </a:rPr>
              <a:t>hardned</a:t>
            </a:r>
            <a:r>
              <a:rPr lang="en-US" sz="1600" dirty="0">
                <a:solidFill>
                  <a:srgbClr val="808080"/>
                </a:solidFill>
              </a:rPr>
              <a:t>.</a:t>
            </a:r>
          </a:p>
          <a:p>
            <a:pPr marL="256032" indent="-265176">
              <a:spcBef>
                <a:spcPts val="600"/>
              </a:spcBef>
              <a:spcAft>
                <a:spcPts val="600"/>
              </a:spcAft>
              <a:buFont typeface="Arial"/>
              <a:buChar char="•"/>
            </a:pPr>
            <a:r>
              <a:rPr lang="en-US" sz="1600" dirty="0">
                <a:solidFill>
                  <a:srgbClr val="808080"/>
                </a:solidFill>
                <a:ea typeface="Geneva" charset="0"/>
              </a:rPr>
              <a:t>Copper oxide is</a:t>
            </a:r>
            <a:r>
              <a:rPr lang="en-US" sz="1600" dirty="0">
                <a:solidFill>
                  <a:srgbClr val="808080"/>
                </a:solidFill>
              </a:rPr>
              <a:t> an issue with systems with copper piping: Decay Pipe RAW system. There are 3 full-flow filtration loops with 5 micron absolute filter cartridges. They are replaced every 4 months of beam-time.</a:t>
            </a:r>
          </a:p>
          <a:p>
            <a:pPr marL="256032" indent="-265176">
              <a:spcBef>
                <a:spcPts val="600"/>
              </a:spcBef>
              <a:spcAft>
                <a:spcPts val="600"/>
              </a:spcAft>
              <a:buFont typeface="Arial"/>
              <a:buChar char="•"/>
            </a:pPr>
            <a:r>
              <a:rPr lang="en-US" sz="1600" dirty="0">
                <a:solidFill>
                  <a:srgbClr val="808080"/>
                </a:solidFill>
              </a:rPr>
              <a:t>In the copper systems, water is replaced every 2 years.</a:t>
            </a:r>
          </a:p>
          <a:p>
            <a:pPr marL="256032" indent="-265176">
              <a:spcBef>
                <a:spcPts val="600"/>
              </a:spcBef>
              <a:spcAft>
                <a:spcPts val="600"/>
              </a:spcAft>
              <a:buFont typeface="Arial"/>
              <a:buChar char="•"/>
            </a:pPr>
            <a:r>
              <a:rPr lang="en-US" sz="1600" dirty="0">
                <a:solidFill>
                  <a:srgbClr val="808080"/>
                </a:solidFill>
                <a:ea typeface="Geneva" charset="0"/>
              </a:rPr>
              <a:t>Argon purge on all the system expansion tanks</a:t>
            </a:r>
            <a:r>
              <a:rPr lang="en-US" sz="1600" dirty="0">
                <a:solidFill>
                  <a:srgbClr val="808080"/>
                </a:solidFill>
              </a:rPr>
              <a:t> prevents carbonic-acid and nitric acid formation.</a:t>
            </a:r>
            <a:endParaRPr lang="en-US" sz="1600" dirty="0">
              <a:solidFill>
                <a:srgbClr val="808080"/>
              </a:solidFill>
              <a:ea typeface="Geneva" charset="0"/>
            </a:endParaRPr>
          </a:p>
        </p:txBody>
      </p:sp>
      <p:sp>
        <p:nvSpPr>
          <p:cNvPr id="4" name="Date Placeholder 3">
            <a:extLst>
              <a:ext uri="{FF2B5EF4-FFF2-40B4-BE49-F238E27FC236}">
                <a16:creationId xmlns:a16="http://schemas.microsoft.com/office/drawing/2014/main" id="{DC59203D-D507-400F-9B04-81219FF86E8B}"/>
              </a:ext>
            </a:extLst>
          </p:cNvPr>
          <p:cNvSpPr>
            <a:spLocks noGrp="1"/>
          </p:cNvSpPr>
          <p:nvPr>
            <p:ph type="dt" sz="half" idx="10"/>
          </p:nvPr>
        </p:nvSpPr>
        <p:spPr/>
        <p:txBody>
          <a:bodyPr/>
          <a:lstStyle/>
          <a:p>
            <a:fld id="{81E31460-1F7E-4515-8CFF-D21F12395877}"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6484F83-0F87-45E6-950C-3FB2B35E1427}"/>
              </a:ext>
            </a:extLst>
          </p:cNvPr>
          <p:cNvSpPr>
            <a:spLocks noGrp="1"/>
          </p:cNvSpPr>
          <p:nvPr>
            <p:ph type="ftr" sz="quarter" idx="11"/>
          </p:nvPr>
        </p:nvSpPr>
        <p:spPr/>
        <p:txBody>
          <a:bodyPr/>
          <a:lstStyle/>
          <a:p>
            <a:pPr>
              <a:defRPr/>
            </a:pPr>
            <a:r>
              <a:rPr lang="en-US" altLang="en-US">
                <a:latin typeface="Helvetica" panose="020B0604020202020204" pitchFamily="34" charset="0"/>
                <a:ea typeface="Geneva" pitchFamily="121" charset="-128"/>
              </a:rPr>
              <a:t>Maurice Ball | Fluid Systems Design &amp; Quality Assurance Management in Accelerator Applications</a:t>
            </a:r>
            <a:endParaRPr lang="en-US" b="1" dirty="0"/>
          </a:p>
        </p:txBody>
      </p:sp>
      <p:sp>
        <p:nvSpPr>
          <p:cNvPr id="6" name="Slide Number Placeholder 5">
            <a:extLst>
              <a:ext uri="{FF2B5EF4-FFF2-40B4-BE49-F238E27FC236}">
                <a16:creationId xmlns:a16="http://schemas.microsoft.com/office/drawing/2014/main" id="{DCC5E91C-FB86-4E9F-873E-29A7038361A9}"/>
              </a:ext>
            </a:extLst>
          </p:cNvPr>
          <p:cNvSpPr>
            <a:spLocks noGrp="1"/>
          </p:cNvSpPr>
          <p:nvPr>
            <p:ph type="sldNum" sz="quarter" idx="12"/>
          </p:nvPr>
        </p:nvSpPr>
        <p:spPr/>
        <p:txBody>
          <a:bodyPr/>
          <a:lstStyle/>
          <a:p>
            <a:fld id="{52E9C158-AEF1-41A2-A6CE-6F0BAB305EFD}" type="slidenum">
              <a:rPr lang="en-US" altLang="en-US" smtClean="0"/>
              <a:pPr/>
              <a:t>29</a:t>
            </a:fld>
            <a:endParaRPr lang="en-US" altLang="en-US"/>
          </a:p>
        </p:txBody>
      </p:sp>
    </p:spTree>
    <p:extLst>
      <p:ext uri="{BB962C8B-B14F-4D97-AF65-F5344CB8AC3E}">
        <p14:creationId xmlns:p14="http://schemas.microsoft.com/office/powerpoint/2010/main" val="356417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Outline</a:t>
            </a:r>
          </a:p>
        </p:txBody>
      </p:sp>
      <p:sp>
        <p:nvSpPr>
          <p:cNvPr id="24578" name="Content Placeholder 29"/>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Overview of LCW and RAW Systems</a:t>
            </a:r>
          </a:p>
          <a:p>
            <a:pPr eaLnBrk="1" hangingPunct="1"/>
            <a:r>
              <a:rPr lang="en-US" altLang="en-US" dirty="0">
                <a:latin typeface="Helvetica" panose="020B0604020202020204" pitchFamily="34" charset="0"/>
                <a:ea typeface="Geneva" pitchFamily="121" charset="-128"/>
              </a:rPr>
              <a:t>Challenges of piping system Design, Installation, Commissioning, Operations</a:t>
            </a:r>
          </a:p>
          <a:p>
            <a:pPr eaLnBrk="1" hangingPunct="1"/>
            <a:r>
              <a:rPr lang="en-US" altLang="en-US" dirty="0">
                <a:latin typeface="Helvetica" panose="020B0604020202020204" pitchFamily="34" charset="0"/>
                <a:ea typeface="Geneva" pitchFamily="121" charset="-128"/>
              </a:rPr>
              <a:t>Radioactive Water (RAW)</a:t>
            </a:r>
          </a:p>
          <a:p>
            <a:pPr eaLnBrk="1" hangingPunct="1"/>
            <a:r>
              <a:rPr lang="en-US" altLang="en-US" dirty="0">
                <a:latin typeface="Helvetica" panose="020B0604020202020204" pitchFamily="34" charset="0"/>
                <a:ea typeface="Geneva" pitchFamily="121" charset="-128"/>
              </a:rPr>
              <a:t>Copper Oxide Particulate</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5B99A05-5B5C-490C-AF85-760C4C965AB5}"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Maurice Ball | Fluid Systems Design &amp; Quality Assurance Management in Accelerator Applications</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a:t>
            </a:fld>
            <a:endParaRPr lang="en-US" altLang="en-US" sz="1200">
              <a:solidFill>
                <a:srgbClr val="004C97"/>
              </a:solidFill>
              <a:latin typeface="Helvetica" panose="020B0604020202020204" pitchFamily="34" charset="0"/>
            </a:endParaRPr>
          </a:p>
        </p:txBody>
      </p:sp>
    </p:spTree>
    <p:extLst>
      <p:ext uri="{BB962C8B-B14F-4D97-AF65-F5344CB8AC3E}">
        <p14:creationId xmlns:p14="http://schemas.microsoft.com/office/powerpoint/2010/main" val="2966784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94C6-7268-4FAC-A08E-49D4F716599A}"/>
              </a:ext>
            </a:extLst>
          </p:cNvPr>
          <p:cNvSpPr>
            <a:spLocks noGrp="1"/>
          </p:cNvSpPr>
          <p:nvPr>
            <p:ph type="title"/>
          </p:nvPr>
        </p:nvSpPr>
        <p:spPr/>
        <p:txBody>
          <a:bodyPr/>
          <a:lstStyle/>
          <a:p>
            <a:r>
              <a:rPr lang="en-US" dirty="0"/>
              <a:t>Copper Oxide</a:t>
            </a:r>
          </a:p>
        </p:txBody>
      </p:sp>
      <p:sp>
        <p:nvSpPr>
          <p:cNvPr id="3" name="Content Placeholder 2">
            <a:extLst>
              <a:ext uri="{FF2B5EF4-FFF2-40B4-BE49-F238E27FC236}">
                <a16:creationId xmlns:a16="http://schemas.microsoft.com/office/drawing/2014/main" id="{DC6A9833-AE36-42CE-B397-25DB23CDC079}"/>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83BB9E29-BC5C-4172-B216-E0D7F9D283A8}"/>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20F6E9E-22D7-4268-8EE6-3F78EAAD47E2}"/>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50E585C4-B806-4401-A5A2-2BD7FF43BE3D}"/>
              </a:ext>
            </a:extLst>
          </p:cNvPr>
          <p:cNvSpPr>
            <a:spLocks noGrp="1"/>
          </p:cNvSpPr>
          <p:nvPr>
            <p:ph type="sldNum" sz="quarter" idx="12"/>
          </p:nvPr>
        </p:nvSpPr>
        <p:spPr/>
        <p:txBody>
          <a:bodyPr/>
          <a:lstStyle/>
          <a:p>
            <a:fld id="{52E9C158-AEF1-41A2-A6CE-6F0BAB305EFD}" type="slidenum">
              <a:rPr lang="en-US" altLang="en-US" smtClean="0"/>
              <a:pPr/>
              <a:t>30</a:t>
            </a:fld>
            <a:endParaRPr lang="en-US" altLang="en-US"/>
          </a:p>
        </p:txBody>
      </p:sp>
    </p:spTree>
    <p:extLst>
      <p:ext uri="{BB962C8B-B14F-4D97-AF65-F5344CB8AC3E}">
        <p14:creationId xmlns:p14="http://schemas.microsoft.com/office/powerpoint/2010/main" val="1551321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F056-AA9E-4C12-912A-4F9C30F8932F}"/>
              </a:ext>
            </a:extLst>
          </p:cNvPr>
          <p:cNvSpPr>
            <a:spLocks noGrp="1"/>
          </p:cNvSpPr>
          <p:nvPr>
            <p:ph type="title"/>
          </p:nvPr>
        </p:nvSpPr>
        <p:spPr/>
        <p:txBody>
          <a:bodyPr/>
          <a:lstStyle/>
          <a:p>
            <a:r>
              <a:rPr lang="en-US" dirty="0"/>
              <a:t>History of the Copper Oxide Problem in Muon Campus (formerly Pbar)</a:t>
            </a:r>
          </a:p>
        </p:txBody>
      </p:sp>
      <p:sp>
        <p:nvSpPr>
          <p:cNvPr id="3" name="Content Placeholder 2">
            <a:extLst>
              <a:ext uri="{FF2B5EF4-FFF2-40B4-BE49-F238E27FC236}">
                <a16:creationId xmlns:a16="http://schemas.microsoft.com/office/drawing/2014/main" id="{0A154707-DFC5-4010-A132-DC1BE76C3F1B}"/>
              </a:ext>
            </a:extLst>
          </p:cNvPr>
          <p:cNvSpPr>
            <a:spLocks noGrp="1"/>
          </p:cNvSpPr>
          <p:nvPr>
            <p:ph idx="1"/>
          </p:nvPr>
        </p:nvSpPr>
        <p:spPr/>
        <p:txBody>
          <a:bodyPr/>
          <a:lstStyle/>
          <a:p>
            <a:pPr lvl="1"/>
            <a:r>
              <a:rPr lang="en-US" sz="2400" dirty="0"/>
              <a:t>Oxygen introduced into the LCW system during maintenance activities combined with copper in solution to form copper oxide</a:t>
            </a:r>
          </a:p>
          <a:p>
            <a:pPr lvl="1"/>
            <a:r>
              <a:rPr lang="en-US" sz="2400" dirty="0"/>
              <a:t>Copper oxide accumulates in the system and plugs narrow flow paths in water cooled devices</a:t>
            </a:r>
          </a:p>
          <a:p>
            <a:pPr lvl="1"/>
            <a:r>
              <a:rPr lang="en-US" sz="2400" dirty="0"/>
              <a:t>Water cooled devices overheats.</a:t>
            </a:r>
          </a:p>
          <a:p>
            <a:pPr lvl="1"/>
            <a:r>
              <a:rPr lang="en-US" sz="2400" dirty="0"/>
              <a:t>Shutdown accelerator operations, requiring intrusive back flushing procedures</a:t>
            </a:r>
          </a:p>
          <a:p>
            <a:endParaRPr lang="en-US" dirty="0"/>
          </a:p>
        </p:txBody>
      </p:sp>
      <p:sp>
        <p:nvSpPr>
          <p:cNvPr id="4" name="Date Placeholder 3">
            <a:extLst>
              <a:ext uri="{FF2B5EF4-FFF2-40B4-BE49-F238E27FC236}">
                <a16:creationId xmlns:a16="http://schemas.microsoft.com/office/drawing/2014/main" id="{AD4624B3-54F7-4D57-A919-2B218A8ECA4D}"/>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2897C529-A672-4CF1-9A05-6BA43D1B85C9}"/>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DA60E873-F9E1-4AC5-ABA8-6C592B946BE1}"/>
              </a:ext>
            </a:extLst>
          </p:cNvPr>
          <p:cNvSpPr>
            <a:spLocks noGrp="1"/>
          </p:cNvSpPr>
          <p:nvPr>
            <p:ph type="sldNum" sz="quarter" idx="12"/>
          </p:nvPr>
        </p:nvSpPr>
        <p:spPr/>
        <p:txBody>
          <a:bodyPr/>
          <a:lstStyle/>
          <a:p>
            <a:fld id="{52E9C158-AEF1-41A2-A6CE-6F0BAB305EFD}" type="slidenum">
              <a:rPr lang="en-US" altLang="en-US" smtClean="0"/>
              <a:pPr/>
              <a:t>31</a:t>
            </a:fld>
            <a:endParaRPr lang="en-US" altLang="en-US"/>
          </a:p>
        </p:txBody>
      </p:sp>
    </p:spTree>
    <p:extLst>
      <p:ext uri="{BB962C8B-B14F-4D97-AF65-F5344CB8AC3E}">
        <p14:creationId xmlns:p14="http://schemas.microsoft.com/office/powerpoint/2010/main" val="4256468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2F24-69A8-4A3F-ABA2-16F3533F26F5}"/>
              </a:ext>
            </a:extLst>
          </p:cNvPr>
          <p:cNvSpPr>
            <a:spLocks noGrp="1"/>
          </p:cNvSpPr>
          <p:nvPr>
            <p:ph type="title"/>
          </p:nvPr>
        </p:nvSpPr>
        <p:spPr/>
        <p:txBody>
          <a:bodyPr/>
          <a:lstStyle/>
          <a:p>
            <a:r>
              <a:rPr lang="en-US" dirty="0"/>
              <a:t>Copper Oxide</a:t>
            </a:r>
          </a:p>
        </p:txBody>
      </p:sp>
      <p:pic>
        <p:nvPicPr>
          <p:cNvPr id="8" name="Content Placeholder 7">
            <a:extLst>
              <a:ext uri="{FF2B5EF4-FFF2-40B4-BE49-F238E27FC236}">
                <a16:creationId xmlns:a16="http://schemas.microsoft.com/office/drawing/2014/main" id="{7865A46B-9498-468D-AEA4-8F872DB70ED5}"/>
              </a:ext>
            </a:extLst>
          </p:cNvPr>
          <p:cNvPicPr>
            <a:picLocks noGrp="1" noChangeAspect="1"/>
          </p:cNvPicPr>
          <p:nvPr>
            <p:ph idx="1"/>
          </p:nvPr>
        </p:nvPicPr>
        <p:blipFill>
          <a:blip r:embed="rId2"/>
          <a:stretch>
            <a:fillRect/>
          </a:stretch>
        </p:blipFill>
        <p:spPr>
          <a:xfrm>
            <a:off x="1516856" y="1519174"/>
            <a:ext cx="6096000" cy="4035552"/>
          </a:xfrm>
        </p:spPr>
      </p:pic>
      <p:sp>
        <p:nvSpPr>
          <p:cNvPr id="4" name="Date Placeholder 3">
            <a:extLst>
              <a:ext uri="{FF2B5EF4-FFF2-40B4-BE49-F238E27FC236}">
                <a16:creationId xmlns:a16="http://schemas.microsoft.com/office/drawing/2014/main" id="{408EF6D5-E3EF-4112-ADCF-0B07D7846CF7}"/>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83925A03-887B-4902-AD75-155C45F4543A}"/>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60DF5536-9FC8-42CB-A963-D5EE97412523}"/>
              </a:ext>
            </a:extLst>
          </p:cNvPr>
          <p:cNvSpPr>
            <a:spLocks noGrp="1"/>
          </p:cNvSpPr>
          <p:nvPr>
            <p:ph type="sldNum" sz="quarter" idx="12"/>
          </p:nvPr>
        </p:nvSpPr>
        <p:spPr/>
        <p:txBody>
          <a:bodyPr/>
          <a:lstStyle/>
          <a:p>
            <a:fld id="{52E9C158-AEF1-41A2-A6CE-6F0BAB305EFD}" type="slidenum">
              <a:rPr lang="en-US" altLang="en-US" smtClean="0"/>
              <a:pPr/>
              <a:t>32</a:t>
            </a:fld>
            <a:endParaRPr lang="en-US" altLang="en-US"/>
          </a:p>
        </p:txBody>
      </p:sp>
    </p:spTree>
    <p:extLst>
      <p:ext uri="{BB962C8B-B14F-4D97-AF65-F5344CB8AC3E}">
        <p14:creationId xmlns:p14="http://schemas.microsoft.com/office/powerpoint/2010/main" val="2774836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2EF5-956C-4421-B781-F1BA2122FB97}"/>
              </a:ext>
            </a:extLst>
          </p:cNvPr>
          <p:cNvSpPr>
            <a:spLocks noGrp="1"/>
          </p:cNvSpPr>
          <p:nvPr>
            <p:ph type="title"/>
          </p:nvPr>
        </p:nvSpPr>
        <p:spPr/>
        <p:txBody>
          <a:bodyPr/>
          <a:lstStyle/>
          <a:p>
            <a:endParaRPr lang="en-US"/>
          </a:p>
        </p:txBody>
      </p:sp>
      <p:pic>
        <p:nvPicPr>
          <p:cNvPr id="8" name="Content Placeholder 7" descr="A picture containing indoor, building, device&#10;&#10;Description automatically generated">
            <a:extLst>
              <a:ext uri="{FF2B5EF4-FFF2-40B4-BE49-F238E27FC236}">
                <a16:creationId xmlns:a16="http://schemas.microsoft.com/office/drawing/2014/main" id="{1C1DCD67-8371-4D5F-AB80-56216DE2F2A4}"/>
              </a:ext>
            </a:extLst>
          </p:cNvPr>
          <p:cNvPicPr>
            <a:picLocks noGrp="1" noChangeAspect="1"/>
          </p:cNvPicPr>
          <p:nvPr>
            <p:ph idx="1"/>
          </p:nvPr>
        </p:nvPicPr>
        <p:blipFill>
          <a:blip r:embed="rId2"/>
          <a:stretch>
            <a:fillRect/>
          </a:stretch>
        </p:blipFill>
        <p:spPr>
          <a:xfrm>
            <a:off x="228600" y="1313229"/>
            <a:ext cx="8672513" cy="4447442"/>
          </a:xfrm>
        </p:spPr>
      </p:pic>
      <p:sp>
        <p:nvSpPr>
          <p:cNvPr id="4" name="Date Placeholder 3">
            <a:extLst>
              <a:ext uri="{FF2B5EF4-FFF2-40B4-BE49-F238E27FC236}">
                <a16:creationId xmlns:a16="http://schemas.microsoft.com/office/drawing/2014/main" id="{E9A97D66-A185-4BBC-BFC7-5F8DA17275F9}"/>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F148FE1-898F-4607-B3DF-6638E4CC7B92}"/>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882ECD16-FD82-4B66-942A-0F1CC0A87AFB}"/>
              </a:ext>
            </a:extLst>
          </p:cNvPr>
          <p:cNvSpPr>
            <a:spLocks noGrp="1"/>
          </p:cNvSpPr>
          <p:nvPr>
            <p:ph type="sldNum" sz="quarter" idx="12"/>
          </p:nvPr>
        </p:nvSpPr>
        <p:spPr/>
        <p:txBody>
          <a:bodyPr/>
          <a:lstStyle/>
          <a:p>
            <a:fld id="{52E9C158-AEF1-41A2-A6CE-6F0BAB305EFD}" type="slidenum">
              <a:rPr lang="en-US" altLang="en-US" smtClean="0"/>
              <a:pPr/>
              <a:t>33</a:t>
            </a:fld>
            <a:endParaRPr lang="en-US" altLang="en-US"/>
          </a:p>
        </p:txBody>
      </p:sp>
    </p:spTree>
    <p:extLst>
      <p:ext uri="{BB962C8B-B14F-4D97-AF65-F5344CB8AC3E}">
        <p14:creationId xmlns:p14="http://schemas.microsoft.com/office/powerpoint/2010/main" val="3303288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705A-D645-42C6-9769-003F56EF66C8}"/>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3F5C9328-525C-4FF0-865B-3D300000CA44}"/>
              </a:ext>
            </a:extLst>
          </p:cNvPr>
          <p:cNvPicPr>
            <a:picLocks noGrp="1" noChangeAspect="1"/>
          </p:cNvPicPr>
          <p:nvPr>
            <p:ph idx="1"/>
          </p:nvPr>
        </p:nvPicPr>
        <p:blipFill>
          <a:blip r:embed="rId2"/>
          <a:stretch>
            <a:fillRect/>
          </a:stretch>
        </p:blipFill>
        <p:spPr>
          <a:xfrm>
            <a:off x="798164" y="1042988"/>
            <a:ext cx="7533385" cy="4987925"/>
          </a:xfrm>
        </p:spPr>
      </p:pic>
      <p:sp>
        <p:nvSpPr>
          <p:cNvPr id="4" name="Date Placeholder 3">
            <a:extLst>
              <a:ext uri="{FF2B5EF4-FFF2-40B4-BE49-F238E27FC236}">
                <a16:creationId xmlns:a16="http://schemas.microsoft.com/office/drawing/2014/main" id="{1B7EB89D-D58D-4BA9-8212-32DDC58AC14A}"/>
              </a:ext>
            </a:extLst>
          </p:cNvPr>
          <p:cNvSpPr>
            <a:spLocks noGrp="1"/>
          </p:cNvSpPr>
          <p:nvPr>
            <p:ph type="dt" sz="half" idx="10"/>
          </p:nvPr>
        </p:nvSpPr>
        <p:spPr/>
        <p:txBody>
          <a:bodyPr/>
          <a:lstStyle/>
          <a:p>
            <a:fld id="{03F1322A-E2A1-4CEF-A2D7-62996981481F}"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548D09D9-CA97-40A0-A78A-6EC3F2CDFA46}"/>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29B6E430-CEAF-4055-A5B7-8D1630713A39}"/>
              </a:ext>
            </a:extLst>
          </p:cNvPr>
          <p:cNvSpPr>
            <a:spLocks noGrp="1"/>
          </p:cNvSpPr>
          <p:nvPr>
            <p:ph type="sldNum" sz="quarter" idx="12"/>
          </p:nvPr>
        </p:nvSpPr>
        <p:spPr/>
        <p:txBody>
          <a:bodyPr/>
          <a:lstStyle/>
          <a:p>
            <a:fld id="{52E9C158-AEF1-41A2-A6CE-6F0BAB305EFD}" type="slidenum">
              <a:rPr lang="en-US" altLang="en-US" smtClean="0"/>
              <a:pPr/>
              <a:t>34</a:t>
            </a:fld>
            <a:endParaRPr lang="en-US" altLang="en-US"/>
          </a:p>
        </p:txBody>
      </p:sp>
    </p:spTree>
    <p:extLst>
      <p:ext uri="{BB962C8B-B14F-4D97-AF65-F5344CB8AC3E}">
        <p14:creationId xmlns:p14="http://schemas.microsoft.com/office/powerpoint/2010/main" val="3943191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2A8C-BD73-4C37-8690-A1E3E1FD90FA}"/>
              </a:ext>
            </a:extLst>
          </p:cNvPr>
          <p:cNvSpPr>
            <a:spLocks noGrp="1"/>
          </p:cNvSpPr>
          <p:nvPr>
            <p:ph type="title"/>
          </p:nvPr>
        </p:nvSpPr>
        <p:spPr/>
        <p:txBody>
          <a:bodyPr/>
          <a:lstStyle/>
          <a:p>
            <a:endParaRPr lang="en-US" dirty="0"/>
          </a:p>
        </p:txBody>
      </p:sp>
      <p:pic>
        <p:nvPicPr>
          <p:cNvPr id="8" name="Content Placeholder 7" descr="A picture containing metalware&#10;&#10;Description automatically generated">
            <a:extLst>
              <a:ext uri="{FF2B5EF4-FFF2-40B4-BE49-F238E27FC236}">
                <a16:creationId xmlns:a16="http://schemas.microsoft.com/office/drawing/2014/main" id="{92510010-2BE6-46C0-88F1-3403CD31E944}"/>
              </a:ext>
            </a:extLst>
          </p:cNvPr>
          <p:cNvPicPr>
            <a:picLocks noGrp="1" noChangeAspect="1"/>
          </p:cNvPicPr>
          <p:nvPr>
            <p:ph idx="1"/>
          </p:nvPr>
        </p:nvPicPr>
        <p:blipFill>
          <a:blip r:embed="rId2"/>
          <a:stretch>
            <a:fillRect/>
          </a:stretch>
        </p:blipFill>
        <p:spPr>
          <a:xfrm>
            <a:off x="228600" y="3679921"/>
            <a:ext cx="4896059" cy="2379236"/>
          </a:xfrm>
        </p:spPr>
      </p:pic>
      <p:sp>
        <p:nvSpPr>
          <p:cNvPr id="4" name="Date Placeholder 3">
            <a:extLst>
              <a:ext uri="{FF2B5EF4-FFF2-40B4-BE49-F238E27FC236}">
                <a16:creationId xmlns:a16="http://schemas.microsoft.com/office/drawing/2014/main" id="{3285DA63-1C6E-4665-AC70-08005F99E6E2}"/>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594C9378-7273-49CA-81AD-B62CD578A07F}"/>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A5196958-5B45-4502-9BE3-3826FA20636F}"/>
              </a:ext>
            </a:extLst>
          </p:cNvPr>
          <p:cNvSpPr>
            <a:spLocks noGrp="1"/>
          </p:cNvSpPr>
          <p:nvPr>
            <p:ph type="sldNum" sz="quarter" idx="12"/>
          </p:nvPr>
        </p:nvSpPr>
        <p:spPr/>
        <p:txBody>
          <a:bodyPr/>
          <a:lstStyle/>
          <a:p>
            <a:fld id="{52E9C158-AEF1-41A2-A6CE-6F0BAB305EFD}" type="slidenum">
              <a:rPr lang="en-US" altLang="en-US" smtClean="0"/>
              <a:pPr/>
              <a:t>35</a:t>
            </a:fld>
            <a:endParaRPr lang="en-US" altLang="en-US"/>
          </a:p>
        </p:txBody>
      </p:sp>
      <p:pic>
        <p:nvPicPr>
          <p:cNvPr id="10" name="Picture 9" descr="A picture containing sitting, indoor, table&#10;&#10;Description automatically generated">
            <a:extLst>
              <a:ext uri="{FF2B5EF4-FFF2-40B4-BE49-F238E27FC236}">
                <a16:creationId xmlns:a16="http://schemas.microsoft.com/office/drawing/2014/main" id="{F1E99ECC-B1D7-43EA-8E3B-E0A16B5B5DF7}"/>
              </a:ext>
            </a:extLst>
          </p:cNvPr>
          <p:cNvPicPr>
            <a:picLocks noChangeAspect="1"/>
          </p:cNvPicPr>
          <p:nvPr/>
        </p:nvPicPr>
        <p:blipFill>
          <a:blip r:embed="rId3"/>
          <a:stretch>
            <a:fillRect/>
          </a:stretch>
        </p:blipFill>
        <p:spPr>
          <a:xfrm>
            <a:off x="5345723" y="969666"/>
            <a:ext cx="3481439" cy="2746468"/>
          </a:xfrm>
          <a:prstGeom prst="rect">
            <a:avLst/>
          </a:prstGeom>
        </p:spPr>
      </p:pic>
    </p:spTree>
    <p:extLst>
      <p:ext uri="{BB962C8B-B14F-4D97-AF65-F5344CB8AC3E}">
        <p14:creationId xmlns:p14="http://schemas.microsoft.com/office/powerpoint/2010/main" val="4117349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B42A-8836-41BC-9C46-746B26F83F3B}"/>
              </a:ext>
            </a:extLst>
          </p:cNvPr>
          <p:cNvSpPr>
            <a:spLocks noGrp="1"/>
          </p:cNvSpPr>
          <p:nvPr>
            <p:ph type="title"/>
          </p:nvPr>
        </p:nvSpPr>
        <p:spPr/>
        <p:txBody>
          <a:bodyPr/>
          <a:lstStyle/>
          <a:p>
            <a:r>
              <a:rPr lang="en-US" dirty="0"/>
              <a:t>Copper Oxide - Resolution</a:t>
            </a:r>
          </a:p>
        </p:txBody>
      </p:sp>
      <p:sp>
        <p:nvSpPr>
          <p:cNvPr id="3" name="Content Placeholder 2">
            <a:extLst>
              <a:ext uri="{FF2B5EF4-FFF2-40B4-BE49-F238E27FC236}">
                <a16:creationId xmlns:a16="http://schemas.microsoft.com/office/drawing/2014/main" id="{F00A0213-2DEA-46AF-BAB0-33FB9EF0A507}"/>
              </a:ext>
            </a:extLst>
          </p:cNvPr>
          <p:cNvSpPr>
            <a:spLocks noGrp="1"/>
          </p:cNvSpPr>
          <p:nvPr>
            <p:ph idx="1"/>
          </p:nvPr>
        </p:nvSpPr>
        <p:spPr/>
        <p:txBody>
          <a:bodyPr/>
          <a:lstStyle/>
          <a:p>
            <a:pPr lvl="1"/>
            <a:r>
              <a:rPr lang="en-US" sz="2400" dirty="0"/>
              <a:t>Monitor, trending of oxygen and particulate levels via DO and TDS sensors</a:t>
            </a:r>
          </a:p>
          <a:p>
            <a:pPr lvl="1"/>
            <a:r>
              <a:rPr lang="en-US" sz="2400" dirty="0"/>
              <a:t>Remove the oxygen, Prevent new oxygen from entering</a:t>
            </a:r>
          </a:p>
          <a:p>
            <a:pPr lvl="1"/>
            <a:r>
              <a:rPr lang="en-US" sz="2400" dirty="0"/>
              <a:t>Remove copper oxide particulate, via full flow filtration</a:t>
            </a:r>
          </a:p>
          <a:p>
            <a:endParaRPr lang="en-US" dirty="0"/>
          </a:p>
        </p:txBody>
      </p:sp>
      <p:sp>
        <p:nvSpPr>
          <p:cNvPr id="4" name="Date Placeholder 3">
            <a:extLst>
              <a:ext uri="{FF2B5EF4-FFF2-40B4-BE49-F238E27FC236}">
                <a16:creationId xmlns:a16="http://schemas.microsoft.com/office/drawing/2014/main" id="{A0CCB4CB-80CF-476C-94D9-FD791BCD74E6}"/>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F4B67220-75FA-4168-9F46-9574631CEAEA}"/>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0AC8DD3F-4DA7-4E51-B521-51FE209C72EA}"/>
              </a:ext>
            </a:extLst>
          </p:cNvPr>
          <p:cNvSpPr>
            <a:spLocks noGrp="1"/>
          </p:cNvSpPr>
          <p:nvPr>
            <p:ph type="sldNum" sz="quarter" idx="12"/>
          </p:nvPr>
        </p:nvSpPr>
        <p:spPr/>
        <p:txBody>
          <a:bodyPr/>
          <a:lstStyle/>
          <a:p>
            <a:fld id="{52E9C158-AEF1-41A2-A6CE-6F0BAB305EFD}" type="slidenum">
              <a:rPr lang="en-US" altLang="en-US" smtClean="0"/>
              <a:pPr/>
              <a:t>36</a:t>
            </a:fld>
            <a:endParaRPr lang="en-US" altLang="en-US"/>
          </a:p>
        </p:txBody>
      </p:sp>
    </p:spTree>
    <p:extLst>
      <p:ext uri="{BB962C8B-B14F-4D97-AF65-F5344CB8AC3E}">
        <p14:creationId xmlns:p14="http://schemas.microsoft.com/office/powerpoint/2010/main" val="86958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09F7-A53C-4FFA-9EC2-9F12EF6E5CC2}"/>
              </a:ext>
            </a:extLst>
          </p:cNvPr>
          <p:cNvSpPr>
            <a:spLocks noGrp="1"/>
          </p:cNvSpPr>
          <p:nvPr>
            <p:ph type="title"/>
          </p:nvPr>
        </p:nvSpPr>
        <p:spPr/>
        <p:txBody>
          <a:bodyPr/>
          <a:lstStyle/>
          <a:p>
            <a:r>
              <a:rPr lang="en-US" dirty="0"/>
              <a:t>Copper Oxide – Action Plan/Implementation</a:t>
            </a:r>
          </a:p>
        </p:txBody>
      </p:sp>
      <p:sp>
        <p:nvSpPr>
          <p:cNvPr id="3" name="Content Placeholder 2">
            <a:extLst>
              <a:ext uri="{FF2B5EF4-FFF2-40B4-BE49-F238E27FC236}">
                <a16:creationId xmlns:a16="http://schemas.microsoft.com/office/drawing/2014/main" id="{BF3BAA4E-D347-481F-B291-505D86796278}"/>
              </a:ext>
            </a:extLst>
          </p:cNvPr>
          <p:cNvSpPr>
            <a:spLocks noGrp="1"/>
          </p:cNvSpPr>
          <p:nvPr>
            <p:ph idx="1"/>
          </p:nvPr>
        </p:nvSpPr>
        <p:spPr/>
        <p:txBody>
          <a:bodyPr/>
          <a:lstStyle/>
          <a:p>
            <a:pPr lvl="1"/>
            <a:r>
              <a:rPr lang="en-US" sz="2400" dirty="0"/>
              <a:t>Full-Flow Filtration (PIC)</a:t>
            </a:r>
          </a:p>
          <a:p>
            <a:pPr lvl="1"/>
            <a:r>
              <a:rPr lang="en-US" sz="2400" dirty="0"/>
              <a:t>Maintenance Program</a:t>
            </a:r>
          </a:p>
          <a:p>
            <a:endParaRPr lang="en-US" dirty="0"/>
          </a:p>
        </p:txBody>
      </p:sp>
      <p:sp>
        <p:nvSpPr>
          <p:cNvPr id="4" name="Date Placeholder 3">
            <a:extLst>
              <a:ext uri="{FF2B5EF4-FFF2-40B4-BE49-F238E27FC236}">
                <a16:creationId xmlns:a16="http://schemas.microsoft.com/office/drawing/2014/main" id="{426CB460-40CF-4C42-9025-F4AB91660B27}"/>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95DB013-D8E3-42AD-BE4B-9679E6370623}"/>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CE91710A-0CF4-4454-A38F-9C10F3D2B9FF}"/>
              </a:ext>
            </a:extLst>
          </p:cNvPr>
          <p:cNvSpPr>
            <a:spLocks noGrp="1"/>
          </p:cNvSpPr>
          <p:nvPr>
            <p:ph type="sldNum" sz="quarter" idx="12"/>
          </p:nvPr>
        </p:nvSpPr>
        <p:spPr/>
        <p:txBody>
          <a:bodyPr/>
          <a:lstStyle/>
          <a:p>
            <a:fld id="{52E9C158-AEF1-41A2-A6CE-6F0BAB305EFD}" type="slidenum">
              <a:rPr lang="en-US" altLang="en-US" smtClean="0"/>
              <a:pPr/>
              <a:t>37</a:t>
            </a:fld>
            <a:endParaRPr lang="en-US" altLang="en-US"/>
          </a:p>
        </p:txBody>
      </p:sp>
      <p:pic>
        <p:nvPicPr>
          <p:cNvPr id="8" name="Picture 7" descr="A close up of a green room&#10;&#10;Description automatically generated">
            <a:extLst>
              <a:ext uri="{FF2B5EF4-FFF2-40B4-BE49-F238E27FC236}">
                <a16:creationId xmlns:a16="http://schemas.microsoft.com/office/drawing/2014/main" id="{2D376AAD-D483-40FC-A324-C17151BA2A52}"/>
              </a:ext>
            </a:extLst>
          </p:cNvPr>
          <p:cNvPicPr>
            <a:picLocks noChangeAspect="1"/>
          </p:cNvPicPr>
          <p:nvPr/>
        </p:nvPicPr>
        <p:blipFill>
          <a:blip r:embed="rId2"/>
          <a:stretch>
            <a:fillRect/>
          </a:stretch>
        </p:blipFill>
        <p:spPr>
          <a:xfrm>
            <a:off x="585838" y="1916028"/>
            <a:ext cx="8467725" cy="4114885"/>
          </a:xfrm>
          <a:prstGeom prst="rect">
            <a:avLst/>
          </a:prstGeom>
        </p:spPr>
      </p:pic>
    </p:spTree>
    <p:extLst>
      <p:ext uri="{BB962C8B-B14F-4D97-AF65-F5344CB8AC3E}">
        <p14:creationId xmlns:p14="http://schemas.microsoft.com/office/powerpoint/2010/main" val="3967762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09F7-A53C-4FFA-9EC2-9F12EF6E5CC2}"/>
              </a:ext>
            </a:extLst>
          </p:cNvPr>
          <p:cNvSpPr>
            <a:spLocks noGrp="1"/>
          </p:cNvSpPr>
          <p:nvPr>
            <p:ph type="title"/>
          </p:nvPr>
        </p:nvSpPr>
        <p:spPr/>
        <p:txBody>
          <a:bodyPr/>
          <a:lstStyle/>
          <a:p>
            <a:r>
              <a:rPr lang="en-US" dirty="0"/>
              <a:t>Copper Oxide – Action Plan/Implementation</a:t>
            </a:r>
          </a:p>
        </p:txBody>
      </p:sp>
      <p:sp>
        <p:nvSpPr>
          <p:cNvPr id="3" name="Content Placeholder 2">
            <a:extLst>
              <a:ext uri="{FF2B5EF4-FFF2-40B4-BE49-F238E27FC236}">
                <a16:creationId xmlns:a16="http://schemas.microsoft.com/office/drawing/2014/main" id="{BF3BAA4E-D347-481F-B291-505D86796278}"/>
              </a:ext>
            </a:extLst>
          </p:cNvPr>
          <p:cNvSpPr>
            <a:spLocks noGrp="1"/>
          </p:cNvSpPr>
          <p:nvPr>
            <p:ph idx="1"/>
          </p:nvPr>
        </p:nvSpPr>
        <p:spPr>
          <a:xfrm>
            <a:off x="228600" y="1043046"/>
            <a:ext cx="3569677" cy="4987867"/>
          </a:xfrm>
        </p:spPr>
        <p:txBody>
          <a:bodyPr/>
          <a:lstStyle/>
          <a:p>
            <a:pPr lvl="1"/>
            <a:r>
              <a:rPr lang="en-US" sz="2400" dirty="0"/>
              <a:t>Dissolved Oxygen/TDS Sensors (PIC)</a:t>
            </a:r>
          </a:p>
          <a:p>
            <a:pPr lvl="1"/>
            <a:r>
              <a:rPr lang="en-US" sz="2400" dirty="0"/>
              <a:t>High maintenance</a:t>
            </a:r>
          </a:p>
          <a:p>
            <a:pPr lvl="1"/>
            <a:r>
              <a:rPr lang="en-US" sz="2400" dirty="0"/>
              <a:t>Constant calibration</a:t>
            </a:r>
          </a:p>
          <a:p>
            <a:endParaRPr lang="en-US" dirty="0"/>
          </a:p>
        </p:txBody>
      </p:sp>
      <p:sp>
        <p:nvSpPr>
          <p:cNvPr id="4" name="Date Placeholder 3">
            <a:extLst>
              <a:ext uri="{FF2B5EF4-FFF2-40B4-BE49-F238E27FC236}">
                <a16:creationId xmlns:a16="http://schemas.microsoft.com/office/drawing/2014/main" id="{426CB460-40CF-4C42-9025-F4AB91660B27}"/>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95DB013-D8E3-42AD-BE4B-9679E6370623}"/>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CE91710A-0CF4-4454-A38F-9C10F3D2B9FF}"/>
              </a:ext>
            </a:extLst>
          </p:cNvPr>
          <p:cNvSpPr>
            <a:spLocks noGrp="1"/>
          </p:cNvSpPr>
          <p:nvPr>
            <p:ph type="sldNum" sz="quarter" idx="12"/>
          </p:nvPr>
        </p:nvSpPr>
        <p:spPr/>
        <p:txBody>
          <a:bodyPr/>
          <a:lstStyle/>
          <a:p>
            <a:fld id="{52E9C158-AEF1-41A2-A6CE-6F0BAB305EFD}" type="slidenum">
              <a:rPr lang="en-US" altLang="en-US" smtClean="0"/>
              <a:pPr/>
              <a:t>38</a:t>
            </a:fld>
            <a:endParaRPr lang="en-US" altLang="en-US"/>
          </a:p>
        </p:txBody>
      </p:sp>
      <p:pic>
        <p:nvPicPr>
          <p:cNvPr id="10" name="Picture 9" descr="A picture containing indoor, floor, wall&#10;&#10;Description automatically generated">
            <a:extLst>
              <a:ext uri="{FF2B5EF4-FFF2-40B4-BE49-F238E27FC236}">
                <a16:creationId xmlns:a16="http://schemas.microsoft.com/office/drawing/2014/main" id="{26F12059-0CB8-4F31-BFB5-6D1F84D936A7}"/>
              </a:ext>
            </a:extLst>
          </p:cNvPr>
          <p:cNvPicPr>
            <a:picLocks noChangeAspect="1"/>
          </p:cNvPicPr>
          <p:nvPr/>
        </p:nvPicPr>
        <p:blipFill>
          <a:blip r:embed="rId2"/>
          <a:stretch>
            <a:fillRect/>
          </a:stretch>
        </p:blipFill>
        <p:spPr>
          <a:xfrm>
            <a:off x="4166419" y="912018"/>
            <a:ext cx="4687444" cy="3517107"/>
          </a:xfrm>
          <a:prstGeom prst="rect">
            <a:avLst/>
          </a:prstGeom>
        </p:spPr>
      </p:pic>
      <p:pic>
        <p:nvPicPr>
          <p:cNvPr id="11" name="Content Placeholder 6">
            <a:extLst>
              <a:ext uri="{FF2B5EF4-FFF2-40B4-BE49-F238E27FC236}">
                <a16:creationId xmlns:a16="http://schemas.microsoft.com/office/drawing/2014/main" id="{1DC85885-CFB2-4BDA-A417-7C03A2F97A07}"/>
              </a:ext>
            </a:extLst>
          </p:cNvPr>
          <p:cNvPicPr>
            <a:picLocks noChangeAspect="1"/>
          </p:cNvPicPr>
          <p:nvPr/>
        </p:nvPicPr>
        <p:blipFill>
          <a:blip r:embed="rId3"/>
          <a:stretch>
            <a:fillRect/>
          </a:stretch>
        </p:blipFill>
        <p:spPr>
          <a:xfrm>
            <a:off x="175018" y="3429001"/>
            <a:ext cx="3912857" cy="2844006"/>
          </a:xfrm>
          <a:prstGeom prst="rect">
            <a:avLst/>
          </a:prstGeom>
        </p:spPr>
      </p:pic>
    </p:spTree>
    <p:extLst>
      <p:ext uri="{BB962C8B-B14F-4D97-AF65-F5344CB8AC3E}">
        <p14:creationId xmlns:p14="http://schemas.microsoft.com/office/powerpoint/2010/main" val="2313901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09F7-A53C-4FFA-9EC2-9F12EF6E5CC2}"/>
              </a:ext>
            </a:extLst>
          </p:cNvPr>
          <p:cNvSpPr>
            <a:spLocks noGrp="1"/>
          </p:cNvSpPr>
          <p:nvPr>
            <p:ph type="title"/>
          </p:nvPr>
        </p:nvSpPr>
        <p:spPr/>
        <p:txBody>
          <a:bodyPr/>
          <a:lstStyle/>
          <a:p>
            <a:r>
              <a:rPr lang="en-US" dirty="0"/>
              <a:t>Copper Oxide – Action Plan/Implementation</a:t>
            </a:r>
          </a:p>
        </p:txBody>
      </p:sp>
      <p:sp>
        <p:nvSpPr>
          <p:cNvPr id="3" name="Content Placeholder 2">
            <a:extLst>
              <a:ext uri="{FF2B5EF4-FFF2-40B4-BE49-F238E27FC236}">
                <a16:creationId xmlns:a16="http://schemas.microsoft.com/office/drawing/2014/main" id="{BF3BAA4E-D347-481F-B291-505D86796278}"/>
              </a:ext>
            </a:extLst>
          </p:cNvPr>
          <p:cNvSpPr>
            <a:spLocks noGrp="1"/>
          </p:cNvSpPr>
          <p:nvPr>
            <p:ph idx="1"/>
          </p:nvPr>
        </p:nvSpPr>
        <p:spPr>
          <a:xfrm>
            <a:off x="228601" y="1043046"/>
            <a:ext cx="3600450" cy="4987867"/>
          </a:xfrm>
        </p:spPr>
        <p:txBody>
          <a:bodyPr/>
          <a:lstStyle/>
          <a:p>
            <a:pPr lvl="1"/>
            <a:r>
              <a:rPr lang="en-US" sz="2400" dirty="0"/>
              <a:t>Oxygen Removal Skid – Liqui-</a:t>
            </a:r>
            <a:r>
              <a:rPr lang="en-US" sz="2400" dirty="0" err="1"/>
              <a:t>Cel</a:t>
            </a:r>
            <a:r>
              <a:rPr lang="en-US" sz="2400" dirty="0"/>
              <a:t> Technology </a:t>
            </a:r>
          </a:p>
          <a:p>
            <a:pPr lvl="1"/>
            <a:r>
              <a:rPr lang="en-US" sz="2400" dirty="0"/>
              <a:t>Uses Nitrogen gas to pull a vacuum through a </a:t>
            </a:r>
            <a:r>
              <a:rPr lang="en-US" sz="2400" dirty="0" err="1"/>
              <a:t>cel</a:t>
            </a:r>
            <a:r>
              <a:rPr lang="en-US" sz="2400" dirty="0"/>
              <a:t> membrane</a:t>
            </a:r>
          </a:p>
        </p:txBody>
      </p:sp>
      <p:sp>
        <p:nvSpPr>
          <p:cNvPr id="4" name="Date Placeholder 3">
            <a:extLst>
              <a:ext uri="{FF2B5EF4-FFF2-40B4-BE49-F238E27FC236}">
                <a16:creationId xmlns:a16="http://schemas.microsoft.com/office/drawing/2014/main" id="{426CB460-40CF-4C42-9025-F4AB91660B27}"/>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B95DB013-D8E3-42AD-BE4B-9679E6370623}"/>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CE91710A-0CF4-4454-A38F-9C10F3D2B9FF}"/>
              </a:ext>
            </a:extLst>
          </p:cNvPr>
          <p:cNvSpPr>
            <a:spLocks noGrp="1"/>
          </p:cNvSpPr>
          <p:nvPr>
            <p:ph type="sldNum" sz="quarter" idx="12"/>
          </p:nvPr>
        </p:nvSpPr>
        <p:spPr/>
        <p:txBody>
          <a:bodyPr/>
          <a:lstStyle/>
          <a:p>
            <a:fld id="{52E9C158-AEF1-41A2-A6CE-6F0BAB305EFD}" type="slidenum">
              <a:rPr lang="en-US" altLang="en-US" smtClean="0"/>
              <a:pPr/>
              <a:t>39</a:t>
            </a:fld>
            <a:endParaRPr lang="en-US" altLang="en-US"/>
          </a:p>
        </p:txBody>
      </p:sp>
      <p:pic>
        <p:nvPicPr>
          <p:cNvPr id="8" name="Picture 7" descr="A picture containing indoor, wall, sink, bathroom&#10;&#10;Description automatically generated">
            <a:extLst>
              <a:ext uri="{FF2B5EF4-FFF2-40B4-BE49-F238E27FC236}">
                <a16:creationId xmlns:a16="http://schemas.microsoft.com/office/drawing/2014/main" id="{C24CE9B0-C5C6-446F-8357-B5D83FBD1CA3}"/>
              </a:ext>
            </a:extLst>
          </p:cNvPr>
          <p:cNvPicPr>
            <a:picLocks noChangeAspect="1"/>
          </p:cNvPicPr>
          <p:nvPr/>
        </p:nvPicPr>
        <p:blipFill>
          <a:blip r:embed="rId2"/>
          <a:stretch>
            <a:fillRect/>
          </a:stretch>
        </p:blipFill>
        <p:spPr>
          <a:xfrm>
            <a:off x="4189904" y="1128796"/>
            <a:ext cx="4954096" cy="2408183"/>
          </a:xfrm>
          <a:prstGeom prst="rect">
            <a:avLst/>
          </a:prstGeom>
        </p:spPr>
      </p:pic>
      <p:pic>
        <p:nvPicPr>
          <p:cNvPr id="10" name="Picture 9" descr="A picture containing indoor, object&#10;&#10;Description automatically generated">
            <a:extLst>
              <a:ext uri="{FF2B5EF4-FFF2-40B4-BE49-F238E27FC236}">
                <a16:creationId xmlns:a16="http://schemas.microsoft.com/office/drawing/2014/main" id="{4B80BF5B-9409-4590-9B34-40CF77DDA1D1}"/>
              </a:ext>
            </a:extLst>
          </p:cNvPr>
          <p:cNvPicPr>
            <a:picLocks noChangeAspect="1"/>
          </p:cNvPicPr>
          <p:nvPr/>
        </p:nvPicPr>
        <p:blipFill>
          <a:blip r:embed="rId3"/>
          <a:stretch>
            <a:fillRect/>
          </a:stretch>
        </p:blipFill>
        <p:spPr>
          <a:xfrm>
            <a:off x="4137655" y="3723524"/>
            <a:ext cx="4777743" cy="2322458"/>
          </a:xfrm>
          <a:prstGeom prst="rect">
            <a:avLst/>
          </a:prstGeom>
        </p:spPr>
      </p:pic>
    </p:spTree>
    <p:extLst>
      <p:ext uri="{BB962C8B-B14F-4D97-AF65-F5344CB8AC3E}">
        <p14:creationId xmlns:p14="http://schemas.microsoft.com/office/powerpoint/2010/main" val="1538863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98174" y="130279"/>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endParaRPr lang="en-US" altLang="en-US" dirty="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328527F-6C08-468D-BE65-F627B97A7348}"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Maurice Ball | Fluid Systems Design &amp; Quality Assurance Management in Accelerator Applications</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4</a:t>
            </a:fld>
            <a:endParaRPr lang="en-US" altLang="en-US" sz="1200">
              <a:solidFill>
                <a:srgbClr val="004C97"/>
              </a:solidFill>
              <a:latin typeface="Helvetica" panose="020B0604020202020204" pitchFamily="34" charset="0"/>
            </a:endParaRPr>
          </a:p>
        </p:txBody>
      </p:sp>
      <p:pic>
        <p:nvPicPr>
          <p:cNvPr id="8" name="Content Placeholder 7" descr="A close up of a road&#10;&#10;Description generated with high confidence">
            <a:extLst>
              <a:ext uri="{FF2B5EF4-FFF2-40B4-BE49-F238E27FC236}">
                <a16:creationId xmlns:a16="http://schemas.microsoft.com/office/drawing/2014/main" id="{77F0CD5F-ADCC-4DAD-B3DA-27C7791CF0EA}"/>
              </a:ext>
            </a:extLst>
          </p:cNvPr>
          <p:cNvPicPr>
            <a:picLocks noGrp="1" noChangeAspect="1"/>
          </p:cNvPicPr>
          <p:nvPr>
            <p:ph idx="1"/>
          </p:nvPr>
        </p:nvPicPr>
        <p:blipFill>
          <a:blip r:embed="rId2"/>
          <a:stretch>
            <a:fillRect/>
          </a:stretch>
        </p:blipFill>
        <p:spPr>
          <a:xfrm>
            <a:off x="452437" y="61235"/>
            <a:ext cx="8182257" cy="6140784"/>
          </a:xfrm>
          <a:ln>
            <a:solidFill>
              <a:schemeClr val="accent1"/>
            </a:solidFill>
          </a:ln>
        </p:spPr>
      </p:pic>
    </p:spTree>
    <p:extLst>
      <p:ext uri="{BB962C8B-B14F-4D97-AF65-F5344CB8AC3E}">
        <p14:creationId xmlns:p14="http://schemas.microsoft.com/office/powerpoint/2010/main" val="4034776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2329-1F14-4E91-8A07-100AA913D62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6EFF6AB-3D02-4502-8280-A3E127051E60}"/>
              </a:ext>
            </a:extLst>
          </p:cNvPr>
          <p:cNvSpPr>
            <a:spLocks noGrp="1"/>
          </p:cNvSpPr>
          <p:nvPr>
            <p:ph idx="1"/>
          </p:nvPr>
        </p:nvSpPr>
        <p:spPr/>
        <p:txBody>
          <a:bodyPr/>
          <a:lstStyle/>
          <a:p>
            <a:r>
              <a:rPr lang="en-US" dirty="0"/>
              <a:t>Fluid Systems require careful consideration, care, and respect.</a:t>
            </a:r>
          </a:p>
          <a:p>
            <a:r>
              <a:rPr lang="en-US" dirty="0"/>
              <a:t>Not just plumbing - “Its not just water”</a:t>
            </a:r>
          </a:p>
          <a:p>
            <a:r>
              <a:rPr lang="en-US" dirty="0"/>
              <a:t>Fluid systems are critical process systems.</a:t>
            </a:r>
          </a:p>
          <a:p>
            <a:r>
              <a:rPr lang="en-US" dirty="0"/>
              <a:t>Serious consideration must be taken regarding</a:t>
            </a:r>
          </a:p>
          <a:p>
            <a:pPr lvl="1"/>
            <a:r>
              <a:rPr lang="en-US" dirty="0"/>
              <a:t>Design</a:t>
            </a:r>
          </a:p>
          <a:p>
            <a:pPr lvl="1"/>
            <a:r>
              <a:rPr lang="en-US" dirty="0"/>
              <a:t>Installation</a:t>
            </a:r>
          </a:p>
          <a:p>
            <a:pPr lvl="1"/>
            <a:r>
              <a:rPr lang="en-US" dirty="0"/>
              <a:t>Commissioning</a:t>
            </a:r>
          </a:p>
          <a:p>
            <a:pPr lvl="1"/>
            <a:r>
              <a:rPr lang="en-US" dirty="0"/>
              <a:t>Operation</a:t>
            </a:r>
          </a:p>
          <a:p>
            <a:r>
              <a:rPr lang="en-US" dirty="0"/>
              <a:t>Other issues That Require Engineering Input/Consideration </a:t>
            </a:r>
          </a:p>
          <a:p>
            <a:pPr lvl="1"/>
            <a:r>
              <a:rPr lang="en-US" dirty="0"/>
              <a:t>Radioactive Water (RAW) Systems</a:t>
            </a:r>
          </a:p>
          <a:p>
            <a:pPr lvl="1"/>
            <a:r>
              <a:rPr lang="en-US" dirty="0"/>
              <a:t>Copper Oxide Mitigation</a:t>
            </a:r>
          </a:p>
        </p:txBody>
      </p:sp>
      <p:sp>
        <p:nvSpPr>
          <p:cNvPr id="4" name="Date Placeholder 3">
            <a:extLst>
              <a:ext uri="{FF2B5EF4-FFF2-40B4-BE49-F238E27FC236}">
                <a16:creationId xmlns:a16="http://schemas.microsoft.com/office/drawing/2014/main" id="{7DC82B8E-ACDF-4B35-AA25-923EE35C4523}"/>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C96B05FA-3BF6-4DEB-919D-AC2693846211}"/>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83F2EDB0-07B8-4CE5-8D53-CCBD9B85F0C5}"/>
              </a:ext>
            </a:extLst>
          </p:cNvPr>
          <p:cNvSpPr>
            <a:spLocks noGrp="1"/>
          </p:cNvSpPr>
          <p:nvPr>
            <p:ph type="sldNum" sz="quarter" idx="12"/>
          </p:nvPr>
        </p:nvSpPr>
        <p:spPr/>
        <p:txBody>
          <a:bodyPr/>
          <a:lstStyle/>
          <a:p>
            <a:fld id="{52E9C158-AEF1-41A2-A6CE-6F0BAB305EFD}" type="slidenum">
              <a:rPr lang="en-US" altLang="en-US" smtClean="0"/>
              <a:pPr/>
              <a:t>40</a:t>
            </a:fld>
            <a:endParaRPr lang="en-US" altLang="en-US"/>
          </a:p>
        </p:txBody>
      </p:sp>
    </p:spTree>
    <p:extLst>
      <p:ext uri="{BB962C8B-B14F-4D97-AF65-F5344CB8AC3E}">
        <p14:creationId xmlns:p14="http://schemas.microsoft.com/office/powerpoint/2010/main" val="1815596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References/Acknowledgements</a:t>
            </a:r>
          </a:p>
        </p:txBody>
      </p:sp>
      <p:sp>
        <p:nvSpPr>
          <p:cNvPr id="24578" name="Content Placeholder 29"/>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sz="1800" dirty="0"/>
              <a:t>The Chemistry Of Copper In Water And Related Studies Planned At The Advanced Photon Source - R. </a:t>
            </a:r>
            <a:r>
              <a:rPr lang="en-US" sz="1800" dirty="0" err="1"/>
              <a:t>Dortwegt</a:t>
            </a:r>
            <a:r>
              <a:rPr lang="en-US" sz="1800" dirty="0"/>
              <a:t> , Advanced Photon Source, Argonne National Laboratory, Argonne, IL 60439 E.V. Maughan, College of Knowledge; Duisburg, Germany D-47198</a:t>
            </a:r>
          </a:p>
          <a:p>
            <a:r>
              <a:rPr lang="en-US" sz="1800" dirty="0"/>
              <a:t>Experience With Copper Oxide Production In Antiproton Source Components At Fermi National Accelerator Laboratory- Christine R. Ader (FNAL), Elvin R. Harms, Jr. (FNAL), James P. Morgan (FNAL), Fermi National Accelerator Laboratory</a:t>
            </a:r>
          </a:p>
          <a:p>
            <a:r>
              <a:rPr lang="en-US" altLang="en-US" sz="1800" dirty="0">
                <a:latin typeface="Helvetica" panose="020B0604020202020204" pitchFamily="34" charset="0"/>
                <a:ea typeface="Geneva" pitchFamily="121" charset="-128"/>
              </a:rPr>
              <a:t>Abhishek Deshpande, Fluids Machine Engineer, Beamlines and Muon Campus, AD/Mechanical Support Department, Fermi National Accelerator Laboratory</a:t>
            </a:r>
          </a:p>
          <a:p>
            <a:r>
              <a:rPr lang="en-US" altLang="en-US" sz="1800" dirty="0">
                <a:latin typeface="Helvetica" panose="020B0604020202020204" pitchFamily="34" charset="0"/>
                <a:ea typeface="Geneva" pitchFamily="121" charset="-128"/>
              </a:rPr>
              <a:t>David Hixson, Fluids Machine Engineer, Proton Source and Main Injector/Recycler Machine, AD/Mechanical Support Department, Fermi National Accelerator Laboratory</a:t>
            </a:r>
          </a:p>
          <a:p>
            <a:r>
              <a:rPr lang="en-US" altLang="en-US" sz="1800" dirty="0">
                <a:latin typeface="Helvetica" panose="020B0604020202020204" pitchFamily="34" charset="0"/>
                <a:ea typeface="Geneva" pitchFamily="121" charset="-128"/>
              </a:rPr>
              <a:t>Karl Williams, Deputy Head, Project Engineering Group, AD/Mechanical Support Department, Fermi National Accelerator Laboratory</a:t>
            </a:r>
          </a:p>
          <a:p>
            <a:r>
              <a:rPr lang="en-US" altLang="en-US" sz="1800" dirty="0">
                <a:latin typeface="Helvetica" panose="020B0604020202020204" pitchFamily="34" charset="0"/>
                <a:ea typeface="Geneva" pitchFamily="121" charset="-128"/>
              </a:rPr>
              <a:t>Jerzy Czajkowski, Fluids Machine Engineer, Fermilab Accelerator Science and Technology (FAST) Facility, AD/Mechanical Support Department, Fermi National Accelerator Laboratory</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227CF791-07A8-4A3C-910D-9E8E026F5423}"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Maurice Ball | Fluid Systems Design &amp; Quality Assurance Management in Accelerator Applications</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41</a:t>
            </a:fld>
            <a:endParaRPr lang="en-US" altLang="en-US" sz="1200" dirty="0">
              <a:solidFill>
                <a:srgbClr val="004C97"/>
              </a:solidFill>
              <a:latin typeface="Helvetica" panose="020B0604020202020204" pitchFamily="34" charset="0"/>
            </a:endParaRPr>
          </a:p>
        </p:txBody>
      </p:sp>
    </p:spTree>
    <p:extLst>
      <p:ext uri="{BB962C8B-B14F-4D97-AF65-F5344CB8AC3E}">
        <p14:creationId xmlns:p14="http://schemas.microsoft.com/office/powerpoint/2010/main" val="4110138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ontent Placeholder 9"/>
          <p:cNvSpPr>
            <a:spLocks noGrp="1"/>
          </p:cNvSpPr>
          <p:nvPr>
            <p:ph sz="half" idx="13"/>
          </p:nvPr>
        </p:nvSpPr>
        <p:spPr bwMode="auto">
          <a:xfrm>
            <a:off x="228600" y="361950"/>
            <a:ext cx="8675688" cy="5668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None/>
            </a:pPr>
            <a:r>
              <a:rPr lang="en-US" altLang="en-US" sz="4800" dirty="0">
                <a:latin typeface="Helvetica" panose="020B0604020202020204" pitchFamily="34" charset="0"/>
                <a:ea typeface="Geneva" pitchFamily="121" charset="-128"/>
              </a:rPr>
              <a:t>Questions?</a:t>
            </a:r>
          </a:p>
        </p:txBody>
      </p:sp>
      <p:sp>
        <p:nvSpPr>
          <p:cNvPr id="25602" name="Date Placeholder 6"/>
          <p:cNvSpPr>
            <a:spLocks noGrp="1"/>
          </p:cNvSpPr>
          <p:nvPr>
            <p:ph type="dt" sz="quarter" idx="1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23135E52-9036-4FC7-8D8A-08CCA7411EA1}" type="datetime1">
              <a:rPr lang="en-US" altLang="en-US" sz="1200" smtClean="0">
                <a:solidFill>
                  <a:srgbClr val="004C97"/>
                </a:solidFill>
                <a:latin typeface="Helvetica" panose="020B0604020202020204" pitchFamily="34" charset="0"/>
              </a:rPr>
              <a:t>11/8/2018</a:t>
            </a:fld>
            <a:endParaRPr lang="en-US" altLang="en-US" sz="1200">
              <a:solidFill>
                <a:srgbClr val="004C97"/>
              </a:solidFill>
              <a:latin typeface="Helvetica" panose="020B0604020202020204" pitchFamily="34" charset="0"/>
            </a:endParaRPr>
          </a:p>
        </p:txBody>
      </p:sp>
      <p:sp>
        <p:nvSpPr>
          <p:cNvPr id="25603" name="Footer Placeholder 7"/>
          <p:cNvSpPr>
            <a:spLocks noGrp="1"/>
          </p:cNvSpPr>
          <p:nvPr>
            <p:ph type="ftr" sz="quarter" idx="1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Maurice Ball | Fluid Systems Design &amp; Quality Assurance Management in Accelerator Applications</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5604" name="Slide Number Placeholder 8"/>
          <p:cNvSpPr>
            <a:spLocks noGrp="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AEE3222A-B585-474B-B973-7A492478E925}" type="slidenum">
              <a:rPr lang="en-US" altLang="en-US" sz="1200">
                <a:solidFill>
                  <a:srgbClr val="004C97"/>
                </a:solidFill>
                <a:latin typeface="Helvetica" panose="020B0604020202020204" pitchFamily="34" charset="0"/>
              </a:rPr>
              <a:pPr eaLnBrk="1" hangingPunct="1"/>
              <a:t>42</a:t>
            </a:fld>
            <a:endParaRPr lang="en-US" altLang="en-US" sz="1200">
              <a:solidFill>
                <a:srgbClr val="004C97"/>
              </a:solidFill>
              <a:latin typeface="Helvetica"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B714-C2F0-48C3-A622-966CA3CD5E53}"/>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968E603-73F0-4CF4-B4E7-094A2BCFE936}"/>
              </a:ext>
            </a:extLst>
          </p:cNvPr>
          <p:cNvSpPr>
            <a:spLocks noGrp="1"/>
          </p:cNvSpPr>
          <p:nvPr>
            <p:ph idx="1"/>
          </p:nvPr>
        </p:nvSpPr>
        <p:spPr/>
        <p:txBody>
          <a:bodyPr/>
          <a:lstStyle/>
          <a:p>
            <a:r>
              <a:rPr lang="en-US" dirty="0"/>
              <a:t>Typically Category D or Normal Fluid Systems under the ASME B31.3 Piping System code</a:t>
            </a:r>
          </a:p>
          <a:p>
            <a:r>
              <a:rPr lang="en-US" dirty="0"/>
              <a:t>Over 50+</a:t>
            </a:r>
            <a:r>
              <a:rPr lang="en-US" dirty="0">
                <a:solidFill>
                  <a:srgbClr val="FF0000"/>
                </a:solidFill>
              </a:rPr>
              <a:t> </a:t>
            </a:r>
            <a:r>
              <a:rPr lang="en-US" dirty="0"/>
              <a:t>LCW and RAW Systems</a:t>
            </a:r>
          </a:p>
          <a:p>
            <a:pPr lvl="1"/>
            <a:r>
              <a:rPr lang="en-US" dirty="0"/>
              <a:t>Differential pressures ranging from 10 PSID to 300 PSID.</a:t>
            </a:r>
          </a:p>
          <a:p>
            <a:pPr lvl="1"/>
            <a:r>
              <a:rPr lang="en-US" dirty="0"/>
              <a:t>System flows ranging from 5 GPM to 8000 GPM.</a:t>
            </a:r>
          </a:p>
          <a:p>
            <a:pPr lvl="1"/>
            <a:r>
              <a:rPr lang="en-US" dirty="0"/>
              <a:t>Temperatures range from 80 F to 100 F</a:t>
            </a:r>
          </a:p>
          <a:p>
            <a:pPr lvl="1"/>
            <a:r>
              <a:rPr lang="en-US" dirty="0"/>
              <a:t>Conductivities range 1 </a:t>
            </a:r>
            <a:r>
              <a:rPr lang="en-US" dirty="0" err="1"/>
              <a:t>MOhm</a:t>
            </a:r>
            <a:r>
              <a:rPr lang="en-US" dirty="0"/>
              <a:t>-cm to 18 </a:t>
            </a:r>
            <a:r>
              <a:rPr lang="en-US" dirty="0" err="1"/>
              <a:t>MOhm</a:t>
            </a:r>
            <a:r>
              <a:rPr lang="en-US" dirty="0"/>
              <a:t>-cm</a:t>
            </a:r>
          </a:p>
          <a:p>
            <a:r>
              <a:rPr lang="en-US" dirty="0"/>
              <a:t>Over 100 compressed air systems</a:t>
            </a:r>
          </a:p>
          <a:p>
            <a:pPr lvl="1"/>
            <a:r>
              <a:rPr lang="en-US" dirty="0"/>
              <a:t>Instrument and shop air applications</a:t>
            </a:r>
          </a:p>
          <a:p>
            <a:pPr lvl="1"/>
            <a:r>
              <a:rPr lang="en-US" dirty="0"/>
              <a:t>Moisture down to -40F</a:t>
            </a:r>
          </a:p>
          <a:p>
            <a:pPr lvl="1"/>
            <a:r>
              <a:rPr lang="en-US" dirty="0"/>
              <a:t>Pressures cycle between 80 PSIG and 130 PSIG</a:t>
            </a:r>
          </a:p>
          <a:p>
            <a:r>
              <a:rPr lang="en-US" dirty="0"/>
              <a:t>Other fluid systems (Fluorinert, compressed gases)</a:t>
            </a:r>
          </a:p>
        </p:txBody>
      </p:sp>
      <p:sp>
        <p:nvSpPr>
          <p:cNvPr id="4" name="Date Placeholder 3">
            <a:extLst>
              <a:ext uri="{FF2B5EF4-FFF2-40B4-BE49-F238E27FC236}">
                <a16:creationId xmlns:a16="http://schemas.microsoft.com/office/drawing/2014/main" id="{2C3D7548-3030-4770-9418-2A23A50B82FA}"/>
              </a:ext>
            </a:extLst>
          </p:cNvPr>
          <p:cNvSpPr>
            <a:spLocks noGrp="1"/>
          </p:cNvSpPr>
          <p:nvPr>
            <p:ph type="dt" sz="half" idx="10"/>
          </p:nvPr>
        </p:nvSpPr>
        <p:spPr/>
        <p:txBody>
          <a:bodyPr/>
          <a:lstStyle/>
          <a:p>
            <a:fld id="{288AB6DE-F12D-4950-B253-3A98EC554179}"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FD92B596-3A57-40B7-AB8C-ECCF60B26B96}"/>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20815052-7096-4D66-B638-06A66A4D8E16}"/>
              </a:ext>
            </a:extLst>
          </p:cNvPr>
          <p:cNvSpPr>
            <a:spLocks noGrp="1"/>
          </p:cNvSpPr>
          <p:nvPr>
            <p:ph type="sldNum" sz="quarter" idx="12"/>
          </p:nvPr>
        </p:nvSpPr>
        <p:spPr/>
        <p:txBody>
          <a:bodyPr/>
          <a:lstStyle/>
          <a:p>
            <a:fld id="{52E9C158-AEF1-41A2-A6CE-6F0BAB305EFD}" type="slidenum">
              <a:rPr lang="en-US" altLang="en-US" smtClean="0"/>
              <a:pPr/>
              <a:t>5</a:t>
            </a:fld>
            <a:endParaRPr lang="en-US" altLang="en-US"/>
          </a:p>
        </p:txBody>
      </p:sp>
    </p:spTree>
    <p:extLst>
      <p:ext uri="{BB962C8B-B14F-4D97-AF65-F5344CB8AC3E}">
        <p14:creationId xmlns:p14="http://schemas.microsoft.com/office/powerpoint/2010/main" val="1234622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B768D-48A6-465C-969C-C14C336C1574}"/>
              </a:ext>
            </a:extLst>
          </p:cNvPr>
          <p:cNvSpPr>
            <a:spLocks noGrp="1"/>
          </p:cNvSpPr>
          <p:nvPr>
            <p:ph type="title"/>
          </p:nvPr>
        </p:nvSpPr>
        <p:spPr/>
        <p:txBody>
          <a:bodyPr/>
          <a:lstStyle/>
          <a:p>
            <a:r>
              <a:rPr lang="en-US" dirty="0"/>
              <a:t>Small Systems (Skids) – Proton Source/LINAC</a:t>
            </a:r>
          </a:p>
        </p:txBody>
      </p:sp>
      <p:pic>
        <p:nvPicPr>
          <p:cNvPr id="8" name="Content Placeholder 7" descr="A store inside of a building&#10;&#10;Description automatically generated">
            <a:extLst>
              <a:ext uri="{FF2B5EF4-FFF2-40B4-BE49-F238E27FC236}">
                <a16:creationId xmlns:a16="http://schemas.microsoft.com/office/drawing/2014/main" id="{35A950C8-3E8E-4407-B01B-48A482520434}"/>
              </a:ext>
            </a:extLst>
          </p:cNvPr>
          <p:cNvPicPr>
            <a:picLocks noGrp="1" noChangeAspect="1"/>
          </p:cNvPicPr>
          <p:nvPr>
            <p:ph idx="1"/>
          </p:nvPr>
        </p:nvPicPr>
        <p:blipFill>
          <a:blip r:embed="rId2"/>
          <a:stretch>
            <a:fillRect/>
          </a:stretch>
        </p:blipFill>
        <p:spPr>
          <a:xfrm>
            <a:off x="228600" y="1429750"/>
            <a:ext cx="8672513" cy="4214401"/>
          </a:xfrm>
        </p:spPr>
      </p:pic>
      <p:sp>
        <p:nvSpPr>
          <p:cNvPr id="4" name="Date Placeholder 3">
            <a:extLst>
              <a:ext uri="{FF2B5EF4-FFF2-40B4-BE49-F238E27FC236}">
                <a16:creationId xmlns:a16="http://schemas.microsoft.com/office/drawing/2014/main" id="{E06DCD39-DA77-4C27-B33D-83FCFC290396}"/>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ADF00997-2E9E-4836-B032-2395B2D7AA41}"/>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60B92073-9839-4B20-BDE2-F4943DDD67B7}"/>
              </a:ext>
            </a:extLst>
          </p:cNvPr>
          <p:cNvSpPr>
            <a:spLocks noGrp="1"/>
          </p:cNvSpPr>
          <p:nvPr>
            <p:ph type="sldNum" sz="quarter" idx="12"/>
          </p:nvPr>
        </p:nvSpPr>
        <p:spPr/>
        <p:txBody>
          <a:bodyPr/>
          <a:lstStyle/>
          <a:p>
            <a:fld id="{52E9C158-AEF1-41A2-A6CE-6F0BAB305EFD}" type="slidenum">
              <a:rPr lang="en-US" altLang="en-US" smtClean="0"/>
              <a:pPr/>
              <a:t>6</a:t>
            </a:fld>
            <a:endParaRPr lang="en-US" altLang="en-US"/>
          </a:p>
        </p:txBody>
      </p:sp>
    </p:spTree>
    <p:extLst>
      <p:ext uri="{BB962C8B-B14F-4D97-AF65-F5344CB8AC3E}">
        <p14:creationId xmlns:p14="http://schemas.microsoft.com/office/powerpoint/2010/main" val="4046535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96E0-480F-46DC-A307-B367209D5994}"/>
              </a:ext>
            </a:extLst>
          </p:cNvPr>
          <p:cNvSpPr>
            <a:spLocks noGrp="1"/>
          </p:cNvSpPr>
          <p:nvPr>
            <p:ph type="title"/>
          </p:nvPr>
        </p:nvSpPr>
        <p:spPr/>
        <p:txBody>
          <a:bodyPr/>
          <a:lstStyle/>
          <a:p>
            <a:r>
              <a:rPr lang="en-US" dirty="0"/>
              <a:t>Medium to Large Systems – Muon Campus Delivery Ring</a:t>
            </a:r>
          </a:p>
        </p:txBody>
      </p:sp>
      <p:pic>
        <p:nvPicPr>
          <p:cNvPr id="8" name="Content Placeholder 7" descr="A picture containing ceiling, indoor, floor, building&#10;&#10;Description automatically generated">
            <a:extLst>
              <a:ext uri="{FF2B5EF4-FFF2-40B4-BE49-F238E27FC236}">
                <a16:creationId xmlns:a16="http://schemas.microsoft.com/office/drawing/2014/main" id="{F2BA662C-0FE2-456B-B58B-3CF7D5FE4A30}"/>
              </a:ext>
            </a:extLst>
          </p:cNvPr>
          <p:cNvPicPr>
            <a:picLocks noGrp="1" noChangeAspect="1"/>
          </p:cNvPicPr>
          <p:nvPr>
            <p:ph idx="1"/>
          </p:nvPr>
        </p:nvPicPr>
        <p:blipFill>
          <a:blip r:embed="rId2"/>
          <a:stretch>
            <a:fillRect/>
          </a:stretch>
        </p:blipFill>
        <p:spPr>
          <a:xfrm>
            <a:off x="754856" y="1054100"/>
            <a:ext cx="7620000" cy="4965700"/>
          </a:xfrm>
        </p:spPr>
      </p:pic>
      <p:sp>
        <p:nvSpPr>
          <p:cNvPr id="4" name="Date Placeholder 3">
            <a:extLst>
              <a:ext uri="{FF2B5EF4-FFF2-40B4-BE49-F238E27FC236}">
                <a16:creationId xmlns:a16="http://schemas.microsoft.com/office/drawing/2014/main" id="{18769A62-8F14-429D-9CEB-6AC999CCB9CF}"/>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2E4D3503-1850-4003-B60F-DBF2E14052F3}"/>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6F24DBF0-4B21-413D-B75C-BDF1AA2B920B}"/>
              </a:ext>
            </a:extLst>
          </p:cNvPr>
          <p:cNvSpPr>
            <a:spLocks noGrp="1"/>
          </p:cNvSpPr>
          <p:nvPr>
            <p:ph type="sldNum" sz="quarter" idx="12"/>
          </p:nvPr>
        </p:nvSpPr>
        <p:spPr/>
        <p:txBody>
          <a:bodyPr/>
          <a:lstStyle/>
          <a:p>
            <a:fld id="{52E9C158-AEF1-41A2-A6CE-6F0BAB305EFD}" type="slidenum">
              <a:rPr lang="en-US" altLang="en-US" smtClean="0"/>
              <a:pPr/>
              <a:t>7</a:t>
            </a:fld>
            <a:endParaRPr lang="en-US" altLang="en-US"/>
          </a:p>
        </p:txBody>
      </p:sp>
    </p:spTree>
    <p:extLst>
      <p:ext uri="{BB962C8B-B14F-4D97-AF65-F5344CB8AC3E}">
        <p14:creationId xmlns:p14="http://schemas.microsoft.com/office/powerpoint/2010/main" val="3937269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474C-99D9-4EA9-8949-BDF16FBA712A}"/>
              </a:ext>
            </a:extLst>
          </p:cNvPr>
          <p:cNvSpPr>
            <a:spLocks noGrp="1"/>
          </p:cNvSpPr>
          <p:nvPr>
            <p:ph type="title"/>
          </p:nvPr>
        </p:nvSpPr>
        <p:spPr/>
        <p:txBody>
          <a:bodyPr/>
          <a:lstStyle/>
          <a:p>
            <a:r>
              <a:rPr lang="en-US" dirty="0"/>
              <a:t>Systems of a Very Large Scale – Main Injector</a:t>
            </a:r>
          </a:p>
        </p:txBody>
      </p:sp>
      <p:pic>
        <p:nvPicPr>
          <p:cNvPr id="8" name="Content Placeholder 7" descr="A picture containing indoor, building, ceiling, floor&#10;&#10;Description automatically generated">
            <a:extLst>
              <a:ext uri="{FF2B5EF4-FFF2-40B4-BE49-F238E27FC236}">
                <a16:creationId xmlns:a16="http://schemas.microsoft.com/office/drawing/2014/main" id="{DC8D5EDF-3101-4A09-98F9-02AD8333A952}"/>
              </a:ext>
            </a:extLst>
          </p:cNvPr>
          <p:cNvPicPr>
            <a:picLocks noGrp="1" noChangeAspect="1"/>
          </p:cNvPicPr>
          <p:nvPr>
            <p:ph idx="1"/>
          </p:nvPr>
        </p:nvPicPr>
        <p:blipFill>
          <a:blip r:embed="rId2"/>
          <a:stretch>
            <a:fillRect/>
          </a:stretch>
        </p:blipFill>
        <p:spPr>
          <a:xfrm>
            <a:off x="828583" y="1042988"/>
            <a:ext cx="7472546" cy="4987925"/>
          </a:xfrm>
        </p:spPr>
      </p:pic>
      <p:sp>
        <p:nvSpPr>
          <p:cNvPr id="4" name="Date Placeholder 3">
            <a:extLst>
              <a:ext uri="{FF2B5EF4-FFF2-40B4-BE49-F238E27FC236}">
                <a16:creationId xmlns:a16="http://schemas.microsoft.com/office/drawing/2014/main" id="{2B4BD97F-0763-446E-A1F9-9464C272FCCA}"/>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3A9324E8-E033-4360-8322-C46E5A542D44}"/>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F2B2502E-085D-467F-B888-235C6DB2B9FC}"/>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spTree>
    <p:extLst>
      <p:ext uri="{BB962C8B-B14F-4D97-AF65-F5344CB8AC3E}">
        <p14:creationId xmlns:p14="http://schemas.microsoft.com/office/powerpoint/2010/main" val="59537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E369-AF89-49A4-872F-1B678E430EC3}"/>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9C7A4BAF-2888-414C-BFC6-8ABB9F8303D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F4A8AF3-0182-4A83-9BBE-9C6FF92C737B}"/>
              </a:ext>
            </a:extLst>
          </p:cNvPr>
          <p:cNvSpPr>
            <a:spLocks noGrp="1"/>
          </p:cNvSpPr>
          <p:nvPr>
            <p:ph type="dt" sz="half" idx="10"/>
          </p:nvPr>
        </p:nvSpPr>
        <p:spPr/>
        <p:txBody>
          <a:bodyPr/>
          <a:lstStyle/>
          <a:p>
            <a:fld id="{42C68D99-0056-4028-AFD7-B71D34A43038}" type="datetime1">
              <a:rPr lang="en-US" altLang="en-US" smtClean="0"/>
              <a:t>11/8/2018</a:t>
            </a:fld>
            <a:endParaRPr lang="en-US" altLang="en-US"/>
          </a:p>
        </p:txBody>
      </p:sp>
      <p:sp>
        <p:nvSpPr>
          <p:cNvPr id="5" name="Footer Placeholder 4">
            <a:extLst>
              <a:ext uri="{FF2B5EF4-FFF2-40B4-BE49-F238E27FC236}">
                <a16:creationId xmlns:a16="http://schemas.microsoft.com/office/drawing/2014/main" id="{4F83836D-3053-4B29-A418-7CD01D43CAD9}"/>
              </a:ext>
            </a:extLst>
          </p:cNvPr>
          <p:cNvSpPr>
            <a:spLocks noGrp="1"/>
          </p:cNvSpPr>
          <p:nvPr>
            <p:ph type="ftr" sz="quarter" idx="11"/>
          </p:nvPr>
        </p:nvSpPr>
        <p:spPr/>
        <p:txBody>
          <a:bodyPr/>
          <a:lstStyle/>
          <a:p>
            <a:pPr>
              <a:defRPr/>
            </a:pPr>
            <a:r>
              <a:rPr lang="en-US"/>
              <a:t>Maurice Ball | Fluid Systems Design &amp; Quality Assurance Management in Accelerator Applications</a:t>
            </a:r>
            <a:endParaRPr lang="en-US" b="1"/>
          </a:p>
        </p:txBody>
      </p:sp>
      <p:sp>
        <p:nvSpPr>
          <p:cNvPr id="6" name="Slide Number Placeholder 5">
            <a:extLst>
              <a:ext uri="{FF2B5EF4-FFF2-40B4-BE49-F238E27FC236}">
                <a16:creationId xmlns:a16="http://schemas.microsoft.com/office/drawing/2014/main" id="{D29E3674-9F58-45FA-B0DC-66F8874A0424}"/>
              </a:ext>
            </a:extLst>
          </p:cNvPr>
          <p:cNvSpPr>
            <a:spLocks noGrp="1"/>
          </p:cNvSpPr>
          <p:nvPr>
            <p:ph type="sldNum" sz="quarter" idx="12"/>
          </p:nvPr>
        </p:nvSpPr>
        <p:spPr/>
        <p:txBody>
          <a:bodyPr/>
          <a:lstStyle/>
          <a:p>
            <a:fld id="{52E9C158-AEF1-41A2-A6CE-6F0BAB305EFD}" type="slidenum">
              <a:rPr lang="en-US" altLang="en-US" smtClean="0"/>
              <a:pPr/>
              <a:t>9</a:t>
            </a:fld>
            <a:endParaRPr lang="en-US" altLang="en-US"/>
          </a:p>
        </p:txBody>
      </p:sp>
    </p:spTree>
    <p:extLst>
      <p:ext uri="{BB962C8B-B14F-4D97-AF65-F5344CB8AC3E}">
        <p14:creationId xmlns:p14="http://schemas.microsoft.com/office/powerpoint/2010/main" val="2953282054"/>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3854</TotalTime>
  <Words>2537</Words>
  <Application>Microsoft Office PowerPoint</Application>
  <PresentationFormat>On-screen Show (4:3)</PresentationFormat>
  <Paragraphs>348</Paragraphs>
  <Slides>42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ＭＳ Ｐゴシック</vt:lpstr>
      <vt:lpstr>ＭＳ Ｐゴシック</vt:lpstr>
      <vt:lpstr>Arial</vt:lpstr>
      <vt:lpstr>Calibri</vt:lpstr>
      <vt:lpstr>Geneva</vt:lpstr>
      <vt:lpstr>Helvetica</vt:lpstr>
      <vt:lpstr>FNAL_TemplateMac_060514</vt:lpstr>
      <vt:lpstr>Fermilab: Footer Only</vt:lpstr>
      <vt:lpstr>Fluid Systems Design and Quality Assurance Management in Accelerator Applications</vt:lpstr>
      <vt:lpstr>Charge</vt:lpstr>
      <vt:lpstr>Outline</vt:lpstr>
      <vt:lpstr>PowerPoint Presentation</vt:lpstr>
      <vt:lpstr>Overview</vt:lpstr>
      <vt:lpstr>Small Systems (Skids) – Proton Source/LINAC</vt:lpstr>
      <vt:lpstr>Medium to Large Systems – Muon Campus Delivery Ring</vt:lpstr>
      <vt:lpstr>Systems of a Very Large Scale – Main Injector</vt:lpstr>
      <vt:lpstr>Challenges</vt:lpstr>
      <vt:lpstr>Engineering Design Process – Fermilab Engineering Manual</vt:lpstr>
      <vt:lpstr>Issues We Have Experienced – Design of LCW Systems</vt:lpstr>
      <vt:lpstr>Issues We Have Experienced – Installation of LCW Systems</vt:lpstr>
      <vt:lpstr>Issues We Have Experienced – Commissioning of LCW Systems</vt:lpstr>
      <vt:lpstr>Issues We Have Experienced – Operation of LCW Systems</vt:lpstr>
      <vt:lpstr>Radioactive Water (RAW) Systems</vt:lpstr>
      <vt:lpstr>Radioactive Water (RAW) Systems</vt:lpstr>
      <vt:lpstr>Overview</vt:lpstr>
      <vt:lpstr>Overview</vt:lpstr>
      <vt:lpstr>Overview of RAW systems</vt:lpstr>
      <vt:lpstr>Overview: Plan view of Target  Hall</vt:lpstr>
      <vt:lpstr>Overview: RAW and DI Rooms</vt:lpstr>
      <vt:lpstr>Overview: RAW room</vt:lpstr>
      <vt:lpstr>Overview: DI Room</vt:lpstr>
      <vt:lpstr>Target RAW Exchange system</vt:lpstr>
      <vt:lpstr>Target RAW Exchange system</vt:lpstr>
      <vt:lpstr>TGT, H1, and H2 Ar purge systems</vt:lpstr>
      <vt:lpstr>Horn 1 and Horn 2 Spray Nozzle Ar purge systems</vt:lpstr>
      <vt:lpstr>New instrumentation</vt:lpstr>
      <vt:lpstr>Operational experience</vt:lpstr>
      <vt:lpstr>Copper Oxide</vt:lpstr>
      <vt:lpstr>History of the Copper Oxide Problem in Muon Campus (formerly Pbar)</vt:lpstr>
      <vt:lpstr>Copper Oxide</vt:lpstr>
      <vt:lpstr>PowerPoint Presentation</vt:lpstr>
      <vt:lpstr>PowerPoint Presentation</vt:lpstr>
      <vt:lpstr>PowerPoint Presentation</vt:lpstr>
      <vt:lpstr>Copper Oxide - Resolution</vt:lpstr>
      <vt:lpstr>Copper Oxide – Action Plan/Implementation</vt:lpstr>
      <vt:lpstr>Copper Oxide – Action Plan/Implementation</vt:lpstr>
      <vt:lpstr>Copper Oxide – Action Plan/Implementation</vt:lpstr>
      <vt:lpstr>Summary</vt:lpstr>
      <vt:lpstr>References/Acknowledgements</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one line or two lines</dc:title>
  <dc:creator>Maurice Ball x4448 09239N</dc:creator>
  <cp:lastModifiedBy>Maurice Ball x4448 09239N</cp:lastModifiedBy>
  <cp:revision>71</cp:revision>
  <cp:lastPrinted>2014-01-20T19:40:21Z</cp:lastPrinted>
  <dcterms:created xsi:type="dcterms:W3CDTF">2018-10-31T19:43:08Z</dcterms:created>
  <dcterms:modified xsi:type="dcterms:W3CDTF">2018-11-08T16:48:25Z</dcterms:modified>
</cp:coreProperties>
</file>