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0"/>
  </p:notesMasterIdLst>
  <p:handoutMasterIdLst>
    <p:handoutMasterId r:id="rId31"/>
  </p:handoutMasterIdLst>
  <p:sldIdLst>
    <p:sldId id="263" r:id="rId3"/>
    <p:sldId id="346" r:id="rId4"/>
    <p:sldId id="347" r:id="rId5"/>
    <p:sldId id="349" r:id="rId6"/>
    <p:sldId id="350" r:id="rId7"/>
    <p:sldId id="353" r:id="rId8"/>
    <p:sldId id="351" r:id="rId9"/>
    <p:sldId id="352" r:id="rId10"/>
    <p:sldId id="354" r:id="rId11"/>
    <p:sldId id="337" r:id="rId12"/>
    <p:sldId id="341" r:id="rId13"/>
    <p:sldId id="339" r:id="rId14"/>
    <p:sldId id="345" r:id="rId15"/>
    <p:sldId id="343" r:id="rId16"/>
    <p:sldId id="344" r:id="rId17"/>
    <p:sldId id="336" r:id="rId18"/>
    <p:sldId id="334" r:id="rId19"/>
    <p:sldId id="291" r:id="rId20"/>
    <p:sldId id="276" r:id="rId21"/>
    <p:sldId id="277" r:id="rId22"/>
    <p:sldId id="300" r:id="rId23"/>
    <p:sldId id="296" r:id="rId24"/>
    <p:sldId id="298" r:id="rId25"/>
    <p:sldId id="319" r:id="rId26"/>
    <p:sldId id="308" r:id="rId27"/>
    <p:sldId id="286" r:id="rId28"/>
    <p:sldId id="333"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988">
          <p15:clr>
            <a:srgbClr val="A4A3A4"/>
          </p15:clr>
        </p15:guide>
        <p15:guide id="2" orient="horz" pos="4186">
          <p15:clr>
            <a:srgbClr val="A4A3A4"/>
          </p15:clr>
        </p15:guide>
        <p15:guide id="3" orient="horz" pos="3394">
          <p15:clr>
            <a:srgbClr val="A4A3A4"/>
          </p15:clr>
        </p15:guide>
        <p15:guide id="4" orient="horz" pos="777">
          <p15:clr>
            <a:srgbClr val="A4A3A4"/>
          </p15:clr>
        </p15:guide>
        <p15:guide id="5" orient="horz" pos="1749">
          <p15:clr>
            <a:srgbClr val="A4A3A4"/>
          </p15:clr>
        </p15:guide>
        <p15:guide id="6" orient="horz" pos="457">
          <p15:clr>
            <a:srgbClr val="A4A3A4"/>
          </p15:clr>
        </p15:guide>
        <p15:guide id="7" pos="285">
          <p15:clr>
            <a:srgbClr val="A4A3A4"/>
          </p15:clr>
        </p15:guide>
        <p15:guide id="8" pos="55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00B5E2"/>
    <a:srgbClr val="63666A"/>
    <a:srgbClr val="5A5A5A"/>
    <a:srgbClr val="67676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8" autoAdjust="0"/>
    <p:restoredTop sz="98464" autoAdjust="0"/>
  </p:normalViewPr>
  <p:slideViewPr>
    <p:cSldViewPr snapToGrid="0" snapToObjects="1">
      <p:cViewPr varScale="1">
        <p:scale>
          <a:sx n="166" d="100"/>
          <a:sy n="166" d="100"/>
        </p:scale>
        <p:origin x="936" y="184"/>
      </p:cViewPr>
      <p:guideLst>
        <p:guide orient="horz" pos="988"/>
        <p:guide orient="horz" pos="4186"/>
        <p:guide orient="horz" pos="3394"/>
        <p:guide orient="horz" pos="777"/>
        <p:guide orient="horz" pos="1749"/>
        <p:guide orient="horz" pos="457"/>
        <p:guide pos="285"/>
        <p:guide pos="5512"/>
      </p:guideLst>
    </p:cSldViewPr>
  </p:slideViewPr>
  <p:notesTextViewPr>
    <p:cViewPr>
      <p:scale>
        <a:sx n="100" d="100"/>
        <a:sy n="100" d="100"/>
      </p:scale>
      <p:origin x="0" y="0"/>
    </p:cViewPr>
  </p:notesTextViewPr>
  <p:sorterViewPr>
    <p:cViewPr>
      <p:scale>
        <a:sx n="147" d="100"/>
        <a:sy n="14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9/23/18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9/23/18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746"/>
            <a:ext cx="8293100"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3209907"/>
            <a:ext cx="8296275"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42202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dirty="0"/>
              <a:t>06.05.17</a:t>
            </a:r>
          </a:p>
        </p:txBody>
      </p:sp>
      <p:sp>
        <p:nvSpPr>
          <p:cNvPr id="5" name="Footer Placeholder 4"/>
          <p:cNvSpPr>
            <a:spLocks noGrp="1"/>
          </p:cNvSpPr>
          <p:nvPr>
            <p:ph type="ftr" sz="quarter" idx="11"/>
          </p:nvPr>
        </p:nvSpPr>
        <p:spPr/>
        <p:txBody>
          <a:bodyPr/>
          <a:lstStyle/>
          <a:p>
            <a:pPr>
              <a:defRPr/>
            </a:pPr>
            <a:r>
              <a:rPr lang="en-US" dirty="0"/>
              <a:t>T. Hamernik | Near Detector Hall Options</a:t>
            </a:r>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dirty="0"/>
              <a:t>06.05.17</a:t>
            </a:r>
          </a:p>
        </p:txBody>
      </p:sp>
      <p:sp>
        <p:nvSpPr>
          <p:cNvPr id="6" name="Footer Placeholder 4"/>
          <p:cNvSpPr>
            <a:spLocks noGrp="1"/>
          </p:cNvSpPr>
          <p:nvPr>
            <p:ph type="ftr" sz="quarter" idx="14"/>
          </p:nvPr>
        </p:nvSpPr>
        <p:spPr/>
        <p:txBody>
          <a:bodyPr/>
          <a:lstStyle>
            <a:lvl1pPr>
              <a:defRPr/>
            </a:lvl1pPr>
          </a:lstStyle>
          <a:p>
            <a:pPr>
              <a:defRPr/>
            </a:pPr>
            <a:r>
              <a:rPr lang="en-US" dirty="0"/>
              <a:t>T. Hamernik | Near Detector Hall Options</a:t>
            </a: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dirty="0"/>
              <a:t>06.05.17</a:t>
            </a:r>
          </a:p>
        </p:txBody>
      </p:sp>
      <p:sp>
        <p:nvSpPr>
          <p:cNvPr id="8" name="Footer Placeholder 4"/>
          <p:cNvSpPr>
            <a:spLocks noGrp="1"/>
          </p:cNvSpPr>
          <p:nvPr>
            <p:ph type="ftr" sz="quarter" idx="17"/>
          </p:nvPr>
        </p:nvSpPr>
        <p:spPr/>
        <p:txBody>
          <a:bodyPr/>
          <a:lstStyle>
            <a:lvl1pPr>
              <a:defRPr/>
            </a:lvl1pPr>
          </a:lstStyle>
          <a:p>
            <a:pPr>
              <a:defRPr/>
            </a:pPr>
            <a:r>
              <a:rPr lang="en-US" dirty="0"/>
              <a:t>T. Hamernik | Near Detector Hall Options</a:t>
            </a:r>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dirty="0"/>
              <a:t>06.05.17</a:t>
            </a:r>
          </a:p>
        </p:txBody>
      </p:sp>
      <p:sp>
        <p:nvSpPr>
          <p:cNvPr id="5" name="Footer Placeholder 4"/>
          <p:cNvSpPr>
            <a:spLocks noGrp="1"/>
          </p:cNvSpPr>
          <p:nvPr>
            <p:ph type="ftr" sz="quarter" idx="12"/>
          </p:nvPr>
        </p:nvSpPr>
        <p:spPr/>
        <p:txBody>
          <a:bodyPr/>
          <a:lstStyle>
            <a:lvl1pPr>
              <a:defRPr/>
            </a:lvl1pPr>
          </a:lstStyle>
          <a:p>
            <a:pPr>
              <a:defRPr/>
            </a:pPr>
            <a:r>
              <a:rPr lang="en-US" dirty="0"/>
              <a:t>T. Hamernik | Near Detector Hall Options</a:t>
            </a:r>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dirty="0"/>
              <a:t>06.05.17</a:t>
            </a:r>
          </a:p>
        </p:txBody>
      </p:sp>
      <p:sp>
        <p:nvSpPr>
          <p:cNvPr id="4" name="Footer Placeholder 4"/>
          <p:cNvSpPr>
            <a:spLocks noGrp="1"/>
          </p:cNvSpPr>
          <p:nvPr>
            <p:ph type="ftr" sz="quarter" idx="12"/>
          </p:nvPr>
        </p:nvSpPr>
        <p:spPr/>
        <p:txBody>
          <a:bodyPr/>
          <a:lstStyle>
            <a:lvl1pPr>
              <a:defRPr/>
            </a:lvl1pPr>
          </a:lstStyle>
          <a:p>
            <a:pPr>
              <a:defRPr/>
            </a:pPr>
            <a:r>
              <a:rPr lang="en-US" dirty="0"/>
              <a:t>T. Hamernik | Near Detector Hall Options</a:t>
            </a:r>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dirty="0"/>
              <a:t>06.05.17</a:t>
            </a:r>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dirty="0"/>
              <a:t>T. Hamernik | Near Detector Hall Options</a:t>
            </a:r>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r>
              <a:rPr lang="en-US" dirty="0"/>
              <a:t>06.05.17</a:t>
            </a:r>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dirty="0"/>
              <a:t>T. Hamernik | Near Detector Hall Options</a:t>
            </a:r>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2412412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7"/>
          <p:cNvSpPr txBox="1">
            <a:spLocks/>
          </p:cNvSpPr>
          <p:nvPr/>
        </p:nvSpPr>
        <p:spPr>
          <a:xfrm>
            <a:off x="985866" y="195263"/>
            <a:ext cx="4381500" cy="247650"/>
          </a:xfrm>
          <a:prstGeom prst="rect">
            <a:avLst/>
          </a:prstGeom>
        </p:spPr>
        <p:txBody>
          <a:bodyPr lIns="0" tIns="0" rIns="0" bIns="0"/>
          <a:lstStyle>
            <a:lvl1pPr marL="0" indent="0" algn="l" defTabSz="457200" rtl="0" eaLnBrk="1" latinLnBrk="0" hangingPunct="1">
              <a:spcBef>
                <a:spcPts val="0"/>
              </a:spcBef>
              <a:buFontTx/>
              <a:buNone/>
              <a:defRPr sz="1400" b="0"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dirty="0"/>
              <a:t>Long-Baseline Neutrino Facility</a:t>
            </a:r>
          </a:p>
        </p:txBody>
      </p:sp>
      <p:cxnSp>
        <p:nvCxnSpPr>
          <p:cNvPr id="10" name="Straight Connector 9"/>
          <p:cNvCxnSpPr/>
          <p:nvPr/>
        </p:nvCxnSpPr>
        <p:spPr>
          <a:xfrm>
            <a:off x="457200" y="475760"/>
            <a:ext cx="8302625" cy="0"/>
          </a:xfrm>
          <a:prstGeom prst="line">
            <a:avLst/>
          </a:prstGeom>
          <a:ln w="19050" cmpd="sng">
            <a:solidFill>
              <a:srgbClr val="004C97"/>
            </a:solidFill>
          </a:ln>
        </p:spPr>
        <p:style>
          <a:lnRef idx="1">
            <a:schemeClr val="dk1"/>
          </a:lnRef>
          <a:fillRef idx="0">
            <a:schemeClr val="dk1"/>
          </a:fillRef>
          <a:effectRef idx="0">
            <a:schemeClr val="dk1"/>
          </a:effectRef>
          <a:fontRef idx="minor">
            <a:schemeClr val="tx1"/>
          </a:fontRef>
        </p:style>
      </p:cxnSp>
      <p:sp>
        <p:nvSpPr>
          <p:cNvPr id="11" name="Text Placeholder 7"/>
          <p:cNvSpPr txBox="1">
            <a:spLocks/>
          </p:cNvSpPr>
          <p:nvPr/>
        </p:nvSpPr>
        <p:spPr>
          <a:xfrm>
            <a:off x="457200" y="196850"/>
            <a:ext cx="506413" cy="246063"/>
          </a:xfrm>
          <a:prstGeom prst="rect">
            <a:avLst/>
          </a:prstGeom>
        </p:spPr>
        <p:txBody>
          <a:bodyPr lIns="0" tIns="0" rIns="0" bIns="0"/>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dirty="0"/>
              <a:t>LBNF</a:t>
            </a:r>
          </a:p>
        </p:txBody>
      </p:sp>
      <p:pic>
        <p:nvPicPr>
          <p:cNvPr id="1029"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 y="6154906"/>
            <a:ext cx="1594477" cy="28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12"/>
          <p:cNvCxnSpPr/>
          <p:nvPr/>
        </p:nvCxnSpPr>
        <p:spPr>
          <a:xfrm>
            <a:off x="457200" y="5728951"/>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7456" y="6003296"/>
            <a:ext cx="65405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6" descr="SanfordSURF-horiz-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2024" y="5916605"/>
            <a:ext cx="1857669" cy="69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209" y="6083428"/>
            <a:ext cx="2202053" cy="368028"/>
          </a:xfrm>
          <a:prstGeom prst="rect">
            <a:avLst/>
          </a:prstGeom>
        </p:spPr>
      </p:pic>
      <p:pic>
        <p:nvPicPr>
          <p:cNvPr id="12" name="Picture 11"/>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8144129" y="195263"/>
            <a:ext cx="585216" cy="246904"/>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7853680" y="6503035"/>
            <a:ext cx="902970" cy="18224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a:t>LBNF/DUNE</a:t>
            </a:r>
            <a:endParaRPr lang="en-US" sz="1200" dirty="0"/>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06.05.17</a:t>
            </a:r>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dirty="0"/>
              <a:t>T. Hamernik | Near Detector Hall Options</a:t>
            </a:r>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1711325"/>
            <a:ext cx="8218488"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en-US" dirty="0">
                <a:latin typeface="Helvetica" charset="0"/>
              </a:rPr>
              <a:t>Near Detector Hall Options – </a:t>
            </a:r>
            <a:br>
              <a:rPr lang="en-US" dirty="0">
                <a:latin typeface="Helvetica" charset="0"/>
              </a:rPr>
            </a:br>
            <a:r>
              <a:rPr lang="en-US" dirty="0">
                <a:latin typeface="Helvetica" charset="0"/>
              </a:rPr>
              <a:t>June 2018 Update</a:t>
            </a:r>
          </a:p>
        </p:txBody>
      </p:sp>
      <p:sp>
        <p:nvSpPr>
          <p:cNvPr id="6146" name="Text Placeholder 2"/>
          <p:cNvSpPr>
            <a:spLocks noGrp="1"/>
          </p:cNvSpPr>
          <p:nvPr>
            <p:ph type="body" sz="quarter" idx="10"/>
          </p:nvPr>
        </p:nvSpPr>
        <p:spPr bwMode="auto">
          <a:xfrm>
            <a:off x="454025" y="3209925"/>
            <a:ext cx="8221663" cy="17208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Helvetica" charset="0"/>
              </a:rPr>
              <a:t>T. Hamernik</a:t>
            </a:r>
          </a:p>
          <a:p>
            <a:r>
              <a:rPr lang="en-US" dirty="0">
                <a:latin typeface="Helvetica" charset="0"/>
              </a:rPr>
              <a:t>15 June 2018</a:t>
            </a:r>
          </a:p>
          <a:p>
            <a:endParaRPr lang="en-US" sz="1400" dirty="0">
              <a:latin typeface="Helvetica" charset="0"/>
            </a:endParaRPr>
          </a:p>
          <a:p>
            <a:r>
              <a:rPr lang="en-US" sz="1400" dirty="0">
                <a:latin typeface="Helvetica" charset="0"/>
              </a:rPr>
              <a:t>DUNE </a:t>
            </a:r>
            <a:r>
              <a:rPr lang="en-US" sz="1400" dirty="0" err="1">
                <a:latin typeface="Helvetica" charset="0"/>
              </a:rPr>
              <a:t>DocDB</a:t>
            </a:r>
            <a:r>
              <a:rPr lang="en-US" sz="1400" dirty="0">
                <a:latin typeface="Helvetica" charset="0"/>
              </a:rPr>
              <a:t> 3866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Request to Evaluate Near Detector Hall Options</a:t>
            </a:r>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dirty="0"/>
              <a:t>T. Hamernik | Near Detector Hall Options</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10</a:t>
            </a:fld>
            <a:endParaRPr lang="en-US" dirty="0"/>
          </a:p>
        </p:txBody>
      </p:sp>
      <p:sp>
        <p:nvSpPr>
          <p:cNvPr id="6" name="Content Placeholder 5"/>
          <p:cNvSpPr>
            <a:spLocks noGrp="1"/>
          </p:cNvSpPr>
          <p:nvPr>
            <p:ph idx="13"/>
          </p:nvPr>
        </p:nvSpPr>
        <p:spPr>
          <a:xfrm>
            <a:off x="454025" y="1238250"/>
            <a:ext cx="8296275" cy="4846638"/>
          </a:xfrm>
        </p:spPr>
        <p:txBody>
          <a:bodyPr/>
          <a:lstStyle/>
          <a:p>
            <a:r>
              <a:rPr lang="en-US" sz="1800" dirty="0"/>
              <a:t>DUNE has requested CF’s support in evaluating the CF cost impacts of several Near Detector Hall options.</a:t>
            </a:r>
          </a:p>
          <a:p>
            <a:pPr marL="0" indent="0">
              <a:buNone/>
            </a:pPr>
            <a:endParaRPr lang="en-US" dirty="0"/>
          </a:p>
        </p:txBody>
      </p:sp>
      <p:sp>
        <p:nvSpPr>
          <p:cNvPr id="39" name="TextBox 38"/>
          <p:cNvSpPr txBox="1"/>
          <p:nvPr/>
        </p:nvSpPr>
        <p:spPr>
          <a:xfrm>
            <a:off x="5114964" y="6034051"/>
            <a:ext cx="3453638" cy="276999"/>
          </a:xfrm>
          <a:prstGeom prst="rect">
            <a:avLst/>
          </a:prstGeom>
          <a:noFill/>
        </p:spPr>
        <p:txBody>
          <a:bodyPr wrap="none" rtlCol="0">
            <a:spAutoFit/>
          </a:bodyPr>
          <a:lstStyle/>
          <a:p>
            <a:r>
              <a:rPr lang="en-US" sz="1200" i="1" dirty="0"/>
              <a:t>Options received from Mark Thomson, 26 May 2017</a:t>
            </a:r>
          </a:p>
        </p:txBody>
      </p:sp>
      <p:pic>
        <p:nvPicPr>
          <p:cNvPr id="7" name="Picture 6"/>
          <p:cNvPicPr>
            <a:picLocks noChangeAspect="1"/>
          </p:cNvPicPr>
          <p:nvPr/>
        </p:nvPicPr>
        <p:blipFill>
          <a:blip r:embed="rId2"/>
          <a:stretch>
            <a:fillRect/>
          </a:stretch>
        </p:blipFill>
        <p:spPr>
          <a:xfrm>
            <a:off x="457200" y="1912642"/>
            <a:ext cx="7414130" cy="4172603"/>
          </a:xfrm>
          <a:prstGeom prst="rect">
            <a:avLst/>
          </a:prstGeom>
          <a:ln w="0">
            <a:solidFill>
              <a:schemeClr val="bg1">
                <a:lumMod val="75000"/>
              </a:schemeClr>
            </a:solidFill>
          </a:ln>
          <a:effectLst>
            <a:outerShdw blurRad="50800" dist="38100" dir="2700000" algn="tl" rotWithShape="0">
              <a:prstClr val="black">
                <a:alpha val="40000"/>
              </a:prstClr>
            </a:outerShdw>
          </a:effectLst>
        </p:spPr>
      </p:pic>
      <p:sp>
        <p:nvSpPr>
          <p:cNvPr id="8" name="TextBox 7"/>
          <p:cNvSpPr txBox="1"/>
          <p:nvPr/>
        </p:nvSpPr>
        <p:spPr>
          <a:xfrm>
            <a:off x="6024815" y="3360038"/>
            <a:ext cx="1524000" cy="2585323"/>
          </a:xfrm>
          <a:prstGeom prst="rect">
            <a:avLst/>
          </a:prstGeom>
          <a:solidFill>
            <a:srgbClr val="FF0000">
              <a:alpha val="67000"/>
            </a:srgbClr>
          </a:solidFill>
        </p:spPr>
        <p:txBody>
          <a:bodyPr wrap="square" rtlCol="0">
            <a:spAutoFit/>
          </a:bodyPr>
          <a:lstStyle/>
          <a:p>
            <a:r>
              <a:rPr lang="en-US" dirty="0">
                <a:solidFill>
                  <a:schemeClr val="bg1"/>
                </a:solidFill>
              </a:rPr>
              <a:t>Dimensions in reflect current plan include a 50ft wide detector hall and an additional 5ft for an egress corridor</a:t>
            </a:r>
          </a:p>
        </p:txBody>
      </p:sp>
    </p:spTree>
    <p:extLst>
      <p:ext uri="{BB962C8B-B14F-4D97-AF65-F5344CB8AC3E}">
        <p14:creationId xmlns:p14="http://schemas.microsoft.com/office/powerpoint/2010/main" val="2433429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Proposed by CF to Minimize Impact of Site Constraints Deemed Acceptable </a:t>
            </a:r>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a:t>T. Hamernik | Near Detector Hall Options</a:t>
            </a:r>
            <a:endParaRPr lang="en-US" dirty="0"/>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11</a:t>
            </a:fld>
            <a:endParaRPr lang="en-US" dirty="0"/>
          </a:p>
        </p:txBody>
      </p:sp>
      <p:pic>
        <p:nvPicPr>
          <p:cNvPr id="17" name="Content Placeholder 16"/>
          <p:cNvPicPr>
            <a:picLocks noGrp="1" noChangeAspect="1"/>
          </p:cNvPicPr>
          <p:nvPr>
            <p:ph idx="13"/>
          </p:nvPr>
        </p:nvPicPr>
        <p:blipFill>
          <a:blip r:embed="rId2"/>
          <a:stretch>
            <a:fillRect/>
          </a:stretch>
        </p:blipFill>
        <p:spPr>
          <a:xfrm>
            <a:off x="3786017" y="1459154"/>
            <a:ext cx="3532619" cy="4572000"/>
          </a:xfrm>
          <a:prstGeom prst="rect">
            <a:avLst/>
          </a:prstGeom>
          <a:ln w="0">
            <a:solidFill>
              <a:schemeClr val="bg1">
                <a:lumMod val="75000"/>
              </a:schemeClr>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3"/>
          <a:stretch>
            <a:fillRect/>
          </a:stretch>
        </p:blipFill>
        <p:spPr>
          <a:xfrm>
            <a:off x="454025" y="1210542"/>
            <a:ext cx="3532619" cy="4572000"/>
          </a:xfrm>
          <a:prstGeom prst="rect">
            <a:avLst/>
          </a:prstGeom>
          <a:ln w="0">
            <a:solidFill>
              <a:schemeClr val="bg1">
                <a:lumMod val="75000"/>
              </a:schemeClr>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stretch>
            <a:fillRect/>
          </a:stretch>
        </p:blipFill>
        <p:spPr>
          <a:xfrm>
            <a:off x="4218708" y="3108083"/>
            <a:ext cx="4835209" cy="3127510"/>
          </a:xfrm>
          <a:prstGeom prst="rect">
            <a:avLst/>
          </a:prstGeom>
          <a:ln w="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991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Impact Approach</a:t>
            </a:r>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dirty="0"/>
              <a:t>T. Hamernik | Near Detector Hall Options</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12</a:t>
            </a:fld>
            <a:endParaRPr lang="en-US" dirty="0"/>
          </a:p>
        </p:txBody>
      </p:sp>
      <p:sp>
        <p:nvSpPr>
          <p:cNvPr id="6" name="Content Placeholder 5"/>
          <p:cNvSpPr>
            <a:spLocks noGrp="1"/>
          </p:cNvSpPr>
          <p:nvPr>
            <p:ph idx="13"/>
          </p:nvPr>
        </p:nvSpPr>
        <p:spPr/>
        <p:txBody>
          <a:bodyPr/>
          <a:lstStyle/>
          <a:p>
            <a:r>
              <a:rPr lang="en-US" sz="2000" dirty="0"/>
              <a:t>For Options A, B, &amp; C, costs were generally scaled by the ratio of the length of the proposed cavern to the length of the reference design.</a:t>
            </a:r>
          </a:p>
          <a:p>
            <a:r>
              <a:rPr lang="en-US" sz="2000" dirty="0"/>
              <a:t>A similar approach was used for Option D except that some quantities were scaled by both length and width or by functions of length and width (such as cross-sectional area) to reflect the wider, longer dogleg cavern.</a:t>
            </a:r>
          </a:p>
          <a:p>
            <a:r>
              <a:rPr lang="en-US" sz="2000" dirty="0"/>
              <a:t>New quantities were calculated for several line items.</a:t>
            </a:r>
          </a:p>
          <a:p>
            <a:r>
              <a:rPr lang="en-US" sz="2000" dirty="0"/>
              <a:t>Estimated impacts were applied to several line items when scaling was considered inappropriate.</a:t>
            </a:r>
          </a:p>
          <a:p>
            <a:r>
              <a:rPr lang="en-US" sz="2000" dirty="0"/>
              <a:t>A second 15-ton crane was added to Option D for the dog-leg cavern.</a:t>
            </a:r>
          </a:p>
          <a:p>
            <a:r>
              <a:rPr lang="en-US" sz="2000" dirty="0"/>
              <a:t>A “Shallow Rock Cover and Geometrical Complications Factor” was applied to the Option D excavation impact to produce an adjusted Option D cost delta to reflect likely complications resulting from the wider hall’s reduced span-to-rock overburden ratio.</a:t>
            </a:r>
          </a:p>
        </p:txBody>
      </p:sp>
    </p:spTree>
    <p:extLst>
      <p:ext uri="{BB962C8B-B14F-4D97-AF65-F5344CB8AC3E}">
        <p14:creationId xmlns:p14="http://schemas.microsoft.com/office/powerpoint/2010/main" val="444569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884455"/>
            <a:ext cx="9144000" cy="5433536"/>
          </a:xfrm>
          <a:prstGeom prst="rect">
            <a:avLst/>
          </a:prstGeom>
        </p:spPr>
      </p:pic>
      <p:sp>
        <p:nvSpPr>
          <p:cNvPr id="2" name="Title 1"/>
          <p:cNvSpPr>
            <a:spLocks noGrp="1"/>
          </p:cNvSpPr>
          <p:nvPr>
            <p:ph type="title"/>
          </p:nvPr>
        </p:nvSpPr>
        <p:spPr>
          <a:xfrm>
            <a:off x="454025" y="159105"/>
            <a:ext cx="8293100" cy="569268"/>
          </a:xfrm>
        </p:spPr>
        <p:txBody>
          <a:bodyPr/>
          <a:lstStyle/>
          <a:p>
            <a:r>
              <a:rPr lang="en-US" dirty="0"/>
              <a:t>CF Cost Impacts – Direct Cost Compare to Reference Design</a:t>
            </a:r>
            <a:br>
              <a:rPr lang="en-US" dirty="0"/>
            </a:br>
            <a:r>
              <a:rPr lang="en-US" sz="1800" dirty="0"/>
              <a:t>Option B is 15% Higher / Option C is 29% Higher / Option D is 74% Higher</a:t>
            </a:r>
            <a:endParaRPr lang="en-US" dirty="0"/>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dirty="0"/>
              <a:t>T. Hamernik | Near Detector Hall Options</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13</a:t>
            </a:fld>
            <a:endParaRPr lang="en-US" dirty="0"/>
          </a:p>
        </p:txBody>
      </p:sp>
      <p:sp>
        <p:nvSpPr>
          <p:cNvPr id="10" name="Rectangle: Rounded Corners 9"/>
          <p:cNvSpPr/>
          <p:nvPr/>
        </p:nvSpPr>
        <p:spPr>
          <a:xfrm>
            <a:off x="3475760" y="4376120"/>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5"/>
          <p:cNvSpPr>
            <a:spLocks noGrp="1"/>
          </p:cNvSpPr>
          <p:nvPr>
            <p:ph idx="13"/>
          </p:nvPr>
        </p:nvSpPr>
        <p:spPr>
          <a:xfrm>
            <a:off x="6496700" y="4582390"/>
            <a:ext cx="2472026" cy="1673947"/>
          </a:xfrm>
        </p:spPr>
        <p:txBody>
          <a:bodyPr/>
          <a:lstStyle/>
          <a:p>
            <a:pPr marL="0" indent="0">
              <a:buNone/>
            </a:pPr>
            <a:r>
              <a:rPr lang="en-US" sz="900" i="1" u="sng" dirty="0"/>
              <a:t>Notes:</a:t>
            </a:r>
          </a:p>
          <a:p>
            <a:pPr marL="448056" indent="-457200">
              <a:buFont typeface="+mj-lt"/>
              <a:buAutoNum type="arabicPeriod"/>
            </a:pPr>
            <a:r>
              <a:rPr lang="en-US" sz="900" i="1" dirty="0"/>
              <a:t>Design and estimate are at the conceptual level.</a:t>
            </a:r>
          </a:p>
          <a:p>
            <a:pPr marL="448056" indent="-457200">
              <a:buFont typeface="+mj-lt"/>
              <a:buAutoNum type="arabicPeriod"/>
            </a:pPr>
            <a:r>
              <a:rPr lang="en-US" sz="900" i="1" dirty="0"/>
              <a:t>All costs are FY2015 Direct and based on 2016 AECOM Estimate, DUNE </a:t>
            </a:r>
            <a:r>
              <a:rPr lang="en-US" sz="900" i="1" dirty="0" err="1"/>
              <a:t>DocDB</a:t>
            </a:r>
            <a:r>
              <a:rPr lang="en-US" sz="900" i="1" dirty="0"/>
              <a:t> 1622-v3</a:t>
            </a:r>
          </a:p>
          <a:p>
            <a:pPr marL="448056" indent="-457200">
              <a:buFont typeface="+mj-lt"/>
              <a:buAutoNum type="arabicPeriod"/>
            </a:pPr>
            <a:r>
              <a:rPr lang="en-US" sz="900" i="1" dirty="0"/>
              <a:t>No changes to service building or shafts are thought to be necessary and have not been evaluated</a:t>
            </a:r>
          </a:p>
          <a:p>
            <a:pPr marL="448056" indent="-457200">
              <a:buFont typeface="+mj-lt"/>
              <a:buAutoNum type="arabicPeriod"/>
            </a:pPr>
            <a:r>
              <a:rPr lang="en-US" sz="900" i="1" dirty="0"/>
              <a:t>Assumes maximum egress distances can be met using current egress corridor concept</a:t>
            </a:r>
          </a:p>
        </p:txBody>
      </p:sp>
      <p:sp>
        <p:nvSpPr>
          <p:cNvPr id="22" name="Rectangle: Rounded Corners 21"/>
          <p:cNvSpPr/>
          <p:nvPr/>
        </p:nvSpPr>
        <p:spPr>
          <a:xfrm>
            <a:off x="5335732" y="4369697"/>
            <a:ext cx="904009" cy="145473"/>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Rounded Corners 22"/>
          <p:cNvSpPr/>
          <p:nvPr/>
        </p:nvSpPr>
        <p:spPr>
          <a:xfrm>
            <a:off x="4405746" y="4369698"/>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5335733" y="5456775"/>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cxnSpLocks/>
          </p:cNvCxnSpPr>
          <p:nvPr/>
        </p:nvCxnSpPr>
        <p:spPr>
          <a:xfrm>
            <a:off x="6202363" y="4521593"/>
            <a:ext cx="0" cy="898813"/>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Rounded Corners 12"/>
          <p:cNvSpPr/>
          <p:nvPr/>
        </p:nvSpPr>
        <p:spPr>
          <a:xfrm>
            <a:off x="1782041" y="4369696"/>
            <a:ext cx="737756"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29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a:off x="0" y="884455"/>
            <a:ext cx="9144000" cy="5433536"/>
          </a:xfrm>
          <a:prstGeom prst="rect">
            <a:avLst/>
          </a:prstGeom>
        </p:spPr>
      </p:pic>
      <p:sp>
        <p:nvSpPr>
          <p:cNvPr id="2" name="Title 1"/>
          <p:cNvSpPr>
            <a:spLocks noGrp="1"/>
          </p:cNvSpPr>
          <p:nvPr>
            <p:ph type="title"/>
          </p:nvPr>
        </p:nvSpPr>
        <p:spPr>
          <a:xfrm>
            <a:off x="454025" y="159105"/>
            <a:ext cx="8293100" cy="569268"/>
          </a:xfrm>
        </p:spPr>
        <p:txBody>
          <a:bodyPr/>
          <a:lstStyle/>
          <a:p>
            <a:r>
              <a:rPr lang="en-US" dirty="0"/>
              <a:t>CF Cost Impacts – With Escalation and EDIA (BCWS)</a:t>
            </a:r>
            <a:br>
              <a:rPr lang="en-US" dirty="0"/>
            </a:br>
            <a:r>
              <a:rPr lang="en-US" sz="1800" dirty="0"/>
              <a:t>Option B adds $3.8M / Option C adds $7.6M / Option D adds $19.2M</a:t>
            </a:r>
            <a:endParaRPr lang="en-US" dirty="0"/>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dirty="0"/>
              <a:t>T. Hamernik | Near Detector Hall Options</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14</a:t>
            </a:fld>
            <a:endParaRPr lang="en-US" dirty="0"/>
          </a:p>
        </p:txBody>
      </p:sp>
      <p:sp>
        <p:nvSpPr>
          <p:cNvPr id="10" name="Rectangle: Rounded Corners 9"/>
          <p:cNvSpPr/>
          <p:nvPr/>
        </p:nvSpPr>
        <p:spPr>
          <a:xfrm>
            <a:off x="3475759" y="4857750"/>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5"/>
          <p:cNvSpPr>
            <a:spLocks noGrp="1"/>
          </p:cNvSpPr>
          <p:nvPr>
            <p:ph idx="13"/>
          </p:nvPr>
        </p:nvSpPr>
        <p:spPr>
          <a:xfrm>
            <a:off x="6496700" y="4582390"/>
            <a:ext cx="2472026" cy="1673947"/>
          </a:xfrm>
        </p:spPr>
        <p:txBody>
          <a:bodyPr/>
          <a:lstStyle/>
          <a:p>
            <a:pPr marL="0" indent="0">
              <a:buNone/>
            </a:pPr>
            <a:r>
              <a:rPr lang="en-US" sz="900" i="1" u="sng" dirty="0"/>
              <a:t>Notes:</a:t>
            </a:r>
          </a:p>
          <a:p>
            <a:pPr marL="448056" indent="-457200">
              <a:buFont typeface="+mj-lt"/>
              <a:buAutoNum type="arabicPeriod"/>
            </a:pPr>
            <a:r>
              <a:rPr lang="en-US" sz="900" i="1" dirty="0"/>
              <a:t>Design and estimate are at the conceptual level.</a:t>
            </a:r>
          </a:p>
          <a:p>
            <a:pPr marL="448056" indent="-457200">
              <a:buFont typeface="+mj-lt"/>
              <a:buAutoNum type="arabicPeriod"/>
            </a:pPr>
            <a:r>
              <a:rPr lang="en-US" sz="900" i="1" dirty="0"/>
              <a:t>All costs are FY2015 Direct and based on 2016 AECOM Estimate, DUNE </a:t>
            </a:r>
            <a:r>
              <a:rPr lang="en-US" sz="900" i="1" dirty="0" err="1"/>
              <a:t>DocDB</a:t>
            </a:r>
            <a:r>
              <a:rPr lang="en-US" sz="900" i="1" dirty="0"/>
              <a:t> 1622-v3</a:t>
            </a:r>
          </a:p>
          <a:p>
            <a:pPr marL="448056" indent="-457200">
              <a:buFont typeface="+mj-lt"/>
              <a:buAutoNum type="arabicPeriod"/>
            </a:pPr>
            <a:r>
              <a:rPr lang="en-US" sz="900" i="1" dirty="0"/>
              <a:t>No changes to service building or shafts are thought to be necessary and have not been evaluated</a:t>
            </a:r>
          </a:p>
          <a:p>
            <a:pPr marL="448056" indent="-457200">
              <a:buFont typeface="+mj-lt"/>
              <a:buAutoNum type="arabicPeriod"/>
            </a:pPr>
            <a:r>
              <a:rPr lang="en-US" sz="900" i="1" dirty="0"/>
              <a:t>Assumes maximum egress distances can be met using current egress corridor concept</a:t>
            </a:r>
          </a:p>
        </p:txBody>
      </p:sp>
      <p:sp>
        <p:nvSpPr>
          <p:cNvPr id="22" name="Rectangle: Rounded Corners 21"/>
          <p:cNvSpPr/>
          <p:nvPr/>
        </p:nvSpPr>
        <p:spPr>
          <a:xfrm>
            <a:off x="5335731" y="4851327"/>
            <a:ext cx="904009" cy="145473"/>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Rounded Corners 22"/>
          <p:cNvSpPr/>
          <p:nvPr/>
        </p:nvSpPr>
        <p:spPr>
          <a:xfrm>
            <a:off x="4405745" y="4851328"/>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5335732" y="5938405"/>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cxnSpLocks/>
          </p:cNvCxnSpPr>
          <p:nvPr/>
        </p:nvCxnSpPr>
        <p:spPr>
          <a:xfrm>
            <a:off x="6202363" y="5003223"/>
            <a:ext cx="0" cy="898813"/>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029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884455"/>
            <a:ext cx="9144000" cy="5433536"/>
          </a:xfrm>
          <a:prstGeom prst="rect">
            <a:avLst/>
          </a:prstGeom>
        </p:spPr>
      </p:pic>
      <p:sp>
        <p:nvSpPr>
          <p:cNvPr id="2" name="Title 1"/>
          <p:cNvSpPr>
            <a:spLocks noGrp="1"/>
          </p:cNvSpPr>
          <p:nvPr>
            <p:ph type="title"/>
          </p:nvPr>
        </p:nvSpPr>
        <p:spPr>
          <a:xfrm>
            <a:off x="454024" y="159105"/>
            <a:ext cx="8383443" cy="569268"/>
          </a:xfrm>
        </p:spPr>
        <p:txBody>
          <a:bodyPr/>
          <a:lstStyle/>
          <a:p>
            <a:r>
              <a:rPr lang="en-US" dirty="0"/>
              <a:t>CF Cost Impacts – With Contingency (TPC)</a:t>
            </a:r>
            <a:br>
              <a:rPr lang="en-US" dirty="0"/>
            </a:br>
            <a:r>
              <a:rPr lang="en-US" sz="1800" dirty="0"/>
              <a:t>Option B adds $4.9M TPC / Option C adds $9.7M / Option D adds $24.5M TPC</a:t>
            </a:r>
            <a:endParaRPr lang="en-US" dirty="0"/>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dirty="0"/>
              <a:t>T. Hamernik | Near Detector Hall Options</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15</a:t>
            </a:fld>
            <a:endParaRPr lang="en-US" dirty="0"/>
          </a:p>
        </p:txBody>
      </p:sp>
      <p:sp>
        <p:nvSpPr>
          <p:cNvPr id="10" name="Rectangle: Rounded Corners 9"/>
          <p:cNvSpPr/>
          <p:nvPr/>
        </p:nvSpPr>
        <p:spPr>
          <a:xfrm>
            <a:off x="3475759" y="5106220"/>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5"/>
          <p:cNvSpPr>
            <a:spLocks noGrp="1"/>
          </p:cNvSpPr>
          <p:nvPr>
            <p:ph idx="13"/>
          </p:nvPr>
        </p:nvSpPr>
        <p:spPr>
          <a:xfrm>
            <a:off x="6496700" y="4582390"/>
            <a:ext cx="2472026" cy="1673947"/>
          </a:xfrm>
        </p:spPr>
        <p:txBody>
          <a:bodyPr/>
          <a:lstStyle/>
          <a:p>
            <a:pPr marL="0" indent="0">
              <a:buNone/>
            </a:pPr>
            <a:r>
              <a:rPr lang="en-US" sz="900" i="1" u="sng" dirty="0"/>
              <a:t>Notes:</a:t>
            </a:r>
          </a:p>
          <a:p>
            <a:pPr marL="448056" indent="-457200">
              <a:buFont typeface="+mj-lt"/>
              <a:buAutoNum type="arabicPeriod"/>
            </a:pPr>
            <a:r>
              <a:rPr lang="en-US" sz="900" i="1" dirty="0"/>
              <a:t>Design and estimate are at the conceptual level.</a:t>
            </a:r>
          </a:p>
          <a:p>
            <a:pPr marL="448056" indent="-457200">
              <a:buFont typeface="+mj-lt"/>
              <a:buAutoNum type="arabicPeriod"/>
            </a:pPr>
            <a:r>
              <a:rPr lang="en-US" sz="900" i="1" dirty="0"/>
              <a:t>All costs are FY2015 Direct and based on 2016 AECOM Estimate, DUNE </a:t>
            </a:r>
            <a:r>
              <a:rPr lang="en-US" sz="900" i="1" dirty="0" err="1"/>
              <a:t>DocDB</a:t>
            </a:r>
            <a:r>
              <a:rPr lang="en-US" sz="900" i="1" dirty="0"/>
              <a:t> 1622-v3</a:t>
            </a:r>
          </a:p>
          <a:p>
            <a:pPr marL="448056" indent="-457200">
              <a:buFont typeface="+mj-lt"/>
              <a:buAutoNum type="arabicPeriod"/>
            </a:pPr>
            <a:r>
              <a:rPr lang="en-US" sz="900" i="1" dirty="0"/>
              <a:t>No changes to service building or shafts are thought to be necessary and have not been evaluated</a:t>
            </a:r>
          </a:p>
          <a:p>
            <a:pPr marL="448056" indent="-457200">
              <a:buFont typeface="+mj-lt"/>
              <a:buAutoNum type="arabicPeriod"/>
            </a:pPr>
            <a:r>
              <a:rPr lang="en-US" sz="900" i="1" dirty="0"/>
              <a:t>Assumes maximum egress distances can be met using current egress corridor concept</a:t>
            </a:r>
          </a:p>
        </p:txBody>
      </p:sp>
      <p:sp>
        <p:nvSpPr>
          <p:cNvPr id="22" name="Rectangle: Rounded Corners 21"/>
          <p:cNvSpPr/>
          <p:nvPr/>
        </p:nvSpPr>
        <p:spPr>
          <a:xfrm>
            <a:off x="5335731" y="5099797"/>
            <a:ext cx="904009" cy="145473"/>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Rounded Corners 22"/>
          <p:cNvSpPr/>
          <p:nvPr/>
        </p:nvSpPr>
        <p:spPr>
          <a:xfrm>
            <a:off x="4405745" y="5099798"/>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5335732" y="6186875"/>
            <a:ext cx="904009" cy="1454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cxnSpLocks/>
          </p:cNvCxnSpPr>
          <p:nvPr/>
        </p:nvCxnSpPr>
        <p:spPr>
          <a:xfrm>
            <a:off x="6202363" y="5251693"/>
            <a:ext cx="0" cy="898813"/>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2274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dirty="0"/>
              <a:t>T. Hamernik | Near Detector Hall Options</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16</a:t>
            </a:fld>
            <a:endParaRPr lang="en-US" dirty="0"/>
          </a:p>
        </p:txBody>
      </p:sp>
      <p:sp>
        <p:nvSpPr>
          <p:cNvPr id="6" name="Content Placeholder 5"/>
          <p:cNvSpPr>
            <a:spLocks noGrp="1"/>
          </p:cNvSpPr>
          <p:nvPr>
            <p:ph idx="13"/>
          </p:nvPr>
        </p:nvSpPr>
        <p:spPr/>
        <p:txBody>
          <a:bodyPr/>
          <a:lstStyle/>
          <a:p>
            <a:r>
              <a:rPr lang="en-US" dirty="0"/>
              <a:t>The ND is not currently on the critical path and schedule impacts have not been considered (yet).  </a:t>
            </a:r>
          </a:p>
          <a:p>
            <a:endParaRPr lang="en-US" dirty="0"/>
          </a:p>
        </p:txBody>
      </p:sp>
    </p:spTree>
    <p:extLst>
      <p:ext uri="{BB962C8B-B14F-4D97-AF65-F5344CB8AC3E}">
        <p14:creationId xmlns:p14="http://schemas.microsoft.com/office/powerpoint/2010/main" val="2609862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dirty="0"/>
              <a:t>T. Hamernik | Near Detector Hall Options</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17</a:t>
            </a:fld>
            <a:endParaRPr lang="en-US" dirty="0"/>
          </a:p>
        </p:txBody>
      </p:sp>
      <p:sp>
        <p:nvSpPr>
          <p:cNvPr id="6" name="Content Placeholder 5"/>
          <p:cNvSpPr>
            <a:spLocks noGrp="1"/>
          </p:cNvSpPr>
          <p:nvPr>
            <p:ph idx="13"/>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600" dirty="0"/>
              <a:t>Back-up Slides</a:t>
            </a:r>
          </a:p>
        </p:txBody>
      </p:sp>
    </p:spTree>
    <p:extLst>
      <p:ext uri="{BB962C8B-B14F-4D97-AF65-F5344CB8AC3E}">
        <p14:creationId xmlns:p14="http://schemas.microsoft.com/office/powerpoint/2010/main" val="2904865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Date Placeholder 2"/>
          <p:cNvSpPr>
            <a:spLocks noGrp="1"/>
          </p:cNvSpPr>
          <p:nvPr>
            <p:ph type="dt" sz="half" idx="10"/>
          </p:nvPr>
        </p:nvSpPr>
        <p:spPr/>
        <p:txBody>
          <a:bodyPr/>
          <a:lstStyle/>
          <a:p>
            <a:pPr>
              <a:defRPr/>
            </a:pPr>
            <a:r>
              <a:rPr lang="en-US" dirty="0"/>
              <a:t>06.05.17</a:t>
            </a:r>
          </a:p>
        </p:txBody>
      </p:sp>
      <p:sp>
        <p:nvSpPr>
          <p:cNvPr id="4" name="Footer Placeholder 3"/>
          <p:cNvSpPr>
            <a:spLocks noGrp="1"/>
          </p:cNvSpPr>
          <p:nvPr>
            <p:ph type="ftr" sz="quarter" idx="11"/>
          </p:nvPr>
        </p:nvSpPr>
        <p:spPr/>
        <p:txBody>
          <a:bodyPr/>
          <a:lstStyle/>
          <a:p>
            <a:pPr>
              <a:defRPr/>
            </a:pPr>
            <a:r>
              <a:rPr lang="en-US" dirty="0"/>
              <a:t>T. Hamernik | Near Detector Hall Options</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18</a:t>
            </a:fld>
            <a:endParaRPr lang="en-US" dirty="0"/>
          </a:p>
        </p:txBody>
      </p:sp>
      <p:sp>
        <p:nvSpPr>
          <p:cNvPr id="6" name="Content Placeholder 5"/>
          <p:cNvSpPr>
            <a:spLocks noGrp="1"/>
          </p:cNvSpPr>
          <p:nvPr>
            <p:ph idx="13"/>
          </p:nvPr>
        </p:nvSpPr>
        <p:spPr/>
        <p:txBody>
          <a:bodyPr/>
          <a:lstStyle/>
          <a:p>
            <a:r>
              <a:rPr lang="en-US" dirty="0"/>
              <a:t>“Current” NSCF Near Detector design is conceptual and more than a year old</a:t>
            </a:r>
          </a:p>
          <a:p>
            <a:endParaRPr lang="en-US" dirty="0"/>
          </a:p>
          <a:p>
            <a:r>
              <a:rPr lang="en-US" dirty="0"/>
              <a:t>Last related CF activity was preparation for the July 2015 DOE CD-1 Refresh Review / NSCF activities have been minimal since</a:t>
            </a:r>
          </a:p>
          <a:p>
            <a:endParaRPr lang="en-US" dirty="0"/>
          </a:p>
          <a:p>
            <a:r>
              <a:rPr lang="en-US" dirty="0"/>
              <a:t>The Near Detector was rapidly evolving at that time with significant power requirement increases anticipated</a:t>
            </a:r>
          </a:p>
          <a:p>
            <a:endParaRPr lang="en-US" dirty="0"/>
          </a:p>
          <a:p>
            <a:r>
              <a:rPr lang="en-US" dirty="0"/>
              <a:t>There were ongoing discussions about the available distance between the Absorber and Near Detector facilities related to muon range out and the potential for a longer target chase (realized) and longer decay pipe (since abandoned)</a:t>
            </a:r>
          </a:p>
          <a:p>
            <a:endParaRPr lang="en-US" dirty="0"/>
          </a:p>
        </p:txBody>
      </p:sp>
    </p:spTree>
    <p:extLst>
      <p:ext uri="{BB962C8B-B14F-4D97-AF65-F5344CB8AC3E}">
        <p14:creationId xmlns:p14="http://schemas.microsoft.com/office/powerpoint/2010/main" val="3028203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 Site Overview</a:t>
            </a:r>
          </a:p>
        </p:txBody>
      </p:sp>
      <p:pic>
        <p:nvPicPr>
          <p:cNvPr id="7" name="Picture Placeholder 6"/>
          <p:cNvPicPr>
            <a:picLocks noGrp="1" noChangeAspect="1"/>
          </p:cNvPicPr>
          <p:nvPr>
            <p:ph type="pic" sz="quarter" idx="10"/>
          </p:nvPr>
        </p:nvPicPr>
        <p:blipFill>
          <a:blip r:embed="rId2"/>
          <a:srcRect l="182" r="182"/>
          <a:stretch>
            <a:fillRect/>
          </a:stretch>
        </p:blipFill>
        <p:spPr>
          <a:prstGeom prst="rect">
            <a:avLst/>
          </a:prstGeom>
        </p:spPr>
      </p:pic>
      <p:sp>
        <p:nvSpPr>
          <p:cNvPr id="4" name="Date Placeholder 3"/>
          <p:cNvSpPr>
            <a:spLocks noGrp="1"/>
          </p:cNvSpPr>
          <p:nvPr>
            <p:ph type="dt" sz="half" idx="11"/>
          </p:nvPr>
        </p:nvSpPr>
        <p:spPr/>
        <p:txBody>
          <a:bodyPr/>
          <a:lstStyle/>
          <a:p>
            <a:pPr>
              <a:defRPr/>
            </a:pPr>
            <a:r>
              <a:rPr lang="en-US" dirty="0"/>
              <a:t>06.05.17</a:t>
            </a:r>
          </a:p>
        </p:txBody>
      </p:sp>
      <p:sp>
        <p:nvSpPr>
          <p:cNvPr id="5" name="Footer Placeholder 4"/>
          <p:cNvSpPr>
            <a:spLocks noGrp="1"/>
          </p:cNvSpPr>
          <p:nvPr>
            <p:ph type="ftr" sz="quarter" idx="12"/>
          </p:nvPr>
        </p:nvSpPr>
        <p:spPr/>
        <p:txBody>
          <a:bodyPr/>
          <a:lstStyle/>
          <a:p>
            <a:pPr>
              <a:defRPr/>
            </a:pPr>
            <a:r>
              <a:rPr lang="en-US" dirty="0"/>
              <a:t>T. Hamernik | Near Detector Hall Options</a:t>
            </a:r>
          </a:p>
        </p:txBody>
      </p:sp>
      <p:sp>
        <p:nvSpPr>
          <p:cNvPr id="6" name="Slide Number Placeholder 5"/>
          <p:cNvSpPr>
            <a:spLocks noGrp="1"/>
          </p:cNvSpPr>
          <p:nvPr>
            <p:ph type="sldNum" sz="quarter" idx="13"/>
          </p:nvPr>
        </p:nvSpPr>
        <p:spPr/>
        <p:txBody>
          <a:bodyPr/>
          <a:lstStyle/>
          <a:p>
            <a:pPr>
              <a:defRPr/>
            </a:pPr>
            <a:fld id="{C663080B-B7DD-F94E-BF93-E5AF96AB2174}" type="slidenum">
              <a:rPr lang="en-US" smtClean="0"/>
              <a:pPr>
                <a:defRPr/>
              </a:pPr>
              <a:t>19</a:t>
            </a:fld>
            <a:endParaRPr lang="en-US" dirty="0"/>
          </a:p>
        </p:txBody>
      </p:sp>
      <p:cxnSp>
        <p:nvCxnSpPr>
          <p:cNvPr id="8" name="Straight Arrow Connector 7"/>
          <p:cNvCxnSpPr/>
          <p:nvPr/>
        </p:nvCxnSpPr>
        <p:spPr>
          <a:xfrm flipH="1" flipV="1">
            <a:off x="1569751" y="5322291"/>
            <a:ext cx="303088" cy="1797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086866" y="5382409"/>
            <a:ext cx="785973" cy="523220"/>
          </a:xfrm>
          <a:prstGeom prst="rect">
            <a:avLst/>
          </a:prstGeom>
          <a:noFill/>
        </p:spPr>
        <p:txBody>
          <a:bodyPr wrap="square" rtlCol="0">
            <a:spAutoFit/>
          </a:bodyPr>
          <a:lstStyle/>
          <a:p>
            <a:pPr algn="ctr"/>
            <a:r>
              <a:rPr lang="en-US" sz="1400" dirty="0">
                <a:solidFill>
                  <a:srgbClr val="FF0000"/>
                </a:solidFill>
              </a:rPr>
              <a:t>TRUE NORTH</a:t>
            </a:r>
          </a:p>
        </p:txBody>
      </p:sp>
      <p:sp>
        <p:nvSpPr>
          <p:cNvPr id="3" name="Oval 2"/>
          <p:cNvSpPr/>
          <p:nvPr/>
        </p:nvSpPr>
        <p:spPr>
          <a:xfrm>
            <a:off x="807502" y="4275088"/>
            <a:ext cx="1065337" cy="7037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112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E2AD-5AF7-43DA-B0EB-542186E771A3}"/>
              </a:ext>
            </a:extLst>
          </p:cNvPr>
          <p:cNvSpPr>
            <a:spLocks noGrp="1"/>
          </p:cNvSpPr>
          <p:nvPr>
            <p:ph type="title"/>
          </p:nvPr>
        </p:nvSpPr>
        <p:spPr/>
        <p:txBody>
          <a:bodyPr/>
          <a:lstStyle/>
          <a:p>
            <a:r>
              <a:rPr lang="en-US" dirty="0"/>
              <a:t>June 2018 Update</a:t>
            </a:r>
          </a:p>
        </p:txBody>
      </p:sp>
      <p:sp>
        <p:nvSpPr>
          <p:cNvPr id="3" name="Date Placeholder 2">
            <a:extLst>
              <a:ext uri="{FF2B5EF4-FFF2-40B4-BE49-F238E27FC236}">
                <a16:creationId xmlns:a16="http://schemas.microsoft.com/office/drawing/2014/main" id="{4509325F-DBC4-4EEB-90DB-DA02445ECA45}"/>
              </a:ext>
            </a:extLst>
          </p:cNvPr>
          <p:cNvSpPr>
            <a:spLocks noGrp="1"/>
          </p:cNvSpPr>
          <p:nvPr>
            <p:ph type="dt" sz="half" idx="10"/>
          </p:nvPr>
        </p:nvSpPr>
        <p:spPr/>
        <p:txBody>
          <a:bodyPr/>
          <a:lstStyle/>
          <a:p>
            <a:pPr>
              <a:defRPr/>
            </a:pPr>
            <a:r>
              <a:rPr lang="en-US" dirty="0"/>
              <a:t>06.15.18</a:t>
            </a:r>
          </a:p>
        </p:txBody>
      </p:sp>
      <p:sp>
        <p:nvSpPr>
          <p:cNvPr id="4" name="Footer Placeholder 3">
            <a:extLst>
              <a:ext uri="{FF2B5EF4-FFF2-40B4-BE49-F238E27FC236}">
                <a16:creationId xmlns:a16="http://schemas.microsoft.com/office/drawing/2014/main" id="{A42F95BA-D093-47F1-AA75-A2BD110263A8}"/>
              </a:ext>
            </a:extLst>
          </p:cNvPr>
          <p:cNvSpPr>
            <a:spLocks noGrp="1"/>
          </p:cNvSpPr>
          <p:nvPr>
            <p:ph type="ftr" sz="quarter" idx="11"/>
          </p:nvPr>
        </p:nvSpPr>
        <p:spPr/>
        <p:txBody>
          <a:bodyPr/>
          <a:lstStyle/>
          <a:p>
            <a:pPr>
              <a:defRPr/>
            </a:pPr>
            <a:r>
              <a:rPr lang="en-US" dirty="0"/>
              <a:t>T. Hamernik | Near Detector Hall Options – June 2018 Update</a:t>
            </a:r>
          </a:p>
        </p:txBody>
      </p:sp>
      <p:sp>
        <p:nvSpPr>
          <p:cNvPr id="5" name="Slide Number Placeholder 4">
            <a:extLst>
              <a:ext uri="{FF2B5EF4-FFF2-40B4-BE49-F238E27FC236}">
                <a16:creationId xmlns:a16="http://schemas.microsoft.com/office/drawing/2014/main" id="{70AC1128-D819-4324-85B3-C62E0C9AE13B}"/>
              </a:ext>
            </a:extLst>
          </p:cNvPr>
          <p:cNvSpPr>
            <a:spLocks noGrp="1"/>
          </p:cNvSpPr>
          <p:nvPr>
            <p:ph type="sldNum" sz="quarter" idx="12"/>
          </p:nvPr>
        </p:nvSpPr>
        <p:spPr/>
        <p:txBody>
          <a:bodyPr/>
          <a:lstStyle/>
          <a:p>
            <a:pPr>
              <a:defRPr/>
            </a:pPr>
            <a:fld id="{0C39C72E-2A13-EB4D-AD45-6D4E6ACAED8D}" type="slidenum">
              <a:rPr lang="en-US" smtClean="0"/>
              <a:pPr>
                <a:defRPr/>
              </a:pPr>
              <a:t>2</a:t>
            </a:fld>
            <a:endParaRPr lang="en-US" dirty="0"/>
          </a:p>
        </p:txBody>
      </p:sp>
      <p:sp>
        <p:nvSpPr>
          <p:cNvPr id="6" name="Content Placeholder 5">
            <a:extLst>
              <a:ext uri="{FF2B5EF4-FFF2-40B4-BE49-F238E27FC236}">
                <a16:creationId xmlns:a16="http://schemas.microsoft.com/office/drawing/2014/main" id="{823F4EEC-82B6-4398-B172-F84DFD71C1F2}"/>
              </a:ext>
            </a:extLst>
          </p:cNvPr>
          <p:cNvSpPr>
            <a:spLocks noGrp="1"/>
          </p:cNvSpPr>
          <p:nvPr>
            <p:ph idx="13"/>
          </p:nvPr>
        </p:nvSpPr>
        <p:spPr/>
        <p:txBody>
          <a:bodyPr/>
          <a:lstStyle/>
          <a:p>
            <a:r>
              <a:rPr lang="en-US" dirty="0"/>
              <a:t>Various ND hall configurations (Options A – D) were proposed by DUNE and studied by CF in mid-2017.  The CF cost impacts were presented in June 2017.</a:t>
            </a:r>
          </a:p>
          <a:p>
            <a:r>
              <a:rPr lang="en-US" dirty="0"/>
              <a:t>Late 2017/early 2018 discussions suggested the collaboration was going to request a 50% lengthening of the detector hall (Option B).</a:t>
            </a:r>
          </a:p>
          <a:p>
            <a:r>
              <a:rPr lang="en-US" dirty="0"/>
              <a:t>Team targeted May 2018 as goal for finalizing the hall configuration.  Goal was to determine size and configuration of cavern and shaft locations to allow ND geotechnical exploration to begin in September 2018</a:t>
            </a:r>
          </a:p>
          <a:p>
            <a:r>
              <a:rPr lang="en-US" dirty="0"/>
              <a:t>The collaboration confirmed their requested hall dimensions in June 2018.  Despite earlier indications, requested changes are similar in impact to Option C (100% lengthening of the detector hall).</a:t>
            </a:r>
          </a:p>
        </p:txBody>
      </p:sp>
    </p:spTree>
    <p:extLst>
      <p:ext uri="{BB962C8B-B14F-4D97-AF65-F5344CB8AC3E}">
        <p14:creationId xmlns:p14="http://schemas.microsoft.com/office/powerpoint/2010/main" val="307775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and Profile</a:t>
            </a:r>
          </a:p>
        </p:txBody>
      </p:sp>
      <p:sp>
        <p:nvSpPr>
          <p:cNvPr id="4" name="Date Placeholder 3"/>
          <p:cNvSpPr>
            <a:spLocks noGrp="1"/>
          </p:cNvSpPr>
          <p:nvPr>
            <p:ph type="dt" sz="half" idx="11"/>
          </p:nvPr>
        </p:nvSpPr>
        <p:spPr/>
        <p:txBody>
          <a:bodyPr/>
          <a:lstStyle/>
          <a:p>
            <a:pPr>
              <a:defRPr/>
            </a:pPr>
            <a:r>
              <a:rPr lang="en-US" dirty="0"/>
              <a:t>06.05.17</a:t>
            </a:r>
          </a:p>
        </p:txBody>
      </p:sp>
      <p:sp>
        <p:nvSpPr>
          <p:cNvPr id="5" name="Footer Placeholder 4"/>
          <p:cNvSpPr>
            <a:spLocks noGrp="1"/>
          </p:cNvSpPr>
          <p:nvPr>
            <p:ph type="ftr" sz="quarter" idx="12"/>
          </p:nvPr>
        </p:nvSpPr>
        <p:spPr/>
        <p:txBody>
          <a:bodyPr/>
          <a:lstStyle/>
          <a:p>
            <a:pPr>
              <a:defRPr/>
            </a:pPr>
            <a:r>
              <a:rPr lang="en-US" dirty="0"/>
              <a:t>T. Hamernik | Near Detector Hall Options</a:t>
            </a:r>
          </a:p>
        </p:txBody>
      </p:sp>
      <p:sp>
        <p:nvSpPr>
          <p:cNvPr id="6" name="Slide Number Placeholder 5"/>
          <p:cNvSpPr>
            <a:spLocks noGrp="1"/>
          </p:cNvSpPr>
          <p:nvPr>
            <p:ph type="sldNum" sz="quarter" idx="13"/>
          </p:nvPr>
        </p:nvSpPr>
        <p:spPr/>
        <p:txBody>
          <a:bodyPr/>
          <a:lstStyle/>
          <a:p>
            <a:pPr>
              <a:defRPr/>
            </a:pPr>
            <a:fld id="{C663080B-B7DD-F94E-BF93-E5AF96AB2174}" type="slidenum">
              <a:rPr lang="en-US" smtClean="0"/>
              <a:pPr>
                <a:defRPr/>
              </a:pPr>
              <a:t>20</a:t>
            </a:fld>
            <a:endParaRPr lang="en-US" dirty="0"/>
          </a:p>
        </p:txBody>
      </p:sp>
      <p:sp>
        <p:nvSpPr>
          <p:cNvPr id="3" name="Picture Placeholder 2"/>
          <p:cNvSpPr>
            <a:spLocks noGrp="1"/>
          </p:cNvSpPr>
          <p:nvPr>
            <p:ph type="pic" sz="quarter" idx="10"/>
          </p:nvPr>
        </p:nvSpPr>
        <p:spPr/>
      </p:sp>
      <p:pic>
        <p:nvPicPr>
          <p:cNvPr id="7" name="Picture 6"/>
          <p:cNvPicPr>
            <a:picLocks noChangeAspect="1"/>
          </p:cNvPicPr>
          <p:nvPr/>
        </p:nvPicPr>
        <p:blipFill>
          <a:blip r:embed="rId2"/>
          <a:stretch>
            <a:fillRect/>
          </a:stretch>
        </p:blipFill>
        <p:spPr>
          <a:xfrm>
            <a:off x="191068" y="1426744"/>
            <a:ext cx="8784173" cy="4658145"/>
          </a:xfrm>
          <a:prstGeom prst="rect">
            <a:avLst/>
          </a:prstGeom>
        </p:spPr>
      </p:pic>
    </p:spTree>
    <p:extLst>
      <p:ext uri="{BB962C8B-B14F-4D97-AF65-F5344CB8AC3E}">
        <p14:creationId xmlns:p14="http://schemas.microsoft.com/office/powerpoint/2010/main" val="320618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ext Placeholder 2"/>
          <p:cNvSpPr>
            <a:spLocks noGrp="1"/>
          </p:cNvSpPr>
          <p:nvPr>
            <p:ph type="body" idx="11"/>
          </p:nvPr>
        </p:nvSpPr>
        <p:spPr/>
        <p:txBody>
          <a:bodyPr/>
          <a:lstStyle/>
          <a:p>
            <a:r>
              <a:rPr lang="en-US" dirty="0"/>
              <a:t>LBNE DocDB 11180</a:t>
            </a:r>
          </a:p>
        </p:txBody>
      </p:sp>
      <p:sp>
        <p:nvSpPr>
          <p:cNvPr id="4" name="Date Placeholder 3"/>
          <p:cNvSpPr>
            <a:spLocks noGrp="1"/>
          </p:cNvSpPr>
          <p:nvPr>
            <p:ph type="dt" sz="half" idx="12"/>
          </p:nvPr>
        </p:nvSpPr>
        <p:spPr/>
        <p:txBody>
          <a:bodyPr/>
          <a:lstStyle/>
          <a:p>
            <a:pPr>
              <a:defRPr/>
            </a:pPr>
            <a:r>
              <a:rPr lang="en-US" dirty="0"/>
              <a:t>06.05.17</a:t>
            </a:r>
          </a:p>
        </p:txBody>
      </p:sp>
      <p:sp>
        <p:nvSpPr>
          <p:cNvPr id="5" name="Footer Placeholder 4"/>
          <p:cNvSpPr>
            <a:spLocks noGrp="1"/>
          </p:cNvSpPr>
          <p:nvPr>
            <p:ph type="ftr" sz="quarter" idx="13"/>
          </p:nvPr>
        </p:nvSpPr>
        <p:spPr/>
        <p:txBody>
          <a:bodyPr/>
          <a:lstStyle/>
          <a:p>
            <a:pPr>
              <a:defRPr/>
            </a:pPr>
            <a:r>
              <a:rPr lang="en-US" dirty="0"/>
              <a:t>T. Hamernik | Near Detector Hall Options</a:t>
            </a:r>
          </a:p>
        </p:txBody>
      </p:sp>
      <p:sp>
        <p:nvSpPr>
          <p:cNvPr id="6" name="Slide Number Placeholder 5"/>
          <p:cNvSpPr>
            <a:spLocks noGrp="1"/>
          </p:cNvSpPr>
          <p:nvPr>
            <p:ph type="sldNum" sz="quarter" idx="14"/>
          </p:nvPr>
        </p:nvSpPr>
        <p:spPr/>
        <p:txBody>
          <a:bodyPr/>
          <a:lstStyle/>
          <a:p>
            <a:pPr>
              <a:defRPr/>
            </a:pPr>
            <a:fld id="{D7C6703C-D516-5C41-9D7B-DB72F4B68AE4}" type="slidenum">
              <a:rPr lang="en-US" smtClean="0"/>
              <a:pPr>
                <a:defRPr/>
              </a:pPr>
              <a:t>21</a:t>
            </a:fld>
            <a:endParaRPr lang="en-US" dirty="0"/>
          </a:p>
        </p:txBody>
      </p:sp>
      <p:sp>
        <p:nvSpPr>
          <p:cNvPr id="7" name="Title 6"/>
          <p:cNvSpPr>
            <a:spLocks noGrp="1"/>
          </p:cNvSpPr>
          <p:nvPr>
            <p:ph type="title"/>
          </p:nvPr>
        </p:nvSpPr>
        <p:spPr/>
        <p:txBody>
          <a:bodyPr/>
          <a:lstStyle/>
          <a:p>
            <a:r>
              <a:rPr lang="en-US" dirty="0"/>
              <a:t>Near Site Profile</a:t>
            </a:r>
          </a:p>
        </p:txBody>
      </p:sp>
      <p:pic>
        <p:nvPicPr>
          <p:cNvPr id="10" name="Picture 9"/>
          <p:cNvPicPr>
            <a:picLocks noChangeAspect="1"/>
          </p:cNvPicPr>
          <p:nvPr/>
        </p:nvPicPr>
        <p:blipFill>
          <a:blip r:embed="rId2"/>
          <a:stretch>
            <a:fillRect/>
          </a:stretch>
        </p:blipFill>
        <p:spPr>
          <a:xfrm>
            <a:off x="454024" y="1789223"/>
            <a:ext cx="8296274" cy="3246960"/>
          </a:xfrm>
          <a:prstGeom prst="rect">
            <a:avLst/>
          </a:prstGeom>
        </p:spPr>
      </p:pic>
      <p:sp>
        <p:nvSpPr>
          <p:cNvPr id="8" name="TextBox 7"/>
          <p:cNvSpPr txBox="1"/>
          <p:nvPr/>
        </p:nvSpPr>
        <p:spPr>
          <a:xfrm>
            <a:off x="4873334" y="3985755"/>
            <a:ext cx="322119" cy="307777"/>
          </a:xfrm>
          <a:prstGeom prst="rect">
            <a:avLst/>
          </a:prstGeom>
          <a:noFill/>
        </p:spPr>
        <p:txBody>
          <a:bodyPr wrap="square" rtlCol="0">
            <a:spAutoFit/>
          </a:bodyPr>
          <a:lstStyle/>
          <a:p>
            <a:r>
              <a:rPr lang="en-US" sz="1400" dirty="0"/>
              <a:t>*</a:t>
            </a:r>
          </a:p>
        </p:txBody>
      </p:sp>
      <p:sp>
        <p:nvSpPr>
          <p:cNvPr id="9" name="TextBox 8"/>
          <p:cNvSpPr txBox="1"/>
          <p:nvPr/>
        </p:nvSpPr>
        <p:spPr>
          <a:xfrm>
            <a:off x="628650" y="5159086"/>
            <a:ext cx="8121650" cy="276999"/>
          </a:xfrm>
          <a:prstGeom prst="rect">
            <a:avLst/>
          </a:prstGeom>
          <a:noFill/>
        </p:spPr>
        <p:txBody>
          <a:bodyPr wrap="square" rtlCol="0">
            <a:spAutoFit/>
          </a:bodyPr>
          <a:lstStyle/>
          <a:p>
            <a:r>
              <a:rPr lang="en-US" sz="1200" i="1" dirty="0"/>
              <a:t>* Dimension given is distance from target to assumed ND center (not upstream end of ND Hall as depicted by dimension line)</a:t>
            </a:r>
          </a:p>
        </p:txBody>
      </p:sp>
    </p:spTree>
    <p:extLst>
      <p:ext uri="{BB962C8B-B14F-4D97-AF65-F5344CB8AC3E}">
        <p14:creationId xmlns:p14="http://schemas.microsoft.com/office/powerpoint/2010/main" val="616979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7"/>
          </p:nvPr>
        </p:nvPicPr>
        <p:blipFill>
          <a:blip r:embed="rId2"/>
          <a:stretch>
            <a:fillRect/>
          </a:stretch>
        </p:blipFill>
        <p:spPr>
          <a:xfrm>
            <a:off x="5555670" y="1238250"/>
            <a:ext cx="3588330" cy="4846638"/>
          </a:xfrm>
          <a:prstGeom prst="rect">
            <a:avLst/>
          </a:prstGeom>
        </p:spPr>
      </p:pic>
      <p:sp>
        <p:nvSpPr>
          <p:cNvPr id="2" name="Title 1"/>
          <p:cNvSpPr>
            <a:spLocks noGrp="1"/>
          </p:cNvSpPr>
          <p:nvPr>
            <p:ph type="title"/>
          </p:nvPr>
        </p:nvSpPr>
        <p:spPr/>
        <p:txBody>
          <a:bodyPr/>
          <a:lstStyle/>
          <a:p>
            <a:r>
              <a:rPr lang="en-US" dirty="0"/>
              <a:t>Near Detector Conventional Facilities Overview</a:t>
            </a:r>
          </a:p>
        </p:txBody>
      </p:sp>
      <p:sp>
        <p:nvSpPr>
          <p:cNvPr id="3" name="Date Placeholder 2"/>
          <p:cNvSpPr>
            <a:spLocks noGrp="1"/>
          </p:cNvSpPr>
          <p:nvPr>
            <p:ph type="dt" sz="half" idx="13"/>
          </p:nvPr>
        </p:nvSpPr>
        <p:spPr/>
        <p:txBody>
          <a:bodyPr/>
          <a:lstStyle/>
          <a:p>
            <a:pPr>
              <a:defRPr/>
            </a:pPr>
            <a:r>
              <a:rPr lang="en-US" dirty="0"/>
              <a:t>06.05.17</a:t>
            </a:r>
          </a:p>
        </p:txBody>
      </p:sp>
      <p:sp>
        <p:nvSpPr>
          <p:cNvPr id="4" name="Footer Placeholder 3"/>
          <p:cNvSpPr>
            <a:spLocks noGrp="1"/>
          </p:cNvSpPr>
          <p:nvPr>
            <p:ph type="ftr" sz="quarter" idx="14"/>
          </p:nvPr>
        </p:nvSpPr>
        <p:spPr/>
        <p:txBody>
          <a:bodyPr/>
          <a:lstStyle/>
          <a:p>
            <a:pPr>
              <a:defRPr/>
            </a:pPr>
            <a:r>
              <a:rPr lang="en-US" dirty="0"/>
              <a:t>T. Hamernik | Near Detector Hall Options</a:t>
            </a:r>
          </a:p>
        </p:txBody>
      </p:sp>
      <p:sp>
        <p:nvSpPr>
          <p:cNvPr id="5" name="Slide Number Placeholder 4"/>
          <p:cNvSpPr>
            <a:spLocks noGrp="1"/>
          </p:cNvSpPr>
          <p:nvPr>
            <p:ph type="sldNum" sz="quarter" idx="15"/>
          </p:nvPr>
        </p:nvSpPr>
        <p:spPr/>
        <p:txBody>
          <a:bodyPr/>
          <a:lstStyle/>
          <a:p>
            <a:pPr>
              <a:defRPr/>
            </a:pPr>
            <a:fld id="{98AA3EDC-84CE-5D44-955B-22A59AD27526}" type="slidenum">
              <a:rPr lang="en-US" smtClean="0"/>
              <a:pPr>
                <a:defRPr/>
              </a:pPr>
              <a:t>22</a:t>
            </a:fld>
            <a:endParaRPr lang="en-US" dirty="0"/>
          </a:p>
        </p:txBody>
      </p:sp>
      <p:sp>
        <p:nvSpPr>
          <p:cNvPr id="6" name="Content Placeholder 5"/>
          <p:cNvSpPr>
            <a:spLocks noGrp="1"/>
          </p:cNvSpPr>
          <p:nvPr>
            <p:ph idx="16"/>
          </p:nvPr>
        </p:nvSpPr>
        <p:spPr>
          <a:xfrm>
            <a:off x="457200" y="1238250"/>
            <a:ext cx="5501811" cy="4846638"/>
          </a:xfrm>
        </p:spPr>
        <p:txBody>
          <a:bodyPr/>
          <a:lstStyle/>
          <a:p>
            <a:r>
              <a:rPr lang="en-US" dirty="0"/>
              <a:t>Scope includes:</a:t>
            </a:r>
          </a:p>
          <a:p>
            <a:pPr lvl="1"/>
            <a:r>
              <a:rPr lang="en-US" dirty="0"/>
              <a:t>Service building</a:t>
            </a:r>
          </a:p>
          <a:p>
            <a:pPr lvl="1"/>
            <a:r>
              <a:rPr lang="en-US" dirty="0"/>
              <a:t>Primary and secondary shafts</a:t>
            </a:r>
          </a:p>
          <a:p>
            <a:pPr lvl="1"/>
            <a:r>
              <a:rPr lang="en-US" dirty="0"/>
              <a:t>Underground detector hall</a:t>
            </a:r>
          </a:p>
          <a:p>
            <a:pPr lvl="1"/>
            <a:r>
              <a:rPr lang="en-US" dirty="0"/>
              <a:t>Supporting site infrastructure (not shown)</a:t>
            </a:r>
          </a:p>
          <a:p>
            <a:pPr lvl="1" indent="0">
              <a:buNone/>
            </a:pPr>
            <a:endParaRPr lang="en-US" dirty="0"/>
          </a:p>
          <a:p>
            <a:r>
              <a:rPr lang="en-US" dirty="0"/>
              <a:t>Detector Hall:</a:t>
            </a:r>
          </a:p>
          <a:p>
            <a:pPr lvl="1"/>
            <a:r>
              <a:rPr lang="en-US" dirty="0"/>
              <a:t>Excavated in rock a depth of over 200 feet below ground surface</a:t>
            </a:r>
          </a:p>
          <a:p>
            <a:pPr lvl="1"/>
            <a:endParaRPr lang="en-US" dirty="0"/>
          </a:p>
          <a:p>
            <a:endParaRPr lang="en-US" dirty="0"/>
          </a:p>
        </p:txBody>
      </p:sp>
    </p:spTree>
    <p:extLst>
      <p:ext uri="{BB962C8B-B14F-4D97-AF65-F5344CB8AC3E}">
        <p14:creationId xmlns:p14="http://schemas.microsoft.com/office/powerpoint/2010/main" val="3591806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Building – Siting Considerations</a:t>
            </a:r>
          </a:p>
        </p:txBody>
      </p:sp>
      <p:sp>
        <p:nvSpPr>
          <p:cNvPr id="3" name="Date Placeholder 2"/>
          <p:cNvSpPr>
            <a:spLocks noGrp="1"/>
          </p:cNvSpPr>
          <p:nvPr>
            <p:ph type="dt" sz="half" idx="13"/>
          </p:nvPr>
        </p:nvSpPr>
        <p:spPr/>
        <p:txBody>
          <a:bodyPr/>
          <a:lstStyle/>
          <a:p>
            <a:pPr>
              <a:defRPr/>
            </a:pPr>
            <a:r>
              <a:rPr lang="en-US" dirty="0"/>
              <a:t>06.05.17</a:t>
            </a:r>
          </a:p>
        </p:txBody>
      </p:sp>
      <p:sp>
        <p:nvSpPr>
          <p:cNvPr id="4" name="Footer Placeholder 3"/>
          <p:cNvSpPr>
            <a:spLocks noGrp="1"/>
          </p:cNvSpPr>
          <p:nvPr>
            <p:ph type="ftr" sz="quarter" idx="14"/>
          </p:nvPr>
        </p:nvSpPr>
        <p:spPr/>
        <p:txBody>
          <a:bodyPr/>
          <a:lstStyle/>
          <a:p>
            <a:pPr>
              <a:defRPr/>
            </a:pPr>
            <a:r>
              <a:rPr lang="en-US" dirty="0"/>
              <a:t>T. Hamernik | Near Detector Hall Options</a:t>
            </a:r>
          </a:p>
        </p:txBody>
      </p:sp>
      <p:sp>
        <p:nvSpPr>
          <p:cNvPr id="5" name="Slide Number Placeholder 4"/>
          <p:cNvSpPr>
            <a:spLocks noGrp="1"/>
          </p:cNvSpPr>
          <p:nvPr>
            <p:ph type="sldNum" sz="quarter" idx="15"/>
          </p:nvPr>
        </p:nvSpPr>
        <p:spPr/>
        <p:txBody>
          <a:bodyPr/>
          <a:lstStyle/>
          <a:p>
            <a:pPr>
              <a:defRPr/>
            </a:pPr>
            <a:fld id="{98AA3EDC-84CE-5D44-955B-22A59AD27526}" type="slidenum">
              <a:rPr lang="en-US" smtClean="0"/>
              <a:pPr>
                <a:defRPr/>
              </a:pPr>
              <a:t>23</a:t>
            </a:fld>
            <a:endParaRPr lang="en-US" dirty="0"/>
          </a:p>
        </p:txBody>
      </p:sp>
      <p:sp>
        <p:nvSpPr>
          <p:cNvPr id="6" name="Content Placeholder 5"/>
          <p:cNvSpPr>
            <a:spLocks noGrp="1"/>
          </p:cNvSpPr>
          <p:nvPr>
            <p:ph idx="16"/>
          </p:nvPr>
        </p:nvSpPr>
        <p:spPr/>
        <p:txBody>
          <a:bodyPr/>
          <a:lstStyle/>
          <a:p>
            <a:r>
              <a:rPr lang="en-US" dirty="0"/>
              <a:t>Goal is to locate as far downstream as property allows</a:t>
            </a:r>
          </a:p>
          <a:p>
            <a:r>
              <a:rPr lang="en-US" dirty="0"/>
              <a:t>No permanent surface features within 75-ft utility easement but can build underground</a:t>
            </a:r>
          </a:p>
          <a:p>
            <a:r>
              <a:rPr lang="en-US" dirty="0"/>
              <a:t>50-ft clearance for access around structure perimeter</a:t>
            </a:r>
          </a:p>
          <a:p>
            <a:r>
              <a:rPr lang="en-US" dirty="0"/>
              <a:t>Hardstand and parking areas</a:t>
            </a:r>
          </a:p>
          <a:p>
            <a:r>
              <a:rPr lang="en-US" dirty="0"/>
              <a:t>Equipment yard for electrical and mechanical equipment</a:t>
            </a:r>
          </a:p>
          <a:p>
            <a:r>
              <a:rPr lang="en-US" dirty="0"/>
              <a:t>Can be oriented parallel to Kirk Road</a:t>
            </a:r>
          </a:p>
          <a:p>
            <a:endParaRPr lang="en-US" dirty="0"/>
          </a:p>
        </p:txBody>
      </p:sp>
      <p:pic>
        <p:nvPicPr>
          <p:cNvPr id="8" name="Content Placeholder 7"/>
          <p:cNvPicPr>
            <a:picLocks noGrp="1" noChangeAspect="1"/>
          </p:cNvPicPr>
          <p:nvPr>
            <p:ph idx="17"/>
          </p:nvPr>
        </p:nvPicPr>
        <p:blipFill rotWithShape="1">
          <a:blip r:embed="rId2"/>
          <a:srcRect l="26243" r="3281"/>
          <a:stretch/>
        </p:blipFill>
        <p:spPr>
          <a:xfrm>
            <a:off x="4751388" y="1389388"/>
            <a:ext cx="3998912" cy="4544361"/>
          </a:xfrm>
          <a:prstGeom prst="rect">
            <a:avLst/>
          </a:prstGeom>
        </p:spPr>
      </p:pic>
    </p:spTree>
    <p:extLst>
      <p:ext uri="{BB962C8B-B14F-4D97-AF65-F5344CB8AC3E}">
        <p14:creationId xmlns:p14="http://schemas.microsoft.com/office/powerpoint/2010/main" val="3823877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Hall</a:t>
            </a:r>
          </a:p>
        </p:txBody>
      </p:sp>
      <p:sp>
        <p:nvSpPr>
          <p:cNvPr id="3" name="Date Placeholder 2"/>
          <p:cNvSpPr>
            <a:spLocks noGrp="1"/>
          </p:cNvSpPr>
          <p:nvPr>
            <p:ph type="dt" sz="half" idx="13"/>
          </p:nvPr>
        </p:nvSpPr>
        <p:spPr/>
        <p:txBody>
          <a:bodyPr/>
          <a:lstStyle/>
          <a:p>
            <a:pPr>
              <a:defRPr/>
            </a:pPr>
            <a:r>
              <a:rPr lang="en-US" dirty="0"/>
              <a:t>06.05.17</a:t>
            </a:r>
          </a:p>
        </p:txBody>
      </p:sp>
      <p:sp>
        <p:nvSpPr>
          <p:cNvPr id="4" name="Footer Placeholder 3"/>
          <p:cNvSpPr>
            <a:spLocks noGrp="1"/>
          </p:cNvSpPr>
          <p:nvPr>
            <p:ph type="ftr" sz="quarter" idx="14"/>
          </p:nvPr>
        </p:nvSpPr>
        <p:spPr/>
        <p:txBody>
          <a:bodyPr/>
          <a:lstStyle/>
          <a:p>
            <a:pPr>
              <a:defRPr/>
            </a:pPr>
            <a:r>
              <a:rPr lang="en-US" dirty="0"/>
              <a:t>T. Hamernik | Near Detector Hall Options</a:t>
            </a:r>
          </a:p>
        </p:txBody>
      </p:sp>
      <p:sp>
        <p:nvSpPr>
          <p:cNvPr id="5" name="Slide Number Placeholder 4"/>
          <p:cNvSpPr>
            <a:spLocks noGrp="1"/>
          </p:cNvSpPr>
          <p:nvPr>
            <p:ph type="sldNum" sz="quarter" idx="15"/>
          </p:nvPr>
        </p:nvSpPr>
        <p:spPr/>
        <p:txBody>
          <a:bodyPr/>
          <a:lstStyle/>
          <a:p>
            <a:pPr>
              <a:defRPr/>
            </a:pPr>
            <a:fld id="{98AA3EDC-84CE-5D44-955B-22A59AD27526}" type="slidenum">
              <a:rPr lang="en-US" smtClean="0"/>
              <a:pPr>
                <a:defRPr/>
              </a:pPr>
              <a:t>24</a:t>
            </a:fld>
            <a:endParaRPr lang="en-US" dirty="0"/>
          </a:p>
        </p:txBody>
      </p:sp>
      <p:sp>
        <p:nvSpPr>
          <p:cNvPr id="6" name="Content Placeholder 5"/>
          <p:cNvSpPr>
            <a:spLocks noGrp="1"/>
          </p:cNvSpPr>
          <p:nvPr>
            <p:ph idx="16"/>
          </p:nvPr>
        </p:nvSpPr>
        <p:spPr>
          <a:xfrm>
            <a:off x="457200" y="1238250"/>
            <a:ext cx="3001114" cy="4846638"/>
          </a:xfrm>
        </p:spPr>
        <p:txBody>
          <a:bodyPr/>
          <a:lstStyle/>
          <a:p>
            <a:r>
              <a:rPr lang="en-US" dirty="0"/>
              <a:t>Approximately 56-ft wide x 100-ft long wide by </a:t>
            </a:r>
          </a:p>
          <a:p>
            <a:r>
              <a:rPr lang="en-US" dirty="0"/>
              <a:t>Provides 50-ft wide x 75-ft long detector area with ~37-ft hook height</a:t>
            </a:r>
          </a:p>
        </p:txBody>
      </p:sp>
      <p:pic>
        <p:nvPicPr>
          <p:cNvPr id="8" name="Content Placeholder 7"/>
          <p:cNvPicPr>
            <a:picLocks noGrp="1" noChangeAspect="1"/>
          </p:cNvPicPr>
          <p:nvPr>
            <p:ph idx="17"/>
          </p:nvPr>
        </p:nvPicPr>
        <p:blipFill>
          <a:blip r:embed="rId2"/>
          <a:stretch>
            <a:fillRect/>
          </a:stretch>
        </p:blipFill>
        <p:spPr>
          <a:xfrm>
            <a:off x="3458314" y="1053100"/>
            <a:ext cx="5685686" cy="5116531"/>
          </a:xfrm>
          <a:prstGeom prst="rect">
            <a:avLst/>
          </a:prstGeom>
        </p:spPr>
      </p:pic>
    </p:spTree>
    <p:extLst>
      <p:ext uri="{BB962C8B-B14F-4D97-AF65-F5344CB8AC3E}">
        <p14:creationId xmlns:p14="http://schemas.microsoft.com/office/powerpoint/2010/main" val="2458381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Hall – Profile</a:t>
            </a:r>
          </a:p>
        </p:txBody>
      </p:sp>
      <p:sp>
        <p:nvSpPr>
          <p:cNvPr id="3" name="Date Placeholder 2"/>
          <p:cNvSpPr>
            <a:spLocks noGrp="1"/>
          </p:cNvSpPr>
          <p:nvPr>
            <p:ph type="dt" sz="half" idx="13"/>
          </p:nvPr>
        </p:nvSpPr>
        <p:spPr/>
        <p:txBody>
          <a:bodyPr/>
          <a:lstStyle/>
          <a:p>
            <a:pPr>
              <a:defRPr/>
            </a:pPr>
            <a:r>
              <a:rPr lang="en-US" dirty="0"/>
              <a:t>06.05.17</a:t>
            </a:r>
          </a:p>
        </p:txBody>
      </p:sp>
      <p:sp>
        <p:nvSpPr>
          <p:cNvPr id="4" name="Footer Placeholder 3"/>
          <p:cNvSpPr>
            <a:spLocks noGrp="1"/>
          </p:cNvSpPr>
          <p:nvPr>
            <p:ph type="ftr" sz="quarter" idx="14"/>
          </p:nvPr>
        </p:nvSpPr>
        <p:spPr/>
        <p:txBody>
          <a:bodyPr/>
          <a:lstStyle/>
          <a:p>
            <a:pPr>
              <a:defRPr/>
            </a:pPr>
            <a:r>
              <a:rPr lang="en-US" dirty="0"/>
              <a:t>T. Hamernik | Near Detector Hall Options</a:t>
            </a:r>
          </a:p>
        </p:txBody>
      </p:sp>
      <p:sp>
        <p:nvSpPr>
          <p:cNvPr id="5" name="Slide Number Placeholder 4"/>
          <p:cNvSpPr>
            <a:spLocks noGrp="1"/>
          </p:cNvSpPr>
          <p:nvPr>
            <p:ph type="sldNum" sz="quarter" idx="15"/>
          </p:nvPr>
        </p:nvSpPr>
        <p:spPr/>
        <p:txBody>
          <a:bodyPr/>
          <a:lstStyle/>
          <a:p>
            <a:pPr>
              <a:defRPr/>
            </a:pPr>
            <a:fld id="{98AA3EDC-84CE-5D44-955B-22A59AD27526}" type="slidenum">
              <a:rPr lang="en-US" smtClean="0"/>
              <a:pPr>
                <a:defRPr/>
              </a:pPr>
              <a:t>25</a:t>
            </a:fld>
            <a:endParaRPr lang="en-US" dirty="0"/>
          </a:p>
        </p:txBody>
      </p:sp>
      <p:sp>
        <p:nvSpPr>
          <p:cNvPr id="6" name="Content Placeholder 5"/>
          <p:cNvSpPr>
            <a:spLocks noGrp="1"/>
          </p:cNvSpPr>
          <p:nvPr>
            <p:ph idx="16"/>
          </p:nvPr>
        </p:nvSpPr>
        <p:spPr>
          <a:xfrm>
            <a:off x="457200" y="1238250"/>
            <a:ext cx="3580544" cy="4846638"/>
          </a:xfrm>
        </p:spPr>
        <p:txBody>
          <a:bodyPr/>
          <a:lstStyle/>
          <a:p>
            <a:r>
              <a:rPr lang="en-US" dirty="0"/>
              <a:t>Cavern floor elevation set so that beam is 4.4m above center of </a:t>
            </a:r>
            <a:r>
              <a:rPr lang="en-US" dirty="0" err="1"/>
              <a:t>LAr</a:t>
            </a:r>
            <a:r>
              <a:rPr lang="en-US" dirty="0"/>
              <a:t> sump</a:t>
            </a:r>
          </a:p>
        </p:txBody>
      </p:sp>
      <p:pic>
        <p:nvPicPr>
          <p:cNvPr id="8" name="Picture 7"/>
          <p:cNvPicPr>
            <a:picLocks noChangeAspect="1"/>
          </p:cNvPicPr>
          <p:nvPr/>
        </p:nvPicPr>
        <p:blipFill rotWithShape="1">
          <a:blip r:embed="rId2"/>
          <a:srcRect l="6521"/>
          <a:stretch/>
        </p:blipFill>
        <p:spPr>
          <a:xfrm>
            <a:off x="4037744" y="2515738"/>
            <a:ext cx="4712556" cy="3569151"/>
          </a:xfrm>
          <a:prstGeom prst="rect">
            <a:avLst/>
          </a:prstGeom>
        </p:spPr>
      </p:pic>
      <p:cxnSp>
        <p:nvCxnSpPr>
          <p:cNvPr id="9" name="Straight Arrow Connector 8"/>
          <p:cNvCxnSpPr/>
          <p:nvPr/>
        </p:nvCxnSpPr>
        <p:spPr>
          <a:xfrm>
            <a:off x="5404207" y="4458984"/>
            <a:ext cx="0" cy="46233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404207" y="4423719"/>
            <a:ext cx="0" cy="3486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782283" y="4077551"/>
            <a:ext cx="840259" cy="369332"/>
          </a:xfrm>
          <a:prstGeom prst="rect">
            <a:avLst/>
          </a:prstGeom>
          <a:noFill/>
        </p:spPr>
        <p:txBody>
          <a:bodyPr wrap="square" rtlCol="0">
            <a:spAutoFit/>
          </a:bodyPr>
          <a:lstStyle/>
          <a:p>
            <a:r>
              <a:rPr lang="en-US" dirty="0">
                <a:solidFill>
                  <a:srgbClr val="FF0000"/>
                </a:solidFill>
              </a:rPr>
              <a:t>4.4 m</a:t>
            </a:r>
          </a:p>
        </p:txBody>
      </p:sp>
    </p:spTree>
    <p:extLst>
      <p:ext uri="{BB962C8B-B14F-4D97-AF65-F5344CB8AC3E}">
        <p14:creationId xmlns:p14="http://schemas.microsoft.com/office/powerpoint/2010/main" val="3854444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Hall Section</a:t>
            </a:r>
          </a:p>
        </p:txBody>
      </p:sp>
      <p:sp>
        <p:nvSpPr>
          <p:cNvPr id="3" name="Picture Placeholder 2"/>
          <p:cNvSpPr>
            <a:spLocks noGrp="1"/>
          </p:cNvSpPr>
          <p:nvPr>
            <p:ph type="pic" sz="quarter" idx="10"/>
          </p:nvPr>
        </p:nvSpPr>
        <p:spPr/>
      </p:sp>
      <p:sp>
        <p:nvSpPr>
          <p:cNvPr id="4" name="Date Placeholder 3"/>
          <p:cNvSpPr>
            <a:spLocks noGrp="1"/>
          </p:cNvSpPr>
          <p:nvPr>
            <p:ph type="dt" sz="half" idx="11"/>
          </p:nvPr>
        </p:nvSpPr>
        <p:spPr/>
        <p:txBody>
          <a:bodyPr/>
          <a:lstStyle/>
          <a:p>
            <a:pPr>
              <a:defRPr/>
            </a:pPr>
            <a:r>
              <a:rPr lang="en-US" dirty="0"/>
              <a:t>06.05.17</a:t>
            </a:r>
          </a:p>
        </p:txBody>
      </p:sp>
      <p:sp>
        <p:nvSpPr>
          <p:cNvPr id="5" name="Footer Placeholder 4"/>
          <p:cNvSpPr>
            <a:spLocks noGrp="1"/>
          </p:cNvSpPr>
          <p:nvPr>
            <p:ph type="ftr" sz="quarter" idx="12"/>
          </p:nvPr>
        </p:nvSpPr>
        <p:spPr/>
        <p:txBody>
          <a:bodyPr/>
          <a:lstStyle/>
          <a:p>
            <a:pPr>
              <a:defRPr/>
            </a:pPr>
            <a:r>
              <a:rPr lang="en-US" dirty="0"/>
              <a:t>T. Hamernik | Near Detector Hall Options</a:t>
            </a:r>
          </a:p>
        </p:txBody>
      </p:sp>
      <p:sp>
        <p:nvSpPr>
          <p:cNvPr id="6" name="Slide Number Placeholder 5"/>
          <p:cNvSpPr>
            <a:spLocks noGrp="1"/>
          </p:cNvSpPr>
          <p:nvPr>
            <p:ph type="sldNum" sz="quarter" idx="13"/>
          </p:nvPr>
        </p:nvSpPr>
        <p:spPr/>
        <p:txBody>
          <a:bodyPr/>
          <a:lstStyle/>
          <a:p>
            <a:pPr>
              <a:defRPr/>
            </a:pPr>
            <a:fld id="{C663080B-B7DD-F94E-BF93-E5AF96AB2174}" type="slidenum">
              <a:rPr lang="en-US" smtClean="0"/>
              <a:pPr>
                <a:defRPr/>
              </a:pPr>
              <a:t>26</a:t>
            </a:fld>
            <a:endParaRPr lang="en-US" dirty="0"/>
          </a:p>
        </p:txBody>
      </p:sp>
      <p:pic>
        <p:nvPicPr>
          <p:cNvPr id="8" name="Picture 7"/>
          <p:cNvPicPr>
            <a:picLocks noChangeAspect="1"/>
          </p:cNvPicPr>
          <p:nvPr/>
        </p:nvPicPr>
        <p:blipFill>
          <a:blip r:embed="rId2"/>
          <a:stretch>
            <a:fillRect/>
          </a:stretch>
        </p:blipFill>
        <p:spPr>
          <a:xfrm>
            <a:off x="716756" y="1383081"/>
            <a:ext cx="6607057" cy="4556975"/>
          </a:xfrm>
          <a:prstGeom prst="rect">
            <a:avLst/>
          </a:prstGeom>
        </p:spPr>
      </p:pic>
    </p:spTree>
    <p:extLst>
      <p:ext uri="{BB962C8B-B14F-4D97-AF65-F5344CB8AC3E}">
        <p14:creationId xmlns:p14="http://schemas.microsoft.com/office/powerpoint/2010/main" val="4016135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Building – Siting Considerations</a:t>
            </a:r>
          </a:p>
        </p:txBody>
      </p:sp>
      <p:sp>
        <p:nvSpPr>
          <p:cNvPr id="3" name="Date Placeholder 2"/>
          <p:cNvSpPr>
            <a:spLocks noGrp="1"/>
          </p:cNvSpPr>
          <p:nvPr>
            <p:ph type="dt" sz="half" idx="13"/>
          </p:nvPr>
        </p:nvSpPr>
        <p:spPr/>
        <p:txBody>
          <a:bodyPr/>
          <a:lstStyle/>
          <a:p>
            <a:pPr>
              <a:defRPr/>
            </a:pPr>
            <a:r>
              <a:rPr lang="en-US" dirty="0"/>
              <a:t>06.05.17</a:t>
            </a:r>
          </a:p>
        </p:txBody>
      </p:sp>
      <p:sp>
        <p:nvSpPr>
          <p:cNvPr id="4" name="Footer Placeholder 3"/>
          <p:cNvSpPr>
            <a:spLocks noGrp="1"/>
          </p:cNvSpPr>
          <p:nvPr>
            <p:ph type="ftr" sz="quarter" idx="14"/>
          </p:nvPr>
        </p:nvSpPr>
        <p:spPr/>
        <p:txBody>
          <a:bodyPr/>
          <a:lstStyle/>
          <a:p>
            <a:pPr>
              <a:defRPr/>
            </a:pPr>
            <a:r>
              <a:rPr lang="en-US" dirty="0"/>
              <a:t>T. Hamernik | Near Detector Hall Options</a:t>
            </a:r>
          </a:p>
        </p:txBody>
      </p:sp>
      <p:sp>
        <p:nvSpPr>
          <p:cNvPr id="5" name="Slide Number Placeholder 4"/>
          <p:cNvSpPr>
            <a:spLocks noGrp="1"/>
          </p:cNvSpPr>
          <p:nvPr>
            <p:ph type="sldNum" sz="quarter" idx="15"/>
          </p:nvPr>
        </p:nvSpPr>
        <p:spPr/>
        <p:txBody>
          <a:bodyPr/>
          <a:lstStyle/>
          <a:p>
            <a:pPr>
              <a:defRPr/>
            </a:pPr>
            <a:fld id="{98AA3EDC-84CE-5D44-955B-22A59AD27526}" type="slidenum">
              <a:rPr lang="en-US" smtClean="0"/>
              <a:pPr>
                <a:defRPr/>
              </a:pPr>
              <a:t>27</a:t>
            </a:fld>
            <a:endParaRPr lang="en-US" dirty="0"/>
          </a:p>
        </p:txBody>
      </p:sp>
      <p:sp>
        <p:nvSpPr>
          <p:cNvPr id="6" name="Content Placeholder 5"/>
          <p:cNvSpPr>
            <a:spLocks noGrp="1"/>
          </p:cNvSpPr>
          <p:nvPr>
            <p:ph idx="16"/>
          </p:nvPr>
        </p:nvSpPr>
        <p:spPr/>
        <p:txBody>
          <a:bodyPr/>
          <a:lstStyle/>
          <a:p>
            <a:r>
              <a:rPr lang="en-US" dirty="0"/>
              <a:t>Current location of Hall:</a:t>
            </a:r>
          </a:p>
          <a:p>
            <a:pPr lvl="1"/>
            <a:r>
              <a:rPr lang="en-US" sz="1800" dirty="0"/>
              <a:t>Maximizes rock cover over hall (good)</a:t>
            </a:r>
          </a:p>
          <a:p>
            <a:pPr lvl="1"/>
            <a:r>
              <a:rPr lang="en-US" sz="1800" dirty="0"/>
              <a:t>Maximizes muon range-out distance (good)</a:t>
            </a:r>
          </a:p>
          <a:p>
            <a:pPr lvl="1"/>
            <a:r>
              <a:rPr lang="en-US" sz="1800" dirty="0"/>
              <a:t>Creates opportunity to expand hall upstream (but not without complications)</a:t>
            </a:r>
          </a:p>
        </p:txBody>
      </p:sp>
      <p:pic>
        <p:nvPicPr>
          <p:cNvPr id="8" name="Content Placeholder 7"/>
          <p:cNvPicPr>
            <a:picLocks noGrp="1" noChangeAspect="1"/>
          </p:cNvPicPr>
          <p:nvPr>
            <p:ph idx="17"/>
          </p:nvPr>
        </p:nvPicPr>
        <p:blipFill rotWithShape="1">
          <a:blip r:embed="rId2"/>
          <a:srcRect l="26243" t="9330" r="3281"/>
          <a:stretch/>
        </p:blipFill>
        <p:spPr>
          <a:xfrm>
            <a:off x="5039064" y="1135954"/>
            <a:ext cx="3998912" cy="4120361"/>
          </a:xfrm>
          <a:prstGeom prst="rect">
            <a:avLst/>
          </a:prstGeom>
        </p:spPr>
      </p:pic>
      <p:pic>
        <p:nvPicPr>
          <p:cNvPr id="7" name="Picture 6"/>
          <p:cNvPicPr>
            <a:picLocks noChangeAspect="1"/>
          </p:cNvPicPr>
          <p:nvPr/>
        </p:nvPicPr>
        <p:blipFill>
          <a:blip r:embed="rId3"/>
          <a:stretch>
            <a:fillRect/>
          </a:stretch>
        </p:blipFill>
        <p:spPr>
          <a:xfrm>
            <a:off x="454025" y="4195061"/>
            <a:ext cx="5350874" cy="2091598"/>
          </a:xfrm>
          <a:prstGeom prst="rect">
            <a:avLst/>
          </a:prstGeom>
        </p:spPr>
      </p:pic>
      <p:sp>
        <p:nvSpPr>
          <p:cNvPr id="9" name="TextBox 8"/>
          <p:cNvSpPr txBox="1"/>
          <p:nvPr/>
        </p:nvSpPr>
        <p:spPr>
          <a:xfrm>
            <a:off x="3272270" y="5585320"/>
            <a:ext cx="322119" cy="230832"/>
          </a:xfrm>
          <a:prstGeom prst="rect">
            <a:avLst/>
          </a:prstGeom>
          <a:noFill/>
        </p:spPr>
        <p:txBody>
          <a:bodyPr wrap="square" rtlCol="0">
            <a:spAutoFit/>
          </a:bodyPr>
          <a:lstStyle/>
          <a:p>
            <a:r>
              <a:rPr lang="en-US" sz="900" dirty="0"/>
              <a:t>*</a:t>
            </a:r>
          </a:p>
        </p:txBody>
      </p:sp>
      <p:sp>
        <p:nvSpPr>
          <p:cNvPr id="10" name="TextBox 9"/>
          <p:cNvSpPr txBox="1"/>
          <p:nvPr/>
        </p:nvSpPr>
        <p:spPr>
          <a:xfrm>
            <a:off x="542925" y="6145156"/>
            <a:ext cx="8121650" cy="215444"/>
          </a:xfrm>
          <a:prstGeom prst="rect">
            <a:avLst/>
          </a:prstGeom>
          <a:noFill/>
        </p:spPr>
        <p:txBody>
          <a:bodyPr wrap="square" rtlCol="0">
            <a:spAutoFit/>
          </a:bodyPr>
          <a:lstStyle/>
          <a:p>
            <a:r>
              <a:rPr lang="en-US" sz="800" i="1" dirty="0"/>
              <a:t>* Dimension given is distance from target to assumed ND center (not upstream end of ND Hall as depicted by dimension line)</a:t>
            </a:r>
          </a:p>
        </p:txBody>
      </p:sp>
    </p:spTree>
    <p:extLst>
      <p:ext uri="{BB962C8B-B14F-4D97-AF65-F5344CB8AC3E}">
        <p14:creationId xmlns:p14="http://schemas.microsoft.com/office/powerpoint/2010/main" val="1150084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908041-F1B9-4794-BF32-C122252BC82E}"/>
              </a:ext>
            </a:extLst>
          </p:cNvPr>
          <p:cNvSpPr>
            <a:spLocks noGrp="1"/>
          </p:cNvSpPr>
          <p:nvPr>
            <p:ph type="body" idx="1"/>
          </p:nvPr>
        </p:nvSpPr>
        <p:spPr/>
        <p:txBody>
          <a:bodyPr/>
          <a:lstStyle/>
          <a:p>
            <a:r>
              <a:rPr lang="en-US" b="1" dirty="0"/>
              <a:t>Reference ND Detector Cavern Concept:</a:t>
            </a:r>
          </a:p>
          <a:p>
            <a:r>
              <a:rPr lang="en-US" dirty="0"/>
              <a:t>100ft x 56ft Cavern with </a:t>
            </a:r>
          </a:p>
          <a:p>
            <a:r>
              <a:rPr lang="en-US" dirty="0"/>
              <a:t>75ft x 50ft Detector Hall</a:t>
            </a:r>
          </a:p>
        </p:txBody>
      </p:sp>
      <p:sp>
        <p:nvSpPr>
          <p:cNvPr id="2" name="Title 1">
            <a:extLst>
              <a:ext uri="{FF2B5EF4-FFF2-40B4-BE49-F238E27FC236}">
                <a16:creationId xmlns:a16="http://schemas.microsoft.com/office/drawing/2014/main" id="{1AB8F0AD-3ABC-484A-8F8B-252667D6A012}"/>
              </a:ext>
            </a:extLst>
          </p:cNvPr>
          <p:cNvSpPr>
            <a:spLocks noGrp="1"/>
          </p:cNvSpPr>
          <p:nvPr>
            <p:ph type="title"/>
          </p:nvPr>
        </p:nvSpPr>
        <p:spPr/>
        <p:txBody>
          <a:bodyPr/>
          <a:lstStyle/>
          <a:p>
            <a:r>
              <a:rPr lang="en-US" dirty="0"/>
              <a:t>June 2018 Update</a:t>
            </a:r>
          </a:p>
        </p:txBody>
      </p:sp>
      <p:sp>
        <p:nvSpPr>
          <p:cNvPr id="10" name="Text Placeholder 9">
            <a:extLst>
              <a:ext uri="{FF2B5EF4-FFF2-40B4-BE49-F238E27FC236}">
                <a16:creationId xmlns:a16="http://schemas.microsoft.com/office/drawing/2014/main" id="{CDE5495A-9E86-4F68-B0D5-5F1F73B2E055}"/>
              </a:ext>
            </a:extLst>
          </p:cNvPr>
          <p:cNvSpPr>
            <a:spLocks noGrp="1"/>
          </p:cNvSpPr>
          <p:nvPr>
            <p:ph type="body" idx="13"/>
          </p:nvPr>
        </p:nvSpPr>
        <p:spPr/>
        <p:txBody>
          <a:bodyPr/>
          <a:lstStyle/>
          <a:p>
            <a:r>
              <a:rPr lang="en-US" b="1" dirty="0"/>
              <a:t>June 2018 ND Collaboration Proposal:</a:t>
            </a:r>
          </a:p>
          <a:p>
            <a:r>
              <a:rPr lang="en-US" dirty="0"/>
              <a:t>165ft x 61ft Cavern with</a:t>
            </a:r>
          </a:p>
          <a:p>
            <a:r>
              <a:rPr lang="en-US" dirty="0"/>
              <a:t>140ft x 56ft Detector Hall</a:t>
            </a:r>
          </a:p>
        </p:txBody>
      </p:sp>
      <p:sp>
        <p:nvSpPr>
          <p:cNvPr id="3" name="Date Placeholder 2">
            <a:extLst>
              <a:ext uri="{FF2B5EF4-FFF2-40B4-BE49-F238E27FC236}">
                <a16:creationId xmlns:a16="http://schemas.microsoft.com/office/drawing/2014/main" id="{D7084C35-117D-41FA-92EF-4CFBE8690BB8}"/>
              </a:ext>
            </a:extLst>
          </p:cNvPr>
          <p:cNvSpPr>
            <a:spLocks noGrp="1"/>
          </p:cNvSpPr>
          <p:nvPr>
            <p:ph type="dt" sz="half" idx="16"/>
          </p:nvPr>
        </p:nvSpPr>
        <p:spPr/>
        <p:txBody>
          <a:bodyPr/>
          <a:lstStyle/>
          <a:p>
            <a:pPr>
              <a:defRPr/>
            </a:pPr>
            <a:r>
              <a:rPr lang="en-US" dirty="0"/>
              <a:t>06.15.18</a:t>
            </a:r>
          </a:p>
        </p:txBody>
      </p:sp>
      <p:sp>
        <p:nvSpPr>
          <p:cNvPr id="4" name="Footer Placeholder 3">
            <a:extLst>
              <a:ext uri="{FF2B5EF4-FFF2-40B4-BE49-F238E27FC236}">
                <a16:creationId xmlns:a16="http://schemas.microsoft.com/office/drawing/2014/main" id="{164BF9D9-3CBF-4F52-AFF1-0992ACB5B01D}"/>
              </a:ext>
            </a:extLst>
          </p:cNvPr>
          <p:cNvSpPr>
            <a:spLocks noGrp="1"/>
          </p:cNvSpPr>
          <p:nvPr>
            <p:ph type="ftr" sz="quarter" idx="17"/>
          </p:nvPr>
        </p:nvSpPr>
        <p:spPr/>
        <p:txBody>
          <a:bodyPr/>
          <a:lstStyle/>
          <a:p>
            <a:pPr>
              <a:defRPr/>
            </a:pPr>
            <a:r>
              <a:rPr lang="en-US" dirty="0"/>
              <a:t>T. Hamernik | Near Detector Hall Options – June 2018 Update</a:t>
            </a:r>
          </a:p>
        </p:txBody>
      </p:sp>
      <p:sp>
        <p:nvSpPr>
          <p:cNvPr id="5" name="Slide Number Placeholder 4">
            <a:extLst>
              <a:ext uri="{FF2B5EF4-FFF2-40B4-BE49-F238E27FC236}">
                <a16:creationId xmlns:a16="http://schemas.microsoft.com/office/drawing/2014/main" id="{80650E6A-F52F-4878-9160-03927A5D3EB2}"/>
              </a:ext>
            </a:extLst>
          </p:cNvPr>
          <p:cNvSpPr>
            <a:spLocks noGrp="1"/>
          </p:cNvSpPr>
          <p:nvPr>
            <p:ph type="sldNum" sz="quarter" idx="18"/>
          </p:nvPr>
        </p:nvSpPr>
        <p:spPr/>
        <p:txBody>
          <a:bodyPr/>
          <a:lstStyle/>
          <a:p>
            <a:pPr>
              <a:defRPr/>
            </a:pPr>
            <a:fld id="{0C39C72E-2A13-EB4D-AD45-6D4E6ACAED8D}" type="slidenum">
              <a:rPr lang="en-US" smtClean="0"/>
              <a:pPr>
                <a:defRPr/>
              </a:pPr>
              <a:t>3</a:t>
            </a:fld>
            <a:endParaRPr lang="en-US" dirty="0"/>
          </a:p>
        </p:txBody>
      </p:sp>
      <p:pic>
        <p:nvPicPr>
          <p:cNvPr id="13" name="Content Placeholder 12">
            <a:extLst>
              <a:ext uri="{FF2B5EF4-FFF2-40B4-BE49-F238E27FC236}">
                <a16:creationId xmlns:a16="http://schemas.microsoft.com/office/drawing/2014/main" id="{FC1C81E7-BE08-4AFA-B489-AC9A906E7BA4}"/>
              </a:ext>
            </a:extLst>
          </p:cNvPr>
          <p:cNvPicPr>
            <a:picLocks noGrp="1" noChangeAspect="1"/>
          </p:cNvPicPr>
          <p:nvPr>
            <p:ph idx="19"/>
          </p:nvPr>
        </p:nvPicPr>
        <p:blipFill>
          <a:blip r:embed="rId2"/>
          <a:stretch>
            <a:fillRect/>
          </a:stretch>
        </p:blipFill>
        <p:spPr>
          <a:xfrm>
            <a:off x="457200" y="1265309"/>
            <a:ext cx="3998913" cy="3838432"/>
          </a:xfrm>
          <a:prstGeom prst="rect">
            <a:avLst/>
          </a:prstGeom>
        </p:spPr>
      </p:pic>
      <p:sp>
        <p:nvSpPr>
          <p:cNvPr id="12" name="Content Placeholder 11">
            <a:extLst>
              <a:ext uri="{FF2B5EF4-FFF2-40B4-BE49-F238E27FC236}">
                <a16:creationId xmlns:a16="http://schemas.microsoft.com/office/drawing/2014/main" id="{4112CEAB-8416-4E75-9E5B-8BA7E2848A96}"/>
              </a:ext>
            </a:extLst>
          </p:cNvPr>
          <p:cNvSpPr>
            <a:spLocks noGrp="1"/>
          </p:cNvSpPr>
          <p:nvPr>
            <p:ph idx="20"/>
          </p:nvPr>
        </p:nvSpPr>
        <p:spPr/>
        <p:txBody>
          <a:bodyPr/>
          <a:lstStyle/>
          <a:p>
            <a:endParaRPr lang="en-US" dirty="0"/>
          </a:p>
        </p:txBody>
      </p:sp>
      <p:pic>
        <p:nvPicPr>
          <p:cNvPr id="1027" name="Picture 1" descr="image001">
            <a:extLst>
              <a:ext uri="{FF2B5EF4-FFF2-40B4-BE49-F238E27FC236}">
                <a16:creationId xmlns:a16="http://schemas.microsoft.com/office/drawing/2014/main" id="{35648CDB-7641-404A-A7FF-C94A6ED2A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92" y="1265308"/>
            <a:ext cx="4505974" cy="389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928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AE5180-E1E3-42B7-A3BA-4A339B922662}"/>
              </a:ext>
            </a:extLst>
          </p:cNvPr>
          <p:cNvPicPr>
            <a:picLocks noChangeAspect="1"/>
          </p:cNvPicPr>
          <p:nvPr/>
        </p:nvPicPr>
        <p:blipFill>
          <a:blip r:embed="rId2"/>
          <a:stretch>
            <a:fillRect/>
          </a:stretch>
        </p:blipFill>
        <p:spPr>
          <a:xfrm>
            <a:off x="0" y="728373"/>
            <a:ext cx="9144000" cy="5602762"/>
          </a:xfrm>
          <a:prstGeom prst="rect">
            <a:avLst/>
          </a:prstGeom>
        </p:spPr>
      </p:pic>
      <p:sp>
        <p:nvSpPr>
          <p:cNvPr id="2" name="Title 1"/>
          <p:cNvSpPr>
            <a:spLocks noGrp="1"/>
          </p:cNvSpPr>
          <p:nvPr>
            <p:ph type="title"/>
          </p:nvPr>
        </p:nvSpPr>
        <p:spPr>
          <a:xfrm>
            <a:off x="454024" y="159105"/>
            <a:ext cx="8514702" cy="569268"/>
          </a:xfrm>
        </p:spPr>
        <p:txBody>
          <a:bodyPr/>
          <a:lstStyle/>
          <a:p>
            <a:r>
              <a:rPr lang="en-US" dirty="0"/>
              <a:t>June 2018 Update – CF Cost Impacts – With Contingency (TPC)</a:t>
            </a:r>
          </a:p>
        </p:txBody>
      </p:sp>
      <p:sp>
        <p:nvSpPr>
          <p:cNvPr id="3" name="Date Placeholder 2"/>
          <p:cNvSpPr>
            <a:spLocks noGrp="1"/>
          </p:cNvSpPr>
          <p:nvPr>
            <p:ph type="dt" sz="half" idx="10"/>
          </p:nvPr>
        </p:nvSpPr>
        <p:spPr/>
        <p:txBody>
          <a:bodyPr/>
          <a:lstStyle/>
          <a:p>
            <a:pPr>
              <a:defRPr/>
            </a:pPr>
            <a:r>
              <a:rPr lang="en-US" dirty="0"/>
              <a:t>06.15.18</a:t>
            </a:r>
          </a:p>
        </p:txBody>
      </p:sp>
      <p:sp>
        <p:nvSpPr>
          <p:cNvPr id="4" name="Footer Placeholder 3"/>
          <p:cNvSpPr>
            <a:spLocks noGrp="1"/>
          </p:cNvSpPr>
          <p:nvPr>
            <p:ph type="ftr" sz="quarter" idx="11"/>
          </p:nvPr>
        </p:nvSpPr>
        <p:spPr/>
        <p:txBody>
          <a:bodyPr/>
          <a:lstStyle/>
          <a:p>
            <a:pPr>
              <a:defRPr/>
            </a:pPr>
            <a:r>
              <a:rPr lang="en-US" dirty="0"/>
              <a:t>T. Hamernik | Near Detector Hall Options – June 2018 Update</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4</a:t>
            </a:fld>
            <a:endParaRPr lang="en-US" dirty="0"/>
          </a:p>
        </p:txBody>
      </p:sp>
      <p:sp>
        <p:nvSpPr>
          <p:cNvPr id="10" name="Rectangle: Rounded Corners 9"/>
          <p:cNvSpPr/>
          <p:nvPr/>
        </p:nvSpPr>
        <p:spPr>
          <a:xfrm>
            <a:off x="3218799" y="5087675"/>
            <a:ext cx="775351" cy="1143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5"/>
          <p:cNvSpPr>
            <a:spLocks noGrp="1"/>
          </p:cNvSpPr>
          <p:nvPr>
            <p:ph idx="13"/>
          </p:nvPr>
        </p:nvSpPr>
        <p:spPr>
          <a:xfrm>
            <a:off x="6496700" y="4582390"/>
            <a:ext cx="2472026" cy="1673947"/>
          </a:xfrm>
        </p:spPr>
        <p:txBody>
          <a:bodyPr/>
          <a:lstStyle/>
          <a:p>
            <a:pPr marL="0" indent="0">
              <a:buNone/>
            </a:pPr>
            <a:r>
              <a:rPr lang="en-US" sz="900" i="1" u="sng" dirty="0"/>
              <a:t>Notes:</a:t>
            </a:r>
          </a:p>
          <a:p>
            <a:pPr marL="448056" indent="-457200">
              <a:buFont typeface="+mj-lt"/>
              <a:buAutoNum type="arabicPeriod"/>
            </a:pPr>
            <a:r>
              <a:rPr lang="en-US" sz="900" i="1" dirty="0"/>
              <a:t>Design and estimate are at the conceptual level.</a:t>
            </a:r>
          </a:p>
          <a:p>
            <a:pPr marL="448056" indent="-457200">
              <a:buFont typeface="+mj-lt"/>
              <a:buAutoNum type="arabicPeriod"/>
            </a:pPr>
            <a:r>
              <a:rPr lang="en-US" sz="900" i="1" dirty="0"/>
              <a:t>All costs are FY2015 Direct and based on 2016 AECOM Estimate, DUNE </a:t>
            </a:r>
            <a:r>
              <a:rPr lang="en-US" sz="900" i="1" dirty="0" err="1"/>
              <a:t>DocDB</a:t>
            </a:r>
            <a:r>
              <a:rPr lang="en-US" sz="900" i="1" dirty="0"/>
              <a:t> 1622-v3</a:t>
            </a:r>
          </a:p>
          <a:p>
            <a:pPr marL="448056" indent="-457200">
              <a:buFont typeface="+mj-lt"/>
              <a:buAutoNum type="arabicPeriod"/>
            </a:pPr>
            <a:r>
              <a:rPr lang="en-US" sz="900" i="1" dirty="0"/>
              <a:t>No changes to service building or shafts are thought to be necessary and have not been evaluated</a:t>
            </a:r>
          </a:p>
          <a:p>
            <a:pPr marL="448056" indent="-457200">
              <a:buFont typeface="+mj-lt"/>
              <a:buAutoNum type="arabicPeriod"/>
            </a:pPr>
            <a:r>
              <a:rPr lang="en-US" sz="900" i="1" dirty="0"/>
              <a:t>Assumes maximum egress distances can be met using current egress corridor concept</a:t>
            </a:r>
          </a:p>
        </p:txBody>
      </p:sp>
      <p:cxnSp>
        <p:nvCxnSpPr>
          <p:cNvPr id="25" name="Straight Arrow Connector 24"/>
          <p:cNvCxnSpPr>
            <a:cxnSpLocks/>
          </p:cNvCxnSpPr>
          <p:nvPr/>
        </p:nvCxnSpPr>
        <p:spPr>
          <a:xfrm>
            <a:off x="5516563" y="5264150"/>
            <a:ext cx="0" cy="877884"/>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C6475665-700E-487E-9B5F-DE7F9F32F712}"/>
              </a:ext>
            </a:extLst>
          </p:cNvPr>
          <p:cNvSpPr/>
          <p:nvPr/>
        </p:nvSpPr>
        <p:spPr>
          <a:xfrm>
            <a:off x="3994150" y="5087675"/>
            <a:ext cx="775351" cy="1143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3E2B5CE-A72C-4A13-95B7-239389F3FEA1}"/>
              </a:ext>
            </a:extLst>
          </p:cNvPr>
          <p:cNvSpPr/>
          <p:nvPr/>
        </p:nvSpPr>
        <p:spPr>
          <a:xfrm>
            <a:off x="4787826" y="5087674"/>
            <a:ext cx="775351" cy="114301"/>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65AEC46-74C9-4846-BCDF-5CDC7324FC18}"/>
              </a:ext>
            </a:extLst>
          </p:cNvPr>
          <p:cNvSpPr/>
          <p:nvPr/>
        </p:nvSpPr>
        <p:spPr>
          <a:xfrm>
            <a:off x="5582953" y="5087675"/>
            <a:ext cx="775351" cy="1143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D218A53-703C-40B8-8647-864849DDF654}"/>
              </a:ext>
            </a:extLst>
          </p:cNvPr>
          <p:cNvSpPr/>
          <p:nvPr/>
        </p:nvSpPr>
        <p:spPr>
          <a:xfrm>
            <a:off x="4787827" y="6199186"/>
            <a:ext cx="775351" cy="1143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896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AE5180-E1E3-42B7-A3BA-4A339B922662}"/>
              </a:ext>
            </a:extLst>
          </p:cNvPr>
          <p:cNvPicPr>
            <a:picLocks noChangeAspect="1"/>
          </p:cNvPicPr>
          <p:nvPr/>
        </p:nvPicPr>
        <p:blipFill>
          <a:blip r:embed="rId2"/>
          <a:stretch>
            <a:fillRect/>
          </a:stretch>
        </p:blipFill>
        <p:spPr>
          <a:xfrm>
            <a:off x="0" y="728373"/>
            <a:ext cx="9144000" cy="5602762"/>
          </a:xfrm>
          <a:prstGeom prst="rect">
            <a:avLst/>
          </a:prstGeom>
        </p:spPr>
      </p:pic>
      <p:sp>
        <p:nvSpPr>
          <p:cNvPr id="2" name="Title 1"/>
          <p:cNvSpPr>
            <a:spLocks noGrp="1"/>
          </p:cNvSpPr>
          <p:nvPr>
            <p:ph type="title"/>
          </p:nvPr>
        </p:nvSpPr>
        <p:spPr>
          <a:xfrm>
            <a:off x="454024" y="159105"/>
            <a:ext cx="8514702" cy="569268"/>
          </a:xfrm>
        </p:spPr>
        <p:txBody>
          <a:bodyPr/>
          <a:lstStyle/>
          <a:p>
            <a:r>
              <a:rPr lang="en-US" dirty="0"/>
              <a:t>June 2018 Update – CF Cost Impacts – With Contingency (TPC)</a:t>
            </a:r>
          </a:p>
        </p:txBody>
      </p:sp>
      <p:sp>
        <p:nvSpPr>
          <p:cNvPr id="3" name="Date Placeholder 2"/>
          <p:cNvSpPr>
            <a:spLocks noGrp="1"/>
          </p:cNvSpPr>
          <p:nvPr>
            <p:ph type="dt" sz="half" idx="10"/>
          </p:nvPr>
        </p:nvSpPr>
        <p:spPr/>
        <p:txBody>
          <a:bodyPr/>
          <a:lstStyle/>
          <a:p>
            <a:pPr>
              <a:defRPr/>
            </a:pPr>
            <a:r>
              <a:rPr lang="en-US" dirty="0"/>
              <a:t>06.15.18</a:t>
            </a:r>
          </a:p>
        </p:txBody>
      </p:sp>
      <p:sp>
        <p:nvSpPr>
          <p:cNvPr id="4" name="Footer Placeholder 3"/>
          <p:cNvSpPr>
            <a:spLocks noGrp="1"/>
          </p:cNvSpPr>
          <p:nvPr>
            <p:ph type="ftr" sz="quarter" idx="11"/>
          </p:nvPr>
        </p:nvSpPr>
        <p:spPr/>
        <p:txBody>
          <a:bodyPr/>
          <a:lstStyle/>
          <a:p>
            <a:pPr>
              <a:defRPr/>
            </a:pPr>
            <a:r>
              <a:rPr lang="en-US" dirty="0"/>
              <a:t>T. Hamernik | Near Detector Hall Options – June 2018 Update</a:t>
            </a:r>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5</a:t>
            </a:fld>
            <a:endParaRPr lang="en-US" dirty="0"/>
          </a:p>
        </p:txBody>
      </p:sp>
      <p:sp>
        <p:nvSpPr>
          <p:cNvPr id="10" name="Rectangle: Rounded Corners 9"/>
          <p:cNvSpPr/>
          <p:nvPr/>
        </p:nvSpPr>
        <p:spPr>
          <a:xfrm>
            <a:off x="3218799" y="5087675"/>
            <a:ext cx="775351" cy="1143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5"/>
          <p:cNvSpPr>
            <a:spLocks noGrp="1"/>
          </p:cNvSpPr>
          <p:nvPr>
            <p:ph idx="13"/>
          </p:nvPr>
        </p:nvSpPr>
        <p:spPr>
          <a:xfrm>
            <a:off x="6496700" y="4582390"/>
            <a:ext cx="2472026" cy="1673947"/>
          </a:xfrm>
        </p:spPr>
        <p:txBody>
          <a:bodyPr/>
          <a:lstStyle/>
          <a:p>
            <a:pPr marL="0" indent="0">
              <a:buNone/>
            </a:pPr>
            <a:r>
              <a:rPr lang="en-US" sz="900" i="1" u="sng" dirty="0"/>
              <a:t>Notes:</a:t>
            </a:r>
          </a:p>
          <a:p>
            <a:pPr marL="448056" indent="-457200">
              <a:buFont typeface="+mj-lt"/>
              <a:buAutoNum type="arabicPeriod"/>
            </a:pPr>
            <a:r>
              <a:rPr lang="en-US" sz="900" i="1" dirty="0"/>
              <a:t>Design and estimate are at the conceptual level.</a:t>
            </a:r>
          </a:p>
          <a:p>
            <a:pPr marL="448056" indent="-457200">
              <a:buFont typeface="+mj-lt"/>
              <a:buAutoNum type="arabicPeriod"/>
            </a:pPr>
            <a:r>
              <a:rPr lang="en-US" sz="900" i="1" dirty="0"/>
              <a:t>All costs are FY2015 Direct and based on 2016 AECOM Estimate, DUNE </a:t>
            </a:r>
            <a:r>
              <a:rPr lang="en-US" sz="900" i="1" dirty="0" err="1"/>
              <a:t>DocDB</a:t>
            </a:r>
            <a:r>
              <a:rPr lang="en-US" sz="900" i="1" dirty="0"/>
              <a:t> 1622-v3</a:t>
            </a:r>
          </a:p>
          <a:p>
            <a:pPr marL="448056" indent="-457200">
              <a:buFont typeface="+mj-lt"/>
              <a:buAutoNum type="arabicPeriod"/>
            </a:pPr>
            <a:r>
              <a:rPr lang="en-US" sz="900" i="1" dirty="0"/>
              <a:t>No changes to service building or shafts are thought to be necessary and have not been evaluated</a:t>
            </a:r>
          </a:p>
          <a:p>
            <a:pPr marL="448056" indent="-457200">
              <a:buFont typeface="+mj-lt"/>
              <a:buAutoNum type="arabicPeriod"/>
            </a:pPr>
            <a:r>
              <a:rPr lang="en-US" sz="900" i="1" dirty="0"/>
              <a:t>Assumes maximum egress distances can be met using current egress corridor concept</a:t>
            </a:r>
          </a:p>
        </p:txBody>
      </p:sp>
      <p:cxnSp>
        <p:nvCxnSpPr>
          <p:cNvPr id="25" name="Straight Arrow Connector 24"/>
          <p:cNvCxnSpPr>
            <a:cxnSpLocks/>
          </p:cNvCxnSpPr>
          <p:nvPr/>
        </p:nvCxnSpPr>
        <p:spPr>
          <a:xfrm>
            <a:off x="5516563" y="5264150"/>
            <a:ext cx="0" cy="877884"/>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C6475665-700E-487E-9B5F-DE7F9F32F712}"/>
              </a:ext>
            </a:extLst>
          </p:cNvPr>
          <p:cNvSpPr/>
          <p:nvPr/>
        </p:nvSpPr>
        <p:spPr>
          <a:xfrm>
            <a:off x="3994150" y="5087675"/>
            <a:ext cx="775351" cy="1143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3E2B5CE-A72C-4A13-95B7-239389F3FEA1}"/>
              </a:ext>
            </a:extLst>
          </p:cNvPr>
          <p:cNvSpPr/>
          <p:nvPr/>
        </p:nvSpPr>
        <p:spPr>
          <a:xfrm>
            <a:off x="4787826" y="5087674"/>
            <a:ext cx="775351" cy="114301"/>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65AEC46-74C9-4846-BCDF-5CDC7324FC18}"/>
              </a:ext>
            </a:extLst>
          </p:cNvPr>
          <p:cNvSpPr/>
          <p:nvPr/>
        </p:nvSpPr>
        <p:spPr>
          <a:xfrm>
            <a:off x="5582953" y="5087675"/>
            <a:ext cx="775351" cy="1143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D218A53-703C-40B8-8647-864849DDF654}"/>
              </a:ext>
            </a:extLst>
          </p:cNvPr>
          <p:cNvSpPr/>
          <p:nvPr/>
        </p:nvSpPr>
        <p:spPr>
          <a:xfrm>
            <a:off x="4787827" y="6199186"/>
            <a:ext cx="775351" cy="1143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3AD45CF-5CCB-4632-931E-56D64D2A8D83}"/>
              </a:ext>
            </a:extLst>
          </p:cNvPr>
          <p:cNvSpPr txBox="1"/>
          <p:nvPr/>
        </p:nvSpPr>
        <p:spPr>
          <a:xfrm>
            <a:off x="6169681" y="4751361"/>
            <a:ext cx="413896" cy="646331"/>
          </a:xfrm>
          <a:prstGeom prst="rect">
            <a:avLst/>
          </a:prstGeom>
          <a:noFill/>
        </p:spPr>
        <p:txBody>
          <a:bodyPr wrap="none" rtlCol="0">
            <a:spAutoFit/>
          </a:bodyPr>
          <a:lstStyle/>
          <a:p>
            <a:r>
              <a:rPr lang="en-US" sz="3600" dirty="0">
                <a:solidFill>
                  <a:srgbClr val="FF0000"/>
                </a:solidFill>
              </a:rPr>
              <a:t>*</a:t>
            </a:r>
          </a:p>
        </p:txBody>
      </p:sp>
      <p:sp>
        <p:nvSpPr>
          <p:cNvPr id="21" name="TextBox 20">
            <a:extLst>
              <a:ext uri="{FF2B5EF4-FFF2-40B4-BE49-F238E27FC236}">
                <a16:creationId xmlns:a16="http://schemas.microsoft.com/office/drawing/2014/main" id="{284B0CD3-4E70-4B30-983F-993F74A04FD6}"/>
              </a:ext>
            </a:extLst>
          </p:cNvPr>
          <p:cNvSpPr txBox="1"/>
          <p:nvPr/>
        </p:nvSpPr>
        <p:spPr>
          <a:xfrm>
            <a:off x="97725" y="4470791"/>
            <a:ext cx="2913975" cy="1938992"/>
          </a:xfrm>
          <a:prstGeom prst="rect">
            <a:avLst/>
          </a:prstGeom>
          <a:noFill/>
        </p:spPr>
        <p:txBody>
          <a:bodyPr wrap="square" rtlCol="0">
            <a:spAutoFit/>
          </a:bodyPr>
          <a:lstStyle/>
          <a:p>
            <a:r>
              <a:rPr lang="en-US" sz="3600" dirty="0">
                <a:solidFill>
                  <a:srgbClr val="FF0000"/>
                </a:solidFill>
              </a:rPr>
              <a:t>* </a:t>
            </a:r>
            <a:r>
              <a:rPr lang="en-US" sz="2800" dirty="0">
                <a:solidFill>
                  <a:srgbClr val="FF0000"/>
                </a:solidFill>
              </a:rPr>
              <a:t>June 2018 Proposal adds approximately $10M (TPC)</a:t>
            </a:r>
          </a:p>
        </p:txBody>
      </p:sp>
    </p:spTree>
    <p:extLst>
      <p:ext uri="{BB962C8B-B14F-4D97-AF65-F5344CB8AC3E}">
        <p14:creationId xmlns:p14="http://schemas.microsoft.com/office/powerpoint/2010/main" val="3940346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4B0C-20E7-43A3-9F97-FB2C298061A5}"/>
              </a:ext>
            </a:extLst>
          </p:cNvPr>
          <p:cNvSpPr>
            <a:spLocks noGrp="1"/>
          </p:cNvSpPr>
          <p:nvPr>
            <p:ph type="title"/>
          </p:nvPr>
        </p:nvSpPr>
        <p:spPr/>
        <p:txBody>
          <a:bodyPr/>
          <a:lstStyle/>
          <a:p>
            <a:r>
              <a:rPr lang="en-US" dirty="0"/>
              <a:t>June 2018 Update – Reference Design</a:t>
            </a:r>
          </a:p>
        </p:txBody>
      </p:sp>
      <p:sp>
        <p:nvSpPr>
          <p:cNvPr id="3" name="Date Placeholder 2">
            <a:extLst>
              <a:ext uri="{FF2B5EF4-FFF2-40B4-BE49-F238E27FC236}">
                <a16:creationId xmlns:a16="http://schemas.microsoft.com/office/drawing/2014/main" id="{EFA2EE39-35DB-438C-83B2-3A4A22EB24ED}"/>
              </a:ext>
            </a:extLst>
          </p:cNvPr>
          <p:cNvSpPr>
            <a:spLocks noGrp="1"/>
          </p:cNvSpPr>
          <p:nvPr>
            <p:ph type="dt" sz="half" idx="10"/>
          </p:nvPr>
        </p:nvSpPr>
        <p:spPr/>
        <p:txBody>
          <a:bodyPr/>
          <a:lstStyle/>
          <a:p>
            <a:pPr>
              <a:defRPr/>
            </a:pPr>
            <a:r>
              <a:rPr lang="en-US" dirty="0"/>
              <a:t>06.15.18</a:t>
            </a:r>
          </a:p>
        </p:txBody>
      </p:sp>
      <p:sp>
        <p:nvSpPr>
          <p:cNvPr id="4" name="Footer Placeholder 3">
            <a:extLst>
              <a:ext uri="{FF2B5EF4-FFF2-40B4-BE49-F238E27FC236}">
                <a16:creationId xmlns:a16="http://schemas.microsoft.com/office/drawing/2014/main" id="{800BE865-3DC3-4733-8FF9-0DF824E93607}"/>
              </a:ext>
            </a:extLst>
          </p:cNvPr>
          <p:cNvSpPr>
            <a:spLocks noGrp="1"/>
          </p:cNvSpPr>
          <p:nvPr>
            <p:ph type="ftr" sz="quarter" idx="11"/>
          </p:nvPr>
        </p:nvSpPr>
        <p:spPr/>
        <p:txBody>
          <a:bodyPr/>
          <a:lstStyle/>
          <a:p>
            <a:pPr>
              <a:defRPr/>
            </a:pPr>
            <a:r>
              <a:rPr lang="en-US" dirty="0"/>
              <a:t>T. Hamernik | Near Detector Hall Options – June 2018 Update</a:t>
            </a:r>
          </a:p>
        </p:txBody>
      </p:sp>
      <p:sp>
        <p:nvSpPr>
          <p:cNvPr id="5" name="Slide Number Placeholder 4">
            <a:extLst>
              <a:ext uri="{FF2B5EF4-FFF2-40B4-BE49-F238E27FC236}">
                <a16:creationId xmlns:a16="http://schemas.microsoft.com/office/drawing/2014/main" id="{7265D50D-5E98-4F18-B17B-C7F69741AA13}"/>
              </a:ext>
            </a:extLst>
          </p:cNvPr>
          <p:cNvSpPr>
            <a:spLocks noGrp="1"/>
          </p:cNvSpPr>
          <p:nvPr>
            <p:ph type="sldNum" sz="quarter" idx="12"/>
          </p:nvPr>
        </p:nvSpPr>
        <p:spPr/>
        <p:txBody>
          <a:bodyPr/>
          <a:lstStyle/>
          <a:p>
            <a:pPr>
              <a:defRPr/>
            </a:pPr>
            <a:fld id="{0C39C72E-2A13-EB4D-AD45-6D4E6ACAED8D}" type="slidenum">
              <a:rPr lang="en-US" smtClean="0"/>
              <a:pPr>
                <a:defRPr/>
              </a:pPr>
              <a:t>6</a:t>
            </a:fld>
            <a:endParaRPr lang="en-US" dirty="0"/>
          </a:p>
        </p:txBody>
      </p:sp>
      <p:sp>
        <p:nvSpPr>
          <p:cNvPr id="6" name="Content Placeholder 5">
            <a:extLst>
              <a:ext uri="{FF2B5EF4-FFF2-40B4-BE49-F238E27FC236}">
                <a16:creationId xmlns:a16="http://schemas.microsoft.com/office/drawing/2014/main" id="{4EA95A39-D125-4166-863B-9585E2385CE8}"/>
              </a:ext>
            </a:extLst>
          </p:cNvPr>
          <p:cNvSpPr>
            <a:spLocks noGrp="1"/>
          </p:cNvSpPr>
          <p:nvPr>
            <p:ph idx="13"/>
          </p:nvPr>
        </p:nvSpPr>
        <p:spPr/>
        <p:txBody>
          <a:bodyPr/>
          <a:lstStyle/>
          <a:p>
            <a:endParaRPr lang="en-US" dirty="0"/>
          </a:p>
        </p:txBody>
      </p:sp>
      <p:pic>
        <p:nvPicPr>
          <p:cNvPr id="8" name="Picture 7">
            <a:extLst>
              <a:ext uri="{FF2B5EF4-FFF2-40B4-BE49-F238E27FC236}">
                <a16:creationId xmlns:a16="http://schemas.microsoft.com/office/drawing/2014/main" id="{A7AAEA69-4457-4DB3-803C-C873607B2FC0}"/>
              </a:ext>
            </a:extLst>
          </p:cNvPr>
          <p:cNvPicPr>
            <a:picLocks noChangeAspect="1"/>
          </p:cNvPicPr>
          <p:nvPr/>
        </p:nvPicPr>
        <p:blipFill>
          <a:blip r:embed="rId2"/>
          <a:stretch>
            <a:fillRect/>
          </a:stretch>
        </p:blipFill>
        <p:spPr>
          <a:xfrm>
            <a:off x="228600" y="857933"/>
            <a:ext cx="8458200" cy="5470707"/>
          </a:xfrm>
          <a:prstGeom prst="rect">
            <a:avLst/>
          </a:prstGeom>
        </p:spPr>
      </p:pic>
    </p:spTree>
    <p:extLst>
      <p:ext uri="{BB962C8B-B14F-4D97-AF65-F5344CB8AC3E}">
        <p14:creationId xmlns:p14="http://schemas.microsoft.com/office/powerpoint/2010/main" val="745101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10C9-A8CC-4653-8FB7-C4D27C6255CB}"/>
              </a:ext>
            </a:extLst>
          </p:cNvPr>
          <p:cNvSpPr>
            <a:spLocks noGrp="1"/>
          </p:cNvSpPr>
          <p:nvPr>
            <p:ph type="title"/>
          </p:nvPr>
        </p:nvSpPr>
        <p:spPr/>
        <p:txBody>
          <a:bodyPr/>
          <a:lstStyle/>
          <a:p>
            <a:r>
              <a:rPr lang="en-US" dirty="0"/>
              <a:t>June 2018 Update – Reference Design</a:t>
            </a:r>
          </a:p>
        </p:txBody>
      </p:sp>
      <p:sp>
        <p:nvSpPr>
          <p:cNvPr id="3" name="Date Placeholder 2">
            <a:extLst>
              <a:ext uri="{FF2B5EF4-FFF2-40B4-BE49-F238E27FC236}">
                <a16:creationId xmlns:a16="http://schemas.microsoft.com/office/drawing/2014/main" id="{45E87340-8062-4FF1-9330-B24D767A7A5B}"/>
              </a:ext>
            </a:extLst>
          </p:cNvPr>
          <p:cNvSpPr>
            <a:spLocks noGrp="1"/>
          </p:cNvSpPr>
          <p:nvPr>
            <p:ph type="dt" sz="half" idx="10"/>
          </p:nvPr>
        </p:nvSpPr>
        <p:spPr/>
        <p:txBody>
          <a:bodyPr/>
          <a:lstStyle/>
          <a:p>
            <a:pPr>
              <a:defRPr/>
            </a:pPr>
            <a:r>
              <a:rPr lang="en-US" dirty="0"/>
              <a:t>06.15.18</a:t>
            </a:r>
          </a:p>
        </p:txBody>
      </p:sp>
      <p:sp>
        <p:nvSpPr>
          <p:cNvPr id="4" name="Footer Placeholder 3">
            <a:extLst>
              <a:ext uri="{FF2B5EF4-FFF2-40B4-BE49-F238E27FC236}">
                <a16:creationId xmlns:a16="http://schemas.microsoft.com/office/drawing/2014/main" id="{B6BC6A84-6434-444E-8FE6-986AA4CA35E5}"/>
              </a:ext>
            </a:extLst>
          </p:cNvPr>
          <p:cNvSpPr>
            <a:spLocks noGrp="1"/>
          </p:cNvSpPr>
          <p:nvPr>
            <p:ph type="ftr" sz="quarter" idx="11"/>
          </p:nvPr>
        </p:nvSpPr>
        <p:spPr/>
        <p:txBody>
          <a:bodyPr/>
          <a:lstStyle/>
          <a:p>
            <a:pPr>
              <a:defRPr/>
            </a:pPr>
            <a:r>
              <a:rPr lang="en-US" dirty="0"/>
              <a:t>T. Hamernik | Near Detector Hall Options – June 2018 Update</a:t>
            </a:r>
          </a:p>
        </p:txBody>
      </p:sp>
      <p:sp>
        <p:nvSpPr>
          <p:cNvPr id="5" name="Slide Number Placeholder 4">
            <a:extLst>
              <a:ext uri="{FF2B5EF4-FFF2-40B4-BE49-F238E27FC236}">
                <a16:creationId xmlns:a16="http://schemas.microsoft.com/office/drawing/2014/main" id="{2F1DDF89-2E82-4E49-84F7-155112A095A0}"/>
              </a:ext>
            </a:extLst>
          </p:cNvPr>
          <p:cNvSpPr>
            <a:spLocks noGrp="1"/>
          </p:cNvSpPr>
          <p:nvPr>
            <p:ph type="sldNum" sz="quarter" idx="12"/>
          </p:nvPr>
        </p:nvSpPr>
        <p:spPr/>
        <p:txBody>
          <a:bodyPr/>
          <a:lstStyle/>
          <a:p>
            <a:pPr>
              <a:defRPr/>
            </a:pPr>
            <a:fld id="{0C39C72E-2A13-EB4D-AD45-6D4E6ACAED8D}" type="slidenum">
              <a:rPr lang="en-US" smtClean="0"/>
              <a:pPr>
                <a:defRPr/>
              </a:pPr>
              <a:t>7</a:t>
            </a:fld>
            <a:endParaRPr lang="en-US" dirty="0"/>
          </a:p>
        </p:txBody>
      </p:sp>
      <p:sp>
        <p:nvSpPr>
          <p:cNvPr id="6" name="Content Placeholder 5">
            <a:extLst>
              <a:ext uri="{FF2B5EF4-FFF2-40B4-BE49-F238E27FC236}">
                <a16:creationId xmlns:a16="http://schemas.microsoft.com/office/drawing/2014/main" id="{EF2A784C-1092-47C4-A868-3CA5E836D901}"/>
              </a:ext>
            </a:extLst>
          </p:cNvPr>
          <p:cNvSpPr>
            <a:spLocks noGrp="1"/>
          </p:cNvSpPr>
          <p:nvPr>
            <p:ph idx="13"/>
          </p:nvPr>
        </p:nvSpPr>
        <p:spPr/>
        <p:txBody>
          <a:bodyPr/>
          <a:lstStyle/>
          <a:p>
            <a:endParaRPr lang="en-US" dirty="0"/>
          </a:p>
        </p:txBody>
      </p:sp>
      <p:pic>
        <p:nvPicPr>
          <p:cNvPr id="8" name="Picture 7">
            <a:extLst>
              <a:ext uri="{FF2B5EF4-FFF2-40B4-BE49-F238E27FC236}">
                <a16:creationId xmlns:a16="http://schemas.microsoft.com/office/drawing/2014/main" id="{AC83AFC7-FECC-42FC-993C-35E964B7E3A4}"/>
              </a:ext>
            </a:extLst>
          </p:cNvPr>
          <p:cNvPicPr>
            <a:picLocks noChangeAspect="1"/>
          </p:cNvPicPr>
          <p:nvPr/>
        </p:nvPicPr>
        <p:blipFill>
          <a:blip r:embed="rId2"/>
          <a:stretch>
            <a:fillRect/>
          </a:stretch>
        </p:blipFill>
        <p:spPr>
          <a:xfrm>
            <a:off x="228600" y="865563"/>
            <a:ext cx="8458200" cy="5470705"/>
          </a:xfrm>
          <a:prstGeom prst="rect">
            <a:avLst/>
          </a:prstGeom>
        </p:spPr>
      </p:pic>
    </p:spTree>
    <p:extLst>
      <p:ext uri="{BB962C8B-B14F-4D97-AF65-F5344CB8AC3E}">
        <p14:creationId xmlns:p14="http://schemas.microsoft.com/office/powerpoint/2010/main" val="301931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CF2E-B573-4110-B380-751FC5FBA153}"/>
              </a:ext>
            </a:extLst>
          </p:cNvPr>
          <p:cNvSpPr>
            <a:spLocks noGrp="1"/>
          </p:cNvSpPr>
          <p:nvPr>
            <p:ph type="title"/>
          </p:nvPr>
        </p:nvSpPr>
        <p:spPr/>
        <p:txBody>
          <a:bodyPr/>
          <a:lstStyle/>
          <a:p>
            <a:r>
              <a:rPr lang="en-US" dirty="0"/>
              <a:t>June 2018 – New Orientation / Cavern Slightly Upstream of Reference Position</a:t>
            </a:r>
          </a:p>
        </p:txBody>
      </p:sp>
      <p:sp>
        <p:nvSpPr>
          <p:cNvPr id="3" name="Date Placeholder 2">
            <a:extLst>
              <a:ext uri="{FF2B5EF4-FFF2-40B4-BE49-F238E27FC236}">
                <a16:creationId xmlns:a16="http://schemas.microsoft.com/office/drawing/2014/main" id="{68FBF781-657A-470D-93B9-15E2AB6F1A22}"/>
              </a:ext>
            </a:extLst>
          </p:cNvPr>
          <p:cNvSpPr>
            <a:spLocks noGrp="1"/>
          </p:cNvSpPr>
          <p:nvPr>
            <p:ph type="dt" sz="half" idx="10"/>
          </p:nvPr>
        </p:nvSpPr>
        <p:spPr/>
        <p:txBody>
          <a:bodyPr/>
          <a:lstStyle/>
          <a:p>
            <a:pPr>
              <a:defRPr/>
            </a:pPr>
            <a:r>
              <a:rPr lang="en-US" dirty="0"/>
              <a:t>06.15.18</a:t>
            </a:r>
          </a:p>
        </p:txBody>
      </p:sp>
      <p:sp>
        <p:nvSpPr>
          <p:cNvPr id="4" name="Footer Placeholder 3">
            <a:extLst>
              <a:ext uri="{FF2B5EF4-FFF2-40B4-BE49-F238E27FC236}">
                <a16:creationId xmlns:a16="http://schemas.microsoft.com/office/drawing/2014/main" id="{34141868-8742-45EC-83D1-5B4AB63B1374}"/>
              </a:ext>
            </a:extLst>
          </p:cNvPr>
          <p:cNvSpPr>
            <a:spLocks noGrp="1"/>
          </p:cNvSpPr>
          <p:nvPr>
            <p:ph type="ftr" sz="quarter" idx="11"/>
          </p:nvPr>
        </p:nvSpPr>
        <p:spPr/>
        <p:txBody>
          <a:bodyPr/>
          <a:lstStyle/>
          <a:p>
            <a:pPr>
              <a:defRPr/>
            </a:pPr>
            <a:r>
              <a:rPr lang="en-US" dirty="0"/>
              <a:t>T. Hamernik | Near Detector Hall Options – June 2018 Update</a:t>
            </a:r>
          </a:p>
        </p:txBody>
      </p:sp>
      <p:sp>
        <p:nvSpPr>
          <p:cNvPr id="5" name="Slide Number Placeholder 4">
            <a:extLst>
              <a:ext uri="{FF2B5EF4-FFF2-40B4-BE49-F238E27FC236}">
                <a16:creationId xmlns:a16="http://schemas.microsoft.com/office/drawing/2014/main" id="{DCDDB1DB-71CD-42C9-8460-50BE93AB9849}"/>
              </a:ext>
            </a:extLst>
          </p:cNvPr>
          <p:cNvSpPr>
            <a:spLocks noGrp="1"/>
          </p:cNvSpPr>
          <p:nvPr>
            <p:ph type="sldNum" sz="quarter" idx="12"/>
          </p:nvPr>
        </p:nvSpPr>
        <p:spPr/>
        <p:txBody>
          <a:bodyPr/>
          <a:lstStyle/>
          <a:p>
            <a:pPr>
              <a:defRPr/>
            </a:pPr>
            <a:fld id="{0C39C72E-2A13-EB4D-AD45-6D4E6ACAED8D}" type="slidenum">
              <a:rPr lang="en-US" smtClean="0"/>
              <a:pPr>
                <a:defRPr/>
              </a:pPr>
              <a:t>8</a:t>
            </a:fld>
            <a:endParaRPr lang="en-US" dirty="0"/>
          </a:p>
        </p:txBody>
      </p:sp>
      <p:pic>
        <p:nvPicPr>
          <p:cNvPr id="8" name="Content Placeholder 7">
            <a:extLst>
              <a:ext uri="{FF2B5EF4-FFF2-40B4-BE49-F238E27FC236}">
                <a16:creationId xmlns:a16="http://schemas.microsoft.com/office/drawing/2014/main" id="{CB053B82-17E5-4E08-9CDB-65FB8FCA2774}"/>
              </a:ext>
            </a:extLst>
          </p:cNvPr>
          <p:cNvPicPr>
            <a:picLocks noGrp="1" noChangeAspect="1"/>
          </p:cNvPicPr>
          <p:nvPr>
            <p:ph idx="13"/>
          </p:nvPr>
        </p:nvPicPr>
        <p:blipFill>
          <a:blip r:embed="rId2"/>
          <a:stretch>
            <a:fillRect/>
          </a:stretch>
        </p:blipFill>
        <p:spPr>
          <a:xfrm>
            <a:off x="454024" y="1146802"/>
            <a:ext cx="8010525" cy="5181153"/>
          </a:xfrm>
          <a:prstGeom prst="rect">
            <a:avLst/>
          </a:prstGeom>
        </p:spPr>
      </p:pic>
    </p:spTree>
    <p:extLst>
      <p:ext uri="{BB962C8B-B14F-4D97-AF65-F5344CB8AC3E}">
        <p14:creationId xmlns:p14="http://schemas.microsoft.com/office/powerpoint/2010/main" val="18653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D8D38B-C122-46DA-9D0D-EC5A564EEC5F}"/>
              </a:ext>
            </a:extLst>
          </p:cNvPr>
          <p:cNvSpPr>
            <a:spLocks noGrp="1"/>
          </p:cNvSpPr>
          <p:nvPr>
            <p:ph type="dt" sz="half" idx="13"/>
          </p:nvPr>
        </p:nvSpPr>
        <p:spPr/>
        <p:txBody>
          <a:bodyPr/>
          <a:lstStyle/>
          <a:p>
            <a:pPr>
              <a:defRPr/>
            </a:pPr>
            <a:r>
              <a:rPr lang="en-US" dirty="0"/>
              <a:t>06.15.18</a:t>
            </a:r>
          </a:p>
        </p:txBody>
      </p:sp>
      <p:sp>
        <p:nvSpPr>
          <p:cNvPr id="4" name="Footer Placeholder 3">
            <a:extLst>
              <a:ext uri="{FF2B5EF4-FFF2-40B4-BE49-F238E27FC236}">
                <a16:creationId xmlns:a16="http://schemas.microsoft.com/office/drawing/2014/main" id="{69C32997-D713-4DB3-801A-F67FF3C8F98E}"/>
              </a:ext>
            </a:extLst>
          </p:cNvPr>
          <p:cNvSpPr>
            <a:spLocks noGrp="1"/>
          </p:cNvSpPr>
          <p:nvPr>
            <p:ph type="ftr" sz="quarter" idx="14"/>
          </p:nvPr>
        </p:nvSpPr>
        <p:spPr/>
        <p:txBody>
          <a:bodyPr/>
          <a:lstStyle/>
          <a:p>
            <a:pPr>
              <a:defRPr/>
            </a:pPr>
            <a:r>
              <a:rPr lang="en-US" dirty="0"/>
              <a:t>T. Hamernik | Near Detector Hall Options – June 2018 Update</a:t>
            </a:r>
          </a:p>
        </p:txBody>
      </p:sp>
      <p:sp>
        <p:nvSpPr>
          <p:cNvPr id="5" name="Slide Number Placeholder 4">
            <a:extLst>
              <a:ext uri="{FF2B5EF4-FFF2-40B4-BE49-F238E27FC236}">
                <a16:creationId xmlns:a16="http://schemas.microsoft.com/office/drawing/2014/main" id="{0800953B-F5DC-428D-819A-97E4863EE5DB}"/>
              </a:ext>
            </a:extLst>
          </p:cNvPr>
          <p:cNvSpPr>
            <a:spLocks noGrp="1"/>
          </p:cNvSpPr>
          <p:nvPr>
            <p:ph type="sldNum" sz="quarter" idx="15"/>
          </p:nvPr>
        </p:nvSpPr>
        <p:spPr/>
        <p:txBody>
          <a:bodyPr/>
          <a:lstStyle/>
          <a:p>
            <a:pPr>
              <a:defRPr/>
            </a:pPr>
            <a:fld id="{98AA3EDC-84CE-5D44-955B-22A59AD27526}" type="slidenum">
              <a:rPr lang="en-US" smtClean="0"/>
              <a:pPr>
                <a:defRPr/>
              </a:pPr>
              <a:t>9</a:t>
            </a:fld>
            <a:endParaRPr lang="en-US" dirty="0"/>
          </a:p>
        </p:txBody>
      </p:sp>
      <p:sp>
        <p:nvSpPr>
          <p:cNvPr id="6" name="Content Placeholder 5">
            <a:extLst>
              <a:ext uri="{FF2B5EF4-FFF2-40B4-BE49-F238E27FC236}">
                <a16:creationId xmlns:a16="http://schemas.microsoft.com/office/drawing/2014/main" id="{9DE7BBFC-5E35-4769-831E-AE8AA8BC9602}"/>
              </a:ext>
            </a:extLst>
          </p:cNvPr>
          <p:cNvSpPr>
            <a:spLocks noGrp="1"/>
          </p:cNvSpPr>
          <p:nvPr>
            <p:ph idx="16"/>
          </p:nvPr>
        </p:nvSpPr>
        <p:spPr>
          <a:xfrm>
            <a:off x="457200" y="1238250"/>
            <a:ext cx="8293100" cy="48466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dirty="0"/>
          </a:p>
          <a:p>
            <a:pPr marL="0" indent="0" algn="ctr">
              <a:buNone/>
            </a:pPr>
            <a:r>
              <a:rPr lang="en-US" dirty="0"/>
              <a:t>Backup Slides</a:t>
            </a:r>
          </a:p>
        </p:txBody>
      </p:sp>
    </p:spTree>
    <p:extLst>
      <p:ext uri="{BB962C8B-B14F-4D97-AF65-F5344CB8AC3E}">
        <p14:creationId xmlns:p14="http://schemas.microsoft.com/office/powerpoint/2010/main" val="2607448365"/>
      </p:ext>
    </p:extLst>
  </p:cSld>
  <p:clrMapOvr>
    <a:masterClrMapping/>
  </p:clrMapOvr>
</p:sld>
</file>

<file path=ppt/theme/theme1.xml><?xml version="1.0" encoding="utf-8"?>
<a:theme xmlns:a="http://schemas.openxmlformats.org/drawingml/2006/main" name="LBNF Template_051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1878</TotalTime>
  <Words>1405</Words>
  <Application>Microsoft Macintosh PowerPoint</Application>
  <PresentationFormat>On-screen Show (4:3)</PresentationFormat>
  <Paragraphs>201</Paragraphs>
  <Slides>27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Geneva</vt:lpstr>
      <vt:lpstr>Helvetica</vt:lpstr>
      <vt:lpstr>Lucida Grande</vt:lpstr>
      <vt:lpstr>LBNF Template_051215</vt:lpstr>
      <vt:lpstr>LBNF Content-Footer Theme</vt:lpstr>
      <vt:lpstr>Near Detector Hall Options –  June 2018 Update</vt:lpstr>
      <vt:lpstr>June 2018 Update</vt:lpstr>
      <vt:lpstr>June 2018 Update</vt:lpstr>
      <vt:lpstr>June 2018 Update – CF Cost Impacts – With Contingency (TPC)</vt:lpstr>
      <vt:lpstr>June 2018 Update – CF Cost Impacts – With Contingency (TPC)</vt:lpstr>
      <vt:lpstr>June 2018 Update – Reference Design</vt:lpstr>
      <vt:lpstr>June 2018 Update – Reference Design</vt:lpstr>
      <vt:lpstr>June 2018 – New Orientation / Cavern Slightly Upstream of Reference Position</vt:lpstr>
      <vt:lpstr>PowerPoint Presentation</vt:lpstr>
      <vt:lpstr>Request to Evaluate Near Detector Hall Options</vt:lpstr>
      <vt:lpstr>Changes Proposed by CF to Minimize Impact of Site Constraints Deemed Acceptable </vt:lpstr>
      <vt:lpstr>Cost Impact Approach</vt:lpstr>
      <vt:lpstr>CF Cost Impacts – Direct Cost Compare to Reference Design Option B is 15% Higher / Option C is 29% Higher / Option D is 74% Higher</vt:lpstr>
      <vt:lpstr>CF Cost Impacts – With Escalation and EDIA (BCWS) Option B adds $3.8M / Option C adds $7.6M / Option D adds $19.2M</vt:lpstr>
      <vt:lpstr>CF Cost Impacts – With Contingency (TPC) Option B adds $4.9M TPC / Option C adds $9.7M / Option D adds $24.5M TPC</vt:lpstr>
      <vt:lpstr>Other Considerations</vt:lpstr>
      <vt:lpstr>PowerPoint Presentation</vt:lpstr>
      <vt:lpstr>Overview</vt:lpstr>
      <vt:lpstr>Near Site Overview</vt:lpstr>
      <vt:lpstr>Plan and Profile</vt:lpstr>
      <vt:lpstr>Near Site Profile</vt:lpstr>
      <vt:lpstr>Near Detector Conventional Facilities Overview</vt:lpstr>
      <vt:lpstr>Service Building – Siting Considerations</vt:lpstr>
      <vt:lpstr>Detector Hall</vt:lpstr>
      <vt:lpstr>Detector Hall – Profile</vt:lpstr>
      <vt:lpstr>Detector Hall Section</vt:lpstr>
      <vt:lpstr>Service Building – Siting Considerations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Alan D Bross</cp:lastModifiedBy>
  <cp:revision>131</cp:revision>
  <dcterms:created xsi:type="dcterms:W3CDTF">2015-04-30T14:29:22Z</dcterms:created>
  <dcterms:modified xsi:type="dcterms:W3CDTF">2018-09-23T22:00:44Z</dcterms:modified>
</cp:coreProperties>
</file>