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30" r:id="rId2"/>
    <p:sldMasterId id="2147484137" r:id="rId3"/>
  </p:sldMasterIdLst>
  <p:notesMasterIdLst>
    <p:notesMasterId r:id="rId27"/>
  </p:notesMasterIdLst>
  <p:handoutMasterIdLst>
    <p:handoutMasterId r:id="rId28"/>
  </p:handoutMasterIdLst>
  <p:sldIdLst>
    <p:sldId id="362" r:id="rId4"/>
    <p:sldId id="523" r:id="rId5"/>
    <p:sldId id="517" r:id="rId6"/>
    <p:sldId id="512" r:id="rId7"/>
    <p:sldId id="506" r:id="rId8"/>
    <p:sldId id="493" r:id="rId9"/>
    <p:sldId id="507" r:id="rId10"/>
    <p:sldId id="508" r:id="rId11"/>
    <p:sldId id="486" r:id="rId12"/>
    <p:sldId id="459" r:id="rId13"/>
    <p:sldId id="544" r:id="rId14"/>
    <p:sldId id="534" r:id="rId15"/>
    <p:sldId id="547" r:id="rId16"/>
    <p:sldId id="269" r:id="rId17"/>
    <p:sldId id="425" r:id="rId18"/>
    <p:sldId id="463" r:id="rId19"/>
    <p:sldId id="556" r:id="rId20"/>
    <p:sldId id="424" r:id="rId21"/>
    <p:sldId id="546" r:id="rId22"/>
    <p:sldId id="376" r:id="rId23"/>
    <p:sldId id="377" r:id="rId24"/>
    <p:sldId id="554" r:id="rId25"/>
    <p:sldId id="555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ADAEF-B0B3-440B-A876-93F500C89093}">
          <p14:sldIdLst>
            <p14:sldId id="362"/>
            <p14:sldId id="523"/>
            <p14:sldId id="517"/>
            <p14:sldId id="512"/>
            <p14:sldId id="506"/>
            <p14:sldId id="493"/>
            <p14:sldId id="507"/>
            <p14:sldId id="508"/>
            <p14:sldId id="486"/>
            <p14:sldId id="459"/>
            <p14:sldId id="544"/>
            <p14:sldId id="534"/>
            <p14:sldId id="547"/>
            <p14:sldId id="269"/>
            <p14:sldId id="425"/>
            <p14:sldId id="463"/>
            <p14:sldId id="556"/>
            <p14:sldId id="424"/>
            <p14:sldId id="546"/>
            <p14:sldId id="376"/>
            <p14:sldId id="377"/>
            <p14:sldId id="554"/>
            <p14:sldId id="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4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  <p:cmAuthor id="2" name="Lia Merminga" initials="LM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0504E"/>
    <a:srgbClr val="404040"/>
    <a:srgbClr val="006600"/>
    <a:srgbClr val="004C97"/>
    <a:srgbClr val="4E4E4E"/>
    <a:srgbClr val="63666A"/>
    <a:srgbClr val="99D6EA"/>
    <a:srgbClr val="505050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2" autoAdjust="0"/>
    <p:restoredTop sz="85185" autoAdjust="0"/>
  </p:normalViewPr>
  <p:slideViewPr>
    <p:cSldViewPr snapToGrid="0" snapToObjects="1" showGuides="1">
      <p:cViewPr varScale="1">
        <p:scale>
          <a:sx n="54" d="100"/>
          <a:sy n="54" d="100"/>
        </p:scale>
        <p:origin x="848" y="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-676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2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41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37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/>
              <a:t>Energy Systems Acquisition Advisory Board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Helvetica"/>
                <a:ea typeface="Geneva" charset="0"/>
                <a:cs typeface="ＭＳ Ｐゴシック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0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16D180A2-90CA-4DE6-9FE3-024C548D95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E5C4622-419A-4EA9-982E-D60183FF2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B8F81319-3DAB-46F1-BAC5-FA054EACA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56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7066" indent="-291179" defTabSz="94956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4717" indent="-232943" defTabSz="94956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30604" indent="-232943" defTabSz="94956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6491" indent="-232943" defTabSz="949568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62377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28264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4151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0038" indent="-232943" defTabSz="94956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877D0A78-226A-4098-9E23-56A75BC78078}" type="slidenum">
              <a:rPr lang="en-US" altLang="en-US" sz="1200" b="0">
                <a:solidFill>
                  <a:srgbClr val="000000"/>
                </a:solidFill>
                <a:ea typeface="+mn-ea"/>
              </a:rPr>
              <a:pPr>
                <a:defRPr/>
              </a:pPr>
              <a:t>14</a:t>
            </a:fld>
            <a:endParaRPr lang="en-US" altLang="en-US" sz="1200" b="0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84524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04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0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B7B14B7D-BF2D-4580-8042-0FE705C59C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D450727B-DA1A-4F2C-A4FE-84708B156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81D191FF-A265-4075-96CE-EC3676C30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7713" indent="-287338" defTabSz="9334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0938" indent="-230188" defTabSz="9334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1313" indent="-230188" defTabSz="9334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71688" indent="-230188" defTabSz="9334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888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608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328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0488" indent="-230188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7581B5D-9851-4EBE-9D8E-A6D8309ECCD1}" type="slidenum">
              <a:rPr lang="en-US" altLang="en-US" sz="1200" b="0" smtClean="0"/>
              <a:pPr/>
              <a:t>18</a:t>
            </a:fld>
            <a:endParaRPr lang="en-US" altLang="en-US" sz="1200" b="0"/>
          </a:p>
        </p:txBody>
      </p:sp>
    </p:spTree>
    <p:extLst>
      <p:ext uri="{BB962C8B-B14F-4D97-AF65-F5344CB8AC3E}">
        <p14:creationId xmlns:p14="http://schemas.microsoft.com/office/powerpoint/2010/main" val="3854698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53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693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3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52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0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108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3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88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0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2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14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r>
              <a:rPr lang="en-US"/>
              <a:t>PIP-II Technical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2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PIP-II Technical Meeting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6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PIP-II Technical Meeting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86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/>
              <a:t>PIP-II Technical Meeting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CB70BF4-04C1-49D2-AF55-3B7C212EEA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2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600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49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407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67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00000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00000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Technical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27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382353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57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26FDE4A-73F8-48B8-BD68-8EC931681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Technical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89AFCC-30A4-43DD-9DA3-C1D90027B1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Technical Meeting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1EF1C70-1E6F-4D72-A2EB-152ACDE6981C}"/>
              </a:ext>
            </a:extLst>
          </p:cNvPr>
          <p:cNvSpPr txBox="1">
            <a:spLocks/>
          </p:cNvSpPr>
          <p:nvPr userDrawn="1"/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77588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B078F8A-0ADD-45F8-AB74-FD7C57742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Technical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5743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3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702B8-1A4A-4A74-9D1F-2F726A32AF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DAF24-DE53-45A2-85E6-043D3867D0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5">
            <a:extLst>
              <a:ext uri="{FF2B5EF4-FFF2-40B4-BE49-F238E27FC236}">
                <a16:creationId xmlns:a16="http://schemas.microsoft.com/office/drawing/2014/main" id="{4162A78D-C1FD-4DAC-90E7-CE598AD53E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PIP-II Technical Meeting</a:t>
            </a:r>
          </a:p>
        </p:txBody>
      </p:sp>
    </p:spTree>
    <p:extLst>
      <p:ext uri="{BB962C8B-B14F-4D97-AF65-F5344CB8AC3E}">
        <p14:creationId xmlns:p14="http://schemas.microsoft.com/office/powerpoint/2010/main" val="2046497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B767-15CA-4FF5-92DE-7B142FD1163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61564-657A-4E1F-8D7B-154258C96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7DECBBB-6BF2-432B-A5E9-F36BF70942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DOE NOvA Independent Project Review</a:t>
            </a:r>
          </a:p>
        </p:txBody>
      </p:sp>
    </p:spTree>
    <p:extLst>
      <p:ext uri="{BB962C8B-B14F-4D97-AF65-F5344CB8AC3E}">
        <p14:creationId xmlns:p14="http://schemas.microsoft.com/office/powerpoint/2010/main" val="335268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653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70949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82588" y="6504213"/>
            <a:ext cx="5908413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Technical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FEE002A-EFA7-480B-BEAA-0A2C1DEF5B2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03" y="6439089"/>
            <a:ext cx="767515" cy="4189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9" r:id="rId2"/>
    <p:sldLayoutId id="2147484116" r:id="rId3"/>
    <p:sldLayoutId id="2147484124" r:id="rId4"/>
    <p:sldLayoutId id="2147484126" r:id="rId5"/>
    <p:sldLayoutId id="2147484154" r:id="rId6"/>
    <p:sldLayoutId id="2147484155" r:id="rId7"/>
    <p:sldLayoutId id="2147484156" r:id="rId8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PIP-II Technical Meeting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34" charset="0"/>
              </a:defRPr>
            </a:lvl1pPr>
          </a:lstStyle>
          <a:p>
            <a:fld id="{0CB70BF4-04C1-49D2-AF55-3B7C212EEADB}" type="slidenum">
              <a:rPr lang="en-US" smtClean="0"/>
              <a:t>‹#›</a:t>
            </a:fld>
            <a:endParaRPr 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58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PIP-II Technical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45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3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12" Type="http://schemas.openxmlformats.org/officeDocument/2006/relationships/image" Target="../media/image25.emf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1.png"/><Relationship Id="rId20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11" Type="http://schemas.openxmlformats.org/officeDocument/2006/relationships/oleObject" Target="../embeddings/oleObject1.bin"/><Relationship Id="rId5" Type="http://schemas.microsoft.com/office/2007/relationships/hdphoto" Target="../media/hdphoto1.wdp"/><Relationship Id="rId15" Type="http://schemas.openxmlformats.org/officeDocument/2006/relationships/image" Target="../media/image9.png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4980613"/>
            <a:ext cx="5270206" cy="1178885"/>
          </a:xfrm>
        </p:spPr>
        <p:txBody>
          <a:bodyPr/>
          <a:lstStyle/>
          <a:p>
            <a:r>
              <a:rPr lang="en-US" dirty="0"/>
              <a:t>Lia Merminga</a:t>
            </a:r>
          </a:p>
          <a:p>
            <a:r>
              <a:rPr lang="en-US" dirty="0"/>
              <a:t>DUNE Collaboration Call</a:t>
            </a:r>
          </a:p>
          <a:p>
            <a:r>
              <a:rPr lang="en-US" dirty="0"/>
              <a:t>19 October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95087"/>
            <a:ext cx="8499232" cy="1003049"/>
          </a:xfrm>
        </p:spPr>
        <p:txBody>
          <a:bodyPr>
            <a:noAutofit/>
          </a:bodyPr>
          <a:lstStyle/>
          <a:p>
            <a:pPr algn="just"/>
            <a:r>
              <a:rPr lang="en-US" sz="2800" dirty="0"/>
              <a:t>PIP-II Update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E000B-C24B-40F7-B509-51506B878790}"/>
              </a:ext>
            </a:extLst>
          </p:cNvPr>
          <p:cNvSpPr txBox="1"/>
          <p:nvPr/>
        </p:nvSpPr>
        <p:spPr>
          <a:xfrm>
            <a:off x="5850801" y="4836059"/>
            <a:ext cx="3207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34" charset="0"/>
              </a:rPr>
              <a:t>In partnership with:</a:t>
            </a:r>
          </a:p>
          <a:p>
            <a:r>
              <a:rPr lang="en-US" sz="1600" dirty="0">
                <a:latin typeface="Helvetica" pitchFamily="34" charset="0"/>
              </a:rPr>
              <a:t>    India/DAE</a:t>
            </a:r>
          </a:p>
          <a:p>
            <a:r>
              <a:rPr lang="en-US" sz="1600" dirty="0">
                <a:latin typeface="Helvetica" pitchFamily="34" charset="0"/>
              </a:rPr>
              <a:t>    Italy/INFN</a:t>
            </a:r>
          </a:p>
          <a:p>
            <a:r>
              <a:rPr lang="en-US" sz="1600" dirty="0">
                <a:latin typeface="Helvetica" pitchFamily="34" charset="0"/>
              </a:rPr>
              <a:t>    UK/STFC</a:t>
            </a:r>
          </a:p>
          <a:p>
            <a:r>
              <a:rPr lang="en-US" sz="1600" dirty="0">
                <a:latin typeface="Helvetica" pitchFamily="34" charset="0"/>
              </a:rPr>
              <a:t>    France/CEA/</a:t>
            </a:r>
            <a:r>
              <a:rPr lang="en-US" sz="1600" dirty="0" err="1">
                <a:latin typeface="Helvetica" pitchFamily="34" charset="0"/>
              </a:rPr>
              <a:t>Irfu</a:t>
            </a:r>
            <a:r>
              <a:rPr lang="en-US" sz="1600" dirty="0">
                <a:latin typeface="Helvetica" pitchFamily="34" charset="0"/>
              </a:rPr>
              <a:t>, CNRS/IN2P3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649" y="111458"/>
            <a:ext cx="8835123" cy="427877"/>
          </a:xfrm>
        </p:spPr>
        <p:txBody>
          <a:bodyPr/>
          <a:lstStyle/>
          <a:p>
            <a:r>
              <a:rPr lang="en-US" sz="2800" dirty="0"/>
              <a:t>PIP-II SRF </a:t>
            </a:r>
            <a:r>
              <a:rPr lang="en-US" sz="2800" dirty="0" err="1"/>
              <a:t>Linac</a:t>
            </a:r>
            <a:r>
              <a:rPr lang="en-US" sz="2800" dirty="0"/>
              <a:t> &amp; Areas of International Interest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7FDD825-A81E-4E49-A5AC-23404D92A8C3}"/>
              </a:ext>
            </a:extLst>
          </p:cNvPr>
          <p:cNvGrpSpPr/>
          <p:nvPr/>
        </p:nvGrpSpPr>
        <p:grpSpPr>
          <a:xfrm>
            <a:off x="-71662" y="799734"/>
            <a:ext cx="9215662" cy="5814305"/>
            <a:chOff x="0" y="423715"/>
            <a:chExt cx="9215662" cy="572688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85771D3-5642-4EF1-94B6-052853E32CE5}"/>
                </a:ext>
              </a:extLst>
            </p:cNvPr>
            <p:cNvGrpSpPr/>
            <p:nvPr/>
          </p:nvGrpSpPr>
          <p:grpSpPr>
            <a:xfrm>
              <a:off x="1279924" y="683172"/>
              <a:ext cx="1837685" cy="2005928"/>
              <a:chOff x="1279924" y="683172"/>
              <a:chExt cx="1837685" cy="2005928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A5014F79-000D-457C-9A84-874345FD9515}"/>
                  </a:ext>
                </a:extLst>
              </p:cNvPr>
              <p:cNvGrpSpPr/>
              <p:nvPr/>
            </p:nvGrpSpPr>
            <p:grpSpPr>
              <a:xfrm>
                <a:off x="1279924" y="683172"/>
                <a:ext cx="1837685" cy="739013"/>
                <a:chOff x="1279924" y="683172"/>
                <a:chExt cx="1837685" cy="73901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15E8669F-A8DB-4135-A8E7-106055BDC7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9924" y="704192"/>
                  <a:ext cx="183768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9FAF50E-4381-41A7-B95E-F1083CB698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17609" y="683172"/>
                  <a:ext cx="0" cy="735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558746AA-D36E-4689-8495-8F0D149AF8C0}"/>
                    </a:ext>
                  </a:extLst>
                </p:cNvPr>
                <p:cNvCxnSpPr/>
                <p:nvPr/>
              </p:nvCxnSpPr>
              <p:spPr>
                <a:xfrm>
                  <a:off x="1279924" y="687121"/>
                  <a:ext cx="0" cy="73506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8C937FF9-7F5B-4098-9A43-D28A648FAC57}"/>
                  </a:ext>
                </a:extLst>
              </p:cNvPr>
              <p:cNvGrpSpPr/>
              <p:nvPr/>
            </p:nvGrpSpPr>
            <p:grpSpPr>
              <a:xfrm>
                <a:off x="1279924" y="1402862"/>
                <a:ext cx="1837685" cy="1286238"/>
                <a:chOff x="1279924" y="1402862"/>
                <a:chExt cx="1837685" cy="1286238"/>
              </a:xfrm>
            </p:grpSpPr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C03702D8-C521-485A-A9D8-6A64708446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2020" y="1422185"/>
                  <a:ext cx="0" cy="126691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ED294DE0-1AB3-48D4-8747-5942464B3076}"/>
                    </a:ext>
                  </a:extLst>
                </p:cNvPr>
                <p:cNvCxnSpPr/>
                <p:nvPr/>
              </p:nvCxnSpPr>
              <p:spPr>
                <a:xfrm>
                  <a:off x="1279924" y="1422185"/>
                  <a:ext cx="3520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B9BA6BAA-4ADE-4FE8-9E18-7F43B80DDF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32020" y="2678166"/>
                  <a:ext cx="109774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2B28A550-35EA-4232-BAC8-DC168DF152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9760" y="1402862"/>
                  <a:ext cx="0" cy="128623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03BC405-03DF-4360-802D-8851D70CD8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29760" y="1402862"/>
                  <a:ext cx="387849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B0CCDE-E392-4290-A64A-36FAB3CBB3BB}"/>
                </a:ext>
              </a:extLst>
            </p:cNvPr>
            <p:cNvGrpSpPr/>
            <p:nvPr/>
          </p:nvGrpSpPr>
          <p:grpSpPr>
            <a:xfrm>
              <a:off x="0" y="423715"/>
              <a:ext cx="9215662" cy="5726889"/>
              <a:chOff x="0" y="555795"/>
              <a:chExt cx="9215662" cy="5726889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2C2DC21-C7F7-4051-A695-092591017F60}"/>
                  </a:ext>
                </a:extLst>
              </p:cNvPr>
              <p:cNvGrpSpPr/>
              <p:nvPr/>
            </p:nvGrpSpPr>
            <p:grpSpPr>
              <a:xfrm>
                <a:off x="2423604" y="555795"/>
                <a:ext cx="6792058" cy="4919575"/>
                <a:chOff x="2423604" y="555795"/>
                <a:chExt cx="6792058" cy="4919575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850" b="98867" l="1496" r="98291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22291" y="2640137"/>
                  <a:ext cx="1705122" cy="1286129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232528"/>
                    </a:clrFrom>
                    <a:clrTo>
                      <a:srgbClr val="232528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21387830">
                  <a:off x="6375550" y="4152211"/>
                  <a:ext cx="2716051" cy="1195073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9317" l="0" r="1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13895" y="1103236"/>
                  <a:ext cx="1948938" cy="738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2" name="Straight Arrow Connector 21"/>
                <p:cNvCxnSpPr>
                  <a:cxnSpLocks/>
                </p:cNvCxnSpPr>
                <p:nvPr/>
              </p:nvCxnSpPr>
              <p:spPr>
                <a:xfrm flipV="1">
                  <a:off x="2423604" y="1960947"/>
                  <a:ext cx="1598195" cy="2058234"/>
                </a:xfrm>
                <a:prstGeom prst="straightConnector1">
                  <a:avLst/>
                </a:prstGeom>
                <a:ln>
                  <a:solidFill>
                    <a:srgbClr val="7030A0"/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cxnSpLocks/>
                </p:cNvCxnSpPr>
                <p:nvPr/>
              </p:nvCxnSpPr>
              <p:spPr>
                <a:xfrm flipV="1">
                  <a:off x="2623062" y="2236741"/>
                  <a:ext cx="2588708" cy="1771080"/>
                </a:xfrm>
                <a:prstGeom prst="straightConnector1">
                  <a:avLst/>
                </a:prstGeom>
                <a:ln>
                  <a:solidFill>
                    <a:schemeClr val="accent2"/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>
                  <a:cxnSpLocks/>
                </p:cNvCxnSpPr>
                <p:nvPr/>
              </p:nvCxnSpPr>
              <p:spPr>
                <a:xfrm flipV="1">
                  <a:off x="3313404" y="2730916"/>
                  <a:ext cx="2960632" cy="1239586"/>
                </a:xfrm>
                <a:prstGeom prst="straightConnector1">
                  <a:avLst/>
                </a:prstGeom>
                <a:ln>
                  <a:solidFill>
                    <a:srgbClr val="FFFF00"/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>
                  <a:cxnSpLocks/>
                </p:cNvCxnSpPr>
                <p:nvPr/>
              </p:nvCxnSpPr>
              <p:spPr>
                <a:xfrm flipV="1">
                  <a:off x="4922378" y="3431771"/>
                  <a:ext cx="2384246" cy="538732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</a:schemeClr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>
                  <a:cxnSpLocks/>
                </p:cNvCxnSpPr>
                <p:nvPr/>
              </p:nvCxnSpPr>
              <p:spPr>
                <a:xfrm>
                  <a:off x="5834953" y="4276883"/>
                  <a:ext cx="1898622" cy="110273"/>
                </a:xfrm>
                <a:prstGeom prst="straightConnector1">
                  <a:avLst/>
                </a:prstGeom>
                <a:ln>
                  <a:solidFill>
                    <a:schemeClr val="accent3">
                      <a:lumMod val="75000"/>
                    </a:schemeClr>
                  </a:solidFill>
                  <a:tailEnd type="triangle"/>
                </a:ln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Content Placeholder 11" descr="15-0309-01.jpg"/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578" b="99211" l="1125" r="96000">
                              <a14:foregroundMark x1="92625" y1="34911" x2="92625" y2="34911"/>
                              <a14:foregroundMark x1="89750" y1="29980" x2="89750" y2="29980"/>
                              <a14:foregroundMark x1="90375" y1="30769" x2="90375" y2="30769"/>
                              <a14:foregroundMark x1="66000" y1="70217" x2="66000" y2="70217"/>
                              <a14:foregroundMark x1="67125" y1="75542" x2="67125" y2="75542"/>
                              <a14:foregroundMark x1="77875" y1="71203" x2="77875" y2="71203"/>
                              <a14:foregroundMark x1="81875" y1="64300" x2="81875" y2="64300"/>
                              <a14:backgroundMark x1="79125" y1="69625" x2="79125" y2="69625"/>
                              <a14:backgroundMark x1="78000" y1="68047" x2="78000" y2="6804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6500" y="965044"/>
                  <a:ext cx="2073641" cy="1314170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3626672" y="641571"/>
                  <a:ext cx="129394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HWR X 1</a:t>
                  </a: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5653783" y="555795"/>
                  <a:ext cx="12682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SSR1 X 2</a:t>
                  </a: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7445997" y="1432349"/>
                  <a:ext cx="12682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SSR2 X 7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7642796" y="2330235"/>
                  <a:ext cx="15728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LB650 X 11</a:t>
                  </a: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7525963" y="5013705"/>
                  <a:ext cx="14814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HB650 X 4</a:t>
                  </a:r>
                </a:p>
              </p:txBody>
            </p:sp>
          </p:grpSp>
          <p:graphicFrame>
            <p:nvGraphicFramePr>
              <p:cNvPr id="7" name="Object 6">
                <a:extLst/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0" y="1018898"/>
              <a:ext cx="6143091" cy="52637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55" name="Visio" r:id="rId11" imgW="6611282" imgH="5663140" progId="Visio.Drawing.11">
                      <p:embed/>
                    </p:oleObj>
                  </mc:Choice>
                  <mc:Fallback>
                    <p:oleObj name="Visio" r:id="rId11" imgW="6611282" imgH="5663140" progId="Visio.Drawing.11">
                      <p:embed/>
                      <p:pic>
                        <p:nvPicPr>
                          <p:cNvPr id="7" name="Object 6">
                            <a:extLst/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0" y="1018898"/>
                            <a:ext cx="6143091" cy="5263786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31" name="Picture 4" descr="Image result">
              <a:extLst>
                <a:ext uri="{FF2B5EF4-FFF2-40B4-BE49-F238E27FC236}">
                  <a16:creationId xmlns:a16="http://schemas.microsoft.com/office/drawing/2014/main" id="{927863B2-C6EE-445C-85E8-501A42179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885" y="2267151"/>
              <a:ext cx="480189" cy="32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Image result">
              <a:extLst>
                <a:ext uri="{FF2B5EF4-FFF2-40B4-BE49-F238E27FC236}">
                  <a16:creationId xmlns:a16="http://schemas.microsoft.com/office/drawing/2014/main" id="{EAEA3B26-46DC-4CD2-83CC-364735828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682" y="2104661"/>
              <a:ext cx="498737" cy="26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Image result">
              <a:extLst>
                <a:ext uri="{FF2B5EF4-FFF2-40B4-BE49-F238E27FC236}">
                  <a16:creationId xmlns:a16="http://schemas.microsoft.com/office/drawing/2014/main" id="{C3322B3E-0607-4582-952F-33BDAA8540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9270" y="3997367"/>
              <a:ext cx="491940" cy="330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Content Placeholder 7">
              <a:extLst>
                <a:ext uri="{FF2B5EF4-FFF2-40B4-BE49-F238E27FC236}">
                  <a16:creationId xmlns:a16="http://schemas.microsoft.com/office/drawing/2014/main" id="{D8DCE749-3463-430A-B851-B8D05700E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21453" y="4046107"/>
              <a:ext cx="576076" cy="288038"/>
            </a:xfrm>
            <a:prstGeom prst="rect">
              <a:avLst/>
            </a:prstGeom>
          </p:spPr>
        </p:pic>
        <p:pic>
          <p:nvPicPr>
            <p:cNvPr id="36" name="Picture 4" descr="Image result">
              <a:extLst>
                <a:ext uri="{FF2B5EF4-FFF2-40B4-BE49-F238E27FC236}">
                  <a16:creationId xmlns:a16="http://schemas.microsoft.com/office/drawing/2014/main" id="{D8F76705-CFC2-43FB-85D5-620E0E61B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062" y="425255"/>
              <a:ext cx="663655" cy="442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1313CBB-834D-4D4E-AC7E-3D3AE23EC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914641" y="2845644"/>
              <a:ext cx="492481" cy="32842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57AFAC-B44E-4B57-94EF-C1AA1F13E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720529" y="3257580"/>
              <a:ext cx="429389" cy="286348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D6744118-1C3F-48C3-9C9C-26B9870E0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96506" y="3415240"/>
              <a:ext cx="478534" cy="319023"/>
            </a:xfrm>
            <a:prstGeom prst="rect">
              <a:avLst/>
            </a:prstGeom>
          </p:spPr>
        </p:pic>
        <p:pic>
          <p:nvPicPr>
            <p:cNvPr id="41" name="Picture 4" descr="Image result">
              <a:extLst>
                <a:ext uri="{FF2B5EF4-FFF2-40B4-BE49-F238E27FC236}">
                  <a16:creationId xmlns:a16="http://schemas.microsoft.com/office/drawing/2014/main" id="{C709A331-68FD-41FD-901A-547282AE0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1902" y="2636743"/>
              <a:ext cx="480189" cy="32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Image result">
              <a:extLst>
                <a:ext uri="{FF2B5EF4-FFF2-40B4-BE49-F238E27FC236}">
                  <a16:creationId xmlns:a16="http://schemas.microsoft.com/office/drawing/2014/main" id="{828987C1-FF3B-4176-BD16-8B8FC639E3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091" y="3299691"/>
              <a:ext cx="480189" cy="32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" descr="Image result">
              <a:extLst>
                <a:ext uri="{FF2B5EF4-FFF2-40B4-BE49-F238E27FC236}">
                  <a16:creationId xmlns:a16="http://schemas.microsoft.com/office/drawing/2014/main" id="{B931E1B5-56F5-422B-B5C0-C6C0BEB079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996" y="4034251"/>
              <a:ext cx="467623" cy="311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Image result">
              <a:extLst>
                <a:ext uri="{FF2B5EF4-FFF2-40B4-BE49-F238E27FC236}">
                  <a16:creationId xmlns:a16="http://schemas.microsoft.com/office/drawing/2014/main" id="{F9943545-4D2F-4A32-9D40-76528FE667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381" y="3131732"/>
              <a:ext cx="487834" cy="28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Image result">
              <a:extLst>
                <a:ext uri="{FF2B5EF4-FFF2-40B4-BE49-F238E27FC236}">
                  <a16:creationId xmlns:a16="http://schemas.microsoft.com/office/drawing/2014/main" id="{0D7BFE1B-BB31-4268-B815-7C094196B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1398" y="3523482"/>
              <a:ext cx="498737" cy="26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D34934B-32F2-41DB-8DA0-89FC68C2E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42087" y="1690770"/>
              <a:ext cx="1756762" cy="1030503"/>
            </a:xfrm>
            <a:prstGeom prst="rect">
              <a:avLst/>
            </a:prstGeom>
          </p:spPr>
        </p:pic>
        <p:pic>
          <p:nvPicPr>
            <p:cNvPr id="46" name="Picture 2" descr="Image result">
              <a:extLst>
                <a:ext uri="{FF2B5EF4-FFF2-40B4-BE49-F238E27FC236}">
                  <a16:creationId xmlns:a16="http://schemas.microsoft.com/office/drawing/2014/main" id="{BF165F4C-CC5A-4DEC-AC50-A25EA1275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7272" y="2689751"/>
              <a:ext cx="513639" cy="31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854635-7D9A-4024-8BAF-C0D801946463}"/>
              </a:ext>
            </a:extLst>
          </p:cNvPr>
          <p:cNvSpPr txBox="1"/>
          <p:nvPr/>
        </p:nvSpPr>
        <p:spPr>
          <a:xfrm>
            <a:off x="896210" y="5191522"/>
            <a:ext cx="5105882" cy="110355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93EE65-70AE-4F47-8F3E-22A03BA267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48" y="5349458"/>
            <a:ext cx="6291374" cy="53257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F200EB3-BEED-4CDA-9468-94B4CA5628B9}"/>
              </a:ext>
            </a:extLst>
          </p:cNvPr>
          <p:cNvSpPr/>
          <p:nvPr/>
        </p:nvSpPr>
        <p:spPr>
          <a:xfrm>
            <a:off x="240215" y="6115335"/>
            <a:ext cx="8695582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PIP-II is the first accelerator project in the U.S. with substantial international contributions  </a:t>
            </a: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id="{C1CC5F9B-3017-475D-974C-6A5DD2678FFD}"/>
              </a:ext>
            </a:extLst>
          </p:cNvPr>
          <p:cNvSpPr/>
          <p:nvPr/>
        </p:nvSpPr>
        <p:spPr>
          <a:xfrm rot="16200000">
            <a:off x="4142774" y="3165270"/>
            <a:ext cx="335453" cy="3917114"/>
          </a:xfrm>
          <a:prstGeom prst="rightBrace">
            <a:avLst>
              <a:gd name="adj1" fmla="val 8333"/>
              <a:gd name="adj2" fmla="val 50295"/>
            </a:avLst>
          </a:prstGeom>
          <a:ln w="38100"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68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5C85F9-1A83-4FD6-BBE2-3319E8086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– String 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7F6CB-E1FD-4316-A140-9E67AEABB9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051BA61-6222-47C4-9566-33E03548FC64}" type="datetime1">
              <a:rPr lang="en-US" smtClean="0"/>
              <a:t>10/18/2018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C155D-340A-4457-B60C-3C38607F6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FB55BE-92DB-405D-B272-D17AC9474616}"/>
              </a:ext>
            </a:extLst>
          </p:cNvPr>
          <p:cNvGrpSpPr/>
          <p:nvPr/>
        </p:nvGrpSpPr>
        <p:grpSpPr>
          <a:xfrm>
            <a:off x="60277" y="826361"/>
            <a:ext cx="9023446" cy="2128520"/>
            <a:chOff x="44354" y="1270136"/>
            <a:chExt cx="9023446" cy="2128520"/>
          </a:xfrm>
        </p:grpSpPr>
        <p:pic>
          <p:nvPicPr>
            <p:cNvPr id="8" name="Content Placeholder 6">
              <a:extLst>
                <a:ext uri="{FF2B5EF4-FFF2-40B4-BE49-F238E27FC236}">
                  <a16:creationId xmlns:a16="http://schemas.microsoft.com/office/drawing/2014/main" id="{FEB68E6A-D7EA-4E00-8F7A-EC0812764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482" b="30825"/>
            <a:stretch/>
          </p:blipFill>
          <p:spPr>
            <a:xfrm>
              <a:off x="228600" y="1334573"/>
              <a:ext cx="8672513" cy="16174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AF04BF-9924-46F9-B34D-4CFBB34945DC}"/>
                </a:ext>
              </a:extLst>
            </p:cNvPr>
            <p:cNvSpPr txBox="1"/>
            <p:nvPr/>
          </p:nvSpPr>
          <p:spPr>
            <a:xfrm>
              <a:off x="966480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DCD533-75FA-4761-9EFF-C6C12AA17A51}"/>
                </a:ext>
              </a:extLst>
            </p:cNvPr>
            <p:cNvSpPr txBox="1"/>
            <p:nvPr/>
          </p:nvSpPr>
          <p:spPr>
            <a:xfrm>
              <a:off x="1577340" y="2583018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B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9E52AA-466F-4766-B805-F8343958D7C3}"/>
                </a:ext>
              </a:extLst>
            </p:cNvPr>
            <p:cNvSpPr txBox="1"/>
            <p:nvPr/>
          </p:nvSpPr>
          <p:spPr>
            <a:xfrm>
              <a:off x="7041558" y="1270711"/>
              <a:ext cx="9782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Solenoid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1DF1AF-C4B3-4B94-B91C-4B9292FBFE80}"/>
                </a:ext>
              </a:extLst>
            </p:cNvPr>
            <p:cNvSpPr txBox="1"/>
            <p:nvPr/>
          </p:nvSpPr>
          <p:spPr>
            <a:xfrm>
              <a:off x="5479511" y="1270136"/>
              <a:ext cx="4961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rgbClr val="004C97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BPM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F018F89-36BA-4CEC-9626-218F0634AF69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5727590" y="1516357"/>
              <a:ext cx="0" cy="4495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E79AA08-93BD-4ADD-9538-5F23B8070138}"/>
                </a:ext>
              </a:extLst>
            </p:cNvPr>
            <p:cNvCxnSpPr>
              <a:stCxn id="11" idx="2"/>
            </p:cNvCxnSpPr>
            <p:nvPr/>
          </p:nvCxnSpPr>
          <p:spPr>
            <a:xfrm>
              <a:off x="7530659" y="1516932"/>
              <a:ext cx="5521" cy="3736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144DD56-FFAD-4281-85A4-8D090834535F}"/>
                </a:ext>
              </a:extLst>
            </p:cNvPr>
            <p:cNvCxnSpPr>
              <a:stCxn id="22" idx="0"/>
            </p:cNvCxnSpPr>
            <p:nvPr/>
          </p:nvCxnSpPr>
          <p:spPr>
            <a:xfrm flipH="1" flipV="1">
              <a:off x="370675" y="2573841"/>
              <a:ext cx="4427" cy="424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982714-BF1E-47B0-8BFA-687BB5AD6D32}"/>
                </a:ext>
              </a:extLst>
            </p:cNvPr>
            <p:cNvSpPr txBox="1"/>
            <p:nvPr/>
          </p:nvSpPr>
          <p:spPr>
            <a:xfrm>
              <a:off x="3551326" y="2583018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B43E7D-4CF6-4271-95B3-F96269FB6DA9}"/>
                </a:ext>
              </a:extLst>
            </p:cNvPr>
            <p:cNvSpPr txBox="1"/>
            <p:nvPr/>
          </p:nvSpPr>
          <p:spPr>
            <a:xfrm>
              <a:off x="5526045" y="2561879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729297-503E-42DF-95DF-BE298B744552}"/>
                </a:ext>
              </a:extLst>
            </p:cNvPr>
            <p:cNvSpPr txBox="1"/>
            <p:nvPr/>
          </p:nvSpPr>
          <p:spPr>
            <a:xfrm>
              <a:off x="7536180" y="2558750"/>
              <a:ext cx="6405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 Type 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F0A5EB-5D28-4924-B3E7-76CD00A80735}"/>
                </a:ext>
              </a:extLst>
            </p:cNvPr>
            <p:cNvSpPr txBox="1"/>
            <p:nvPr/>
          </p:nvSpPr>
          <p:spPr>
            <a:xfrm>
              <a:off x="2942894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0DFFE7-A633-4D92-98EC-04BECCA63D14}"/>
                </a:ext>
              </a:extLst>
            </p:cNvPr>
            <p:cNvSpPr txBox="1"/>
            <p:nvPr/>
          </p:nvSpPr>
          <p:spPr>
            <a:xfrm>
              <a:off x="4929629" y="2558750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CACEFB1-644F-4B95-96E6-9620F8CFF673}"/>
                </a:ext>
              </a:extLst>
            </p:cNvPr>
            <p:cNvSpPr txBox="1"/>
            <p:nvPr/>
          </p:nvSpPr>
          <p:spPr>
            <a:xfrm>
              <a:off x="6902712" y="2580631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SSR1</a:t>
              </a:r>
            </a:p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Type 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97D284-12CC-4CBA-B22D-3AE164360728}"/>
                </a:ext>
              </a:extLst>
            </p:cNvPr>
            <p:cNvSpPr txBox="1"/>
            <p:nvPr/>
          </p:nvSpPr>
          <p:spPr>
            <a:xfrm>
              <a:off x="44354" y="2998546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Gate Valve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D4A9346-1F58-447B-9E65-5C4CBD62A6D1}"/>
                </a:ext>
              </a:extLst>
            </p:cNvPr>
            <p:cNvCxnSpPr/>
            <p:nvPr/>
          </p:nvCxnSpPr>
          <p:spPr>
            <a:xfrm flipV="1">
              <a:off x="8737053" y="2573840"/>
              <a:ext cx="0" cy="3907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DDB093-68AC-4877-B5E5-3463D167C5EE}"/>
                </a:ext>
              </a:extLst>
            </p:cNvPr>
            <p:cNvSpPr txBox="1"/>
            <p:nvPr/>
          </p:nvSpPr>
          <p:spPr>
            <a:xfrm>
              <a:off x="8406305" y="2944000"/>
              <a:ext cx="6614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Gate Valve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EBD5D2E-1526-4892-B573-9F4EFF53D7C9}"/>
                </a:ext>
              </a:extLst>
            </p:cNvPr>
            <p:cNvCxnSpPr/>
            <p:nvPr/>
          </p:nvCxnSpPr>
          <p:spPr>
            <a:xfrm flipH="1" flipV="1">
              <a:off x="959270" y="2825594"/>
              <a:ext cx="1684" cy="19626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275C01-AC12-42DD-B601-599448CC5137}"/>
                </a:ext>
              </a:extLst>
            </p:cNvPr>
            <p:cNvSpPr txBox="1"/>
            <p:nvPr/>
          </p:nvSpPr>
          <p:spPr>
            <a:xfrm>
              <a:off x="570904" y="2988103"/>
              <a:ext cx="10570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Coupler</a:t>
              </a:r>
              <a:b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</a:br>
              <a:r>
                <a:rPr lang="en-US" sz="1000" b="1" dirty="0">
                  <a:solidFill>
                    <a:srgbClr val="004C97"/>
                  </a:solidFill>
                  <a:latin typeface="+mn-lt"/>
                  <a:cs typeface="Helvetica" panose="020B0604020202020204" pitchFamily="34" charset="0"/>
                </a:rPr>
                <a:t>(vacuum-end)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6685F31-3056-4854-9F62-867C50F16AEB}"/>
              </a:ext>
            </a:extLst>
          </p:cNvPr>
          <p:cNvSpPr txBox="1"/>
          <p:nvPr/>
        </p:nvSpPr>
        <p:spPr>
          <a:xfrm>
            <a:off x="60277" y="3263130"/>
            <a:ext cx="5267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LAB2 has demonstrated successful operations of a horizontal high pressure rinsing and clean room assembly.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Mock-up assembly completed, procedure developed.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E6D5EDD-B5FE-4B60-A157-B1D405B9E2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667" y="3056273"/>
            <a:ext cx="3613429" cy="1898253"/>
          </a:xfrm>
          <a:prstGeom prst="rect">
            <a:avLst/>
          </a:prstGeom>
        </p:spPr>
      </p:pic>
      <p:pic>
        <p:nvPicPr>
          <p:cNvPr id="27" name="Content Placeholder 11" descr="15-0309-01.jpg">
            <a:extLst>
              <a:ext uri="{FF2B5EF4-FFF2-40B4-BE49-F238E27FC236}">
                <a16:creationId xmlns:a16="http://schemas.microsoft.com/office/drawing/2014/main" id="{BC98221C-8742-4D3C-A02A-40B2BAC22C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8" b="99211" l="1125" r="96000">
                        <a14:foregroundMark x1="92625" y1="34911" x2="92625" y2="34911"/>
                        <a14:foregroundMark x1="89750" y1="29980" x2="89750" y2="29980"/>
                        <a14:foregroundMark x1="90375" y1="30769" x2="90375" y2="30769"/>
                        <a14:foregroundMark x1="66000" y1="70217" x2="66000" y2="70217"/>
                        <a14:foregroundMark x1="67125" y1="75542" x2="67125" y2="75542"/>
                        <a14:foregroundMark x1="77875" y1="71203" x2="77875" y2="71203"/>
                        <a14:foregroundMark x1="81875" y1="64300" x2="81875" y2="64300"/>
                        <a14:backgroundMark x1="79125" y1="69625" x2="79125" y2="69625"/>
                        <a14:backgroundMark x1="78000" y1="68047" x2="78000" y2="68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834" y="4473261"/>
            <a:ext cx="2869199" cy="181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76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736F68-9672-48C1-95D6-6B23FB2DB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9782" y="1154566"/>
            <a:ext cx="6784436" cy="444847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99D22C7-EC07-4704-AD17-9F028A39C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SSR1 – Indian Cavity Performance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D3AA6-E5E3-4018-BFDC-1B03C8EC6CF3}"/>
              </a:ext>
            </a:extLst>
          </p:cNvPr>
          <p:cNvSpPr txBox="1"/>
          <p:nvPr/>
        </p:nvSpPr>
        <p:spPr>
          <a:xfrm>
            <a:off x="4625788" y="757925"/>
            <a:ext cx="4171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STC test with low power coupler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98CB64-F272-4CF4-BDE8-DEB9C6825F3F}"/>
              </a:ext>
            </a:extLst>
          </p:cNvPr>
          <p:cNvSpPr txBox="1"/>
          <p:nvPr/>
        </p:nvSpPr>
        <p:spPr>
          <a:xfrm>
            <a:off x="892269" y="5591001"/>
            <a:ext cx="6900451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High Q at high gradient and field emission free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BARC cavity has the best cavity Q performance up to 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031ED4-BEFF-44CC-8E14-31517B7306AD}"/>
              </a:ext>
            </a:extLst>
          </p:cNvPr>
          <p:cNvSpPr txBox="1"/>
          <p:nvPr/>
        </p:nvSpPr>
        <p:spPr>
          <a:xfrm>
            <a:off x="7304756" y="5216398"/>
            <a:ext cx="1883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by A. Sukhanov</a:t>
            </a:r>
          </a:p>
        </p:txBody>
      </p:sp>
      <p:pic>
        <p:nvPicPr>
          <p:cNvPr id="12" name="Graphic 11" descr="Balloons">
            <a:extLst>
              <a:ext uri="{FF2B5EF4-FFF2-40B4-BE49-F238E27FC236}">
                <a16:creationId xmlns:a16="http://schemas.microsoft.com/office/drawing/2014/main" id="{BD67D915-96A7-4986-94F3-175467792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5" y="4669797"/>
            <a:ext cx="1138565" cy="113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923C5C3-D3F0-421F-AF9C-7AF824411867}"/>
              </a:ext>
            </a:extLst>
          </p:cNvPr>
          <p:cNvGrpSpPr/>
          <p:nvPr/>
        </p:nvGrpSpPr>
        <p:grpSpPr>
          <a:xfrm>
            <a:off x="16300" y="4808404"/>
            <a:ext cx="9161874" cy="2110575"/>
            <a:chOff x="254221" y="4701416"/>
            <a:chExt cx="9161874" cy="211057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B1C50E4-D214-44DB-9E7E-D28D90930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0559" y="4701416"/>
              <a:ext cx="3098630" cy="206446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0630BD-6233-4BE1-ADEA-900A18262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17465" y="4701416"/>
              <a:ext cx="3098630" cy="2064462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101CB77-18FA-4344-A463-6FD32A201D50}"/>
                </a:ext>
              </a:extLst>
            </p:cNvPr>
            <p:cNvGrpSpPr/>
            <p:nvPr/>
          </p:nvGrpSpPr>
          <p:grpSpPr>
            <a:xfrm>
              <a:off x="254221" y="4701416"/>
              <a:ext cx="8840203" cy="2110575"/>
              <a:chOff x="434572" y="4701416"/>
              <a:chExt cx="8840203" cy="211057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ACDBA6F-35EF-4B67-9FF5-C670868EC8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423" y="4701416"/>
                <a:ext cx="2627286" cy="2101829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B2520F-2DB3-4949-BDC9-5969DE2ED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875" y="4701416"/>
                <a:ext cx="2627286" cy="2101829"/>
              </a:xfrm>
              <a:prstGeom prst="rect">
                <a:avLst/>
              </a:prstGeom>
            </p:spPr>
          </p:pic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636935BE-9503-4D05-8DE7-063826610A12}"/>
                  </a:ext>
                </a:extLst>
              </p:cNvPr>
              <p:cNvGrpSpPr/>
              <p:nvPr/>
            </p:nvGrpSpPr>
            <p:grpSpPr>
              <a:xfrm>
                <a:off x="434572" y="4701416"/>
                <a:ext cx="8840203" cy="2110575"/>
                <a:chOff x="434572" y="4701416"/>
                <a:chExt cx="8840203" cy="2110575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B9568987-EEB4-4788-A145-E3AB85FB80ED}"/>
                    </a:ext>
                  </a:extLst>
                </p:cNvPr>
                <p:cNvGrpSpPr/>
                <p:nvPr/>
              </p:nvGrpSpPr>
              <p:grpSpPr>
                <a:xfrm>
                  <a:off x="434572" y="4701416"/>
                  <a:ext cx="5932885" cy="2110575"/>
                  <a:chOff x="562270" y="4874183"/>
                  <a:chExt cx="5932885" cy="2110575"/>
                </a:xfrm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65F4A241-2050-4A7D-AD54-84B0E645BD81}"/>
                      </a:ext>
                    </a:extLst>
                  </p:cNvPr>
                  <p:cNvGrpSpPr/>
                  <p:nvPr/>
                </p:nvGrpSpPr>
                <p:grpSpPr>
                  <a:xfrm>
                    <a:off x="3327312" y="4874183"/>
                    <a:ext cx="3167843" cy="2110575"/>
                    <a:chOff x="3327312" y="4874183"/>
                    <a:chExt cx="3167843" cy="2110575"/>
                  </a:xfrm>
                </p:grpSpPr>
                <p:pic>
                  <p:nvPicPr>
                    <p:cNvPr id="35" name="Picture 34">
                      <a:extLst>
                        <a:ext uri="{FF2B5EF4-FFF2-40B4-BE49-F238E27FC236}">
                          <a16:creationId xmlns:a16="http://schemas.microsoft.com/office/drawing/2014/main" id="{0B643436-C28B-42D6-8DA8-BB48A9D399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3327312" y="4874183"/>
                      <a:ext cx="3167843" cy="211057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B67D6F7E-F6F3-4470-9D4A-D042773E52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25577" y="6245074"/>
                      <a:ext cx="276698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800" dirty="0">
                          <a:solidFill>
                            <a:srgbClr val="FFFF00"/>
                          </a:solidFill>
                          <a:latin typeface="Helvetica"/>
                          <a:cs typeface="ＭＳ Ｐゴシック" charset="0"/>
                        </a:rPr>
                        <a:t>DOE Under Secretary of Energy Mark Menezes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385B95BE-C710-45C6-96D0-97BF2F7728EA}"/>
                      </a:ext>
                    </a:extLst>
                  </p:cNvPr>
                  <p:cNvSpPr txBox="1"/>
                  <p:nvPr/>
                </p:nvSpPr>
                <p:spPr>
                  <a:xfrm>
                    <a:off x="562270" y="6245073"/>
                    <a:ext cx="2766987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800" dirty="0">
                        <a:solidFill>
                          <a:srgbClr val="FFFF00"/>
                        </a:solidFill>
                        <a:latin typeface="Helvetica"/>
                        <a:cs typeface="ＭＳ Ｐゴシック" charset="0"/>
                      </a:rPr>
                      <a:t>DOE Secretary of Energy Rick Perry</a:t>
                    </a:r>
                    <a:endParaRPr lang="en-US" sz="1800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E422998-A29F-4005-9261-A447BBC83AB3}"/>
                    </a:ext>
                  </a:extLst>
                </p:cNvPr>
                <p:cNvSpPr txBox="1"/>
                <p:nvPr/>
              </p:nvSpPr>
              <p:spPr>
                <a:xfrm>
                  <a:off x="6527859" y="6076610"/>
                  <a:ext cx="274691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FFFF00"/>
                      </a:solidFill>
                      <a:latin typeface="Helvetica" pitchFamily="34" charset="0"/>
                    </a:rPr>
                    <a:t>DOE Under Secretary for Science Paul </a:t>
                  </a:r>
                  <a:r>
                    <a:rPr lang="en-US" sz="1800" dirty="0" err="1">
                      <a:solidFill>
                        <a:srgbClr val="FFFF00"/>
                      </a:solidFill>
                      <a:latin typeface="Helvetica" pitchFamily="34" charset="0"/>
                    </a:rPr>
                    <a:t>Dabbar</a:t>
                  </a:r>
                  <a:endParaRPr lang="en-US" sz="1800" dirty="0">
                    <a:solidFill>
                      <a:srgbClr val="FFFF00"/>
                    </a:solidFill>
                    <a:latin typeface="Helvetica" pitchFamily="34" charset="0"/>
                  </a:endParaRPr>
                </a:p>
              </p:txBody>
            </p:sp>
          </p:grp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50FD8-157D-4D15-9F20-8214FF1CC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70" y="1019976"/>
            <a:ext cx="9024730" cy="2764012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</a:rPr>
              <a:t>Enthusiasm and strong support from FNAL, OHEP, Office of Science, DOE, Congress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</a:rPr>
              <a:t>New organization and strong team with focus on execution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</a:rPr>
              <a:t>Ground breaking – March 2019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</a:rPr>
              <a:t>Aiming to baseline in Q3FY19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000000"/>
                </a:solidFill>
              </a:rPr>
              <a:t>In process of defining IKC from international partners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C4247AB-4069-4CB3-B9DE-4B9449A0B4AD}"/>
              </a:ext>
            </a:extLst>
          </p:cNvPr>
          <p:cNvSpPr/>
          <p:nvPr/>
        </p:nvSpPr>
        <p:spPr>
          <a:xfrm>
            <a:off x="5178340" y="3641461"/>
            <a:ext cx="3697420" cy="1073590"/>
          </a:xfrm>
          <a:prstGeom prst="horizontalScroll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0B050"/>
                </a:solidFill>
                <a:latin typeface="Helvetica" pitchFamily="34" charset="0"/>
              </a:rPr>
              <a:t>Strong FY18 &amp; FY19 funding </a:t>
            </a:r>
          </a:p>
          <a:p>
            <a:pPr algn="ctr"/>
            <a:r>
              <a:rPr lang="en-US" sz="1800" b="1" dirty="0">
                <a:solidFill>
                  <a:srgbClr val="00B050"/>
                </a:solidFill>
                <a:latin typeface="Helvetica" pitchFamily="34" charset="0"/>
              </a:rPr>
              <a:t>Construction start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97EBC52-6904-4C49-9C6A-EA52E87977BB}"/>
              </a:ext>
            </a:extLst>
          </p:cNvPr>
          <p:cNvSpPr txBox="1">
            <a:spLocks/>
          </p:cNvSpPr>
          <p:nvPr/>
        </p:nvSpPr>
        <p:spPr>
          <a:xfrm>
            <a:off x="203248" y="28071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PIP-II achieves major milestone: CD-1 approval</a:t>
            </a:r>
          </a:p>
        </p:txBody>
      </p:sp>
    </p:spTree>
    <p:extLst>
      <p:ext uri="{BB962C8B-B14F-4D97-AF65-F5344CB8AC3E}">
        <p14:creationId xmlns:p14="http://schemas.microsoft.com/office/powerpoint/2010/main" val="2134627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C18C5348-ABCC-9B47-BC1F-9687F8D314A9}"/>
              </a:ext>
            </a:extLst>
          </p:cNvPr>
          <p:cNvCxnSpPr/>
          <p:nvPr/>
        </p:nvCxnSpPr>
        <p:spPr>
          <a:xfrm>
            <a:off x="1551941" y="1199464"/>
            <a:ext cx="11113" cy="34956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F4E028E-DC73-C344-85E0-4F65FD08EA75}"/>
              </a:ext>
            </a:extLst>
          </p:cNvPr>
          <p:cNvCxnSpPr/>
          <p:nvPr/>
        </p:nvCxnSpPr>
        <p:spPr>
          <a:xfrm>
            <a:off x="2221431" y="1193800"/>
            <a:ext cx="11113" cy="34956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083" name="Title 1">
            <a:extLst>
              <a:ext uri="{FF2B5EF4-FFF2-40B4-BE49-F238E27FC236}">
                <a16:creationId xmlns:a16="http://schemas.microsoft.com/office/drawing/2014/main" id="{825B730D-8302-4E19-8E1A-001EC927C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3" y="46038"/>
            <a:ext cx="8991600" cy="784225"/>
          </a:xfrm>
        </p:spPr>
        <p:txBody>
          <a:bodyPr/>
          <a:lstStyle/>
          <a:p>
            <a:pPr algn="ctr"/>
            <a:r>
              <a:rPr lang="en-US" altLang="en-US" sz="2800" b="1" dirty="0"/>
              <a:t>PIP-II Schedule Summary Overview</a:t>
            </a:r>
            <a:endParaRPr lang="en-US" alt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D402A86-D2D4-4D10-8792-7097157377EB}"/>
              </a:ext>
            </a:extLst>
          </p:cNvPr>
          <p:cNvSpPr/>
          <p:nvPr/>
        </p:nvSpPr>
        <p:spPr>
          <a:xfrm>
            <a:off x="82550" y="4389438"/>
            <a:ext cx="8970963" cy="121602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05A9991-455D-415B-BA6C-811AE22FCBB3}"/>
              </a:ext>
            </a:extLst>
          </p:cNvPr>
          <p:cNvSpPr/>
          <p:nvPr/>
        </p:nvSpPr>
        <p:spPr>
          <a:xfrm>
            <a:off x="7807325" y="4721225"/>
            <a:ext cx="469900" cy="566738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1EA70F4-7C68-40F4-B1E0-127F4F231D5C}"/>
              </a:ext>
            </a:extLst>
          </p:cNvPr>
          <p:cNvSpPr/>
          <p:nvPr/>
        </p:nvSpPr>
        <p:spPr>
          <a:xfrm>
            <a:off x="7569200" y="4703763"/>
            <a:ext cx="469900" cy="5842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B80EC2D-E172-4253-B526-612F5FD893F3}"/>
              </a:ext>
            </a:extLst>
          </p:cNvPr>
          <p:cNvSpPr/>
          <p:nvPr/>
        </p:nvSpPr>
        <p:spPr>
          <a:xfrm>
            <a:off x="5803900" y="4676775"/>
            <a:ext cx="469900" cy="5842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FY27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6E1BCBE-D8CF-4354-9765-F9DE11311FFF}"/>
              </a:ext>
            </a:extLst>
          </p:cNvPr>
          <p:cNvSpPr/>
          <p:nvPr/>
        </p:nvSpPr>
        <p:spPr>
          <a:xfrm>
            <a:off x="5240338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FY26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93CB22B-AE89-444C-96A9-BAE974D0E820}"/>
              </a:ext>
            </a:extLst>
          </p:cNvPr>
          <p:cNvSpPr/>
          <p:nvPr/>
        </p:nvSpPr>
        <p:spPr>
          <a:xfrm>
            <a:off x="4676775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FY25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7AB8683-2508-4E31-891E-CB65717D1000}"/>
              </a:ext>
            </a:extLst>
          </p:cNvPr>
          <p:cNvSpPr/>
          <p:nvPr/>
        </p:nvSpPr>
        <p:spPr>
          <a:xfrm>
            <a:off x="4111625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FY24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0616B06-D017-497C-AF0B-BEF7610A32D0}"/>
              </a:ext>
            </a:extLst>
          </p:cNvPr>
          <p:cNvSpPr/>
          <p:nvPr/>
        </p:nvSpPr>
        <p:spPr>
          <a:xfrm>
            <a:off x="3548063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FY23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DAB6DF0-3387-4990-ABDD-D14B47762952}"/>
              </a:ext>
            </a:extLst>
          </p:cNvPr>
          <p:cNvSpPr/>
          <p:nvPr/>
        </p:nvSpPr>
        <p:spPr>
          <a:xfrm>
            <a:off x="2984500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FY22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D793314-1C95-421B-8320-22F4915E48CB}"/>
              </a:ext>
            </a:extLst>
          </p:cNvPr>
          <p:cNvSpPr/>
          <p:nvPr/>
        </p:nvSpPr>
        <p:spPr>
          <a:xfrm>
            <a:off x="2420938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FY21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7C11857-A296-4752-B391-E80E76810241}"/>
              </a:ext>
            </a:extLst>
          </p:cNvPr>
          <p:cNvSpPr/>
          <p:nvPr/>
        </p:nvSpPr>
        <p:spPr>
          <a:xfrm>
            <a:off x="1855788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FY20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EC52D9F-8334-4326-B463-6A06D8F47034}"/>
              </a:ext>
            </a:extLst>
          </p:cNvPr>
          <p:cNvSpPr/>
          <p:nvPr/>
        </p:nvSpPr>
        <p:spPr>
          <a:xfrm>
            <a:off x="1292225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FY19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9E39679-FC94-4AF1-90A2-1CC7880921F6}"/>
              </a:ext>
            </a:extLst>
          </p:cNvPr>
          <p:cNvSpPr/>
          <p:nvPr/>
        </p:nvSpPr>
        <p:spPr>
          <a:xfrm>
            <a:off x="728663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FY18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87AAF20-4EB4-4322-8C0F-C52CEA7261CF}"/>
              </a:ext>
            </a:extLst>
          </p:cNvPr>
          <p:cNvSpPr/>
          <p:nvPr/>
        </p:nvSpPr>
        <p:spPr>
          <a:xfrm>
            <a:off x="165100" y="4662488"/>
            <a:ext cx="469900" cy="6096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FY17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2E1280-E240-481F-A72C-10E1A1E89469}"/>
              </a:ext>
            </a:extLst>
          </p:cNvPr>
          <p:cNvCxnSpPr/>
          <p:nvPr/>
        </p:nvCxnSpPr>
        <p:spPr>
          <a:xfrm>
            <a:off x="1276350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CEAE544-5B23-4F89-B951-3ADA31858E86}"/>
              </a:ext>
            </a:extLst>
          </p:cNvPr>
          <p:cNvCxnSpPr/>
          <p:nvPr/>
        </p:nvCxnSpPr>
        <p:spPr>
          <a:xfrm>
            <a:off x="1833563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1EA061-618E-4A9F-806A-58E26D28115C}"/>
              </a:ext>
            </a:extLst>
          </p:cNvPr>
          <p:cNvCxnSpPr/>
          <p:nvPr/>
        </p:nvCxnSpPr>
        <p:spPr>
          <a:xfrm>
            <a:off x="682625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EEF63AA-2769-4984-87A7-0D8950D1015B}"/>
              </a:ext>
            </a:extLst>
          </p:cNvPr>
          <p:cNvCxnSpPr/>
          <p:nvPr/>
        </p:nvCxnSpPr>
        <p:spPr>
          <a:xfrm>
            <a:off x="2398713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C50143-3B7B-4CBD-B2B3-35E18FDBD7AA}"/>
              </a:ext>
            </a:extLst>
          </p:cNvPr>
          <p:cNvCxnSpPr/>
          <p:nvPr/>
        </p:nvCxnSpPr>
        <p:spPr>
          <a:xfrm>
            <a:off x="2970213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AD90F5-9F96-44BB-8DFE-0CE65E4F33DC}"/>
              </a:ext>
            </a:extLst>
          </p:cNvPr>
          <p:cNvCxnSpPr/>
          <p:nvPr/>
        </p:nvCxnSpPr>
        <p:spPr>
          <a:xfrm>
            <a:off x="3538538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624829-B97F-4398-8BF9-9EDACBE27FA6}"/>
              </a:ext>
            </a:extLst>
          </p:cNvPr>
          <p:cNvCxnSpPr/>
          <p:nvPr/>
        </p:nvCxnSpPr>
        <p:spPr>
          <a:xfrm>
            <a:off x="4106863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2163F3A-E592-491F-9F22-47C0FB5910C6}"/>
              </a:ext>
            </a:extLst>
          </p:cNvPr>
          <p:cNvCxnSpPr/>
          <p:nvPr/>
        </p:nvCxnSpPr>
        <p:spPr>
          <a:xfrm>
            <a:off x="4675188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28C994-B36C-4D5D-ACA9-5A9841709625}"/>
              </a:ext>
            </a:extLst>
          </p:cNvPr>
          <p:cNvCxnSpPr/>
          <p:nvPr/>
        </p:nvCxnSpPr>
        <p:spPr>
          <a:xfrm>
            <a:off x="5243513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A6980EA-E181-474C-B5D8-22FD9CEEAB34}"/>
              </a:ext>
            </a:extLst>
          </p:cNvPr>
          <p:cNvCxnSpPr/>
          <p:nvPr/>
        </p:nvCxnSpPr>
        <p:spPr>
          <a:xfrm>
            <a:off x="5811838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37EEA5-CB0A-412F-8B70-50CDF3EB4FE9}"/>
              </a:ext>
            </a:extLst>
          </p:cNvPr>
          <p:cNvCxnSpPr/>
          <p:nvPr/>
        </p:nvCxnSpPr>
        <p:spPr>
          <a:xfrm>
            <a:off x="6378575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7C206A-3521-4317-B262-853BD5201D62}"/>
              </a:ext>
            </a:extLst>
          </p:cNvPr>
          <p:cNvCxnSpPr/>
          <p:nvPr/>
        </p:nvCxnSpPr>
        <p:spPr>
          <a:xfrm>
            <a:off x="6946900" y="4703763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FB54D9-700E-4642-8D5F-F5CA48EA910C}"/>
              </a:ext>
            </a:extLst>
          </p:cNvPr>
          <p:cNvCxnSpPr/>
          <p:nvPr/>
        </p:nvCxnSpPr>
        <p:spPr>
          <a:xfrm>
            <a:off x="7543800" y="4702175"/>
            <a:ext cx="0" cy="58420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935D6C7-2BFD-4D44-AC3D-902044B1803E}"/>
              </a:ext>
            </a:extLst>
          </p:cNvPr>
          <p:cNvCxnSpPr/>
          <p:nvPr/>
        </p:nvCxnSpPr>
        <p:spPr>
          <a:xfrm>
            <a:off x="1052513" y="1252538"/>
            <a:ext cx="11112" cy="3449637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4-Point Star 37">
            <a:extLst>
              <a:ext uri="{FF2B5EF4-FFF2-40B4-BE49-F238E27FC236}">
                <a16:creationId xmlns:a16="http://schemas.microsoft.com/office/drawing/2014/main" id="{A1E60D39-027B-47E7-A7AE-63F0067D42AC}"/>
              </a:ext>
            </a:extLst>
          </p:cNvPr>
          <p:cNvSpPr/>
          <p:nvPr/>
        </p:nvSpPr>
        <p:spPr>
          <a:xfrm>
            <a:off x="984250" y="4756150"/>
            <a:ext cx="152400" cy="15240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33CB5334-7B3D-4862-9634-A98012438D07}"/>
              </a:ext>
            </a:extLst>
          </p:cNvPr>
          <p:cNvSpPr/>
          <p:nvPr/>
        </p:nvSpPr>
        <p:spPr>
          <a:xfrm>
            <a:off x="6342063" y="4667250"/>
            <a:ext cx="469900" cy="585788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FY28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6472D34-13F2-4812-B4B2-D126323C94E5}"/>
              </a:ext>
            </a:extLst>
          </p:cNvPr>
          <p:cNvCxnSpPr/>
          <p:nvPr/>
        </p:nvCxnSpPr>
        <p:spPr>
          <a:xfrm>
            <a:off x="8088313" y="4703763"/>
            <a:ext cx="0" cy="585787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118" name="TextBox 44">
            <a:extLst>
              <a:ext uri="{FF2B5EF4-FFF2-40B4-BE49-F238E27FC236}">
                <a16:creationId xmlns:a16="http://schemas.microsoft.com/office/drawing/2014/main" id="{D6F070F7-16CE-4E9F-879B-E3545E9F3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288" y="1625298"/>
            <a:ext cx="331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SSR1 1</a:t>
            </a:r>
            <a:r>
              <a:rPr kumimoji="0" lang="en-US" alt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Cryomodule Fab/Assembly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B261EB1-ACA4-474E-9305-2463A87C9AD0}"/>
              </a:ext>
            </a:extLst>
          </p:cNvPr>
          <p:cNvSpPr/>
          <p:nvPr/>
        </p:nvSpPr>
        <p:spPr>
          <a:xfrm>
            <a:off x="6148388" y="5727700"/>
            <a:ext cx="685800" cy="165100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39DB37-EAEE-4DF0-BFF4-D1ECAEC6BC37}"/>
              </a:ext>
            </a:extLst>
          </p:cNvPr>
          <p:cNvSpPr/>
          <p:nvPr/>
        </p:nvSpPr>
        <p:spPr>
          <a:xfrm>
            <a:off x="6151563" y="5441950"/>
            <a:ext cx="685800" cy="165100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22" name="TextBox 49">
            <a:extLst>
              <a:ext uri="{FF2B5EF4-FFF2-40B4-BE49-F238E27FC236}">
                <a16:creationId xmlns:a16="http://schemas.microsoft.com/office/drawing/2014/main" id="{18EE3193-AEAF-4287-9B4A-0643E304E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8313" y="5359400"/>
            <a:ext cx="18875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DOE Activity</a:t>
            </a:r>
          </a:p>
        </p:txBody>
      </p:sp>
      <p:sp>
        <p:nvSpPr>
          <p:cNvPr id="46123" name="TextBox 50">
            <a:extLst>
              <a:ext uri="{FF2B5EF4-FFF2-40B4-BE49-F238E27FC236}">
                <a16:creationId xmlns:a16="http://schemas.microsoft.com/office/drawing/2014/main" id="{DF7B1798-8D71-47CF-AE0C-215A29A9C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7200" y="5672138"/>
            <a:ext cx="33496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DOE and/or International Partners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1412407-1850-4C3C-A825-680D317D525D}"/>
              </a:ext>
            </a:extLst>
          </p:cNvPr>
          <p:cNvSpPr/>
          <p:nvPr/>
        </p:nvSpPr>
        <p:spPr>
          <a:xfrm>
            <a:off x="92359" y="1692547"/>
            <a:ext cx="1437496" cy="172704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8F48401-0CAC-4287-A83C-9B02F4C889D8}"/>
              </a:ext>
            </a:extLst>
          </p:cNvPr>
          <p:cNvCxnSpPr/>
          <p:nvPr/>
        </p:nvCxnSpPr>
        <p:spPr>
          <a:xfrm>
            <a:off x="2519361" y="5276495"/>
            <a:ext cx="3175" cy="53340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126" name="TextBox 59">
            <a:extLst>
              <a:ext uri="{FF2B5EF4-FFF2-40B4-BE49-F238E27FC236}">
                <a16:creationId xmlns:a16="http://schemas.microsoft.com/office/drawing/2014/main" id="{A351A7B5-6C6D-4A2E-9DED-ED0DDA883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786" y="5641706"/>
            <a:ext cx="147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Receipt of largest single in-kind contribution 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DFD2EBC-5EE5-4D75-A877-8FAA4B4E4C9C}"/>
              </a:ext>
            </a:extLst>
          </p:cNvPr>
          <p:cNvCxnSpPr/>
          <p:nvPr/>
        </p:nvCxnSpPr>
        <p:spPr>
          <a:xfrm>
            <a:off x="2688463" y="5286375"/>
            <a:ext cx="0" cy="17145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128" name="TextBox 61">
            <a:extLst>
              <a:ext uri="{FF2B5EF4-FFF2-40B4-BE49-F238E27FC236}">
                <a16:creationId xmlns:a16="http://schemas.microsoft.com/office/drawing/2014/main" id="{49A4D7ED-D556-434E-83B4-F4C32D15A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868" y="5498306"/>
            <a:ext cx="1554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Retirement of several high technical risks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29" name="TextBox 62">
            <a:extLst>
              <a:ext uri="{FF2B5EF4-FFF2-40B4-BE49-F238E27FC236}">
                <a16:creationId xmlns:a16="http://schemas.microsoft.com/office/drawing/2014/main" id="{0D462250-477F-425E-8004-A25CAD4B4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847725"/>
            <a:ext cx="92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CD-1</a:t>
            </a:r>
          </a:p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Approval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FA945F4-E090-4404-985A-1A435745F435}"/>
              </a:ext>
            </a:extLst>
          </p:cNvPr>
          <p:cNvSpPr/>
          <p:nvPr/>
        </p:nvSpPr>
        <p:spPr>
          <a:xfrm>
            <a:off x="82547" y="1934042"/>
            <a:ext cx="2605916" cy="173736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34" name="TextBox 74">
            <a:extLst>
              <a:ext uri="{FF2B5EF4-FFF2-40B4-BE49-F238E27FC236}">
                <a16:creationId xmlns:a16="http://schemas.microsoft.com/office/drawing/2014/main" id="{6AD7CFEE-0088-4C48-BBF5-1D36353AF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92" y="2091674"/>
            <a:ext cx="2527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Cryoplant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Final Design &amp; Fabrication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B36DFE2-90D2-42CD-8265-CAA4034D7A53}"/>
              </a:ext>
            </a:extLst>
          </p:cNvPr>
          <p:cNvSpPr/>
          <p:nvPr/>
        </p:nvSpPr>
        <p:spPr>
          <a:xfrm>
            <a:off x="1212135" y="2168090"/>
            <a:ext cx="1296733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7" name="Freeform 146">
            <a:extLst>
              <a:ext uri="{FF2B5EF4-FFF2-40B4-BE49-F238E27FC236}">
                <a16:creationId xmlns:a16="http://schemas.microsoft.com/office/drawing/2014/main" id="{0CB21B50-4B8D-4706-B2CA-CE741E00839A}"/>
              </a:ext>
            </a:extLst>
          </p:cNvPr>
          <p:cNvSpPr/>
          <p:nvPr/>
        </p:nvSpPr>
        <p:spPr>
          <a:xfrm>
            <a:off x="6940550" y="4662488"/>
            <a:ext cx="469900" cy="5842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FY29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549003C-0ED5-46E4-A998-74CE402C5588}"/>
              </a:ext>
            </a:extLst>
          </p:cNvPr>
          <p:cNvSpPr/>
          <p:nvPr/>
        </p:nvSpPr>
        <p:spPr>
          <a:xfrm>
            <a:off x="82547" y="1408953"/>
            <a:ext cx="1376250" cy="172704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42" name="TextBox 71">
            <a:extLst>
              <a:ext uri="{FF2B5EF4-FFF2-40B4-BE49-F238E27FC236}">
                <a16:creationId xmlns:a16="http://schemas.microsoft.com/office/drawing/2014/main" id="{B4762F52-0A36-4048-922C-D79E27810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933" y="1370550"/>
            <a:ext cx="3835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HWR Fab/Assembly</a:t>
            </a:r>
          </a:p>
        </p:txBody>
      </p:sp>
      <p:sp>
        <p:nvSpPr>
          <p:cNvPr id="132" name="Freeform 131">
            <a:extLst>
              <a:ext uri="{FF2B5EF4-FFF2-40B4-BE49-F238E27FC236}">
                <a16:creationId xmlns:a16="http://schemas.microsoft.com/office/drawing/2014/main" id="{3CE40A08-76DF-4984-8CBB-24CF7B39501C}"/>
              </a:ext>
            </a:extLst>
          </p:cNvPr>
          <p:cNvSpPr/>
          <p:nvPr/>
        </p:nvSpPr>
        <p:spPr>
          <a:xfrm>
            <a:off x="7589838" y="4654550"/>
            <a:ext cx="469900" cy="584200"/>
          </a:xfrm>
          <a:custGeom>
            <a:avLst/>
            <a:gdLst>
              <a:gd name="connsiteX0" fmla="*/ 0 w 469906"/>
              <a:gd name="connsiteY0" fmla="*/ 0 h 610350"/>
              <a:gd name="connsiteX1" fmla="*/ 469906 w 469906"/>
              <a:gd name="connsiteY1" fmla="*/ 0 h 610350"/>
              <a:gd name="connsiteX2" fmla="*/ 469906 w 469906"/>
              <a:gd name="connsiteY2" fmla="*/ 610350 h 610350"/>
              <a:gd name="connsiteX3" fmla="*/ 0 w 469906"/>
              <a:gd name="connsiteY3" fmla="*/ 610350 h 610350"/>
              <a:gd name="connsiteX4" fmla="*/ 0 w 469906"/>
              <a:gd name="connsiteY4" fmla="*/ 0 h 61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906" h="610350">
                <a:moveTo>
                  <a:pt x="0" y="0"/>
                </a:moveTo>
                <a:lnTo>
                  <a:pt x="469906" y="0"/>
                </a:lnTo>
                <a:lnTo>
                  <a:pt x="469906" y="610350"/>
                </a:lnTo>
                <a:lnTo>
                  <a:pt x="0" y="610350"/>
                </a:lnTo>
                <a:lnTo>
                  <a:pt x="0" y="0"/>
                </a:lnTo>
                <a:close/>
              </a:path>
            </a:pathLst>
          </a:cu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0" tIns="111760" rIns="0" bIns="111760" spcCol="1270" anchor="ctr"/>
          <a:lstStyle/>
          <a:p>
            <a:pPr marL="0" marR="0" lvl="0" indent="0" algn="ctr" defTabSz="48895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FY 30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EF7E2533-E80B-452D-AFCA-61295244FDB5}"/>
              </a:ext>
            </a:extLst>
          </p:cNvPr>
          <p:cNvSpPr/>
          <p:nvPr/>
        </p:nvSpPr>
        <p:spPr>
          <a:xfrm>
            <a:off x="1717629" y="2431118"/>
            <a:ext cx="643912" cy="173736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45" name="TextBox 99">
            <a:extLst>
              <a:ext uri="{FF2B5EF4-FFF2-40B4-BE49-F238E27FC236}">
                <a16:creationId xmlns:a16="http://schemas.microsoft.com/office/drawing/2014/main" id="{C88BE916-50A3-4663-9CF5-13A95800F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528" y="2369196"/>
            <a:ext cx="2978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Cryoplant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Building</a:t>
            </a:r>
            <a:r>
              <a:rPr kumimoji="0" lang="en-US" altLang="en-US" sz="1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Construction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46" name="TextBox 44">
            <a:extLst>
              <a:ext uri="{FF2B5EF4-FFF2-40B4-BE49-F238E27FC236}">
                <a16:creationId xmlns:a16="http://schemas.microsoft.com/office/drawing/2014/main" id="{15966A49-2F24-4A83-A6F9-BBD365AD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5888" y="1880301"/>
            <a:ext cx="331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PIP2IT Program</a:t>
            </a:r>
            <a:endParaRPr kumimoji="0" lang="en-US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47" name="TextBox 74">
            <a:extLst>
              <a:ext uri="{FF2B5EF4-FFF2-40B4-BE49-F238E27FC236}">
                <a16:creationId xmlns:a16="http://schemas.microsoft.com/office/drawing/2014/main" id="{9B042A0A-0650-4969-A085-C3C923094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8781" y="2596927"/>
            <a:ext cx="2527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SSR1 Production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A2F77AA-F346-423C-A197-D6C0B47698F0}"/>
              </a:ext>
            </a:extLst>
          </p:cNvPr>
          <p:cNvSpPr/>
          <p:nvPr/>
        </p:nvSpPr>
        <p:spPr>
          <a:xfrm>
            <a:off x="2688463" y="2648171"/>
            <a:ext cx="2276453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49" name="TextBox 74">
            <a:extLst>
              <a:ext uri="{FF2B5EF4-FFF2-40B4-BE49-F238E27FC236}">
                <a16:creationId xmlns:a16="http://schemas.microsoft.com/office/drawing/2014/main" id="{2C4F4ED1-0C87-42EB-8D67-ABEE66A4A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957" y="3001359"/>
            <a:ext cx="24728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SSR2 </a:t>
            </a:r>
            <a:r>
              <a:rPr kumimoji="0" lang="en-US" altLang="en-US" sz="1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Production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730941CC-7E13-4328-A7CE-6DE90CABE94D}"/>
              </a:ext>
            </a:extLst>
          </p:cNvPr>
          <p:cNvSpPr/>
          <p:nvPr/>
        </p:nvSpPr>
        <p:spPr>
          <a:xfrm>
            <a:off x="82548" y="2981545"/>
            <a:ext cx="3651528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4F2CB08-1E89-4259-BB47-6D28DD625CC1}"/>
              </a:ext>
            </a:extLst>
          </p:cNvPr>
          <p:cNvSpPr/>
          <p:nvPr/>
        </p:nvSpPr>
        <p:spPr>
          <a:xfrm>
            <a:off x="3329874" y="3058456"/>
            <a:ext cx="2187008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53" name="TextBox 74">
            <a:extLst>
              <a:ext uri="{FF2B5EF4-FFF2-40B4-BE49-F238E27FC236}">
                <a16:creationId xmlns:a16="http://schemas.microsoft.com/office/drawing/2014/main" id="{896DC62B-CCF7-4B25-A82A-52AF2CEB1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061" y="3434107"/>
            <a:ext cx="2527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LB650</a:t>
            </a: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Production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38F7A41E-9987-4B6B-839E-7C9D05E141C9}"/>
              </a:ext>
            </a:extLst>
          </p:cNvPr>
          <p:cNvSpPr/>
          <p:nvPr/>
        </p:nvSpPr>
        <p:spPr>
          <a:xfrm>
            <a:off x="82549" y="3418106"/>
            <a:ext cx="3275014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340029B-CA40-45E7-875E-37A6FA430726}"/>
              </a:ext>
            </a:extLst>
          </p:cNvPr>
          <p:cNvSpPr/>
          <p:nvPr/>
        </p:nvSpPr>
        <p:spPr>
          <a:xfrm>
            <a:off x="2738566" y="3492531"/>
            <a:ext cx="2226350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57" name="TextBox 74">
            <a:extLst>
              <a:ext uri="{FF2B5EF4-FFF2-40B4-BE49-F238E27FC236}">
                <a16:creationId xmlns:a16="http://schemas.microsoft.com/office/drawing/2014/main" id="{F1F08A5A-0EC9-4FFE-9F0E-6C7CC8E4B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371" y="3822627"/>
            <a:ext cx="25273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HB650 Production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09FEC7F3-DB8E-4D58-B146-8B253CB1C340}"/>
              </a:ext>
            </a:extLst>
          </p:cNvPr>
          <p:cNvSpPr/>
          <p:nvPr/>
        </p:nvSpPr>
        <p:spPr>
          <a:xfrm>
            <a:off x="82550" y="3841969"/>
            <a:ext cx="3621836" cy="175993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BCF776E8-F166-4AFB-A195-8F45CDD3D3FE}"/>
              </a:ext>
            </a:extLst>
          </p:cNvPr>
          <p:cNvSpPr/>
          <p:nvPr/>
        </p:nvSpPr>
        <p:spPr>
          <a:xfrm>
            <a:off x="2726614" y="3888721"/>
            <a:ext cx="2099514" cy="173736"/>
          </a:xfrm>
          <a:prstGeom prst="rect">
            <a:avLst/>
          </a:prstGeom>
          <a:pattFill prst="wdUpDiag">
            <a:fgClr>
              <a:schemeClr val="tx2"/>
            </a:fgClr>
            <a:bgClr>
              <a:srgbClr val="00B0F0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05F94535-92FD-4F41-9F2F-3B073CEA4316}"/>
              </a:ext>
            </a:extLst>
          </p:cNvPr>
          <p:cNvSpPr/>
          <p:nvPr/>
        </p:nvSpPr>
        <p:spPr>
          <a:xfrm>
            <a:off x="3704386" y="4136157"/>
            <a:ext cx="2375867" cy="173736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62" name="TextBox 99">
            <a:extLst>
              <a:ext uri="{FF2B5EF4-FFF2-40B4-BE49-F238E27FC236}">
                <a16:creationId xmlns:a16="http://schemas.microsoft.com/office/drawing/2014/main" id="{3D832087-F0A6-4AC8-92F7-624D79527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253" y="4074319"/>
            <a:ext cx="2263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Installation &amp; Commissioning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0A6A91BC-DCC0-4F59-ADFD-32219C11AA9F}"/>
              </a:ext>
            </a:extLst>
          </p:cNvPr>
          <p:cNvSpPr/>
          <p:nvPr/>
        </p:nvSpPr>
        <p:spPr>
          <a:xfrm>
            <a:off x="2361542" y="4393391"/>
            <a:ext cx="2881972" cy="173736"/>
          </a:xfrm>
          <a:prstGeom prst="rect">
            <a:avLst/>
          </a:prstGeom>
          <a:solidFill>
            <a:srgbClr val="00B0F0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166" name="TextBox 99">
            <a:extLst>
              <a:ext uri="{FF2B5EF4-FFF2-40B4-BE49-F238E27FC236}">
                <a16:creationId xmlns:a16="http://schemas.microsoft.com/office/drawing/2014/main" id="{DA138DBB-67A7-4DA4-A15F-D1FB180DA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161" y="4398174"/>
            <a:ext cx="3254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Remaining Conventional Facilities Construction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F221E1EB-EEA1-40E6-85EF-9B36B7711D5E}"/>
              </a:ext>
            </a:extLst>
          </p:cNvPr>
          <p:cNvCxnSpPr/>
          <p:nvPr/>
        </p:nvCxnSpPr>
        <p:spPr>
          <a:xfrm>
            <a:off x="1562100" y="5286375"/>
            <a:ext cx="4763" cy="119063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170" name="TextBox 82">
            <a:extLst>
              <a:ext uri="{FF2B5EF4-FFF2-40B4-BE49-F238E27FC236}">
                <a16:creationId xmlns:a16="http://schemas.microsoft.com/office/drawing/2014/main" id="{D7773472-5C1E-41A6-B139-0E65CBDD3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8" y="5243513"/>
            <a:ext cx="16430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DR Complete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74">
            <a:extLst>
              <a:ext uri="{FF2B5EF4-FFF2-40B4-BE49-F238E27FC236}">
                <a16:creationId xmlns:a16="http://schemas.microsoft.com/office/drawing/2014/main" id="{6EBAB95B-73FE-614A-A639-DE2BE3B3A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" y="3185942"/>
            <a:ext cx="30865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LB650 Engineering/Design Verification</a:t>
            </a:r>
          </a:p>
        </p:txBody>
      </p:sp>
      <p:sp>
        <p:nvSpPr>
          <p:cNvPr id="85" name="TextBox 74">
            <a:extLst>
              <a:ext uri="{FF2B5EF4-FFF2-40B4-BE49-F238E27FC236}">
                <a16:creationId xmlns:a16="http://schemas.microsoft.com/office/drawing/2014/main" id="{D1AA424A-7F1A-6041-8515-7023701F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0" y="2745338"/>
            <a:ext cx="31260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SSR2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Engineering/Design Verification</a:t>
            </a:r>
          </a:p>
        </p:txBody>
      </p:sp>
      <p:sp>
        <p:nvSpPr>
          <p:cNvPr id="86" name="TextBox 74">
            <a:extLst>
              <a:ext uri="{FF2B5EF4-FFF2-40B4-BE49-F238E27FC236}">
                <a16:creationId xmlns:a16="http://schemas.microsoft.com/office/drawing/2014/main" id="{0E5516E1-2CB0-BE45-8081-97C7CDCFF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11952"/>
            <a:ext cx="30630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B650 Engineering/Design Verification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B5AD491-C0D2-B644-841E-D07AD1FB3C2B}"/>
              </a:ext>
            </a:extLst>
          </p:cNvPr>
          <p:cNvSpPr/>
          <p:nvPr/>
        </p:nvSpPr>
        <p:spPr>
          <a:xfrm>
            <a:off x="6034190" y="5813181"/>
            <a:ext cx="685800" cy="164592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1A3D6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TextBox 74">
            <a:extLst>
              <a:ext uri="{FF2B5EF4-FFF2-40B4-BE49-F238E27FC236}">
                <a16:creationId xmlns:a16="http://schemas.microsoft.com/office/drawing/2014/main" id="{92E7EDF6-5C6D-6B41-92D1-84E58A17D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8747" y="5576202"/>
            <a:ext cx="2527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Production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TextBox 74">
            <a:extLst>
              <a:ext uri="{FF2B5EF4-FFF2-40B4-BE49-F238E27FC236}">
                <a16:creationId xmlns:a16="http://schemas.microsoft.com/office/drawing/2014/main" id="{7BFB3B62-C7CA-D345-B61A-A56C9E591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241" y="5764845"/>
            <a:ext cx="19360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Engineering/Development</a:t>
            </a:r>
          </a:p>
        </p:txBody>
      </p:sp>
      <p:sp>
        <p:nvSpPr>
          <p:cNvPr id="90" name="4-Point Star 65">
            <a:extLst>
              <a:ext uri="{FF2B5EF4-FFF2-40B4-BE49-F238E27FC236}">
                <a16:creationId xmlns:a16="http://schemas.microsoft.com/office/drawing/2014/main" id="{1B18F3B8-F03C-CD4F-BC8C-B69CFA0C1DFA}"/>
              </a:ext>
            </a:extLst>
          </p:cNvPr>
          <p:cNvSpPr/>
          <p:nvPr/>
        </p:nvSpPr>
        <p:spPr>
          <a:xfrm>
            <a:off x="1490241" y="4766942"/>
            <a:ext cx="152400" cy="1524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TextBox 62">
            <a:extLst>
              <a:ext uri="{FF2B5EF4-FFF2-40B4-BE49-F238E27FC236}">
                <a16:creationId xmlns:a16="http://schemas.microsoft.com/office/drawing/2014/main" id="{4B78085B-5C1B-0D46-9E04-6EF015B69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760" y="4303200"/>
            <a:ext cx="926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CD-2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CD-3a</a:t>
            </a:r>
          </a:p>
        </p:txBody>
      </p:sp>
      <p:sp>
        <p:nvSpPr>
          <p:cNvPr id="95" name="4-Point Star 65">
            <a:extLst>
              <a:ext uri="{FF2B5EF4-FFF2-40B4-BE49-F238E27FC236}">
                <a16:creationId xmlns:a16="http://schemas.microsoft.com/office/drawing/2014/main" id="{6FA364AE-4FE0-4445-B715-9BB9D3880F7D}"/>
              </a:ext>
            </a:extLst>
          </p:cNvPr>
          <p:cNvSpPr/>
          <p:nvPr/>
        </p:nvSpPr>
        <p:spPr>
          <a:xfrm>
            <a:off x="2154237" y="4848637"/>
            <a:ext cx="152400" cy="152400"/>
          </a:xfrm>
          <a:prstGeom prst="star4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TextBox 66">
            <a:extLst>
              <a:ext uri="{FF2B5EF4-FFF2-40B4-BE49-F238E27FC236}">
                <a16:creationId xmlns:a16="http://schemas.microsoft.com/office/drawing/2014/main" id="{72023AEF-48D5-204F-83A2-1DE8FA991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983" y="4452280"/>
            <a:ext cx="4852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CD-3</a:t>
            </a: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" name="4-Point Star 65">
            <a:extLst>
              <a:ext uri="{FF2B5EF4-FFF2-40B4-BE49-F238E27FC236}">
                <a16:creationId xmlns:a16="http://schemas.microsoft.com/office/drawing/2014/main" id="{CEF66C24-84F6-7342-B803-6CB79B3EAA82}"/>
              </a:ext>
            </a:extLst>
          </p:cNvPr>
          <p:cNvSpPr/>
          <p:nvPr/>
        </p:nvSpPr>
        <p:spPr>
          <a:xfrm>
            <a:off x="6008035" y="4741352"/>
            <a:ext cx="152400" cy="152400"/>
          </a:xfrm>
          <a:prstGeom prst="star4">
            <a:avLst/>
          </a:prstGeom>
          <a:solidFill>
            <a:schemeClr val="tx1"/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TextBox 109">
            <a:extLst>
              <a:ext uri="{FF2B5EF4-FFF2-40B4-BE49-F238E27FC236}">
                <a16:creationId xmlns:a16="http://schemas.microsoft.com/office/drawing/2014/main" id="{4295F923-DBDC-0F43-897B-8B5A180B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5197" y="4478908"/>
            <a:ext cx="700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CD-4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F9C8FA3-EEC3-F549-A7C2-1D86AC565FC0}"/>
              </a:ext>
            </a:extLst>
          </p:cNvPr>
          <p:cNvCxnSpPr/>
          <p:nvPr/>
        </p:nvCxnSpPr>
        <p:spPr>
          <a:xfrm>
            <a:off x="6065021" y="1250950"/>
            <a:ext cx="11113" cy="34956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Box 61">
            <a:extLst>
              <a:ext uri="{FF2B5EF4-FFF2-40B4-BE49-F238E27FC236}">
                <a16:creationId xmlns:a16="http://schemas.microsoft.com/office/drawing/2014/main" id="{10607D01-F829-944B-816B-D51D2DED5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770" y="5372041"/>
            <a:ext cx="1554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Beneficial Occupancy of the </a:t>
            </a:r>
            <a:r>
              <a:rPr kumimoji="0" lang="en-US" alt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Linac</a:t>
            </a:r>
            <a:r>
              <a: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025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Tunnel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1025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FF4899F-14C8-FA47-BDD1-9CD253A5889B}"/>
              </a:ext>
            </a:extLst>
          </p:cNvPr>
          <p:cNvCxnSpPr/>
          <p:nvPr/>
        </p:nvCxnSpPr>
        <p:spPr>
          <a:xfrm>
            <a:off x="3705331" y="5286375"/>
            <a:ext cx="0" cy="171450"/>
          </a:xfrm>
          <a:prstGeom prst="line">
            <a:avLst/>
          </a:prstGeom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F0A71E-89AC-4944-9E13-D69E1B3F29ED}"/>
              </a:ext>
            </a:extLst>
          </p:cNvPr>
          <p:cNvSpPr txBox="1"/>
          <p:nvPr/>
        </p:nvSpPr>
        <p:spPr>
          <a:xfrm>
            <a:off x="7686636" y="300763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highlight>
                  <a:srgbClr val="FFFF00"/>
                </a:highlight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90314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48FD6E-7B9B-4691-B3AC-E89C25096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79462"/>
            <a:ext cx="8672513" cy="4688218"/>
          </a:xfrm>
        </p:spPr>
        <p:txBody>
          <a:bodyPr/>
          <a:lstStyle/>
          <a:p>
            <a:pPr marL="6858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All partners are treated equally</a:t>
            </a:r>
          </a:p>
          <a:p>
            <a:pPr marL="685800" lvl="1" indent="-342900"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685800" lvl="1" indent="-342900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rgbClr val="000000"/>
                </a:solidFill>
              </a:rPr>
              <a:t>Pursue partnerships where broader interests are aligned, specifically technology (SRF) and science (DUNE)</a:t>
            </a:r>
          </a:p>
          <a:p>
            <a:pPr marL="685800" lvl="1" indent="-342900">
              <a:buFont typeface="Wingdings" panose="05000000000000000000" pitchFamily="2" charset="2"/>
              <a:buChar char="§"/>
            </a:pPr>
            <a:endParaRPr lang="en-US" altLang="en-US" sz="2000" dirty="0">
              <a:solidFill>
                <a:srgbClr val="000000"/>
              </a:solidFill>
            </a:endParaRPr>
          </a:p>
          <a:p>
            <a:pPr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Partner scope, delivery timeframe, milestones and management processes are described in joint Project Planning Documents, under development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Develop redundant core capabilities and knowledge between each partner and </a:t>
            </a:r>
            <a:r>
              <a:rPr lang="en-US" sz="2000" dirty="0" err="1">
                <a:solidFill>
                  <a:srgbClr val="000000"/>
                </a:solidFill>
              </a:rPr>
              <a:t>Fermilab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The International Neutrino Council (INC), chaired by Jim Siegrist, comprises partner agencies’ directors, provides oversight, escalation mechanism, issues resolution at partner-wide level </a:t>
            </a:r>
          </a:p>
          <a:p>
            <a:pPr marL="457200" lvl="1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</a:rPr>
              <a:t>Present state: </a:t>
            </a:r>
            <a:r>
              <a:rPr lang="en-US" sz="2000" dirty="0" err="1">
                <a:solidFill>
                  <a:srgbClr val="000000"/>
                </a:solidFill>
              </a:rPr>
              <a:t>Fermilab</a:t>
            </a:r>
            <a:r>
              <a:rPr lang="en-US" sz="2000" dirty="0">
                <a:solidFill>
                  <a:srgbClr val="000000"/>
                </a:solidFill>
              </a:rPr>
              <a:t> is still in negotiation with PIP-II partners for IKC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alt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841529-440C-430C-8123-34655EFE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116502"/>
            <a:ext cx="8901113" cy="539780"/>
          </a:xfrm>
        </p:spPr>
        <p:txBody>
          <a:bodyPr/>
          <a:lstStyle/>
          <a:p>
            <a:r>
              <a:rPr lang="en-US" dirty="0"/>
              <a:t>PIP-II International Partnership Principles </a:t>
            </a:r>
          </a:p>
        </p:txBody>
      </p:sp>
    </p:spTree>
    <p:extLst>
      <p:ext uri="{BB962C8B-B14F-4D97-AF65-F5344CB8AC3E}">
        <p14:creationId xmlns:p14="http://schemas.microsoft.com/office/powerpoint/2010/main" val="344861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3"/>
            <a:ext cx="8672513" cy="5411635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PIP-II is the first accelerator project in the US built with substantial international participation</a:t>
            </a:r>
          </a:p>
          <a:p>
            <a:r>
              <a:rPr lang="en-US" dirty="0"/>
              <a:t>PIP-II is the “heart and soul” of Fermilab, and critical to the success of DUNE</a:t>
            </a:r>
          </a:p>
          <a:p>
            <a:r>
              <a:rPr lang="en-US" dirty="0"/>
              <a:t>PIP-II technical design is mature and being validated</a:t>
            </a:r>
          </a:p>
          <a:p>
            <a:pPr lvl="1"/>
            <a:r>
              <a:rPr lang="en-US" dirty="0"/>
              <a:t>Warm Front End is operational </a:t>
            </a:r>
          </a:p>
          <a:p>
            <a:r>
              <a:rPr lang="en-US" b="1" dirty="0">
                <a:solidFill>
                  <a:schemeClr val="accent3"/>
                </a:solidFill>
              </a:rPr>
              <a:t>Received CD-1 approval in July 2018, aiming to baseline in 2019</a:t>
            </a:r>
          </a:p>
          <a:p>
            <a:pPr lvl="1"/>
            <a:r>
              <a:rPr lang="en-US" dirty="0"/>
              <a:t>In process of defining scope for international partners</a:t>
            </a:r>
          </a:p>
          <a:p>
            <a:r>
              <a:rPr lang="en-US" dirty="0"/>
              <a:t>There is an international and in-house momentum building up.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i="1" dirty="0">
                <a:solidFill>
                  <a:srgbClr val="C00000"/>
                </a:solidFill>
              </a:rPr>
              <a:t>International partnerships are essential </a:t>
            </a:r>
          </a:p>
          <a:p>
            <a:pPr marL="0" indent="0" algn="ctr">
              <a:buNone/>
            </a:pPr>
            <a:r>
              <a:rPr lang="en-US" b="1" i="1" dirty="0">
                <a:solidFill>
                  <a:srgbClr val="C00000"/>
                </a:solidFill>
              </a:rPr>
              <a:t>for the success of the PIP-II project.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561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37" y="239588"/>
            <a:ext cx="8970439" cy="574108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22FC32D-4F17-42FE-9453-B9AEA8C86456}"/>
              </a:ext>
            </a:extLst>
          </p:cNvPr>
          <p:cNvSpPr txBox="1">
            <a:spLocks/>
          </p:cNvSpPr>
          <p:nvPr/>
        </p:nvSpPr>
        <p:spPr>
          <a:xfrm>
            <a:off x="377564" y="4125090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solidFill>
                  <a:srgbClr val="C00000"/>
                </a:solidFill>
              </a:rPr>
              <a:t>International partnerships are essential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3200" dirty="0">
                <a:solidFill>
                  <a:srgbClr val="C00000"/>
                </a:solidFill>
              </a:rPr>
              <a:t>for the success of the PIP-II project.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3200" dirty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Thank you for your support of PIP-II!</a:t>
            </a:r>
          </a:p>
        </p:txBody>
      </p:sp>
    </p:spTree>
    <p:extLst>
      <p:ext uri="{BB962C8B-B14F-4D97-AF65-F5344CB8AC3E}">
        <p14:creationId xmlns:p14="http://schemas.microsoft.com/office/powerpoint/2010/main" val="1347573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Number Placeholder 3">
            <a:extLst>
              <a:ext uri="{FF2B5EF4-FFF2-40B4-BE49-F238E27FC236}">
                <a16:creationId xmlns:a16="http://schemas.microsoft.com/office/drawing/2014/main" id="{295E3095-30EA-45B1-8512-14845E9F86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64525" y="6583363"/>
            <a:ext cx="9144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8159B5-3C0B-448F-9B1C-48DFADBA3680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92163" name="Title 1">
            <a:extLst>
              <a:ext uri="{FF2B5EF4-FFF2-40B4-BE49-F238E27FC236}">
                <a16:creationId xmlns:a16="http://schemas.microsoft.com/office/drawing/2014/main" id="{E6DE24C5-1C00-4943-AC86-9E933A44F97D}"/>
              </a:ext>
            </a:extLst>
          </p:cNvPr>
          <p:cNvSpPr txBox="1">
            <a:spLocks/>
          </p:cNvSpPr>
          <p:nvPr/>
        </p:nvSpPr>
        <p:spPr bwMode="auto">
          <a:xfrm>
            <a:off x="217488" y="371475"/>
            <a:ext cx="8686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4C97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India/DAE (started 2009)</a:t>
            </a:r>
          </a:p>
        </p:txBody>
      </p:sp>
      <p:sp>
        <p:nvSpPr>
          <p:cNvPr id="92164" name="Content Placeholder 2">
            <a:extLst>
              <a:ext uri="{FF2B5EF4-FFF2-40B4-BE49-F238E27FC236}">
                <a16:creationId xmlns:a16="http://schemas.microsoft.com/office/drawing/2014/main" id="{3D4975B4-E366-46A3-9FB4-BD78FFD87F7D}"/>
              </a:ext>
            </a:extLst>
          </p:cNvPr>
          <p:cNvSpPr txBox="1">
            <a:spLocks/>
          </p:cNvSpPr>
          <p:nvPr/>
        </p:nvSpPr>
        <p:spPr bwMode="auto">
          <a:xfrm>
            <a:off x="250032" y="3149380"/>
            <a:ext cx="8672512" cy="3007278"/>
          </a:xfrm>
          <a:prstGeom prst="rect">
            <a:avLst/>
          </a:prstGeom>
          <a:noFill/>
          <a:ln w="9525">
            <a:solidFill>
              <a:srgbClr val="004C9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700" b="0" dirty="0">
                <a:solidFill>
                  <a:srgbClr val="404040"/>
                </a:solidFill>
                <a:latin typeface="Calibri" panose="020F0502020204030204" pitchFamily="34" charset="0"/>
                <a:ea typeface="Geneva" pitchFamily="34" charset="0"/>
                <a:cs typeface="MS PGothic" panose="020B0600070205080204" pitchFamily="34" charset="-128"/>
              </a:rPr>
              <a:t> </a:t>
            </a:r>
            <a:r>
              <a:rPr lang="en-US" altLang="en-US" sz="2000" b="0" dirty="0">
                <a:solidFill>
                  <a:srgbClr val="004C97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Contributions to PIP-II</a:t>
            </a:r>
          </a:p>
          <a:p>
            <a:pPr lvl="1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R&amp;D Phase: Substantial contributions over many systems including:</a:t>
            </a:r>
          </a:p>
          <a:p>
            <a:pPr lvl="2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SRF accelerating cavities</a:t>
            </a:r>
          </a:p>
          <a:p>
            <a:pPr lvl="2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RF amplifiers</a:t>
            </a:r>
          </a:p>
          <a:p>
            <a:pPr lvl="2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Magnets (conventional and superconducting)</a:t>
            </a:r>
          </a:p>
          <a:p>
            <a:pPr lvl="1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Construction phase:</a:t>
            </a:r>
          </a:p>
          <a:p>
            <a:pPr lvl="2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2 kW </a:t>
            </a:r>
            <a:r>
              <a:rPr lang="en-US" altLang="en-US" sz="2000" b="0" dirty="0" err="1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cryoplant</a:t>
            </a:r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 in procurement phase</a:t>
            </a:r>
          </a:p>
          <a:p>
            <a:pPr lvl="2" eaLnBrk="1" hangingPunct="1"/>
            <a:r>
              <a:rPr lang="en-US" altLang="en-US" sz="2000" b="0" dirty="0">
                <a:solidFill>
                  <a:srgbClr val="404040"/>
                </a:solidFill>
                <a:latin typeface="Helvetica" pitchFamily="34" charset="0"/>
                <a:ea typeface="Geneva" pitchFamily="34" charset="0"/>
                <a:cs typeface="MS PGothic" panose="020B0600070205080204" pitchFamily="34" charset="-128"/>
              </a:rPr>
              <a:t>Many systems covering all areas under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30A17-B3C4-458F-A5DD-5EC5F90D9FB0}"/>
              </a:ext>
            </a:extLst>
          </p:cNvPr>
          <p:cNvSpPr txBox="1"/>
          <p:nvPr/>
        </p:nvSpPr>
        <p:spPr>
          <a:xfrm>
            <a:off x="222250" y="952500"/>
            <a:ext cx="5849938" cy="1384300"/>
          </a:xfrm>
          <a:prstGeom prst="rect">
            <a:avLst/>
          </a:prstGeom>
          <a:noFill/>
          <a:ln>
            <a:solidFill>
              <a:srgbClr val="004C97"/>
            </a:solidFill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kern="0" dirty="0">
                <a:solidFill>
                  <a:srgbClr val="004C97"/>
                </a:solidFill>
                <a:latin typeface="Helvetica" pitchFamily="34" charset="0"/>
              </a:rPr>
              <a:t>Expertise, experience, capabilities</a:t>
            </a:r>
          </a:p>
          <a:p>
            <a:pPr marL="45720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404040"/>
                </a:solidFill>
                <a:latin typeface="Helvetica" pitchFamily="34" charset="0"/>
              </a:rPr>
              <a:t>Substantial engineering/manufacturing experience</a:t>
            </a:r>
          </a:p>
          <a:p>
            <a:pPr marL="45720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404040"/>
                </a:solidFill>
                <a:latin typeface="Helvetica" pitchFamily="34" charset="0"/>
              </a:rPr>
              <a:t>Superconducting correction magnets for LHC</a:t>
            </a:r>
          </a:p>
          <a:p>
            <a:pPr marL="45720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404040"/>
                </a:solidFill>
                <a:latin typeface="Helvetica" pitchFamily="34" charset="0"/>
              </a:rPr>
              <a:t>Construction and operation of 2 GeV synchrotron light source at RRCAT</a:t>
            </a:r>
          </a:p>
        </p:txBody>
      </p:sp>
      <p:grpSp>
        <p:nvGrpSpPr>
          <p:cNvPr id="92166" name="Group 7">
            <a:extLst>
              <a:ext uri="{FF2B5EF4-FFF2-40B4-BE49-F238E27FC236}">
                <a16:creationId xmlns:a16="http://schemas.microsoft.com/office/drawing/2014/main" id="{B5F7A2A7-3ECE-4687-ACB7-A2F64C143457}"/>
              </a:ext>
            </a:extLst>
          </p:cNvPr>
          <p:cNvGrpSpPr>
            <a:grpSpLocks/>
          </p:cNvGrpSpPr>
          <p:nvPr/>
        </p:nvGrpSpPr>
        <p:grpSpPr bwMode="auto">
          <a:xfrm>
            <a:off x="6326188" y="363538"/>
            <a:ext cx="2408237" cy="1916112"/>
            <a:chOff x="1018698" y="1043195"/>
            <a:chExt cx="2662486" cy="2105649"/>
          </a:xfrm>
        </p:grpSpPr>
        <p:grpSp>
          <p:nvGrpSpPr>
            <p:cNvPr id="92168" name="Group 8">
              <a:extLst>
                <a:ext uri="{FF2B5EF4-FFF2-40B4-BE49-F238E27FC236}">
                  <a16:creationId xmlns:a16="http://schemas.microsoft.com/office/drawing/2014/main" id="{22D75426-4DB3-4B98-8F36-A444199B62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698" y="1043195"/>
              <a:ext cx="2662486" cy="1910991"/>
              <a:chOff x="6252914" y="2213593"/>
              <a:chExt cx="2662486" cy="1910991"/>
            </a:xfrm>
          </p:grpSpPr>
          <p:grpSp>
            <p:nvGrpSpPr>
              <p:cNvPr id="92171" name="Group 11">
                <a:extLst>
                  <a:ext uri="{FF2B5EF4-FFF2-40B4-BE49-F238E27FC236}">
                    <a16:creationId xmlns:a16="http://schemas.microsoft.com/office/drawing/2014/main" id="{DD8DED0C-045A-4BC6-AA42-DB85FA4DC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52914" y="2213593"/>
                <a:ext cx="2662486" cy="1910991"/>
                <a:chOff x="6252914" y="2213593"/>
                <a:chExt cx="2662486" cy="1910991"/>
              </a:xfrm>
            </p:grpSpPr>
            <p:grpSp>
              <p:nvGrpSpPr>
                <p:cNvPr id="92173" name="Group 13">
                  <a:extLst>
                    <a:ext uri="{FF2B5EF4-FFF2-40B4-BE49-F238E27FC236}">
                      <a16:creationId xmlns:a16="http://schemas.microsoft.com/office/drawing/2014/main" id="{83DBFC49-775C-44F4-A55E-DF40A716BA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52914" y="2213593"/>
                  <a:ext cx="2648199" cy="1391561"/>
                  <a:chOff x="5925785" y="1816925"/>
                  <a:chExt cx="2648199" cy="1391561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1A133A25-BF75-478D-94CB-048E06D57D4A}"/>
                      </a:ext>
                    </a:extLst>
                  </p:cNvPr>
                  <p:cNvSpPr txBox="1"/>
                  <p:nvPr/>
                </p:nvSpPr>
                <p:spPr>
                  <a:xfrm>
                    <a:off x="5925785" y="1816925"/>
                    <a:ext cx="2648446" cy="350650"/>
                  </a:xfrm>
                  <a:prstGeom prst="rect">
                    <a:avLst/>
                  </a:prstGeom>
                  <a:solidFill>
                    <a:srgbClr val="519A24">
                      <a:lumMod val="60000"/>
                      <a:lumOff val="40000"/>
                    </a:srgbClr>
                  </a:solidFill>
                  <a:ln>
                    <a:solidFill>
                      <a:srgbClr val="004C97"/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b="0" kern="0" dirty="0">
                        <a:solidFill>
                          <a:srgbClr val="004C97"/>
                        </a:solidFill>
                        <a:latin typeface="Calibri" charset="0"/>
                      </a:rPr>
                      <a:t>U.S.-India S&amp;T Agreement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2D7BFA0E-0B03-4444-A1F8-132E0B2EED09}"/>
                      </a:ext>
                    </a:extLst>
                  </p:cNvPr>
                  <p:cNvSpPr txBox="1"/>
                  <p:nvPr/>
                </p:nvSpPr>
                <p:spPr>
                  <a:xfrm>
                    <a:off x="5925785" y="2331561"/>
                    <a:ext cx="2648446" cy="350651"/>
                  </a:xfrm>
                  <a:prstGeom prst="rect">
                    <a:avLst/>
                  </a:prstGeom>
                  <a:solidFill>
                    <a:srgbClr val="519A24">
                      <a:lumMod val="60000"/>
                      <a:lumOff val="40000"/>
                    </a:srgbClr>
                  </a:solidFill>
                  <a:ln>
                    <a:solidFill>
                      <a:srgbClr val="004C97"/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b="0" kern="0" dirty="0">
                        <a:solidFill>
                          <a:srgbClr val="004C97"/>
                        </a:solidFill>
                        <a:latin typeface="Calibri" charset="0"/>
                      </a:rPr>
                      <a:t>Implementing Agreement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A2D3611A-F74B-4A9E-8753-8236B8468E16}"/>
                      </a:ext>
                    </a:extLst>
                  </p:cNvPr>
                  <p:cNvSpPr txBox="1"/>
                  <p:nvPr/>
                </p:nvSpPr>
                <p:spPr>
                  <a:xfrm>
                    <a:off x="5925785" y="2853176"/>
                    <a:ext cx="2648446" cy="345417"/>
                  </a:xfrm>
                  <a:prstGeom prst="rect">
                    <a:avLst/>
                  </a:prstGeom>
                  <a:solidFill>
                    <a:srgbClr val="519A24">
                      <a:lumMod val="60000"/>
                      <a:lumOff val="40000"/>
                    </a:srgbClr>
                  </a:solidFill>
                  <a:ln>
                    <a:solidFill>
                      <a:srgbClr val="004C97"/>
                    </a:solidFill>
                  </a:ln>
                </p:spPr>
                <p:txBody>
                  <a:bodyPr>
                    <a:spAutoFit/>
                  </a:bodyPr>
                  <a:lstStyle/>
                  <a:p>
                    <a:pPr algn="ctr" defTabSz="457200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1600" b="0" kern="0" dirty="0">
                        <a:solidFill>
                          <a:srgbClr val="004C97"/>
                        </a:solidFill>
                        <a:latin typeface="Calibri" charset="0"/>
                      </a:rPr>
                      <a:t>Project Annex</a:t>
                    </a:r>
                  </a:p>
                </p:txBody>
              </p: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5511F7EF-84A2-4AA2-8972-CFE051B1A162}"/>
                      </a:ext>
                    </a:extLst>
                  </p:cNvPr>
                  <p:cNvCxnSpPr>
                    <a:stCxn id="16" idx="2"/>
                    <a:endCxn id="17" idx="0"/>
                  </p:cNvCxnSpPr>
                  <p:nvPr/>
                </p:nvCxnSpPr>
                <p:spPr>
                  <a:xfrm flipH="1">
                    <a:off x="7250885" y="2167575"/>
                    <a:ext cx="0" cy="163986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4C97"/>
                    </a:solidFill>
                    <a:prstDash val="solid"/>
                    <a:tailEnd type="triangle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03FEF6C0-1DB9-4301-BB4B-95F5578F8B28}"/>
                      </a:ext>
                    </a:extLst>
                  </p:cNvPr>
                  <p:cNvCxnSpPr>
                    <a:stCxn id="17" idx="2"/>
                    <a:endCxn id="18" idx="0"/>
                  </p:cNvCxnSpPr>
                  <p:nvPr/>
                </p:nvCxnSpPr>
                <p:spPr>
                  <a:xfrm flipH="1">
                    <a:off x="7249130" y="2682212"/>
                    <a:ext cx="1755" cy="170964"/>
                  </a:xfrm>
                  <a:prstGeom prst="straightConnector1">
                    <a:avLst/>
                  </a:prstGeom>
                  <a:noFill/>
                  <a:ln w="25400" cap="flat" cmpd="sng" algn="ctr">
                    <a:solidFill>
                      <a:srgbClr val="004C97"/>
                    </a:solidFill>
                    <a:prstDash val="solid"/>
                    <a:tailEnd type="triangle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</p:cxn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6023D06-0DE2-4CBA-B0CF-1941DEFF8912}"/>
                    </a:ext>
                  </a:extLst>
                </p:cNvPr>
                <p:cNvSpPr txBox="1"/>
                <p:nvPr/>
              </p:nvSpPr>
              <p:spPr>
                <a:xfrm>
                  <a:off x="6266955" y="3773204"/>
                  <a:ext cx="2648445" cy="350650"/>
                </a:xfrm>
                <a:prstGeom prst="rect">
                  <a:avLst/>
                </a:prstGeom>
                <a:solidFill>
                  <a:srgbClr val="519A24">
                    <a:lumMod val="60000"/>
                    <a:lumOff val="40000"/>
                  </a:srgbClr>
                </a:solidFill>
                <a:ln>
                  <a:solidFill>
                    <a:srgbClr val="004C97"/>
                  </a:solidFill>
                </a:ln>
              </p:spPr>
              <p:txBody>
                <a:bodyPr>
                  <a:spAutoFit/>
                </a:bodyPr>
                <a:lstStyle/>
                <a:p>
                  <a:pPr algn="ctr" defTabSz="4572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0" kern="0" dirty="0">
                      <a:solidFill>
                        <a:srgbClr val="004C97"/>
                      </a:solidFill>
                      <a:latin typeface="Calibri" charset="0"/>
                    </a:rPr>
                    <a:t>R&amp;D Addendum</a:t>
                  </a:r>
                </a:p>
              </p:txBody>
            </p:sp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E88445A-9008-48D7-99A5-3A0682B51D53}"/>
                  </a:ext>
                </a:extLst>
              </p:cNvPr>
              <p:cNvCxnSpPr/>
              <p:nvPr/>
            </p:nvCxnSpPr>
            <p:spPr>
              <a:xfrm>
                <a:off x="7579770" y="3621429"/>
                <a:ext cx="7020" cy="155264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4C97"/>
                </a:solidFill>
                <a:prstDash val="solid"/>
                <a:tailEnd type="triangle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8F5184E-F910-4619-80F9-6E10C563EC49}"/>
                </a:ext>
              </a:extLst>
            </p:cNvPr>
            <p:cNvCxnSpPr/>
            <p:nvPr/>
          </p:nvCxnSpPr>
          <p:spPr>
            <a:xfrm>
              <a:off x="2335023" y="2993581"/>
              <a:ext cx="7020" cy="155263"/>
            </a:xfrm>
            <a:prstGeom prst="straightConnector1">
              <a:avLst/>
            </a:prstGeom>
            <a:noFill/>
            <a:ln w="25400" cap="flat" cmpd="sng" algn="ctr">
              <a:solidFill>
                <a:srgbClr val="004C97"/>
              </a:solidFill>
              <a:prstDash val="solid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5C3F891-CA68-4EB8-85BE-3E00E6D66FEE}"/>
              </a:ext>
            </a:extLst>
          </p:cNvPr>
          <p:cNvSpPr txBox="1"/>
          <p:nvPr/>
        </p:nvSpPr>
        <p:spPr bwMode="auto">
          <a:xfrm>
            <a:off x="6338887" y="2746375"/>
            <a:ext cx="2395537" cy="320675"/>
          </a:xfrm>
          <a:prstGeom prst="rect">
            <a:avLst/>
          </a:prstGeom>
          <a:pattFill prst="wdUpDiag">
            <a:fgClr>
              <a:srgbClr val="519A24">
                <a:lumMod val="60000"/>
                <a:lumOff val="40000"/>
              </a:srgbClr>
            </a:fgClr>
            <a:bgClr>
              <a:srgbClr val="FFFFFF"/>
            </a:bgClr>
          </a:pattFill>
          <a:ln>
            <a:solidFill>
              <a:srgbClr val="004C97"/>
            </a:solidFill>
          </a:ln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004C97"/>
                </a:solidFill>
                <a:latin typeface="Calibri" charset="0"/>
              </a:rPr>
              <a:t>Construction Addendum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43EBA8-89F9-41F4-8029-A16A6D04EEF9}"/>
              </a:ext>
            </a:extLst>
          </p:cNvPr>
          <p:cNvCxnSpPr/>
          <p:nvPr/>
        </p:nvCxnSpPr>
        <p:spPr bwMode="auto">
          <a:xfrm>
            <a:off x="7536656" y="2605088"/>
            <a:ext cx="6350" cy="141287"/>
          </a:xfrm>
          <a:prstGeom prst="straightConnector1">
            <a:avLst/>
          </a:prstGeom>
          <a:noFill/>
          <a:ln w="25400" cap="flat" cmpd="sng" algn="ctr">
            <a:solidFill>
              <a:srgbClr val="004C97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417A369-75AE-4DEF-AE0F-0A05A8FE57F2}"/>
              </a:ext>
            </a:extLst>
          </p:cNvPr>
          <p:cNvSpPr txBox="1"/>
          <p:nvPr/>
        </p:nvSpPr>
        <p:spPr bwMode="auto">
          <a:xfrm>
            <a:off x="6345237" y="2254215"/>
            <a:ext cx="2395537" cy="338554"/>
          </a:xfrm>
          <a:prstGeom prst="rect">
            <a:avLst/>
          </a:prstGeom>
          <a:pattFill prst="wdUpDiag">
            <a:fgClr>
              <a:srgbClr val="519A24">
                <a:lumMod val="60000"/>
                <a:lumOff val="40000"/>
              </a:srgbClr>
            </a:fgClr>
            <a:bgClr>
              <a:srgbClr val="FFFFFF"/>
            </a:bgClr>
          </a:pattFill>
          <a:ln>
            <a:solidFill>
              <a:srgbClr val="004C97"/>
            </a:solidFill>
          </a:ln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0" kern="0" dirty="0">
                <a:solidFill>
                  <a:srgbClr val="004C97"/>
                </a:solidFill>
                <a:latin typeface="Calibri" charset="0"/>
              </a:rPr>
              <a:t>PPDs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0101-9943-40A4-A1D9-BFAF0C14A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5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D842E4-2B16-4E5C-91FC-70E9C3A4E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778" y="1185488"/>
            <a:ext cx="7589044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08B70E-2006-43C3-8F48-6383C148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3672"/>
            <a:ext cx="8686800" cy="427877"/>
          </a:xfrm>
        </p:spPr>
        <p:txBody>
          <a:bodyPr/>
          <a:lstStyle/>
          <a:p>
            <a:pPr algn="ctr"/>
            <a:r>
              <a:rPr lang="en-US" sz="2400" dirty="0"/>
              <a:t>International Workshop on Cryomodule Design and Standardization – BARC, Mumbai 4-7 Sept 2018 </a:t>
            </a:r>
          </a:p>
        </p:txBody>
      </p:sp>
    </p:spTree>
    <p:extLst>
      <p:ext uri="{BB962C8B-B14F-4D97-AF65-F5344CB8AC3E}">
        <p14:creationId xmlns:p14="http://schemas.microsoft.com/office/powerpoint/2010/main" val="178163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A4284B-0C96-48B4-8E1D-7B94662A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336559"/>
            <a:ext cx="8672513" cy="4447021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PIP-II Mission and Scope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Progress Update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PIP-II Principles of International Partnerships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182E30-D54C-47F3-AD43-37ACDBBB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4" y="334427"/>
            <a:ext cx="8686800" cy="427877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52959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4F01-D146-49F5-AA57-3AED9BA9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8739"/>
            <a:ext cx="8686800" cy="427877"/>
          </a:xfrm>
        </p:spPr>
        <p:txBody>
          <a:bodyPr/>
          <a:lstStyle/>
          <a:p>
            <a:r>
              <a:rPr lang="en-US" dirty="0"/>
              <a:t>UK/UKRI (started 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91DE-21E2-458D-B930-53CF02DC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2798376"/>
            <a:ext cx="8672513" cy="3357058"/>
          </a:xfrm>
          <a:ln>
            <a:solidFill>
              <a:schemeClr val="tx2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Contributions to PIP-II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R&amp;D Phase:</a:t>
            </a:r>
          </a:p>
          <a:p>
            <a:pPr lvl="2"/>
            <a:r>
              <a:rPr lang="en-US" dirty="0">
                <a:solidFill>
                  <a:schemeClr val="accent6"/>
                </a:solidFill>
                <a:latin typeface="Helvetica" pitchFamily="34" charset="0"/>
              </a:rPr>
              <a:t>Participation in the assembly of the HB650 </a:t>
            </a:r>
            <a:r>
              <a:rPr lang="en-US" dirty="0" err="1">
                <a:solidFill>
                  <a:schemeClr val="accent6"/>
                </a:solidFill>
                <a:latin typeface="Helvetica" pitchFamily="34" charset="0"/>
              </a:rPr>
              <a:t>pCM</a:t>
            </a:r>
            <a:r>
              <a:rPr lang="en-US" dirty="0">
                <a:solidFill>
                  <a:schemeClr val="accent6"/>
                </a:solidFill>
                <a:latin typeface="Helvetica" pitchFamily="34" charset="0"/>
              </a:rPr>
              <a:t> at Fermilab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Construction phase:</a:t>
            </a:r>
          </a:p>
          <a:p>
            <a:pPr lvl="2">
              <a:spcBef>
                <a:spcPts val="200"/>
              </a:spcBef>
            </a:pPr>
            <a:r>
              <a:rPr lang="en-US" dirty="0">
                <a:solidFill>
                  <a:schemeClr val="accent6"/>
                </a:solidFill>
                <a:latin typeface="Helvetica" pitchFamily="34" charset="0"/>
              </a:rPr>
              <a:t>Proposal submitted to UK government for contribution of three (of six required) HB650 cavities &amp; cryomodules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 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2250" y="900409"/>
            <a:ext cx="5850193" cy="138499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Expertise, experience, capabilities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Substantial engineering and manufacturing experience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Construction and operation of domestic synchrotron light and neutron sources</a:t>
            </a:r>
          </a:p>
          <a:p>
            <a:pPr lvl="1"/>
            <a:r>
              <a:rPr lang="en-US" sz="1600" dirty="0">
                <a:solidFill>
                  <a:schemeClr val="accent6"/>
                </a:solidFill>
                <a:latin typeface="Helvetica" pitchFamily="34" charset="0"/>
              </a:rPr>
              <a:t>SC cavity processing and testing for ESS</a:t>
            </a:r>
            <a:endParaRPr lang="en-US" sz="18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AA9188-F153-41C4-84C0-C56CA69A5971}"/>
              </a:ext>
            </a:extLst>
          </p:cNvPr>
          <p:cNvGrpSpPr/>
          <p:nvPr/>
        </p:nvGrpSpPr>
        <p:grpSpPr>
          <a:xfrm>
            <a:off x="6185783" y="497774"/>
            <a:ext cx="2648199" cy="1563577"/>
            <a:chOff x="6252914" y="2213593"/>
            <a:chExt cx="2648199" cy="156357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D097BA6-211C-4016-92BC-B683BF60922C}"/>
                </a:ext>
              </a:extLst>
            </p:cNvPr>
            <p:cNvGrpSpPr/>
            <p:nvPr/>
          </p:nvGrpSpPr>
          <p:grpSpPr>
            <a:xfrm>
              <a:off x="6252914" y="2213593"/>
              <a:ext cx="2648199" cy="1409339"/>
              <a:chOff x="5925785" y="1816925"/>
              <a:chExt cx="2648199" cy="1409339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542DCA5-714A-4086-AD13-C711DBD22AEA}"/>
                  </a:ext>
                </a:extLst>
              </p:cNvPr>
              <p:cNvSpPr txBox="1"/>
              <p:nvPr/>
            </p:nvSpPr>
            <p:spPr>
              <a:xfrm>
                <a:off x="5925787" y="1816925"/>
                <a:ext cx="2648197" cy="36933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U.S.-UK S&amp;T Agreement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D5E0B61-1FF8-4990-AD64-F8675F5D5180}"/>
                  </a:ext>
                </a:extLst>
              </p:cNvPr>
              <p:cNvSpPr txBox="1"/>
              <p:nvPr/>
            </p:nvSpPr>
            <p:spPr>
              <a:xfrm>
                <a:off x="5925786" y="2332155"/>
                <a:ext cx="2648197" cy="369332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Implementing Agreement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BE5CB78-7B11-4081-B702-89B34CE7BB75}"/>
                  </a:ext>
                </a:extLst>
              </p:cNvPr>
              <p:cNvSpPr txBox="1"/>
              <p:nvPr/>
            </p:nvSpPr>
            <p:spPr>
              <a:xfrm>
                <a:off x="5925785" y="2856932"/>
                <a:ext cx="2648197" cy="369332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Project Annex 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92FE38E-18CF-436D-B440-14C5BEB2EE30}"/>
                  </a:ext>
                </a:extLst>
              </p:cNvPr>
              <p:cNvCxnSpPr>
                <a:stCxn id="23" idx="2"/>
                <a:endCxn id="24" idx="0"/>
              </p:cNvCxnSpPr>
              <p:nvPr/>
            </p:nvCxnSpPr>
            <p:spPr>
              <a:xfrm flipH="1">
                <a:off x="7249885" y="2186257"/>
                <a:ext cx="1" cy="145898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901B890-6E5F-4AE7-B553-4E0217309AED}"/>
                  </a:ext>
                </a:extLst>
              </p:cNvPr>
              <p:cNvCxnSpPr>
                <a:stCxn id="24" idx="2"/>
                <a:endCxn id="25" idx="0"/>
              </p:cNvCxnSpPr>
              <p:nvPr/>
            </p:nvCxnSpPr>
            <p:spPr>
              <a:xfrm flipH="1">
                <a:off x="7249884" y="2701487"/>
                <a:ext cx="1" cy="15544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C1295DE-A09A-44CF-B120-D72BFCF2211E}"/>
                </a:ext>
              </a:extLst>
            </p:cNvPr>
            <p:cNvCxnSpPr/>
            <p:nvPr/>
          </p:nvCxnSpPr>
          <p:spPr>
            <a:xfrm>
              <a:off x="7579982" y="3621725"/>
              <a:ext cx="7142" cy="15544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B7FCE-793F-43A3-B0DD-C993A2094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F4829E-A498-4F07-B650-91AD452F7EE5}"/>
              </a:ext>
            </a:extLst>
          </p:cNvPr>
          <p:cNvSpPr txBox="1"/>
          <p:nvPr/>
        </p:nvSpPr>
        <p:spPr>
          <a:xfrm>
            <a:off x="6207769" y="2069680"/>
            <a:ext cx="2648197" cy="369332"/>
          </a:xfrm>
          <a:prstGeom prst="rect">
            <a:avLst/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PPDs</a:t>
            </a:r>
          </a:p>
        </p:txBody>
      </p:sp>
    </p:spTree>
    <p:extLst>
      <p:ext uri="{BB962C8B-B14F-4D97-AF65-F5344CB8AC3E}">
        <p14:creationId xmlns:p14="http://schemas.microsoft.com/office/powerpoint/2010/main" val="142269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4F01-D146-49F5-AA57-3AED9BA9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9912"/>
            <a:ext cx="8686800" cy="427877"/>
          </a:xfrm>
        </p:spPr>
        <p:txBody>
          <a:bodyPr/>
          <a:lstStyle/>
          <a:p>
            <a:r>
              <a:rPr lang="en-US" dirty="0"/>
              <a:t>Italy/INFN (started 2016)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91DE-21E2-458D-B930-53CF02DC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544" y="2672711"/>
            <a:ext cx="8901681" cy="3096628"/>
          </a:xfrm>
          <a:ln>
            <a:solidFill>
              <a:schemeClr val="tx2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Contributions to PIP-II</a:t>
            </a:r>
          </a:p>
          <a:p>
            <a:pPr lvl="1"/>
            <a:r>
              <a:rPr lang="en-US" sz="2000" dirty="0">
                <a:latin typeface="Helvetica" pitchFamily="34" charset="0"/>
              </a:rPr>
              <a:t>R&amp;D Phase:</a:t>
            </a:r>
          </a:p>
          <a:p>
            <a:pPr lvl="2"/>
            <a:r>
              <a:rPr lang="en-US" dirty="0">
                <a:latin typeface="Helvetica" pitchFamily="34" charset="0"/>
              </a:rPr>
              <a:t>LB650 dressed cavities (2)</a:t>
            </a:r>
          </a:p>
          <a:p>
            <a:pPr lvl="1"/>
            <a:r>
              <a:rPr lang="en-US" sz="2000" dirty="0">
                <a:latin typeface="Helvetica" pitchFamily="34" charset="0"/>
              </a:rPr>
              <a:t>Construction phase:</a:t>
            </a:r>
          </a:p>
          <a:p>
            <a:pPr lvl="2">
              <a:spcBef>
                <a:spcPts val="200"/>
              </a:spcBef>
            </a:pPr>
            <a:r>
              <a:rPr lang="en-US" dirty="0">
                <a:latin typeface="Helvetica" pitchFamily="34" charset="0"/>
              </a:rPr>
              <a:t>50-100% of required LB650 cavities (~20-40 cavities)</a:t>
            </a:r>
          </a:p>
          <a:p>
            <a:pPr marL="0" indent="0">
              <a:buNone/>
            </a:pPr>
            <a:endParaRPr lang="en-US" sz="2000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1699" y="900409"/>
            <a:ext cx="5850193" cy="15081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Expertise, experience, capabilities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Internationally recognized leader in superconducting RF technologies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SC cavity and CM fabrication for XFEL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  <a:latin typeface="Helvetica" pitchFamily="34" charset="0"/>
              </a:rPr>
              <a:t>SC cavity fabrication for ESS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98615-2EDF-4AB3-8456-394842674453}"/>
              </a:ext>
            </a:extLst>
          </p:cNvPr>
          <p:cNvGrpSpPr/>
          <p:nvPr/>
        </p:nvGrpSpPr>
        <p:grpSpPr>
          <a:xfrm>
            <a:off x="6141726" y="513250"/>
            <a:ext cx="2662486" cy="1928769"/>
            <a:chOff x="6252914" y="2213593"/>
            <a:chExt cx="2662486" cy="192876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9FCC5-A3E2-44FF-87DC-41B9D60DE043}"/>
                </a:ext>
              </a:extLst>
            </p:cNvPr>
            <p:cNvGrpSpPr/>
            <p:nvPr/>
          </p:nvGrpSpPr>
          <p:grpSpPr>
            <a:xfrm>
              <a:off x="6252914" y="2213593"/>
              <a:ext cx="2662486" cy="1928769"/>
              <a:chOff x="6252914" y="2213593"/>
              <a:chExt cx="2662486" cy="192876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A7ED6F1-E6EB-4571-9ED6-42196DB1701B}"/>
                  </a:ext>
                </a:extLst>
              </p:cNvPr>
              <p:cNvGrpSpPr/>
              <p:nvPr/>
            </p:nvGrpSpPr>
            <p:grpSpPr>
              <a:xfrm>
                <a:off x="6252914" y="2213593"/>
                <a:ext cx="2648199" cy="1409339"/>
                <a:chOff x="5925785" y="1816925"/>
                <a:chExt cx="2648199" cy="1409339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44A61E5-1291-45AC-A961-6E4BC4ECEDE5}"/>
                    </a:ext>
                  </a:extLst>
                </p:cNvPr>
                <p:cNvSpPr txBox="1"/>
                <p:nvPr/>
              </p:nvSpPr>
              <p:spPr>
                <a:xfrm>
                  <a:off x="5925787" y="1816925"/>
                  <a:ext cx="2648197" cy="36933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/>
                    <a:t>U.S.-Italy S&amp;T Agreement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6FDA79F-D964-4010-960B-4A097F08712F}"/>
                    </a:ext>
                  </a:extLst>
                </p:cNvPr>
                <p:cNvSpPr txBox="1"/>
                <p:nvPr/>
              </p:nvSpPr>
              <p:spPr>
                <a:xfrm>
                  <a:off x="5925786" y="2332155"/>
                  <a:ext cx="2648197" cy="369332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/>
                    <a:t>Implementing Agreement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5321789-FCDE-4497-B606-62BAC419A620}"/>
                    </a:ext>
                  </a:extLst>
                </p:cNvPr>
                <p:cNvSpPr txBox="1"/>
                <p:nvPr/>
              </p:nvSpPr>
              <p:spPr>
                <a:xfrm>
                  <a:off x="5925785" y="2856932"/>
                  <a:ext cx="2648197" cy="369332"/>
                </a:xfrm>
                <a:prstGeom prst="rect">
                  <a:avLst/>
                </a:prstGeom>
                <a:pattFill prst="wdUpDiag">
                  <a:fgClr>
                    <a:schemeClr val="accent3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tx2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800" dirty="0"/>
                    <a:t>Project Annex</a:t>
                  </a: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3A2E6113-F767-4B67-91D9-986F97321EBE}"/>
                    </a:ext>
                  </a:extLst>
                </p:cNvPr>
                <p:cNvCxnSpPr>
                  <a:stCxn id="23" idx="2"/>
                  <a:endCxn id="24" idx="0"/>
                </p:cNvCxnSpPr>
                <p:nvPr/>
              </p:nvCxnSpPr>
              <p:spPr>
                <a:xfrm flipH="1">
                  <a:off x="7249885" y="2186257"/>
                  <a:ext cx="1" cy="145898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1DDBE50D-CCDF-4960-B974-56836EDF9BB4}"/>
                    </a:ext>
                  </a:extLst>
                </p:cNvPr>
                <p:cNvCxnSpPr>
                  <a:stCxn id="24" idx="2"/>
                  <a:endCxn id="25" idx="0"/>
                </p:cNvCxnSpPr>
                <p:nvPr/>
              </p:nvCxnSpPr>
              <p:spPr>
                <a:xfrm flipH="1">
                  <a:off x="7249884" y="2701487"/>
                  <a:ext cx="1" cy="155445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F3DB30-2198-4B79-84E5-C172C35696B9}"/>
                  </a:ext>
                </a:extLst>
              </p:cNvPr>
              <p:cNvSpPr txBox="1"/>
              <p:nvPr/>
            </p:nvSpPr>
            <p:spPr>
              <a:xfrm>
                <a:off x="6267203" y="3773030"/>
                <a:ext cx="2648197" cy="369332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PPDs</a:t>
                </a:r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89F2311-1192-48AB-B777-582E17DB2A2E}"/>
                </a:ext>
              </a:extLst>
            </p:cNvPr>
            <p:cNvCxnSpPr/>
            <p:nvPr/>
          </p:nvCxnSpPr>
          <p:spPr>
            <a:xfrm>
              <a:off x="7579982" y="3621725"/>
              <a:ext cx="7142" cy="15544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E3ED1-51E8-4168-9EA7-E7937DE5D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220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54F01-D146-49F5-AA57-3AED9BA9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86" y="381689"/>
            <a:ext cx="8686800" cy="427877"/>
          </a:xfrm>
        </p:spPr>
        <p:txBody>
          <a:bodyPr/>
          <a:lstStyle/>
          <a:p>
            <a:r>
              <a:rPr lang="en-US" dirty="0"/>
              <a:t>France/CEA/IN2P3 (started 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A91DE-21E2-458D-B930-53CF02DC5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49" y="3134812"/>
            <a:ext cx="8755627" cy="2458953"/>
          </a:xfrm>
          <a:ln>
            <a:solidFill>
              <a:schemeClr val="tx2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Contributions to PIP-II</a:t>
            </a:r>
            <a:endParaRPr lang="en-US" sz="1800" dirty="0">
              <a:solidFill>
                <a:schemeClr val="tx2"/>
              </a:solidFill>
              <a:latin typeface="Helvetica" pitchFamily="34" charset="0"/>
            </a:endParaRPr>
          </a:p>
          <a:p>
            <a:pPr lvl="1"/>
            <a:r>
              <a:rPr lang="en-US" sz="1800" dirty="0">
                <a:latin typeface="Helvetica" pitchFamily="34" charset="0"/>
              </a:rPr>
              <a:t>R&amp;D Phase:</a:t>
            </a:r>
          </a:p>
          <a:p>
            <a:pPr lvl="2"/>
            <a:r>
              <a:rPr lang="en-US" sz="1800" dirty="0">
                <a:latin typeface="Helvetica" pitchFamily="34" charset="0"/>
              </a:rPr>
              <a:t>LB650 CM assembly plan</a:t>
            </a:r>
          </a:p>
          <a:p>
            <a:pPr lvl="2"/>
            <a:r>
              <a:rPr lang="en-US" sz="1800" dirty="0">
                <a:latin typeface="Helvetica" pitchFamily="34" charset="0"/>
              </a:rPr>
              <a:t>Assistance on SSR2 cavity and coupler designs</a:t>
            </a:r>
          </a:p>
          <a:p>
            <a:pPr lvl="1"/>
            <a:r>
              <a:rPr lang="en-US" sz="1800" dirty="0">
                <a:latin typeface="Helvetica" pitchFamily="34" charset="0"/>
              </a:rPr>
              <a:t>Construction phase:</a:t>
            </a:r>
          </a:p>
          <a:p>
            <a:pPr lvl="2">
              <a:spcBef>
                <a:spcPts val="200"/>
              </a:spcBef>
            </a:pPr>
            <a:r>
              <a:rPr lang="en-US" sz="1800" dirty="0">
                <a:latin typeface="Helvetica" pitchFamily="34" charset="0"/>
              </a:rPr>
              <a:t>Assembly of all required LB650 cryomodules (12)</a:t>
            </a:r>
          </a:p>
          <a:p>
            <a:pPr lvl="2">
              <a:spcBef>
                <a:spcPts val="200"/>
              </a:spcBef>
            </a:pPr>
            <a:r>
              <a:rPr lang="en-US" sz="1800" dirty="0">
                <a:latin typeface="Helvetica" pitchFamily="34" charset="0"/>
              </a:rPr>
              <a:t>≥50% of required SSR2 cavities</a:t>
            </a:r>
          </a:p>
          <a:p>
            <a:pPr marL="0" indent="0">
              <a:buNone/>
            </a:pPr>
            <a:r>
              <a:rPr lang="en-US" sz="1800" dirty="0">
                <a:latin typeface="Helvetica" pitchFamily="34" charset="0"/>
              </a:rPr>
              <a:t> </a:t>
            </a:r>
            <a:endParaRPr lang="en-US" sz="2000" dirty="0">
              <a:latin typeface="Helvetica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99293" y="459673"/>
            <a:ext cx="2799168" cy="1563216"/>
            <a:chOff x="6177428" y="2213593"/>
            <a:chExt cx="2799168" cy="1563216"/>
          </a:xfrm>
        </p:grpSpPr>
        <p:grpSp>
          <p:nvGrpSpPr>
            <p:cNvPr id="33" name="Group 32"/>
            <p:cNvGrpSpPr/>
            <p:nvPr/>
          </p:nvGrpSpPr>
          <p:grpSpPr>
            <a:xfrm>
              <a:off x="6177428" y="2213593"/>
              <a:ext cx="2799168" cy="1361878"/>
              <a:chOff x="5850299" y="1816925"/>
              <a:chExt cx="2799168" cy="1361878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5850299" y="1816925"/>
                <a:ext cx="2799168" cy="36933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U.S.-France S&amp;T Agreement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25786" y="2332155"/>
                <a:ext cx="2648197" cy="369332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Agency level Agreements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015952" y="2867907"/>
                <a:ext cx="1197864" cy="310896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SOIs</a:t>
                </a:r>
              </a:p>
            </p:txBody>
          </p:sp>
          <p:cxnSp>
            <p:nvCxnSpPr>
              <p:cNvPr id="38" name="Straight Arrow Connector 37"/>
              <p:cNvCxnSpPr>
                <a:stCxn id="35" idx="2"/>
                <a:endCxn id="36" idx="0"/>
              </p:cNvCxnSpPr>
              <p:nvPr/>
            </p:nvCxnSpPr>
            <p:spPr>
              <a:xfrm>
                <a:off x="7249883" y="2186257"/>
                <a:ext cx="2" cy="145898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cxnSpLocks/>
              </p:cNvCxnSpPr>
              <p:nvPr/>
            </p:nvCxnSpPr>
            <p:spPr>
              <a:xfrm flipH="1">
                <a:off x="6614884" y="2708683"/>
                <a:ext cx="1" cy="155445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Straight Arrow Connector 31"/>
            <p:cNvCxnSpPr>
              <a:cxnSpLocks/>
              <a:stCxn id="37" idx="2"/>
            </p:cNvCxnSpPr>
            <p:nvPr/>
          </p:nvCxnSpPr>
          <p:spPr>
            <a:xfrm>
              <a:off x="6942013" y="3575471"/>
              <a:ext cx="0" cy="201338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31699" y="900409"/>
            <a:ext cx="5850193" cy="15081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Expertise, experience, capabilities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  <a:latin typeface="Helvetica" pitchFamily="34" charset="0"/>
              </a:rPr>
              <a:t>Internationally recognized leader in large-scale cryomodule assembly 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  <a:latin typeface="Helvetica" pitchFamily="34" charset="0"/>
              </a:rPr>
              <a:t>CM assembly for European XFEL and ESS </a:t>
            </a:r>
          </a:p>
          <a:p>
            <a:pPr lvl="1"/>
            <a:r>
              <a:rPr lang="en-US" sz="1800" dirty="0">
                <a:solidFill>
                  <a:srgbClr val="404040"/>
                </a:solidFill>
                <a:latin typeface="Helvetica" pitchFamily="34" charset="0"/>
              </a:rPr>
              <a:t>SSR2 cavities and couplers for 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9750C-B416-4930-B760-98C2E38FC9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0049AC-822D-45D9-B20C-A604D536DBBA}"/>
              </a:ext>
            </a:extLst>
          </p:cNvPr>
          <p:cNvCxnSpPr>
            <a:cxnSpLocks/>
          </p:cNvCxnSpPr>
          <p:nvPr/>
        </p:nvCxnSpPr>
        <p:spPr>
          <a:xfrm flipH="1">
            <a:off x="8254320" y="1353333"/>
            <a:ext cx="1" cy="15544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CA71A66-2F99-4AA8-BE76-CBCE375D4572}"/>
              </a:ext>
            </a:extLst>
          </p:cNvPr>
          <p:cNvSpPr txBox="1"/>
          <p:nvPr/>
        </p:nvSpPr>
        <p:spPr>
          <a:xfrm>
            <a:off x="7697225" y="1508778"/>
            <a:ext cx="119645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Project Annex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68F0E48-9312-4959-966D-32B82F676F3A}"/>
              </a:ext>
            </a:extLst>
          </p:cNvPr>
          <p:cNvCxnSpPr>
            <a:cxnSpLocks/>
          </p:cNvCxnSpPr>
          <p:nvPr/>
        </p:nvCxnSpPr>
        <p:spPr>
          <a:xfrm>
            <a:off x="8288308" y="1811657"/>
            <a:ext cx="7142" cy="20745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985051E-5E9E-47AE-B03D-EEAF1A18F151}"/>
              </a:ext>
            </a:extLst>
          </p:cNvPr>
          <p:cNvSpPr txBox="1"/>
          <p:nvPr/>
        </p:nvSpPr>
        <p:spPr>
          <a:xfrm>
            <a:off x="6364946" y="2012270"/>
            <a:ext cx="1197864" cy="338554"/>
          </a:xfrm>
          <a:prstGeom prst="rect">
            <a:avLst/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PPDs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E078D7-910D-4A3F-8CCC-99C681031842}"/>
              </a:ext>
            </a:extLst>
          </p:cNvPr>
          <p:cNvSpPr txBox="1"/>
          <p:nvPr/>
        </p:nvSpPr>
        <p:spPr>
          <a:xfrm>
            <a:off x="7697225" y="2012270"/>
            <a:ext cx="1197864" cy="338554"/>
          </a:xfrm>
          <a:prstGeom prst="rect">
            <a:avLst/>
          </a:prstGeom>
          <a:pattFill prst="wdUpDiag">
            <a:fgClr>
              <a:schemeClr val="accent3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PPDs</a:t>
            </a:r>
          </a:p>
        </p:txBody>
      </p:sp>
    </p:spTree>
    <p:extLst>
      <p:ext uri="{BB962C8B-B14F-4D97-AF65-F5344CB8AC3E}">
        <p14:creationId xmlns:p14="http://schemas.microsoft.com/office/powerpoint/2010/main" val="3828300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C5564F-B660-4FA2-A394-8EBB33EA2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12530" cy="50593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Poland</a:t>
            </a:r>
            <a:r>
              <a:rPr lang="en-US" dirty="0"/>
              <a:t> </a:t>
            </a:r>
          </a:p>
          <a:p>
            <a:r>
              <a:rPr lang="en-US" dirty="0"/>
              <a:t>Visited the Institute of Nuclear Physics Polish Academy of Sciences, Krakow – May 2018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Wrocław</a:t>
            </a:r>
            <a:r>
              <a:rPr lang="en-US" dirty="0"/>
              <a:t> University delegation visited FNAL 17-22 Sept 2018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Members of IFJ PAN to visit Fermilab 13-16 Nov 2018</a:t>
            </a:r>
          </a:p>
          <a:p>
            <a:pPr lvl="1"/>
            <a:r>
              <a:rPr lang="en-US" dirty="0"/>
              <a:t>CDS</a:t>
            </a:r>
          </a:p>
          <a:p>
            <a:pPr lvl="1"/>
            <a:r>
              <a:rPr lang="en-US" dirty="0"/>
              <a:t>QA/QC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Canada</a:t>
            </a:r>
          </a:p>
          <a:p>
            <a:r>
              <a:rPr lang="en-US" dirty="0"/>
              <a:t>SRF deflecting resonator</a:t>
            </a:r>
          </a:p>
          <a:p>
            <a:pPr marL="800100"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57C7B3-6035-4510-81B9-E057D2E7F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Partnerships in Early Stages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5C4AC6-5F9B-4CA9-8E5A-4978B4157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764360"/>
            <a:ext cx="3848100" cy="21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1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2BACF7-205B-4E20-8D32-C0AF7AEE16D1}"/>
              </a:ext>
            </a:extLst>
          </p:cNvPr>
          <p:cNvSpPr txBox="1">
            <a:spLocks/>
          </p:cNvSpPr>
          <p:nvPr/>
        </p:nvSpPr>
        <p:spPr>
          <a:xfrm>
            <a:off x="1686082" y="1876172"/>
            <a:ext cx="2391891" cy="42787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Mission Need</a:t>
            </a: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551ED3C-8575-4653-8664-BD9BBB9A67CB}"/>
              </a:ext>
            </a:extLst>
          </p:cNvPr>
          <p:cNvSpPr txBox="1">
            <a:spLocks/>
          </p:cNvSpPr>
          <p:nvPr/>
        </p:nvSpPr>
        <p:spPr>
          <a:xfrm>
            <a:off x="1671302" y="3199634"/>
            <a:ext cx="4566106" cy="4780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Particle Physics is Global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1F1DAA-214E-415E-AC9B-E20B1653B056}"/>
              </a:ext>
            </a:extLst>
          </p:cNvPr>
          <p:cNvGrpSpPr/>
          <p:nvPr/>
        </p:nvGrpSpPr>
        <p:grpSpPr>
          <a:xfrm>
            <a:off x="1686082" y="6040274"/>
            <a:ext cx="5679617" cy="626723"/>
            <a:chOff x="790308" y="5036660"/>
            <a:chExt cx="7019041" cy="8258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ABB6D11-8939-4D99-AF4F-0518EFBBE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5941" y="5069925"/>
              <a:ext cx="1584682" cy="792341"/>
            </a:xfrm>
            <a:prstGeom prst="rect">
              <a:avLst/>
            </a:prstGeom>
          </p:spPr>
        </p:pic>
        <p:pic>
          <p:nvPicPr>
            <p:cNvPr id="25" name="Picture 4" descr="Image result">
              <a:extLst>
                <a:ext uri="{FF2B5EF4-FFF2-40B4-BE49-F238E27FC236}">
                  <a16:creationId xmlns:a16="http://schemas.microsoft.com/office/drawing/2014/main" id="{EC984517-13CA-4D6E-99E2-381753F5D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308" y="5069924"/>
              <a:ext cx="1170644" cy="792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377DA1-366D-463C-BF2D-736C852A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2025" y="5036660"/>
              <a:ext cx="1170644" cy="792588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03E6EBC6-E133-4C3F-BC6E-B587954B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7286" y="5069925"/>
              <a:ext cx="1171005" cy="792588"/>
            </a:xfrm>
            <a:prstGeom prst="rect">
              <a:avLst/>
            </a:prstGeom>
          </p:spPr>
        </p:pic>
        <p:pic>
          <p:nvPicPr>
            <p:cNvPr id="28" name="Picture 2" descr="Image result">
              <a:extLst>
                <a:ext uri="{FF2B5EF4-FFF2-40B4-BE49-F238E27FC236}">
                  <a16:creationId xmlns:a16="http://schemas.microsoft.com/office/drawing/2014/main" id="{CCCAAB6A-F977-42DA-9C37-451C34044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6768" y="5069925"/>
              <a:ext cx="1482581" cy="792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755B33A-1EE1-434C-AE32-C37645377466}"/>
              </a:ext>
            </a:extLst>
          </p:cNvPr>
          <p:cNvSpPr>
            <a:spLocks noChangeAspect="1"/>
          </p:cNvSpPr>
          <p:nvPr/>
        </p:nvSpPr>
        <p:spPr>
          <a:xfrm>
            <a:off x="548640" y="1579769"/>
            <a:ext cx="914400" cy="9144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5EECC55-6DB7-4A2E-A1CE-5846D2DA2A5C}"/>
              </a:ext>
            </a:extLst>
          </p:cNvPr>
          <p:cNvSpPr/>
          <p:nvPr/>
        </p:nvSpPr>
        <p:spPr>
          <a:xfrm>
            <a:off x="548640" y="2924714"/>
            <a:ext cx="914400" cy="9144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8F7306B-BDBB-4215-84E6-B87416B6B25D}"/>
              </a:ext>
            </a:extLst>
          </p:cNvPr>
          <p:cNvSpPr txBox="1">
            <a:spLocks/>
          </p:cNvSpPr>
          <p:nvPr/>
        </p:nvSpPr>
        <p:spPr>
          <a:xfrm>
            <a:off x="1671302" y="4547014"/>
            <a:ext cx="7026684" cy="47807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b="1" dirty="0" err="1">
                <a:solidFill>
                  <a:srgbClr val="003087"/>
                </a:solidFill>
              </a:rPr>
              <a:t>Fermilab</a:t>
            </a:r>
            <a:r>
              <a:rPr lang="en-US" sz="2800" b="1" dirty="0">
                <a:solidFill>
                  <a:srgbClr val="003087"/>
                </a:solidFill>
              </a:rPr>
              <a:t> l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eadership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 in SRF technology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5A69FA-31A5-487A-9695-BE272A84B558}"/>
              </a:ext>
            </a:extLst>
          </p:cNvPr>
          <p:cNvSpPr/>
          <p:nvPr/>
        </p:nvSpPr>
        <p:spPr>
          <a:xfrm>
            <a:off x="548640" y="4269766"/>
            <a:ext cx="914400" cy="914400"/>
          </a:xfrm>
          <a:prstGeom prst="ellipse">
            <a:avLst/>
          </a:prstGeom>
          <a:blipFill>
            <a:blip r:embed="rId11"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06F2F-F39C-4B3D-BF4F-F261A27820B5}"/>
              </a:ext>
            </a:extLst>
          </p:cNvPr>
          <p:cNvSpPr/>
          <p:nvPr/>
        </p:nvSpPr>
        <p:spPr>
          <a:xfrm>
            <a:off x="0" y="0"/>
            <a:ext cx="9144000" cy="899775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5433" y="93813"/>
            <a:ext cx="8893134" cy="591529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/>
              </a:rPr>
              <a:t>PIP-II: convergence of three compelling factors</a:t>
            </a:r>
          </a:p>
        </p:txBody>
      </p:sp>
    </p:spTree>
    <p:extLst>
      <p:ext uri="{BB962C8B-B14F-4D97-AF65-F5344CB8AC3E}">
        <p14:creationId xmlns:p14="http://schemas.microsoft.com/office/powerpoint/2010/main" val="57445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39435" y="28007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PIP-II Mission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32BACF7-205B-4E20-8D32-C0AF7AEE16D1}"/>
              </a:ext>
            </a:extLst>
          </p:cNvPr>
          <p:cNvSpPr txBox="1">
            <a:spLocks/>
          </p:cNvSpPr>
          <p:nvPr/>
        </p:nvSpPr>
        <p:spPr>
          <a:xfrm>
            <a:off x="0" y="1005794"/>
            <a:ext cx="8893142" cy="16009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</a:rPr>
              <a:t>Mission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/>
              </a:rPr>
              <a:t> </a:t>
            </a:r>
          </a:p>
          <a:p>
            <a:pPr marL="57150" marR="0" lvl="0" indent="0" algn="l" defTabSz="4572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PIP-II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will enable the world’s most intense beam of neutrinos to the international LBNF/DUNE project, and a broad physics research program, powering new discoveries for decades to come.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2A3F1C-9CE2-41E3-998B-D3759E94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498" y="43393"/>
            <a:ext cx="2514644" cy="13291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F23B43-6F9F-47FC-BC52-1B8C90CC8D3D}"/>
              </a:ext>
            </a:extLst>
          </p:cNvPr>
          <p:cNvSpPr/>
          <p:nvPr/>
        </p:nvSpPr>
        <p:spPr>
          <a:xfrm>
            <a:off x="33454" y="2760120"/>
            <a:ext cx="91440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Helvetica"/>
              </a:rPr>
              <a:t>PIP-II </a:t>
            </a:r>
            <a:r>
              <a:rPr lang="en-US" b="1" dirty="0" err="1">
                <a:solidFill>
                  <a:schemeClr val="tx2"/>
                </a:solidFill>
                <a:latin typeface="Helvetica"/>
              </a:rPr>
              <a:t>linac</a:t>
            </a:r>
            <a:r>
              <a:rPr lang="en-US" b="1" dirty="0">
                <a:solidFill>
                  <a:schemeClr val="tx2"/>
                </a:solidFill>
                <a:latin typeface="Helvetica"/>
              </a:rPr>
              <a:t> will provide:</a:t>
            </a:r>
            <a:endParaRPr lang="en-US" b="1" u="sng" dirty="0">
              <a:solidFill>
                <a:schemeClr val="tx2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Beam Power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505050"/>
                </a:solidFill>
              </a:rPr>
              <a:t>Meeting the needs for the start of DUNE (1.2 MW proton beam) </a:t>
            </a:r>
            <a:endParaRPr lang="en-US" sz="600" b="1" u="sng" dirty="0">
              <a:solidFill>
                <a:schemeClr val="accent6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Flexibility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</a:rPr>
              <a:t>Upgradeable to multi-MW capability for LBNF/DUNE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</a:rPr>
              <a:t>Compatible with CW-operations which greatly increases the </a:t>
            </a:r>
            <a:r>
              <a:rPr lang="en-US" sz="2000" dirty="0" err="1">
                <a:solidFill>
                  <a:schemeClr val="accent6"/>
                </a:solidFill>
              </a:rPr>
              <a:t>linac</a:t>
            </a:r>
            <a:r>
              <a:rPr lang="en-US" sz="2000" dirty="0">
                <a:solidFill>
                  <a:schemeClr val="accent6"/>
                </a:solidFill>
              </a:rPr>
              <a:t> output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</a:rPr>
              <a:t>Customized beams for specific science needs 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</a:rPr>
              <a:t>High-power beam to multiple users simultaneously</a:t>
            </a:r>
          </a:p>
          <a:p>
            <a:pPr marL="228600" indent="-228600">
              <a:buFontTx/>
              <a:buNone/>
              <a:defRPr/>
            </a:pPr>
            <a:endParaRPr lang="en-US" sz="600" b="1" u="sng" dirty="0">
              <a:solidFill>
                <a:schemeClr val="accent6"/>
              </a:solidFill>
            </a:endParaRPr>
          </a:p>
          <a:p>
            <a:pPr marL="228600" indent="-228600">
              <a:buFontTx/>
              <a:buNone/>
              <a:defRPr/>
            </a:pPr>
            <a:r>
              <a:rPr lang="en-US" b="1" dirty="0">
                <a:solidFill>
                  <a:schemeClr val="tx2"/>
                </a:solidFill>
              </a:rPr>
              <a:t>Reliability</a:t>
            </a:r>
          </a:p>
          <a:p>
            <a:pPr marL="461963" indent="-236538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</a:rPr>
              <a:t>Fully modernizing the front-end of the </a:t>
            </a:r>
            <a:r>
              <a:rPr lang="en-US" sz="2000" dirty="0" err="1">
                <a:solidFill>
                  <a:schemeClr val="accent6"/>
                </a:solidFill>
              </a:rPr>
              <a:t>Fermilab</a:t>
            </a:r>
            <a:r>
              <a:rPr lang="en-US" sz="2000" dirty="0">
                <a:solidFill>
                  <a:schemeClr val="accent6"/>
                </a:solidFill>
              </a:rPr>
              <a:t> accelerator complex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80898-A92A-4172-8AF5-7880D2D99972}"/>
              </a:ext>
            </a:extLst>
          </p:cNvPr>
          <p:cNvSpPr/>
          <p:nvPr/>
        </p:nvSpPr>
        <p:spPr>
          <a:xfrm>
            <a:off x="125428" y="6350169"/>
            <a:ext cx="8893143" cy="40011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Building the world’s most powerful neutrino beam cost-effectively</a:t>
            </a:r>
          </a:p>
        </p:txBody>
      </p:sp>
    </p:spTree>
    <p:extLst>
      <p:ext uri="{BB962C8B-B14F-4D97-AF65-F5344CB8AC3E}">
        <p14:creationId xmlns:p14="http://schemas.microsoft.com/office/powerpoint/2010/main" val="2392798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PIP-II Site 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2DE9D6-661B-489B-A142-F7A800210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700" y="981939"/>
            <a:ext cx="8988600" cy="5072497"/>
          </a:xfrm>
        </p:spPr>
      </p:pic>
    </p:spTree>
    <p:extLst>
      <p:ext uri="{BB962C8B-B14F-4D97-AF65-F5344CB8AC3E}">
        <p14:creationId xmlns:p14="http://schemas.microsoft.com/office/powerpoint/2010/main" val="349014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884" y="1009418"/>
            <a:ext cx="7359732" cy="5251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800813" y="4287019"/>
            <a:ext cx="845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Linac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2598" y="2865936"/>
            <a:ext cx="717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BTL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604247" y="3054839"/>
            <a:ext cx="468351" cy="111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69684" y="1674010"/>
            <a:ext cx="315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Rings Upgrades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15865" y="4487074"/>
            <a:ext cx="584948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704725" y="1874951"/>
            <a:ext cx="468351" cy="1115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431426" y="4838554"/>
            <a:ext cx="2756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Conventional  Facilities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686A97-BD17-4BAA-BA69-69F93C838518}"/>
              </a:ext>
            </a:extLst>
          </p:cNvPr>
          <p:cNvCxnSpPr>
            <a:cxnSpLocks/>
          </p:cNvCxnSpPr>
          <p:nvPr/>
        </p:nvCxnSpPr>
        <p:spPr>
          <a:xfrm flipH="1">
            <a:off x="139842" y="1886103"/>
            <a:ext cx="5021247" cy="18045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Image result">
            <a:extLst>
              <a:ext uri="{FF2B5EF4-FFF2-40B4-BE49-F238E27FC236}">
                <a16:creationId xmlns:a16="http://schemas.microsoft.com/office/drawing/2014/main" id="{DEEF1198-ECDC-4584-8639-EF6159F8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55" y="4242147"/>
            <a:ext cx="307420" cy="20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8EA460D-1218-49BE-800C-7AA9588CC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8974" y="4647210"/>
            <a:ext cx="301202" cy="200801"/>
          </a:xfrm>
          <a:prstGeom prst="rect">
            <a:avLst/>
          </a:prstGeom>
        </p:spPr>
      </p:pic>
      <p:pic>
        <p:nvPicPr>
          <p:cNvPr id="25" name="Picture 4" descr="Image result">
            <a:extLst>
              <a:ext uri="{FF2B5EF4-FFF2-40B4-BE49-F238E27FC236}">
                <a16:creationId xmlns:a16="http://schemas.microsoft.com/office/drawing/2014/main" id="{0AC01AC4-3F76-455F-BCCD-B2A096E4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49" y="5316623"/>
            <a:ext cx="340154" cy="2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">
            <a:extLst>
              <a:ext uri="{FF2B5EF4-FFF2-40B4-BE49-F238E27FC236}">
                <a16:creationId xmlns:a16="http://schemas.microsoft.com/office/drawing/2014/main" id="{F27C6641-628F-4BA4-A0DC-705D53F1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65" y="4655108"/>
            <a:ext cx="306906" cy="20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tent Placeholder 7">
            <a:extLst>
              <a:ext uri="{FF2B5EF4-FFF2-40B4-BE49-F238E27FC236}">
                <a16:creationId xmlns:a16="http://schemas.microsoft.com/office/drawing/2014/main" id="{317C73A5-0DAE-463A-B651-9C54FFF9A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650" y="4655108"/>
            <a:ext cx="375862" cy="1879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4695B5-764E-49A2-B92F-E52BF5E020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7832" y="4656389"/>
            <a:ext cx="279888" cy="186650"/>
          </a:xfrm>
          <a:prstGeom prst="rect">
            <a:avLst/>
          </a:prstGeom>
        </p:spPr>
      </p:pic>
      <p:pic>
        <p:nvPicPr>
          <p:cNvPr id="29" name="Picture 2" descr="Image result">
            <a:extLst>
              <a:ext uri="{FF2B5EF4-FFF2-40B4-BE49-F238E27FC236}">
                <a16:creationId xmlns:a16="http://schemas.microsoft.com/office/drawing/2014/main" id="{A662CD11-5035-46F4-B2C9-A5CC82C6C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155" y="4056826"/>
            <a:ext cx="296916" cy="1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DDA8DE59-D866-4D5C-8138-1FFD92FF2112}"/>
              </a:ext>
            </a:extLst>
          </p:cNvPr>
          <p:cNvSpPr txBox="1">
            <a:spLocks/>
          </p:cNvSpPr>
          <p:nvPr/>
        </p:nvSpPr>
        <p:spPr>
          <a:xfrm>
            <a:off x="202646" y="123822"/>
            <a:ext cx="9004158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PIP-II Scope</a:t>
            </a:r>
          </a:p>
        </p:txBody>
      </p:sp>
    </p:spTree>
    <p:extLst>
      <p:ext uri="{BB962C8B-B14F-4D97-AF65-F5344CB8AC3E}">
        <p14:creationId xmlns:p14="http://schemas.microsoft.com/office/powerpoint/2010/main" val="377029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6">
            <a:extLst>
              <a:ext uri="{FF2B5EF4-FFF2-40B4-BE49-F238E27FC236}">
                <a16:creationId xmlns:a16="http://schemas.microsoft.com/office/drawing/2014/main" id="{E3E8E1D5-52CE-4F99-9761-15EA62EB94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85" y="3510110"/>
            <a:ext cx="8119404" cy="2057156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F6DAE0-B193-45F7-8C8B-740DBCBF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9" y="1133046"/>
            <a:ext cx="9045121" cy="76568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B7B2CC-7719-4A2A-9779-29A86E11742E}"/>
              </a:ext>
            </a:extLst>
          </p:cNvPr>
          <p:cNvGrpSpPr/>
          <p:nvPr/>
        </p:nvGrpSpPr>
        <p:grpSpPr>
          <a:xfrm>
            <a:off x="137649" y="2070834"/>
            <a:ext cx="3013590" cy="1015663"/>
            <a:chOff x="294512" y="2320910"/>
            <a:chExt cx="2791427" cy="10156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965431-79C4-4573-A8D2-DC4D65A804E4}"/>
                </a:ext>
              </a:extLst>
            </p:cNvPr>
            <p:cNvSpPr txBox="1"/>
            <p:nvPr/>
          </p:nvSpPr>
          <p:spPr>
            <a:xfrm>
              <a:off x="772033" y="2320910"/>
              <a:ext cx="185213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Room Temperature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Technology</a:t>
              </a:r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4AEAADD5-CCA3-4EE2-B8C8-1C458326029E}"/>
                </a:ext>
              </a:extLst>
            </p:cNvPr>
            <p:cNvSpPr/>
            <p:nvPr/>
          </p:nvSpPr>
          <p:spPr>
            <a:xfrm>
              <a:off x="294512" y="2717625"/>
              <a:ext cx="724047" cy="202103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2BF7DA3E-8B20-4FDC-A22F-DF36803C2076}"/>
                </a:ext>
              </a:extLst>
            </p:cNvPr>
            <p:cNvSpPr/>
            <p:nvPr/>
          </p:nvSpPr>
          <p:spPr>
            <a:xfrm rot="10800000">
              <a:off x="2361891" y="2707069"/>
              <a:ext cx="724048" cy="223215"/>
            </a:xfrm>
            <a:prstGeom prst="lef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itle 2">
            <a:extLst>
              <a:ext uri="{FF2B5EF4-FFF2-40B4-BE49-F238E27FC236}">
                <a16:creationId xmlns:a16="http://schemas.microsoft.com/office/drawing/2014/main" id="{89CC7D71-76CB-43F7-AE21-482E4AC36C2F}"/>
              </a:ext>
            </a:extLst>
          </p:cNvPr>
          <p:cNvSpPr txBox="1">
            <a:spLocks/>
          </p:cNvSpPr>
          <p:nvPr/>
        </p:nvSpPr>
        <p:spPr>
          <a:xfrm>
            <a:off x="137649" y="193148"/>
            <a:ext cx="9006351" cy="502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The PIP-II 800 MeV </a:t>
            </a:r>
            <a:r>
              <a:rPr lang="en-US" sz="3200" dirty="0" err="1"/>
              <a:t>Linac</a:t>
            </a:r>
            <a:r>
              <a:rPr lang="en-US" sz="3200" dirty="0"/>
              <a:t> Technologies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D99A69-D723-4ACB-BB4A-47F0528828AE}"/>
              </a:ext>
            </a:extLst>
          </p:cNvPr>
          <p:cNvGrpSpPr/>
          <p:nvPr/>
        </p:nvGrpSpPr>
        <p:grpSpPr>
          <a:xfrm>
            <a:off x="4881485" y="2097732"/>
            <a:ext cx="4068552" cy="1015663"/>
            <a:chOff x="1143462" y="2100111"/>
            <a:chExt cx="1811754" cy="101566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F72D8F-BB8A-4CEB-A22B-8A05945148F7}"/>
                </a:ext>
              </a:extLst>
            </p:cNvPr>
            <p:cNvSpPr txBox="1"/>
            <p:nvPr/>
          </p:nvSpPr>
          <p:spPr>
            <a:xfrm>
              <a:off x="1143462" y="2100111"/>
              <a:ext cx="114052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Superconducting</a:t>
              </a:r>
            </a:p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Radio Frequency Technology</a:t>
              </a:r>
            </a:p>
          </p:txBody>
        </p:sp>
        <p:sp>
          <p:nvSpPr>
            <p:cNvPr id="28" name="Arrow: Left 27">
              <a:extLst>
                <a:ext uri="{FF2B5EF4-FFF2-40B4-BE49-F238E27FC236}">
                  <a16:creationId xmlns:a16="http://schemas.microsoft.com/office/drawing/2014/main" id="{4BDA075C-ED4E-4DDD-A158-B73A6E70EF0F}"/>
                </a:ext>
              </a:extLst>
            </p:cNvPr>
            <p:cNvSpPr/>
            <p:nvPr/>
          </p:nvSpPr>
          <p:spPr>
            <a:xfrm rot="10800000">
              <a:off x="2135092" y="2424541"/>
              <a:ext cx="820124" cy="247489"/>
            </a:xfrm>
            <a:prstGeom prst="left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Arrow: Left 33">
            <a:extLst>
              <a:ext uri="{FF2B5EF4-FFF2-40B4-BE49-F238E27FC236}">
                <a16:creationId xmlns:a16="http://schemas.microsoft.com/office/drawing/2014/main" id="{72E7E191-5161-4D52-9C7A-559B91C86322}"/>
              </a:ext>
            </a:extLst>
          </p:cNvPr>
          <p:cNvSpPr/>
          <p:nvPr/>
        </p:nvSpPr>
        <p:spPr>
          <a:xfrm>
            <a:off x="3341663" y="2432720"/>
            <a:ext cx="1841705" cy="247489"/>
          </a:xfrm>
          <a:prstGeom prst="lef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6">
            <a:extLst>
              <a:ext uri="{FF2B5EF4-FFF2-40B4-BE49-F238E27FC236}">
                <a16:creationId xmlns:a16="http://schemas.microsoft.com/office/drawing/2014/main" id="{62EA72A7-8F4E-4C7A-9104-B9CA5FA0A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3583426"/>
            <a:ext cx="8686800" cy="427877"/>
          </a:xfrm>
        </p:spPr>
        <p:txBody>
          <a:bodyPr/>
          <a:lstStyle/>
          <a:p>
            <a:r>
              <a:rPr lang="en-US" b="0" dirty="0"/>
              <a:t>PIP-II Injector Test Facility (</a:t>
            </a:r>
            <a:r>
              <a:rPr lang="en-US" b="0" dirty="0">
                <a:latin typeface="Helvetica" pitchFamily="34" charset="0"/>
              </a:rPr>
              <a:t>PIP2IT)</a:t>
            </a:r>
            <a:endParaRPr lang="en-US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4996C79-0B51-4CD8-8569-E374FB4C8464}"/>
              </a:ext>
            </a:extLst>
          </p:cNvPr>
          <p:cNvSpPr/>
          <p:nvPr/>
        </p:nvSpPr>
        <p:spPr>
          <a:xfrm>
            <a:off x="224208" y="6077554"/>
            <a:ext cx="8695582" cy="70788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Helvetica" pitchFamily="34" charset="0"/>
              </a:rPr>
              <a:t>PIP-II Injector Test Facility </a:t>
            </a:r>
            <a:r>
              <a:rPr lang="en-US" sz="2000" b="1" i="1" dirty="0">
                <a:solidFill>
                  <a:schemeClr val="bg1"/>
                </a:solidFill>
                <a:latin typeface="Helvetica"/>
                <a:cs typeface="ＭＳ Ｐゴシック" charset="0"/>
              </a:rPr>
              <a:t>retires a significant number of technical risks – complete in FY21</a:t>
            </a:r>
            <a:endParaRPr lang="en-US" sz="2000" b="1" i="1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527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PIP-II Injector Test Facility (PIP2IT)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5628"/>
            <a:ext cx="8915400" cy="59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67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426937-913F-490B-BB2F-41D244B07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9" t="5353" r="639"/>
          <a:stretch/>
        </p:blipFill>
        <p:spPr>
          <a:xfrm>
            <a:off x="327011" y="2196892"/>
            <a:ext cx="4077745" cy="38663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8CD785A-F469-4E6E-AB3F-E156D8A93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97" y="251752"/>
            <a:ext cx="8686800" cy="427877"/>
          </a:xfrm>
        </p:spPr>
        <p:txBody>
          <a:bodyPr/>
          <a:lstStyle/>
          <a:p>
            <a:r>
              <a:rPr lang="en-US" sz="3200" dirty="0"/>
              <a:t>Beam through full length MEBT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3993444-B74E-4626-BAE5-63FADF8055DC}"/>
              </a:ext>
            </a:extLst>
          </p:cNvPr>
          <p:cNvSpPr txBox="1">
            <a:spLocks/>
          </p:cNvSpPr>
          <p:nvPr/>
        </p:nvSpPr>
        <p:spPr>
          <a:xfrm>
            <a:off x="180997" y="829108"/>
            <a:ext cx="8672513" cy="1383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04040"/>
                </a:solidFill>
              </a:rPr>
              <a:t>Demonstrated transporting the beam at “CDR parameters” through the final-length PIP2IT MEBT for 24 hours</a:t>
            </a:r>
          </a:p>
          <a:p>
            <a:pPr lvl="1"/>
            <a:r>
              <a:rPr lang="en-US" sz="2000" dirty="0">
                <a:solidFill>
                  <a:srgbClr val="404040"/>
                </a:solidFill>
              </a:rPr>
              <a:t>5 mA ×0.55 ms×20 Hz×2.1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61510-E05B-41E5-B8CE-2EBAFF88E8C8}"/>
              </a:ext>
            </a:extLst>
          </p:cNvPr>
          <p:cNvSpPr txBox="1"/>
          <p:nvPr/>
        </p:nvSpPr>
        <p:spPr>
          <a:xfrm>
            <a:off x="4732663" y="2230838"/>
            <a:ext cx="399088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run demonstration at CDR parameters </a:t>
            </a:r>
            <a:r>
              <a:rPr lang="en-US" sz="2000" dirty="0"/>
              <a:t>(24-25 Oct-17)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Ran by Operators from the Main Control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“Booster injection” chopper waveform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</a:rPr>
              <a:t>2 interruptions (1 hour total)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/>
                </a:solidFill>
              </a:rPr>
              <a:t> Beam availability ~96%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BD4105-7F2C-4C5D-BDD4-6375D41E9F44}"/>
              </a:ext>
            </a:extLst>
          </p:cNvPr>
          <p:cNvSpPr txBox="1"/>
          <p:nvPr/>
        </p:nvSpPr>
        <p:spPr>
          <a:xfrm>
            <a:off x="4436067" y="5609748"/>
            <a:ext cx="93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0.5 mA/div for currents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D36706-D4A5-4CD7-905D-E21FD8A3B270}"/>
              </a:ext>
            </a:extLst>
          </p:cNvPr>
          <p:cNvCxnSpPr/>
          <p:nvPr/>
        </p:nvCxnSpPr>
        <p:spPr>
          <a:xfrm>
            <a:off x="824068" y="5636684"/>
            <a:ext cx="2999574" cy="0"/>
          </a:xfrm>
          <a:prstGeom prst="straightConnector1">
            <a:avLst/>
          </a:prstGeom>
          <a:ln>
            <a:solidFill>
              <a:schemeClr val="bg2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B2F7AFF-D461-4A96-900A-DD574163913F}"/>
              </a:ext>
            </a:extLst>
          </p:cNvPr>
          <p:cNvSpPr txBox="1"/>
          <p:nvPr/>
        </p:nvSpPr>
        <p:spPr>
          <a:xfrm>
            <a:off x="1920359" y="5271194"/>
            <a:ext cx="971792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24 hours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C0D476-FED3-4499-84C8-DBB76818830D}"/>
              </a:ext>
            </a:extLst>
          </p:cNvPr>
          <p:cNvSpPr txBox="1"/>
          <p:nvPr/>
        </p:nvSpPr>
        <p:spPr>
          <a:xfrm>
            <a:off x="864682" y="2385351"/>
            <a:ext cx="606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FF00"/>
                </a:solidFill>
              </a:rPr>
              <a:t>RFQ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AF5BD-D5DD-4570-B461-4F73C04B572D}"/>
              </a:ext>
            </a:extLst>
          </p:cNvPr>
          <p:cNvSpPr txBox="1"/>
          <p:nvPr/>
        </p:nvSpPr>
        <p:spPr>
          <a:xfrm>
            <a:off x="2406255" y="2730603"/>
            <a:ext cx="690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6060"/>
                </a:solidFill>
              </a:rPr>
              <a:t>DCCT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6B4EB-6E91-49F8-BF39-0549482EB3E3}"/>
              </a:ext>
            </a:extLst>
          </p:cNvPr>
          <p:cNvSpPr txBox="1"/>
          <p:nvPr/>
        </p:nvSpPr>
        <p:spPr>
          <a:xfrm>
            <a:off x="2406255" y="3347561"/>
            <a:ext cx="791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</a:rPr>
              <a:t>Dump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84CB7-510A-4A53-A9C5-E885645EE484}"/>
              </a:ext>
            </a:extLst>
          </p:cNvPr>
          <p:cNvSpPr txBox="1"/>
          <p:nvPr/>
        </p:nvSpPr>
        <p:spPr>
          <a:xfrm>
            <a:off x="7760734" y="5115859"/>
            <a:ext cx="10326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J.-P. Carneiro</a:t>
            </a:r>
          </a:p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B. Hanna</a:t>
            </a:r>
          </a:p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V.L.S. Sista</a:t>
            </a:r>
          </a:p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A. Saini</a:t>
            </a:r>
          </a:p>
          <a:p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A. Shemyakin</a:t>
            </a:r>
          </a:p>
        </p:txBody>
      </p:sp>
    </p:spTree>
    <p:extLst>
      <p:ext uri="{BB962C8B-B14F-4D97-AF65-F5344CB8AC3E}">
        <p14:creationId xmlns:p14="http://schemas.microsoft.com/office/powerpoint/2010/main" val="11385603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ermilab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" id="{CDB0ABDB-7C42-4C7F-837F-86DBF6E95BEB}" vid="{E0E253F8-C623-476B-912F-9D90398AB05F}"/>
    </a:ext>
  </a:extLst>
</a:theme>
</file>

<file path=ppt/theme/theme3.xml><?xml version="1.0" encoding="utf-8"?>
<a:theme xmlns:a="http://schemas.openxmlformats.org/drawingml/2006/main" name="1_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" id="{C56AE792-1073-4367-8F8A-593D7A00575F}" vid="{FCED6878-309D-4AFC-95DB-57DE4ADEE9D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67932</TotalTime>
  <Words>1293</Words>
  <Application>Microsoft Office PowerPoint</Application>
  <PresentationFormat>On-screen Show (4:3)</PresentationFormat>
  <Paragraphs>299</Paragraphs>
  <Slides>23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Geneva</vt:lpstr>
      <vt:lpstr>Helvetica</vt:lpstr>
      <vt:lpstr>Wingdings</vt:lpstr>
      <vt:lpstr>Fermilab_PPT_090815</vt:lpstr>
      <vt:lpstr>1_Fermilab</vt:lpstr>
      <vt:lpstr>1_Fermilab_PPT_090815</vt:lpstr>
      <vt:lpstr>Visio</vt:lpstr>
      <vt:lpstr>PowerPoint Presentation</vt:lpstr>
      <vt:lpstr>Outline</vt:lpstr>
      <vt:lpstr>PowerPoint Presentation</vt:lpstr>
      <vt:lpstr>PowerPoint Presentation</vt:lpstr>
      <vt:lpstr>PIP-II Site  </vt:lpstr>
      <vt:lpstr>PowerPoint Presentation</vt:lpstr>
      <vt:lpstr>PIP-II Injector Test Facility (PIP2IT)</vt:lpstr>
      <vt:lpstr>PIP-II Injector Test Facility (PIP2IT)</vt:lpstr>
      <vt:lpstr>Beam through full length MEBT</vt:lpstr>
      <vt:lpstr>PIP-II SRF Linac &amp; Areas of International Interest</vt:lpstr>
      <vt:lpstr>SSR1 – String Assembly</vt:lpstr>
      <vt:lpstr>SSR1 – Indian Cavity Performance</vt:lpstr>
      <vt:lpstr>PowerPoint Presentation</vt:lpstr>
      <vt:lpstr>PIP-II Schedule Summary Overview</vt:lpstr>
      <vt:lpstr>PIP-II International Partnership Principles </vt:lpstr>
      <vt:lpstr>Summary</vt:lpstr>
      <vt:lpstr>PowerPoint Presentation</vt:lpstr>
      <vt:lpstr>PowerPoint Presentation</vt:lpstr>
      <vt:lpstr>International Workshop on Cryomodule Design and Standardization – BARC, Mumbai 4-7 Sept 2018 </vt:lpstr>
      <vt:lpstr>UK/UKRI (started 2017)</vt:lpstr>
      <vt:lpstr>Italy/INFN (started 2016)</vt:lpstr>
      <vt:lpstr>France/CEA/IN2P3 (started 2017)</vt:lpstr>
      <vt:lpstr>Partnerships in Early Stages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Lia Merminga x 35983N</cp:lastModifiedBy>
  <cp:revision>700</cp:revision>
  <cp:lastPrinted>2014-01-20T19:40:21Z</cp:lastPrinted>
  <dcterms:created xsi:type="dcterms:W3CDTF">2016-07-25T19:56:26Z</dcterms:created>
  <dcterms:modified xsi:type="dcterms:W3CDTF">2018-10-19T01:38:47Z</dcterms:modified>
</cp:coreProperties>
</file>