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7" r:id="rId2"/>
    <p:sldId id="325" r:id="rId3"/>
    <p:sldId id="307" r:id="rId4"/>
    <p:sldId id="333" r:id="rId5"/>
    <p:sldId id="332" r:id="rId6"/>
    <p:sldId id="367" r:id="rId7"/>
    <p:sldId id="372" r:id="rId8"/>
    <p:sldId id="371" r:id="rId9"/>
    <p:sldId id="370" r:id="rId10"/>
    <p:sldId id="369" r:id="rId11"/>
    <p:sldId id="375" r:id="rId12"/>
    <p:sldId id="376" r:id="rId13"/>
    <p:sldId id="379" r:id="rId14"/>
    <p:sldId id="377" r:id="rId15"/>
    <p:sldId id="380" r:id="rId16"/>
    <p:sldId id="365" r:id="rId17"/>
    <p:sldId id="357" r:id="rId18"/>
    <p:sldId id="359" r:id="rId19"/>
    <p:sldId id="346" r:id="rId20"/>
    <p:sldId id="356" r:id="rId21"/>
    <p:sldId id="373" r:id="rId22"/>
    <p:sldId id="381" r:id="rId23"/>
    <p:sldId id="364" r:id="rId24"/>
  </p:sldIdLst>
  <p:sldSz cx="9906000" cy="6858000" type="A4"/>
  <p:notesSz cx="6797675" cy="9872663"/>
  <p:defaultTextStyle>
    <a:defPPr>
      <a:defRPr lang="fr-FR"/>
    </a:defPPr>
    <a:lvl1pPr marL="0" algn="l" defTabSz="9576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815" algn="l" defTabSz="9576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629" algn="l" defTabSz="9576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442" algn="l" defTabSz="9576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256" algn="l" defTabSz="9576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070" algn="l" defTabSz="9576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2884" algn="l" defTabSz="9576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698" algn="l" defTabSz="9576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0513" algn="l" defTabSz="9576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66FF66"/>
    <a:srgbClr val="FFFF00"/>
    <a:srgbClr val="D0D8E8"/>
    <a:srgbClr val="99FF99"/>
    <a:srgbClr val="FFFF99"/>
    <a:srgbClr val="FFFFCC"/>
    <a:srgbClr val="385D8A"/>
    <a:srgbClr val="501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68" autoAdjust="0"/>
    <p:restoredTop sz="94660"/>
  </p:normalViewPr>
  <p:slideViewPr>
    <p:cSldViewPr>
      <p:cViewPr varScale="1">
        <p:scale>
          <a:sx n="118" d="100"/>
          <a:sy n="118" d="100"/>
        </p:scale>
        <p:origin x="-986" y="-21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SS\Etapes%20alignement%20synth&#232;s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SS\Etapes%20alignement%20synth&#232;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/>
              <a:t>Profile </a:t>
            </a:r>
            <a:r>
              <a:rPr lang="fr-FR" dirty="0"/>
              <a:t>XY </a:t>
            </a:r>
            <a:r>
              <a:rPr lang="fr-FR" dirty="0" smtClean="0"/>
              <a:t>of the </a:t>
            </a:r>
            <a:r>
              <a:rPr lang="fr-FR" dirty="0" err="1" smtClean="0"/>
              <a:t>cavity</a:t>
            </a:r>
            <a:r>
              <a:rPr lang="fr-FR" dirty="0" smtClean="0"/>
              <a:t> string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Etat 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Bat.124!$B$12:$B$23</c:f>
              <c:numCache>
                <c:formatCode>0.00</c:formatCode>
                <c:ptCount val="12"/>
                <c:pt idx="0">
                  <c:v>-2637.4396999999999</c:v>
                </c:pt>
                <c:pt idx="1">
                  <c:v>-1502.3417999999999</c:v>
                </c:pt>
                <c:pt idx="2">
                  <c:v>-1394.0418</c:v>
                </c:pt>
                <c:pt idx="3">
                  <c:v>-1137.1379999999999</c:v>
                </c:pt>
                <c:pt idx="4">
                  <c:v>-0.4451</c:v>
                </c:pt>
                <c:pt idx="5">
                  <c:v>107.8549</c:v>
                </c:pt>
                <c:pt idx="6">
                  <c:v>362.65379999999999</c:v>
                </c:pt>
                <c:pt idx="7">
                  <c:v>1501.1572000000001</c:v>
                </c:pt>
                <c:pt idx="8">
                  <c:v>1609.4572000000001</c:v>
                </c:pt>
                <c:pt idx="9">
                  <c:v>1867.1020000000001</c:v>
                </c:pt>
                <c:pt idx="10">
                  <c:v>3000.9942999999998</c:v>
                </c:pt>
                <c:pt idx="11">
                  <c:v>3109.2943</c:v>
                </c:pt>
              </c:numCache>
            </c:numRef>
          </c:xVal>
          <c:yVal>
            <c:numRef>
              <c:f>Bat.124!$C$12:$C$23</c:f>
              <c:numCache>
                <c:formatCode>0.00</c:formatCode>
                <c:ptCount val="12"/>
                <c:pt idx="0">
                  <c:v>-6.5799999999999997E-2</c:v>
                </c:pt>
                <c:pt idx="1">
                  <c:v>-8.9899999999999994E-2</c:v>
                </c:pt>
                <c:pt idx="2">
                  <c:v>-8.72E-2</c:v>
                </c:pt>
                <c:pt idx="3">
                  <c:v>-0.28849999999999998</c:v>
                </c:pt>
                <c:pt idx="4">
                  <c:v>-0.19520000000000001</c:v>
                </c:pt>
                <c:pt idx="5">
                  <c:v>-0.19620000000000001</c:v>
                </c:pt>
                <c:pt idx="6">
                  <c:v>0.6028</c:v>
                </c:pt>
                <c:pt idx="7">
                  <c:v>-8.1000000000000003E-2</c:v>
                </c:pt>
                <c:pt idx="8">
                  <c:v>-0.14280000000000001</c:v>
                </c:pt>
                <c:pt idx="9">
                  <c:v>-0.47370000000000001</c:v>
                </c:pt>
                <c:pt idx="10">
                  <c:v>-6.9999999999999999E-4</c:v>
                </c:pt>
                <c:pt idx="11">
                  <c:v>4.87E-2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969-4D0C-AA6F-363E1AABCC91}"/>
            </c:ext>
          </c:extLst>
        </c:ser>
        <c:ser>
          <c:idx val="1"/>
          <c:order val="1"/>
          <c:tx>
            <c:v>Etat 2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Bat.124!$E$12:$E$23</c:f>
              <c:numCache>
                <c:formatCode>0.00</c:formatCode>
                <c:ptCount val="12"/>
                <c:pt idx="0">
                  <c:v>-2636.9915999999998</c:v>
                </c:pt>
                <c:pt idx="1">
                  <c:v>-1502.6946</c:v>
                </c:pt>
                <c:pt idx="2">
                  <c:v>-1394.3946000000001</c:v>
                </c:pt>
                <c:pt idx="3">
                  <c:v>-1137.3214</c:v>
                </c:pt>
                <c:pt idx="4">
                  <c:v>-0.30730000000000002</c:v>
                </c:pt>
                <c:pt idx="5">
                  <c:v>107.9927</c:v>
                </c:pt>
                <c:pt idx="6">
                  <c:v>362.84410000000003</c:v>
                </c:pt>
                <c:pt idx="7">
                  <c:v>1501.277</c:v>
                </c:pt>
                <c:pt idx="8">
                  <c:v>1609.5768</c:v>
                </c:pt>
                <c:pt idx="9">
                  <c:v>1867.1618000000001</c:v>
                </c:pt>
                <c:pt idx="10">
                  <c:v>3000.9929999999999</c:v>
                </c:pt>
                <c:pt idx="11">
                  <c:v>3109.2930000000001</c:v>
                </c:pt>
              </c:numCache>
            </c:numRef>
          </c:xVal>
          <c:yVal>
            <c:numRef>
              <c:f>Bat.124!$F$12:$F$23</c:f>
              <c:numCache>
                <c:formatCode>0.00</c:formatCode>
                <c:ptCount val="12"/>
                <c:pt idx="0">
                  <c:v>1.1153</c:v>
                </c:pt>
                <c:pt idx="1">
                  <c:v>0.73160000000000003</c:v>
                </c:pt>
                <c:pt idx="2">
                  <c:v>0.69979999999999998</c:v>
                </c:pt>
                <c:pt idx="3">
                  <c:v>6.5600000000000006E-2</c:v>
                </c:pt>
                <c:pt idx="4">
                  <c:v>5.5599999999999997E-2</c:v>
                </c:pt>
                <c:pt idx="5">
                  <c:v>4.4600000000000001E-2</c:v>
                </c:pt>
                <c:pt idx="6">
                  <c:v>1.0426</c:v>
                </c:pt>
                <c:pt idx="7">
                  <c:v>-1.1197999999999999</c:v>
                </c:pt>
                <c:pt idx="8">
                  <c:v>-1.3228</c:v>
                </c:pt>
                <c:pt idx="9">
                  <c:v>-1.2051000000000001</c:v>
                </c:pt>
                <c:pt idx="10">
                  <c:v>-1.1385000000000001</c:v>
                </c:pt>
                <c:pt idx="11">
                  <c:v>-1.1276999999999999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969-4D0C-AA6F-363E1AABCC91}"/>
            </c:ext>
          </c:extLst>
        </c:ser>
        <c:ser>
          <c:idx val="2"/>
          <c:order val="2"/>
          <c:tx>
            <c:v>Etat 3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Bat.124!$H$12:$H$23</c:f>
              <c:numCache>
                <c:formatCode>0.00</c:formatCode>
                <c:ptCount val="12"/>
                <c:pt idx="0">
                  <c:v>-2637.2658000000001</c:v>
                </c:pt>
                <c:pt idx="1">
                  <c:v>-1502.6731</c:v>
                </c:pt>
                <c:pt idx="2">
                  <c:v>-1394.3732</c:v>
                </c:pt>
                <c:pt idx="3">
                  <c:v>-1137.3315</c:v>
                </c:pt>
                <c:pt idx="4">
                  <c:v>-0.85750000000000004</c:v>
                </c:pt>
                <c:pt idx="5">
                  <c:v>107.4425</c:v>
                </c:pt>
                <c:pt idx="6">
                  <c:v>362.34460000000001</c:v>
                </c:pt>
                <c:pt idx="7">
                  <c:v>1500.6438000000001</c:v>
                </c:pt>
                <c:pt idx="8">
                  <c:v>1608.9438</c:v>
                </c:pt>
                <c:pt idx="9">
                  <c:v>1866.6545000000001</c:v>
                </c:pt>
                <c:pt idx="10">
                  <c:v>3000.5243999999998</c:v>
                </c:pt>
                <c:pt idx="11">
                  <c:v>3108.8243000000002</c:v>
                </c:pt>
              </c:numCache>
            </c:numRef>
          </c:xVal>
          <c:yVal>
            <c:numRef>
              <c:f>Bat.124!$I$12:$I$23</c:f>
              <c:numCache>
                <c:formatCode>0.00</c:formatCode>
                <c:ptCount val="12"/>
                <c:pt idx="0">
                  <c:v>-0.79369999999999996</c:v>
                </c:pt>
                <c:pt idx="1">
                  <c:v>0.55259999999999998</c:v>
                </c:pt>
                <c:pt idx="2">
                  <c:v>0.68579999999999997</c:v>
                </c:pt>
                <c:pt idx="3">
                  <c:v>-0.33629999999999999</c:v>
                </c:pt>
                <c:pt idx="4">
                  <c:v>-0.2387</c:v>
                </c:pt>
                <c:pt idx="5">
                  <c:v>-0.23930000000000001</c:v>
                </c:pt>
                <c:pt idx="6">
                  <c:v>1.3427</c:v>
                </c:pt>
                <c:pt idx="7">
                  <c:v>6.1999999999999998E-3</c:v>
                </c:pt>
                <c:pt idx="8">
                  <c:v>-0.1181</c:v>
                </c:pt>
                <c:pt idx="9">
                  <c:v>-0.59599999999999997</c:v>
                </c:pt>
                <c:pt idx="10">
                  <c:v>0.73480000000000001</c:v>
                </c:pt>
                <c:pt idx="11">
                  <c:v>0.86580000000000001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969-4D0C-AA6F-363E1AABCC91}"/>
            </c:ext>
          </c:extLst>
        </c:ser>
        <c:ser>
          <c:idx val="3"/>
          <c:order val="3"/>
          <c:tx>
            <c:v>Etat 4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Bat.124!$K$12:$K$23</c:f>
              <c:numCache>
                <c:formatCode>0.00</c:formatCode>
                <c:ptCount val="12"/>
                <c:pt idx="0">
                  <c:v>-2639.4288000000001</c:v>
                </c:pt>
                <c:pt idx="1">
                  <c:v>-1503.9472000000001</c:v>
                </c:pt>
                <c:pt idx="2">
                  <c:v>-1395.6473000000001</c:v>
                </c:pt>
                <c:pt idx="3">
                  <c:v>-1136.9543000000001</c:v>
                </c:pt>
                <c:pt idx="4">
                  <c:v>-0.65680000000000005</c:v>
                </c:pt>
                <c:pt idx="5">
                  <c:v>107.64319999999999</c:v>
                </c:pt>
                <c:pt idx="6">
                  <c:v>362.54219999999998</c:v>
                </c:pt>
                <c:pt idx="7">
                  <c:v>1499.9978000000001</c:v>
                </c:pt>
                <c:pt idx="8">
                  <c:v>1608.2974999999999</c:v>
                </c:pt>
                <c:pt idx="9">
                  <c:v>1864.2524000000001</c:v>
                </c:pt>
                <c:pt idx="10">
                  <c:v>2997.5416</c:v>
                </c:pt>
                <c:pt idx="11">
                  <c:v>3105.8416000000002</c:v>
                </c:pt>
              </c:numCache>
            </c:numRef>
          </c:xVal>
          <c:yVal>
            <c:numRef>
              <c:f>Bat.124!$L$12:$L$23</c:f>
              <c:numCache>
                <c:formatCode>0.00</c:formatCode>
                <c:ptCount val="12"/>
                <c:pt idx="0">
                  <c:v>0.95099999999999996</c:v>
                </c:pt>
                <c:pt idx="1">
                  <c:v>2.0884999999999998</c:v>
                </c:pt>
                <c:pt idx="2">
                  <c:v>2.2018</c:v>
                </c:pt>
                <c:pt idx="3">
                  <c:v>0.57450000000000001</c:v>
                </c:pt>
                <c:pt idx="4">
                  <c:v>5.1200000000000002E-2</c:v>
                </c:pt>
                <c:pt idx="5">
                  <c:v>-8.3999999999999995E-3</c:v>
                </c:pt>
                <c:pt idx="6">
                  <c:v>1.4802</c:v>
                </c:pt>
                <c:pt idx="7">
                  <c:v>-1.0296000000000001</c:v>
                </c:pt>
                <c:pt idx="8">
                  <c:v>-1.2655000000000001</c:v>
                </c:pt>
                <c:pt idx="9">
                  <c:v>-1.7114</c:v>
                </c:pt>
                <c:pt idx="10">
                  <c:v>-1.6304000000000001</c:v>
                </c:pt>
                <c:pt idx="11">
                  <c:v>-1.6186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969-4D0C-AA6F-363E1AABCC91}"/>
            </c:ext>
          </c:extLst>
        </c:ser>
        <c:ser>
          <c:idx val="4"/>
          <c:order val="4"/>
          <c:tx>
            <c:v>Etat 4 fit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Bat.124!$K$33:$K$44</c:f>
              <c:numCache>
                <c:formatCode>0.00</c:formatCode>
                <c:ptCount val="12"/>
                <c:pt idx="0">
                  <c:v>-2639.4288999999999</c:v>
                </c:pt>
                <c:pt idx="1">
                  <c:v>-1503.9482</c:v>
                </c:pt>
                <c:pt idx="2">
                  <c:v>-1395.6484</c:v>
                </c:pt>
                <c:pt idx="3">
                  <c:v>-1136.9544000000001</c:v>
                </c:pt>
                <c:pt idx="4">
                  <c:v>-0.65680000000000005</c:v>
                </c:pt>
                <c:pt idx="5">
                  <c:v>107.64319999999999</c:v>
                </c:pt>
                <c:pt idx="6">
                  <c:v>362.5412</c:v>
                </c:pt>
                <c:pt idx="7">
                  <c:v>1499.9982</c:v>
                </c:pt>
                <c:pt idx="8">
                  <c:v>1608.298</c:v>
                </c:pt>
                <c:pt idx="9">
                  <c:v>1864.2530999999999</c:v>
                </c:pt>
                <c:pt idx="10">
                  <c:v>2997.5421000000001</c:v>
                </c:pt>
                <c:pt idx="11">
                  <c:v>3105.8420999999998</c:v>
                </c:pt>
              </c:numCache>
            </c:numRef>
          </c:xVal>
          <c:yVal>
            <c:numRef>
              <c:f>Bat.124!$L$33:$L$44</c:f>
              <c:numCache>
                <c:formatCode>0.00</c:formatCode>
                <c:ptCount val="12"/>
                <c:pt idx="0">
                  <c:v>-0.70720000000000005</c:v>
                </c:pt>
                <c:pt idx="1">
                  <c:v>1.1435999999999999</c:v>
                </c:pt>
                <c:pt idx="2">
                  <c:v>1.3249</c:v>
                </c:pt>
                <c:pt idx="3">
                  <c:v>-0.13980000000000001</c:v>
                </c:pt>
                <c:pt idx="4">
                  <c:v>5.0799999999999998E-2</c:v>
                </c:pt>
                <c:pt idx="5">
                  <c:v>5.9200000000000003E-2</c:v>
                </c:pt>
                <c:pt idx="6">
                  <c:v>1.708</c:v>
                </c:pt>
                <c:pt idx="7">
                  <c:v>-8.72E-2</c:v>
                </c:pt>
                <c:pt idx="8">
                  <c:v>-0.25509999999999999</c:v>
                </c:pt>
                <c:pt idx="9">
                  <c:v>-0.54020000000000001</c:v>
                </c:pt>
                <c:pt idx="10">
                  <c:v>0.25280000000000002</c:v>
                </c:pt>
                <c:pt idx="11">
                  <c:v>0.3327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969-4D0C-AA6F-363E1AABC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998528"/>
        <c:axId val="101037952"/>
      </c:scatterChart>
      <c:valAx>
        <c:axId val="10099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X 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037952"/>
        <c:crosses val="autoZero"/>
        <c:crossBetween val="midCat"/>
      </c:valAx>
      <c:valAx>
        <c:axId val="10103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Y 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9985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/>
              <a:t>Profile </a:t>
            </a:r>
            <a:r>
              <a:rPr lang="fr-FR" dirty="0"/>
              <a:t>XZ </a:t>
            </a:r>
            <a:r>
              <a:rPr lang="fr-FR" dirty="0" smtClean="0"/>
              <a:t>of the </a:t>
            </a:r>
            <a:r>
              <a:rPr lang="fr-FR" dirty="0" err="1" smtClean="0"/>
              <a:t>cavity</a:t>
            </a:r>
            <a:r>
              <a:rPr lang="fr-FR" dirty="0" smtClean="0"/>
              <a:t> string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Etat 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Bat.124!$B$12:$B$23</c:f>
              <c:numCache>
                <c:formatCode>0.00</c:formatCode>
                <c:ptCount val="12"/>
                <c:pt idx="0">
                  <c:v>-2637.4396999999999</c:v>
                </c:pt>
                <c:pt idx="1">
                  <c:v>-1502.3417999999999</c:v>
                </c:pt>
                <c:pt idx="2">
                  <c:v>-1394.0418</c:v>
                </c:pt>
                <c:pt idx="3">
                  <c:v>-1137.1379999999999</c:v>
                </c:pt>
                <c:pt idx="4">
                  <c:v>-0.4451</c:v>
                </c:pt>
                <c:pt idx="5">
                  <c:v>107.8549</c:v>
                </c:pt>
                <c:pt idx="6">
                  <c:v>362.65379999999999</c:v>
                </c:pt>
                <c:pt idx="7">
                  <c:v>1501.1572000000001</c:v>
                </c:pt>
                <c:pt idx="8">
                  <c:v>1609.4572000000001</c:v>
                </c:pt>
                <c:pt idx="9">
                  <c:v>1867.1020000000001</c:v>
                </c:pt>
                <c:pt idx="10">
                  <c:v>3000.9942999999998</c:v>
                </c:pt>
                <c:pt idx="11">
                  <c:v>3109.2943</c:v>
                </c:pt>
              </c:numCache>
            </c:numRef>
          </c:xVal>
          <c:yVal>
            <c:numRef>
              <c:f>Bat.124!$D$12:$D$23</c:f>
              <c:numCache>
                <c:formatCode>0.00</c:formatCode>
                <c:ptCount val="12"/>
                <c:pt idx="0">
                  <c:v>-0.1211</c:v>
                </c:pt>
                <c:pt idx="1">
                  <c:v>0.34100000000000003</c:v>
                </c:pt>
                <c:pt idx="2">
                  <c:v>0.38490000000000002</c:v>
                </c:pt>
                <c:pt idx="3">
                  <c:v>-0.1789</c:v>
                </c:pt>
                <c:pt idx="4">
                  <c:v>0.17660000000000001</c:v>
                </c:pt>
                <c:pt idx="5">
                  <c:v>0.21060000000000001</c:v>
                </c:pt>
                <c:pt idx="6">
                  <c:v>-0.1663</c:v>
                </c:pt>
                <c:pt idx="7">
                  <c:v>-0.2039</c:v>
                </c:pt>
                <c:pt idx="8">
                  <c:v>-0.2074</c:v>
                </c:pt>
                <c:pt idx="9">
                  <c:v>-8.1500000000000003E-2</c:v>
                </c:pt>
                <c:pt idx="10">
                  <c:v>0.1517</c:v>
                </c:pt>
                <c:pt idx="11">
                  <c:v>0.1739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545-453D-BEEF-4DB68CCDEA85}"/>
            </c:ext>
          </c:extLst>
        </c:ser>
        <c:ser>
          <c:idx val="1"/>
          <c:order val="1"/>
          <c:tx>
            <c:v>Etat 2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Bat.124!$E$12:$E$23</c:f>
              <c:numCache>
                <c:formatCode>0.00</c:formatCode>
                <c:ptCount val="12"/>
                <c:pt idx="0">
                  <c:v>-2636.9915999999998</c:v>
                </c:pt>
                <c:pt idx="1">
                  <c:v>-1502.6946</c:v>
                </c:pt>
                <c:pt idx="2">
                  <c:v>-1394.3946000000001</c:v>
                </c:pt>
                <c:pt idx="3">
                  <c:v>-1137.3214</c:v>
                </c:pt>
                <c:pt idx="4">
                  <c:v>-0.30730000000000002</c:v>
                </c:pt>
                <c:pt idx="5">
                  <c:v>107.9927</c:v>
                </c:pt>
                <c:pt idx="6">
                  <c:v>362.84410000000003</c:v>
                </c:pt>
                <c:pt idx="7">
                  <c:v>1501.277</c:v>
                </c:pt>
                <c:pt idx="8">
                  <c:v>1609.5768</c:v>
                </c:pt>
                <c:pt idx="9">
                  <c:v>1867.1618000000001</c:v>
                </c:pt>
                <c:pt idx="10">
                  <c:v>3000.9929999999999</c:v>
                </c:pt>
                <c:pt idx="11">
                  <c:v>3109.2930000000001</c:v>
                </c:pt>
              </c:numCache>
            </c:numRef>
          </c:xVal>
          <c:yVal>
            <c:numRef>
              <c:f>Bat.124!$G$12:$G$23</c:f>
              <c:numCache>
                <c:formatCode>0.00</c:formatCode>
                <c:ptCount val="12"/>
                <c:pt idx="0">
                  <c:v>-0.379</c:v>
                </c:pt>
                <c:pt idx="1">
                  <c:v>0.24440000000000001</c:v>
                </c:pt>
                <c:pt idx="2">
                  <c:v>0.30370000000000003</c:v>
                </c:pt>
                <c:pt idx="3">
                  <c:v>0.2419</c:v>
                </c:pt>
                <c:pt idx="4">
                  <c:v>9.3799999999999994E-2</c:v>
                </c:pt>
                <c:pt idx="5">
                  <c:v>7.9799999999999996E-2</c:v>
                </c:pt>
                <c:pt idx="6">
                  <c:v>0.33450000000000002</c:v>
                </c:pt>
                <c:pt idx="7">
                  <c:v>-0.28149999999999997</c:v>
                </c:pt>
                <c:pt idx="8">
                  <c:v>-0.3402</c:v>
                </c:pt>
                <c:pt idx="9">
                  <c:v>-0.20649999999999999</c:v>
                </c:pt>
                <c:pt idx="10">
                  <c:v>5.4699999999999999E-2</c:v>
                </c:pt>
                <c:pt idx="11">
                  <c:v>7.9699999999999993E-2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545-453D-BEEF-4DB68CCDEA85}"/>
            </c:ext>
          </c:extLst>
        </c:ser>
        <c:ser>
          <c:idx val="2"/>
          <c:order val="2"/>
          <c:tx>
            <c:v>Etat 3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Bat.124!$H$12:$H$23</c:f>
              <c:numCache>
                <c:formatCode>0.00</c:formatCode>
                <c:ptCount val="12"/>
                <c:pt idx="0">
                  <c:v>-2637.2658000000001</c:v>
                </c:pt>
                <c:pt idx="1">
                  <c:v>-1502.6731</c:v>
                </c:pt>
                <c:pt idx="2">
                  <c:v>-1394.3732</c:v>
                </c:pt>
                <c:pt idx="3">
                  <c:v>-1137.3315</c:v>
                </c:pt>
                <c:pt idx="4">
                  <c:v>-0.85750000000000004</c:v>
                </c:pt>
                <c:pt idx="5">
                  <c:v>107.4425</c:v>
                </c:pt>
                <c:pt idx="6">
                  <c:v>362.34460000000001</c:v>
                </c:pt>
                <c:pt idx="7">
                  <c:v>1500.6438000000001</c:v>
                </c:pt>
                <c:pt idx="8">
                  <c:v>1608.9438</c:v>
                </c:pt>
                <c:pt idx="9">
                  <c:v>1866.6545000000001</c:v>
                </c:pt>
                <c:pt idx="10">
                  <c:v>3000.5243999999998</c:v>
                </c:pt>
                <c:pt idx="11">
                  <c:v>3108.8243000000002</c:v>
                </c:pt>
              </c:numCache>
            </c:numRef>
          </c:xVal>
          <c:yVal>
            <c:numRef>
              <c:f>Bat.124!$J$12:$J$23</c:f>
              <c:numCache>
                <c:formatCode>0.00</c:formatCode>
                <c:ptCount val="12"/>
                <c:pt idx="0">
                  <c:v>0.7782</c:v>
                </c:pt>
                <c:pt idx="1">
                  <c:v>1.3314999999999999</c:v>
                </c:pt>
                <c:pt idx="2">
                  <c:v>1.3841000000000001</c:v>
                </c:pt>
                <c:pt idx="3">
                  <c:v>0.81510000000000005</c:v>
                </c:pt>
                <c:pt idx="4">
                  <c:v>1.3279000000000001</c:v>
                </c:pt>
                <c:pt idx="5">
                  <c:v>1.3769</c:v>
                </c:pt>
                <c:pt idx="6">
                  <c:v>0.92749999999999999</c:v>
                </c:pt>
                <c:pt idx="7">
                  <c:v>0.98919999999999997</c:v>
                </c:pt>
                <c:pt idx="8">
                  <c:v>0.99509999999999998</c:v>
                </c:pt>
                <c:pt idx="9">
                  <c:v>1.0237000000000001</c:v>
                </c:pt>
                <c:pt idx="10">
                  <c:v>1.3955</c:v>
                </c:pt>
                <c:pt idx="11">
                  <c:v>1.431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545-453D-BEEF-4DB68CCDEA85}"/>
            </c:ext>
          </c:extLst>
        </c:ser>
        <c:ser>
          <c:idx val="3"/>
          <c:order val="3"/>
          <c:tx>
            <c:v>Etat 4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Bat.124!$K$12:$K$23</c:f>
              <c:numCache>
                <c:formatCode>0.00</c:formatCode>
                <c:ptCount val="12"/>
                <c:pt idx="0">
                  <c:v>-2639.4288000000001</c:v>
                </c:pt>
                <c:pt idx="1">
                  <c:v>-1503.9472000000001</c:v>
                </c:pt>
                <c:pt idx="2">
                  <c:v>-1395.6473000000001</c:v>
                </c:pt>
                <c:pt idx="3">
                  <c:v>-1136.9543000000001</c:v>
                </c:pt>
                <c:pt idx="4">
                  <c:v>-0.65680000000000005</c:v>
                </c:pt>
                <c:pt idx="5">
                  <c:v>107.64319999999999</c:v>
                </c:pt>
                <c:pt idx="6">
                  <c:v>362.54219999999998</c:v>
                </c:pt>
                <c:pt idx="7">
                  <c:v>1499.9978000000001</c:v>
                </c:pt>
                <c:pt idx="8">
                  <c:v>1608.2974999999999</c:v>
                </c:pt>
                <c:pt idx="9">
                  <c:v>1864.2524000000001</c:v>
                </c:pt>
                <c:pt idx="10">
                  <c:v>2997.5416</c:v>
                </c:pt>
                <c:pt idx="11">
                  <c:v>3105.8416000000002</c:v>
                </c:pt>
              </c:numCache>
            </c:numRef>
          </c:xVal>
          <c:yVal>
            <c:numRef>
              <c:f>Bat.124!$M$12:$M$23</c:f>
              <c:numCache>
                <c:formatCode>0.00</c:formatCode>
                <c:ptCount val="12"/>
                <c:pt idx="0">
                  <c:v>-0.6482</c:v>
                </c:pt>
                <c:pt idx="1">
                  <c:v>-0.32819999999999999</c:v>
                </c:pt>
                <c:pt idx="2">
                  <c:v>-0.29780000000000001</c:v>
                </c:pt>
                <c:pt idx="3">
                  <c:v>-1.7151000000000001</c:v>
                </c:pt>
                <c:pt idx="4">
                  <c:v>-1.5137</c:v>
                </c:pt>
                <c:pt idx="5">
                  <c:v>-1.4944</c:v>
                </c:pt>
                <c:pt idx="6">
                  <c:v>-2.2673000000000001</c:v>
                </c:pt>
                <c:pt idx="7">
                  <c:v>-0.97340000000000004</c:v>
                </c:pt>
                <c:pt idx="8">
                  <c:v>-0.85</c:v>
                </c:pt>
                <c:pt idx="9">
                  <c:v>-0.90749999999999997</c:v>
                </c:pt>
                <c:pt idx="10">
                  <c:v>-0.85860000000000003</c:v>
                </c:pt>
                <c:pt idx="11">
                  <c:v>-0.85389999999999999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545-453D-BEEF-4DB68CCDEA85}"/>
            </c:ext>
          </c:extLst>
        </c:ser>
        <c:ser>
          <c:idx val="4"/>
          <c:order val="4"/>
          <c:tx>
            <c:v>Etat 4 fit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Bat.124!$K$33:$K$44</c:f>
              <c:numCache>
                <c:formatCode>0.00</c:formatCode>
                <c:ptCount val="12"/>
                <c:pt idx="0">
                  <c:v>-2639.4288999999999</c:v>
                </c:pt>
                <c:pt idx="1">
                  <c:v>-1503.9482</c:v>
                </c:pt>
                <c:pt idx="2">
                  <c:v>-1395.6484</c:v>
                </c:pt>
                <c:pt idx="3">
                  <c:v>-1136.9544000000001</c:v>
                </c:pt>
                <c:pt idx="4">
                  <c:v>-0.65680000000000005</c:v>
                </c:pt>
                <c:pt idx="5">
                  <c:v>107.64319999999999</c:v>
                </c:pt>
                <c:pt idx="6">
                  <c:v>362.5412</c:v>
                </c:pt>
                <c:pt idx="7">
                  <c:v>1499.9982</c:v>
                </c:pt>
                <c:pt idx="8">
                  <c:v>1608.298</c:v>
                </c:pt>
                <c:pt idx="9">
                  <c:v>1864.2530999999999</c:v>
                </c:pt>
                <c:pt idx="10">
                  <c:v>2997.5421000000001</c:v>
                </c:pt>
                <c:pt idx="11">
                  <c:v>3105.8420999999998</c:v>
                </c:pt>
              </c:numCache>
            </c:numRef>
          </c:xVal>
          <c:yVal>
            <c:numRef>
              <c:f>Bat.124!$M$33:$M$44</c:f>
              <c:numCache>
                <c:formatCode>0.00</c:formatCode>
                <c:ptCount val="12"/>
                <c:pt idx="0">
                  <c:v>0.42520000000000002</c:v>
                </c:pt>
                <c:pt idx="1">
                  <c:v>0.76729999999999998</c:v>
                </c:pt>
                <c:pt idx="2">
                  <c:v>0.79979999999999996</c:v>
                </c:pt>
                <c:pt idx="3">
                  <c:v>-0.61250000000000004</c:v>
                </c:pt>
                <c:pt idx="4">
                  <c:v>-0.38900000000000001</c:v>
                </c:pt>
                <c:pt idx="5">
                  <c:v>-0.36759999999999998</c:v>
                </c:pt>
                <c:pt idx="6">
                  <c:v>-1.1355</c:v>
                </c:pt>
                <c:pt idx="7">
                  <c:v>0.18049999999999999</c:v>
                </c:pt>
                <c:pt idx="8">
                  <c:v>0.30590000000000001</c:v>
                </c:pt>
                <c:pt idx="9">
                  <c:v>0.2535</c:v>
                </c:pt>
                <c:pt idx="10">
                  <c:v>0.32440000000000002</c:v>
                </c:pt>
                <c:pt idx="11">
                  <c:v>0.33119999999999999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545-453D-BEEF-4DB68CCDE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99232"/>
        <c:axId val="28001792"/>
      </c:scatterChart>
      <c:valAx>
        <c:axId val="27999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X 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001792"/>
        <c:crosses val="autoZero"/>
        <c:crossBetween val="midCat"/>
      </c:valAx>
      <c:valAx>
        <c:axId val="2800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Z(mm)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9992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4818" tIns="47409" rIns="94818" bIns="47409" rtlCol="0"/>
          <a:lstStyle>
            <a:lvl1pPr algn="l">
              <a:defRPr sz="1200"/>
            </a:lvl1pPr>
          </a:lstStyle>
          <a:p>
            <a:r>
              <a:rPr lang="fr-FR" dirty="0" smtClean="0"/>
              <a:t>RAPPEL TITRE PRESENTATION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4818" tIns="47409" rIns="94818" bIns="47409" rtlCol="0"/>
          <a:lstStyle>
            <a:lvl1pPr algn="r">
              <a:defRPr sz="1200"/>
            </a:lvl1pPr>
          </a:lstStyle>
          <a:p>
            <a:fld id="{67DB5D63-60BE-4C57-A997-92231B26DA3C}" type="datetime2">
              <a:rPr lang="fr-FR" smtClean="0"/>
              <a:pPr/>
              <a:t>lundi 22 octobre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4818" tIns="47409" rIns="94818" bIns="4740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18" tIns="47409" rIns="94818" bIns="47409" rtlCol="0" anchor="b"/>
          <a:lstStyle>
            <a:lvl1pPr algn="r">
              <a:defRPr sz="1200"/>
            </a:lvl1pPr>
          </a:lstStyle>
          <a:p>
            <a:fld id="{D91B2635-543E-4A9F-B21D-C51ACD2CDC1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7114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4818" tIns="47409" rIns="94818" bIns="47409" rtlCol="0"/>
          <a:lstStyle>
            <a:lvl1pPr algn="l">
              <a:defRPr sz="1200"/>
            </a:lvl1pPr>
          </a:lstStyle>
          <a:p>
            <a:r>
              <a:rPr lang="fr-FR" dirty="0" smtClean="0"/>
              <a:t>RAPPEL TITRE PRESENTATION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4818" tIns="47409" rIns="94818" bIns="47409" rtlCol="0"/>
          <a:lstStyle>
            <a:lvl1pPr algn="r">
              <a:defRPr sz="1200"/>
            </a:lvl1pPr>
          </a:lstStyle>
          <a:p>
            <a:fld id="{E492D0C1-7A7C-4972-903F-C3749957E117}" type="datetime2">
              <a:rPr lang="fr-FR" smtClean="0"/>
              <a:pPr/>
              <a:t>lundi 22 octobre 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8" tIns="47409" rIns="94818" bIns="4740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4818" tIns="47409" rIns="94818" bIns="47409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4818" tIns="47409" rIns="94818" bIns="4740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18" tIns="47409" rIns="94818" bIns="47409" rtlCol="0" anchor="b"/>
          <a:lstStyle>
            <a:lvl1pPr algn="r">
              <a:defRPr sz="1200"/>
            </a:lvl1pPr>
          </a:lstStyle>
          <a:p>
            <a:fld id="{030063EC-8BBD-421C-BFD5-2B87C88F0AD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0317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57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815" algn="l" defTabSz="957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629" algn="l" defTabSz="957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442" algn="l" defTabSz="957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256" algn="l" defTabSz="957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070" algn="l" defTabSz="957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2884" algn="l" defTabSz="957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1698" algn="l" defTabSz="957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0513" algn="l" defTabSz="9576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6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4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6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5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1" y="1600202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1" y="1535114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15" indent="0">
              <a:buNone/>
              <a:defRPr sz="2100" b="1"/>
            </a:lvl2pPr>
            <a:lvl3pPr marL="957629" indent="0">
              <a:buNone/>
              <a:defRPr sz="1900" b="1"/>
            </a:lvl3pPr>
            <a:lvl4pPr marL="1436442" indent="0">
              <a:buNone/>
              <a:defRPr sz="1600" b="1"/>
            </a:lvl4pPr>
            <a:lvl5pPr marL="1915256" indent="0">
              <a:buNone/>
              <a:defRPr sz="1600" b="1"/>
            </a:lvl5pPr>
            <a:lvl6pPr marL="2394070" indent="0">
              <a:buNone/>
              <a:defRPr sz="1600" b="1"/>
            </a:lvl6pPr>
            <a:lvl7pPr marL="2872884" indent="0">
              <a:buNone/>
              <a:defRPr sz="1600" b="1"/>
            </a:lvl7pPr>
            <a:lvl8pPr marL="3351698" indent="0">
              <a:buNone/>
              <a:defRPr sz="1600" b="1"/>
            </a:lvl8pPr>
            <a:lvl9pPr marL="3830513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2" y="1535114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15" indent="0">
              <a:buNone/>
              <a:defRPr sz="2100" b="1"/>
            </a:lvl2pPr>
            <a:lvl3pPr marL="957629" indent="0">
              <a:buNone/>
              <a:defRPr sz="1900" b="1"/>
            </a:lvl3pPr>
            <a:lvl4pPr marL="1436442" indent="0">
              <a:buNone/>
              <a:defRPr sz="1600" b="1"/>
            </a:lvl4pPr>
            <a:lvl5pPr marL="1915256" indent="0">
              <a:buNone/>
              <a:defRPr sz="1600" b="1"/>
            </a:lvl5pPr>
            <a:lvl6pPr marL="2394070" indent="0">
              <a:buNone/>
              <a:defRPr sz="1600" b="1"/>
            </a:lvl6pPr>
            <a:lvl7pPr marL="2872884" indent="0">
              <a:buNone/>
              <a:defRPr sz="1600" b="1"/>
            </a:lvl7pPr>
            <a:lvl8pPr marL="3351698" indent="0">
              <a:buNone/>
              <a:defRPr sz="1600" b="1"/>
            </a:lvl8pPr>
            <a:lvl9pPr marL="3830513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74876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bg>
      <p:bgPr>
        <a:blipFill dpi="0" rotWithShape="1">
          <a:blip r:embed="rId2" cstate="print">
            <a:lum/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72680" y="66079"/>
            <a:ext cx="6329258" cy="796908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 b="1" i="0" cap="all" baseline="0">
                <a:solidFill>
                  <a:schemeClr val="accent2">
                    <a:lumMod val="50000"/>
                  </a:schemeClr>
                </a:solidFill>
                <a:latin typeface="Arial Bold"/>
              </a:defRPr>
            </a:lvl1pPr>
          </a:lstStyle>
          <a:p>
            <a:r>
              <a:rPr lang="fr-FR" dirty="0" smtClean="0"/>
              <a:t>Titre présentation</a:t>
            </a:r>
            <a:endParaRPr lang="fr-FR" dirty="0"/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>
          <a:blip r:embed="rId3" cstate="print"/>
          <a:srcRect l="15106" t="13491" r="21820" b="24283"/>
          <a:stretch>
            <a:fillRect/>
          </a:stretch>
        </p:blipFill>
        <p:spPr>
          <a:xfrm>
            <a:off x="792045" y="109720"/>
            <a:ext cx="1231814" cy="756000"/>
          </a:xfrm>
          <a:prstGeom prst="rect">
            <a:avLst/>
          </a:prstGeom>
        </p:spPr>
      </p:pic>
      <p:pic>
        <p:nvPicPr>
          <p:cNvPr id="7" name="Image 6" descr="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8409577" y="96384"/>
            <a:ext cx="1391783" cy="7362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 userDrawn="1"/>
        </p:nvSpPr>
        <p:spPr>
          <a:xfrm>
            <a:off x="272480" y="6622613"/>
            <a:ext cx="8595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baseline="0" dirty="0" smtClean="0"/>
              <a:t>G OLIVIER 		</a:t>
            </a:r>
            <a:r>
              <a:rPr lang="fr-FR" sz="1400" b="1" baseline="0" dirty="0" smtClean="0">
                <a:solidFill>
                  <a:srgbClr val="FF0000"/>
                </a:solidFill>
              </a:rPr>
              <a:t>     </a:t>
            </a:r>
            <a:r>
              <a:rPr lang="fr-FR" sz="1000" baseline="0" dirty="0" smtClean="0"/>
              <a:t>   	</a:t>
            </a:r>
            <a:r>
              <a:rPr lang="fr-FR" sz="1000" b="1" baseline="0" dirty="0" smtClean="0">
                <a:solidFill>
                  <a:srgbClr val="FF0000"/>
                </a:solidFill>
              </a:rPr>
              <a:t> 	</a:t>
            </a:r>
            <a:r>
              <a:rPr lang="fr-FR" sz="1000" baseline="0" dirty="0" smtClean="0"/>
              <a:t>		   	</a:t>
            </a:r>
            <a:r>
              <a:rPr lang="fr-FR" sz="1000" baseline="0" dirty="0" err="1" smtClean="0"/>
              <a:t>October</a:t>
            </a:r>
            <a:r>
              <a:rPr lang="fr-FR" sz="1000" baseline="0" dirty="0" smtClean="0"/>
              <a:t> 23, 2018</a:t>
            </a:r>
            <a:endParaRPr lang="fr-FR" sz="1000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73480" y="645333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60A177-7F75-4CFD-A784-153E01C4DB19}" type="slidenum">
              <a:rPr lang="fr-FR" sz="1400" smtClean="0"/>
              <a:pPr/>
              <a:t>‹N°›</a:t>
            </a:fld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18995"/>
            <a:ext cx="723900" cy="937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7"/>
            <a:ext cx="9906000" cy="6857999"/>
          </a:xfrm>
          <a:prstGeom prst="rect">
            <a:avLst/>
          </a:prstGeom>
        </p:spPr>
      </p:pic>
      <p:pic>
        <p:nvPicPr>
          <p:cNvPr id="6" name="Image 5" descr="logoip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93220" y="-71437"/>
            <a:ext cx="2360140" cy="1357298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553875" y="285728"/>
            <a:ext cx="7119987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9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Rappel titre présentation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 lIns="95763" tIns="47882" rIns="95763" bIns="47882"/>
          <a:lstStyle/>
          <a:p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2708657" y="785796"/>
            <a:ext cx="7197344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893865" y="492109"/>
            <a:ext cx="1857388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9286905" y="6500836"/>
            <a:ext cx="619130" cy="285728"/>
          </a:xfrm>
          <a:prstGeom prst="rect">
            <a:avLst/>
          </a:prstGeom>
        </p:spPr>
        <p:txBody>
          <a:bodyPr vert="horz" lIns="95763" tIns="47882" rIns="95763" bIns="47882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57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57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15" indent="0">
              <a:buNone/>
              <a:defRPr sz="1300"/>
            </a:lvl2pPr>
            <a:lvl3pPr marL="957629" indent="0">
              <a:buNone/>
              <a:defRPr sz="1000"/>
            </a:lvl3pPr>
            <a:lvl4pPr marL="1436442" indent="0">
              <a:buNone/>
              <a:defRPr sz="1000"/>
            </a:lvl4pPr>
            <a:lvl5pPr marL="1915256" indent="0">
              <a:buNone/>
              <a:defRPr sz="1000"/>
            </a:lvl5pPr>
            <a:lvl6pPr marL="2394070" indent="0">
              <a:buNone/>
              <a:defRPr sz="1000"/>
            </a:lvl6pPr>
            <a:lvl7pPr marL="2872884" indent="0">
              <a:buNone/>
              <a:defRPr sz="1000"/>
            </a:lvl7pPr>
            <a:lvl8pPr marL="3351698" indent="0">
              <a:buNone/>
              <a:defRPr sz="1000"/>
            </a:lvl8pPr>
            <a:lvl9pPr marL="3830513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815" indent="0">
              <a:buNone/>
              <a:defRPr sz="2900"/>
            </a:lvl2pPr>
            <a:lvl3pPr marL="957629" indent="0">
              <a:buNone/>
              <a:defRPr sz="2500"/>
            </a:lvl3pPr>
            <a:lvl4pPr marL="1436442" indent="0">
              <a:buNone/>
              <a:defRPr sz="2100"/>
            </a:lvl4pPr>
            <a:lvl5pPr marL="1915256" indent="0">
              <a:buNone/>
              <a:defRPr sz="2100"/>
            </a:lvl5pPr>
            <a:lvl6pPr marL="2394070" indent="0">
              <a:buNone/>
              <a:defRPr sz="2100"/>
            </a:lvl6pPr>
            <a:lvl7pPr marL="2872884" indent="0">
              <a:buNone/>
              <a:defRPr sz="2100"/>
            </a:lvl7pPr>
            <a:lvl8pPr marL="3351698" indent="0">
              <a:buNone/>
              <a:defRPr sz="2100"/>
            </a:lvl8pPr>
            <a:lvl9pPr marL="3830513" indent="0">
              <a:buNone/>
              <a:defRPr sz="21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815" indent="0">
              <a:buNone/>
              <a:defRPr sz="1300"/>
            </a:lvl2pPr>
            <a:lvl3pPr marL="957629" indent="0">
              <a:buNone/>
              <a:defRPr sz="1000"/>
            </a:lvl3pPr>
            <a:lvl4pPr marL="1436442" indent="0">
              <a:buNone/>
              <a:defRPr sz="1000"/>
            </a:lvl4pPr>
            <a:lvl5pPr marL="1915256" indent="0">
              <a:buNone/>
              <a:defRPr sz="1000"/>
            </a:lvl5pPr>
            <a:lvl6pPr marL="2394070" indent="0">
              <a:buNone/>
              <a:defRPr sz="1000"/>
            </a:lvl6pPr>
            <a:lvl7pPr marL="2872884" indent="0">
              <a:buNone/>
              <a:defRPr sz="1000"/>
            </a:lvl7pPr>
            <a:lvl8pPr marL="3351698" indent="0">
              <a:buNone/>
              <a:defRPr sz="1000"/>
            </a:lvl8pPr>
            <a:lvl9pPr marL="3830513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63" tIns="47882" rIns="95763" bIns="47882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5763" tIns="47882" rIns="95763" bIns="4788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5763" tIns="47882" rIns="95763" bIns="4788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5763" tIns="47882" rIns="95763" bIns="4788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95763" tIns="47882" rIns="95763" bIns="4788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C2CF4-5274-451A-B5B2-DDFF816FA3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57629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11" indent="-359111" algn="l" defTabSz="95762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072" indent="-299258" algn="l" defTabSz="95762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036" indent="-239407" algn="l" defTabSz="9576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5848" indent="-239407" algn="l" defTabSz="95762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663" indent="-239407" algn="l" defTabSz="957629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477" indent="-239407" algn="l" defTabSz="95762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292" indent="-239407" algn="l" defTabSz="95762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105" indent="-239407" algn="l" defTabSz="95762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9920" indent="-239407" algn="l" defTabSz="95762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57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15" algn="l" defTabSz="957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29" algn="l" defTabSz="957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442" algn="l" defTabSz="957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256" algn="l" defTabSz="957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070" algn="l" defTabSz="957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884" algn="l" defTabSz="957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698" algn="l" defTabSz="957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513" algn="l" defTabSz="9576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288704" y="0"/>
            <a:ext cx="5904656" cy="796908"/>
          </a:xfrm>
        </p:spPr>
        <p:txBody>
          <a:bodyPr/>
          <a:lstStyle/>
          <a:p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ESS  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</a:rPr>
              <a:t>elliptical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  cryomodule</a:t>
            </a:r>
            <a:endParaRPr lang="fr-FR" sz="2400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ZoneTexte 8" descr="Maquette 3D ou photo "/>
          <p:cNvSpPr txBox="1"/>
          <p:nvPr/>
        </p:nvSpPr>
        <p:spPr>
          <a:xfrm>
            <a:off x="1208584" y="1076955"/>
            <a:ext cx="8424936" cy="475252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9372" tIns="29686" rIns="59372" bIns="29686" rtlCol="0">
            <a:noAutofit/>
          </a:bodyPr>
          <a:lstStyle/>
          <a:p>
            <a:pPr algn="ctr"/>
            <a:endParaRPr lang="fr-FR" dirty="0" smtClean="0"/>
          </a:p>
          <a:p>
            <a:pPr algn="ctr"/>
            <a:r>
              <a:rPr lang="fr-FR" sz="2400" b="1" cap="all" dirty="0" smtClean="0">
                <a:latin typeface="Calibri" pitchFamily="34" charset="0"/>
              </a:rPr>
              <a:t>ESS  CRYOMODULE  FOR  ELLIPTICAL  CAVITIES</a:t>
            </a:r>
          </a:p>
          <a:p>
            <a:pPr algn="ctr"/>
            <a:r>
              <a:rPr lang="fr-FR" sz="2400" b="1" cap="all" dirty="0" smtClean="0">
                <a:latin typeface="Calibri" pitchFamily="34" charset="0"/>
              </a:rPr>
              <a:t>FIRST  TRANSPORTATION  AND  ALIGNMENT  RESULTS</a:t>
            </a:r>
          </a:p>
          <a:p>
            <a:pPr algn="ctr"/>
            <a:endParaRPr lang="fr-FR" sz="3200" b="1" cap="all" dirty="0" smtClean="0">
              <a:latin typeface="Calibri" pitchFamily="34" charset="0"/>
            </a:endParaRPr>
          </a:p>
          <a:p>
            <a:pPr algn="ctr"/>
            <a:endParaRPr lang="fr-FR" sz="3200" b="1" cap="all" dirty="0">
              <a:latin typeface="Calibri" pitchFamily="34" charset="0"/>
            </a:endParaRPr>
          </a:p>
          <a:p>
            <a:pPr algn="ctr"/>
            <a:endParaRPr lang="fr-FR" sz="3200" b="1" cap="all" dirty="0" smtClean="0">
              <a:latin typeface="Calibri" pitchFamily="34" charset="0"/>
            </a:endParaRPr>
          </a:p>
          <a:p>
            <a:pPr algn="ctr"/>
            <a:endParaRPr lang="fr-FR" sz="3200" b="1" cap="all" dirty="0">
              <a:latin typeface="Calibri" pitchFamily="34" charset="0"/>
            </a:endParaRPr>
          </a:p>
          <a:p>
            <a:pPr algn="ctr"/>
            <a:endParaRPr lang="fr-FR" sz="3200" b="1" cap="all" dirty="0" smtClean="0">
              <a:latin typeface="Calibri" pitchFamily="34" charset="0"/>
            </a:endParaRPr>
          </a:p>
          <a:p>
            <a:pPr algn="ctr"/>
            <a:endParaRPr lang="fr-FR" sz="3200" b="1" cap="all" dirty="0">
              <a:latin typeface="Calibri" pitchFamily="34" charset="0"/>
            </a:endParaRPr>
          </a:p>
          <a:p>
            <a:pPr algn="ctr"/>
            <a:r>
              <a:rPr lang="fr-FR" sz="2400" b="1" dirty="0" smtClean="0">
                <a:latin typeface="Calibri" pitchFamily="34" charset="0"/>
              </a:rPr>
              <a:t>PIP-II  650MHz Cryomodule design </a:t>
            </a:r>
            <a:r>
              <a:rPr lang="fr-FR" sz="2400" b="1" dirty="0" err="1" smtClean="0">
                <a:latin typeface="Calibri" pitchFamily="34" charset="0"/>
              </a:rPr>
              <a:t>advisory</a:t>
            </a:r>
            <a:r>
              <a:rPr lang="fr-FR" sz="2400" b="1" dirty="0" smtClean="0">
                <a:latin typeface="Calibri" pitchFamily="34" charset="0"/>
              </a:rPr>
              <a:t> meeting</a:t>
            </a:r>
          </a:p>
          <a:p>
            <a:pPr algn="ctr"/>
            <a:r>
              <a:rPr lang="fr-FR" sz="2400" b="1" dirty="0" smtClean="0">
                <a:latin typeface="Calibri" pitchFamily="34" charset="0"/>
              </a:rPr>
              <a:t>FERMILAB,   </a:t>
            </a:r>
            <a:r>
              <a:rPr lang="fr-FR" sz="2400" b="1" dirty="0" err="1" smtClean="0">
                <a:latin typeface="Calibri" pitchFamily="34" charset="0"/>
              </a:rPr>
              <a:t>October</a:t>
            </a:r>
            <a:r>
              <a:rPr lang="fr-FR" sz="2400" b="1" dirty="0" smtClean="0">
                <a:latin typeface="Calibri" pitchFamily="34" charset="0"/>
              </a:rPr>
              <a:t> 23, 2018 </a:t>
            </a:r>
          </a:p>
          <a:p>
            <a:pPr algn="ctr"/>
            <a:endParaRPr lang="fr-FR" sz="3200" b="1" dirty="0" smtClean="0">
              <a:latin typeface="Calibri" pitchFamily="34" charset="0"/>
            </a:endParaRPr>
          </a:p>
          <a:p>
            <a:pPr algn="ctr"/>
            <a:endParaRPr lang="fr-FR" sz="3000" b="1" cap="all" dirty="0" smtClean="0">
              <a:latin typeface="Calibri" pitchFamily="34" charset="0"/>
            </a:endParaRPr>
          </a:p>
        </p:txBody>
      </p:sp>
      <p:sp>
        <p:nvSpPr>
          <p:cNvPr id="15" name="Espace réservé du pied de page 3"/>
          <p:cNvSpPr txBox="1">
            <a:spLocks/>
          </p:cNvSpPr>
          <p:nvPr/>
        </p:nvSpPr>
        <p:spPr>
          <a:xfrm>
            <a:off x="0" y="5157192"/>
            <a:ext cx="1857353" cy="1357298"/>
          </a:xfrm>
          <a:prstGeom prst="rect">
            <a:avLst/>
          </a:prstGeom>
        </p:spPr>
        <p:txBody>
          <a:bodyPr vert="horz" lIns="95763" tIns="47882" rIns="95763" bIns="47882" rtlCol="0" anchor="ctr"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57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Unité mixte de recherche </a:t>
            </a:r>
            <a:b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CNRS-IN2P3</a:t>
            </a:r>
          </a:p>
          <a:p>
            <a:pPr marL="0" marR="0" lvl="0" indent="0" algn="l" defTabSz="957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Université Paris-Sud 11</a:t>
            </a:r>
          </a:p>
          <a:p>
            <a:pPr marL="0" marR="0" lvl="0" indent="0" algn="l" defTabSz="957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1F7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91406 Orsay cedex</a:t>
            </a:r>
          </a:p>
          <a:p>
            <a:pPr marL="0" marR="0" lvl="0" indent="0" algn="l" defTabSz="957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1F7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Tél. : +33 1 69 15 73 40</a:t>
            </a:r>
          </a:p>
          <a:p>
            <a:pPr marL="0" marR="0" lvl="0" indent="0" algn="l" defTabSz="957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1F7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Fax : +33 1 69 15 64 70</a:t>
            </a:r>
          </a:p>
          <a:p>
            <a:pPr marL="0" marR="0" lvl="0" indent="0" algn="l" defTabSz="957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http://ipnweb.in2p3.fr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58" y="2420888"/>
            <a:ext cx="4101084" cy="2448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 smtClean="0"/>
              <a:t>removing</a:t>
            </a:r>
            <a:r>
              <a:rPr lang="fr-FR" sz="2400" dirty="0" smtClean="0"/>
              <a:t>  </a:t>
            </a:r>
            <a:r>
              <a:rPr lang="fr-FR" sz="2400" dirty="0"/>
              <a:t>of  the  </a:t>
            </a:r>
            <a:r>
              <a:rPr lang="fr-FR" sz="2400" dirty="0" err="1"/>
              <a:t>cavity</a:t>
            </a:r>
            <a:r>
              <a:rPr lang="fr-FR" sz="2400" dirty="0"/>
              <a:t>  string  </a:t>
            </a:r>
            <a:r>
              <a:rPr lang="fr-FR" sz="2400" dirty="0" err="1" smtClean="0"/>
              <a:t>supporting</a:t>
            </a:r>
            <a:r>
              <a:rPr lang="fr-FR" sz="2400" dirty="0" smtClean="0"/>
              <a:t> system</a:t>
            </a:r>
            <a:endParaRPr lang="en-GB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3" t="14302" r="30912" b="23036"/>
          <a:stretch/>
        </p:blipFill>
        <p:spPr>
          <a:xfrm>
            <a:off x="76733" y="996864"/>
            <a:ext cx="2452737" cy="2214391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1303397" y="2474031"/>
            <a:ext cx="288032" cy="288032"/>
            <a:chOff x="3872880" y="1628800"/>
            <a:chExt cx="288032" cy="288032"/>
          </a:xfrm>
        </p:grpSpPr>
        <p:cxnSp>
          <p:nvCxnSpPr>
            <p:cNvPr id="5" name="Connecteur droit 4"/>
            <p:cNvCxnSpPr/>
            <p:nvPr/>
          </p:nvCxnSpPr>
          <p:spPr>
            <a:xfrm flipV="1">
              <a:off x="3872880" y="1628800"/>
              <a:ext cx="288032" cy="28803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 flipH="1" flipV="1">
              <a:off x="3872880" y="1628800"/>
              <a:ext cx="288032" cy="28803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/>
          <p:cNvGrpSpPr/>
          <p:nvPr/>
        </p:nvGrpSpPr>
        <p:grpSpPr>
          <a:xfrm>
            <a:off x="2270975" y="1850909"/>
            <a:ext cx="288032" cy="288032"/>
            <a:chOff x="3872880" y="1628800"/>
            <a:chExt cx="288032" cy="288032"/>
          </a:xfrm>
        </p:grpSpPr>
        <p:cxnSp>
          <p:nvCxnSpPr>
            <p:cNvPr id="11" name="Connecteur droit 10"/>
            <p:cNvCxnSpPr/>
            <p:nvPr/>
          </p:nvCxnSpPr>
          <p:spPr>
            <a:xfrm flipV="1">
              <a:off x="3872880" y="1628800"/>
              <a:ext cx="288032" cy="28803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H="1" flipV="1">
              <a:off x="3872880" y="1628800"/>
              <a:ext cx="288032" cy="28803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2059648" y="1994925"/>
            <a:ext cx="288032" cy="288032"/>
            <a:chOff x="3872880" y="1628800"/>
            <a:chExt cx="288032" cy="288032"/>
          </a:xfrm>
        </p:grpSpPr>
        <p:cxnSp>
          <p:nvCxnSpPr>
            <p:cNvPr id="14" name="Connecteur droit 13"/>
            <p:cNvCxnSpPr/>
            <p:nvPr/>
          </p:nvCxnSpPr>
          <p:spPr>
            <a:xfrm flipV="1">
              <a:off x="3872880" y="1628800"/>
              <a:ext cx="288032" cy="28803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H="1" flipV="1">
              <a:off x="3872880" y="1628800"/>
              <a:ext cx="288032" cy="28803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1773098" y="2148992"/>
            <a:ext cx="288032" cy="288032"/>
            <a:chOff x="3872880" y="1628800"/>
            <a:chExt cx="288032" cy="28803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3872880" y="1628800"/>
              <a:ext cx="288032" cy="28803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 flipV="1">
              <a:off x="3872880" y="1628800"/>
              <a:ext cx="288032" cy="28803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lèche droite 18"/>
          <p:cNvSpPr/>
          <p:nvPr/>
        </p:nvSpPr>
        <p:spPr>
          <a:xfrm>
            <a:off x="2572945" y="1499803"/>
            <a:ext cx="792088" cy="2510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ZoneTexte 19"/>
          <p:cNvSpPr txBox="1"/>
          <p:nvPr/>
        </p:nvSpPr>
        <p:spPr>
          <a:xfrm>
            <a:off x="115265" y="2943549"/>
            <a:ext cx="2664296" cy="677108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Removing of the cavity string supporting system </a:t>
            </a:r>
            <a:endParaRPr lang="en-GB" dirty="0"/>
          </a:p>
        </p:txBody>
      </p:sp>
      <p:sp>
        <p:nvSpPr>
          <p:cNvPr id="21" name="ZoneTexte 20"/>
          <p:cNvSpPr txBox="1"/>
          <p:nvPr/>
        </p:nvSpPr>
        <p:spPr>
          <a:xfrm>
            <a:off x="3440832" y="980728"/>
            <a:ext cx="6428590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dirty="0" smtClean="0"/>
              <a:t>The full weight of the cavity string is applied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The spaceframe sag increases (in addition to the initial sag)</a:t>
            </a:r>
            <a:endParaRPr lang="en-GB" dirty="0"/>
          </a:p>
        </p:txBody>
      </p:sp>
      <p:sp>
        <p:nvSpPr>
          <p:cNvPr id="22" name="Flèche droite 21"/>
          <p:cNvSpPr/>
          <p:nvPr/>
        </p:nvSpPr>
        <p:spPr>
          <a:xfrm rot="5400000">
            <a:off x="1102345" y="3933058"/>
            <a:ext cx="792088" cy="2510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22"/>
          <p:cNvSpPr txBox="1"/>
          <p:nvPr/>
        </p:nvSpPr>
        <p:spPr>
          <a:xfrm>
            <a:off x="42962" y="4581128"/>
            <a:ext cx="3325862" cy="12618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Di-symmetrical effects of the pre-stress induce transverse and vertical displacements</a:t>
            </a:r>
          </a:p>
          <a:p>
            <a:r>
              <a:rPr lang="en-GB" dirty="0" smtClean="0"/>
              <a:t>(It cannot be totally symmetric)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1718984"/>
            <a:ext cx="5474073" cy="263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Flèche droite 30"/>
          <p:cNvSpPr/>
          <p:nvPr/>
        </p:nvSpPr>
        <p:spPr>
          <a:xfrm rot="5400000">
            <a:off x="5762588" y="4481501"/>
            <a:ext cx="792088" cy="2510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èche droite 31"/>
          <p:cNvSpPr/>
          <p:nvPr/>
        </p:nvSpPr>
        <p:spPr>
          <a:xfrm>
            <a:off x="3389980" y="5444419"/>
            <a:ext cx="792088" cy="2510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15" y="4630204"/>
            <a:ext cx="1569651" cy="1923565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304928" y="5085184"/>
            <a:ext cx="3240360" cy="9694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Need to correct the position of each cavity by action on the blocking nuts, flange by flange.</a:t>
            </a:r>
            <a:endParaRPr lang="en-GB" dirty="0"/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7431913" y="5003058"/>
            <a:ext cx="833455" cy="38229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559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672" y="66079"/>
            <a:ext cx="6480720" cy="796908"/>
          </a:xfrm>
        </p:spPr>
        <p:txBody>
          <a:bodyPr/>
          <a:lstStyle/>
          <a:p>
            <a:r>
              <a:rPr lang="fr-FR" sz="2400" dirty="0" smtClean="0"/>
              <a:t>Insertion  </a:t>
            </a:r>
            <a:r>
              <a:rPr lang="fr-FR" sz="2400" dirty="0" err="1" smtClean="0"/>
              <a:t>inside</a:t>
            </a:r>
            <a:r>
              <a:rPr lang="fr-FR" sz="2400" dirty="0" smtClean="0"/>
              <a:t>  the  </a:t>
            </a:r>
            <a:br>
              <a:rPr lang="fr-FR" sz="2400" dirty="0" smtClean="0"/>
            </a:br>
            <a:r>
              <a:rPr lang="fr-FR" sz="2400" dirty="0" smtClean="0"/>
              <a:t>vacuum  </a:t>
            </a:r>
            <a:r>
              <a:rPr lang="fr-FR" sz="2400" dirty="0" err="1" smtClean="0"/>
              <a:t>vessel</a:t>
            </a:r>
            <a:endParaRPr lang="en-GB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052736"/>
            <a:ext cx="3901168" cy="221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6816" y="2996952"/>
            <a:ext cx="4176464" cy="969496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vacuum vessel axis (and therefore the beam axis) is defined by the </a:t>
            </a:r>
            <a:r>
              <a:rPr lang="en-GB" dirty="0" err="1" smtClean="0"/>
              <a:t>center</a:t>
            </a:r>
            <a:r>
              <a:rPr lang="en-GB" dirty="0" smtClean="0"/>
              <a:t> of the two extremity flanges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 t="69930" r="4433" b="1621"/>
          <a:stretch/>
        </p:blipFill>
        <p:spPr bwMode="auto">
          <a:xfrm>
            <a:off x="0" y="5254867"/>
            <a:ext cx="3924000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158096" y="980728"/>
            <a:ext cx="5747904" cy="184665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spaceframe (equipped with the cavity string) is at rest inside the vacuum vessel on the same supporting points than outside. Therefore, the displacements are not changed.</a:t>
            </a:r>
          </a:p>
          <a:p>
            <a:r>
              <a:rPr lang="en-GB" dirty="0" smtClean="0"/>
              <a:t>The position is adjusted by 3 mechanical jacks to align the beam and vacuum vessel axis.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59" y="2859088"/>
            <a:ext cx="2743925" cy="319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745088" y="5445224"/>
            <a:ext cx="3004177" cy="1261884"/>
          </a:xfrm>
          <a:prstGeom prst="rect">
            <a:avLst/>
          </a:prstGeom>
          <a:solidFill>
            <a:srgbClr val="D0D8E8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After positioning, the assembly is blocked inside the vacuum vessel by means of jacks and brackets.</a:t>
            </a:r>
            <a:endParaRPr lang="en-GB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489" y="2996952"/>
            <a:ext cx="2179320" cy="22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686945" y="4077072"/>
            <a:ext cx="3816424" cy="9694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Fiducials are accessible via CTS trap doors and RF couplers ports (same configuration than previous phases)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6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Alignment  results  for  the first  ESS  prototype</a:t>
            </a:r>
            <a:endParaRPr lang="en-US" sz="2400" dirty="0"/>
          </a:p>
        </p:txBody>
      </p:sp>
      <p:graphicFrame>
        <p:nvGraphicFramePr>
          <p:cNvPr id="3" name="Espace réservé du conten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904395"/>
              </p:ext>
            </p:extLst>
          </p:nvPr>
        </p:nvGraphicFramePr>
        <p:xfrm>
          <a:off x="5961111" y="1472284"/>
          <a:ext cx="3744417" cy="4911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7">
                  <a:extLst>
                    <a:ext uri="{9D8B030D-6E8A-4147-A177-3AD203B41FA5}">
                      <a16:colId xmlns:a16="http://schemas.microsoft.com/office/drawing/2014/main" xmlns="" val="597841639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279726370"/>
                    </a:ext>
                  </a:extLst>
                </a:gridCol>
              </a:tblGrid>
              <a:tr h="85046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err="1" smtClean="0">
                          <a:effectLst/>
                        </a:rPr>
                        <a:t>Step</a:t>
                      </a:r>
                      <a:r>
                        <a:rPr lang="fr-FR" sz="1400" u="none" strike="noStrike" dirty="0" smtClean="0">
                          <a:effectLst/>
                        </a:rPr>
                        <a:t> </a:t>
                      </a:r>
                      <a:r>
                        <a:rPr lang="fr-FR" sz="1400" u="none" strike="noStrike" dirty="0">
                          <a:effectLst/>
                        </a:rPr>
                        <a:t>1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u="none" strike="noStrike" noProof="0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400" u="none" strike="noStrike" noProof="0" dirty="0" smtClean="0">
                          <a:effectLst/>
                        </a:rPr>
                        <a:t>Adjustment of the cavities string on their support posts</a:t>
                      </a:r>
                    </a:p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46434846"/>
                  </a:ext>
                </a:extLst>
              </a:tr>
              <a:tr h="87661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err="1" smtClean="0">
                          <a:effectLst/>
                        </a:rPr>
                        <a:t>Step</a:t>
                      </a:r>
                      <a:r>
                        <a:rPr lang="fr-FR" sz="1400" u="none" strike="noStrike" dirty="0" smtClean="0">
                          <a:effectLst/>
                        </a:rPr>
                        <a:t> </a:t>
                      </a:r>
                      <a:r>
                        <a:rPr lang="fr-FR" sz="1400" u="none" strike="noStrike" dirty="0">
                          <a:effectLst/>
                        </a:rPr>
                        <a:t>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 smtClean="0">
                          <a:effectLst/>
                        </a:rPr>
                        <a:t>Tight rods with thermal shield temporary supporting system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83538606"/>
                  </a:ext>
                </a:extLst>
              </a:tr>
              <a:tr h="87661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err="1" smtClean="0">
                          <a:effectLst/>
                        </a:rPr>
                        <a:t>Step</a:t>
                      </a:r>
                      <a:r>
                        <a:rPr lang="fr-FR" sz="1400" u="none" strike="noStrike" dirty="0" smtClean="0">
                          <a:effectLst/>
                        </a:rPr>
                        <a:t> </a:t>
                      </a:r>
                      <a:r>
                        <a:rPr lang="fr-FR" sz="1400" u="none" strike="noStrike" dirty="0">
                          <a:effectLst/>
                        </a:rPr>
                        <a:t>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 smtClean="0">
                          <a:effectLst/>
                        </a:rPr>
                        <a:t>Tight rods after removing of the thermal shield temporary supporting system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51455943"/>
                  </a:ext>
                </a:extLst>
              </a:tr>
              <a:tr h="77084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err="1" smtClean="0">
                          <a:effectLst/>
                        </a:rPr>
                        <a:t>Step</a:t>
                      </a:r>
                      <a:r>
                        <a:rPr lang="fr-FR" sz="1400" u="none" strike="noStrike" dirty="0" smtClean="0">
                          <a:effectLst/>
                        </a:rPr>
                        <a:t> </a:t>
                      </a:r>
                      <a:r>
                        <a:rPr lang="fr-FR" sz="1400" u="none" strike="noStrike" dirty="0">
                          <a:effectLst/>
                        </a:rPr>
                        <a:t>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 smtClean="0">
                          <a:effectLst/>
                        </a:rPr>
                        <a:t>Removing of the support posts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19974507"/>
                  </a:ext>
                </a:extLst>
              </a:tr>
              <a:tr h="15248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err="1" smtClean="0">
                          <a:effectLst/>
                        </a:rPr>
                        <a:t>Step</a:t>
                      </a:r>
                      <a:r>
                        <a:rPr lang="fr-FR" sz="1400" u="none" strike="noStrike" dirty="0" smtClean="0">
                          <a:effectLst/>
                        </a:rPr>
                        <a:t> </a:t>
                      </a:r>
                      <a:r>
                        <a:rPr lang="fr-FR" sz="1400" u="none" strike="noStrike" dirty="0">
                          <a:effectLst/>
                        </a:rPr>
                        <a:t>4 fit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 smtClean="0">
                          <a:effectLst/>
                        </a:rPr>
                        <a:t>New definition of the reference to mitigate the defaults (the spaceframe has no need of </a:t>
                      </a:r>
                      <a:r>
                        <a:rPr lang="en-US" sz="1400" u="none" strike="noStrike" noProof="0" dirty="0" err="1" smtClean="0">
                          <a:effectLst/>
                        </a:rPr>
                        <a:t>coaxiality</a:t>
                      </a:r>
                      <a:r>
                        <a:rPr lang="en-US" sz="1400" u="none" strike="noStrike" noProof="0" dirty="0" smtClean="0">
                          <a:effectLst/>
                        </a:rPr>
                        <a:t> with the cavity string and the vacuum vessel)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40129647"/>
                  </a:ext>
                </a:extLst>
              </a:tr>
            </a:tbl>
          </a:graphicData>
        </a:graphic>
      </p:graphicFrame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593757"/>
              </p:ext>
            </p:extLst>
          </p:nvPr>
        </p:nvGraphicFramePr>
        <p:xfrm>
          <a:off x="128464" y="1391290"/>
          <a:ext cx="5256584" cy="2722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391369"/>
              </p:ext>
            </p:extLst>
          </p:nvPr>
        </p:nvGraphicFramePr>
        <p:xfrm>
          <a:off x="128464" y="4077072"/>
          <a:ext cx="525658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44488" y="1052736"/>
            <a:ext cx="9073008" cy="338554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FROM  THE  EQUIPPED  CAVITY  STRING  TO  ITS  COMPLETE  MOUNTING  INSIDE  THE  SPACEFRAME</a:t>
            </a:r>
            <a:endParaRPr lang="en-GB" sz="16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016896" y="3573016"/>
            <a:ext cx="1872208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Tolerance requirement for the beam axis: +/-1mm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6418" r="9796" b="7319"/>
          <a:stretch/>
        </p:blipFill>
        <p:spPr bwMode="auto">
          <a:xfrm>
            <a:off x="3800872" y="1484784"/>
            <a:ext cx="1968279" cy="91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696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Alignment  results  for  the first  ESS  prototype</a:t>
            </a:r>
            <a:endParaRPr lang="en-US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344488" y="1628800"/>
            <a:ext cx="936104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FIRST  CONCLUSIONS  AFTER  THE  ALIGNMENT  OF  THE  </a:t>
            </a:r>
            <a:r>
              <a:rPr lang="en-GB" sz="2000" b="1" dirty="0" err="1" smtClean="0"/>
              <a:t>ME</a:t>
            </a:r>
            <a:r>
              <a:rPr lang="en-GB" sz="2000" b="1" cap="all" dirty="0" err="1" smtClean="0"/>
              <a:t>d</a:t>
            </a:r>
            <a:r>
              <a:rPr lang="en-GB" sz="2000" b="1" dirty="0" err="1" smtClean="0"/>
              <a:t>IUM</a:t>
            </a:r>
            <a:r>
              <a:rPr lang="en-GB" sz="2000" b="1" dirty="0" smtClean="0"/>
              <a:t>  BETA  PROTOTYPE</a:t>
            </a:r>
          </a:p>
          <a:p>
            <a:endParaRPr lang="en-GB" sz="2400" dirty="0"/>
          </a:p>
          <a:p>
            <a:r>
              <a:rPr lang="en-GB" dirty="0" smtClean="0"/>
              <a:t>The corrections needed are important to comply with the requested tolerance for the beam axis position. This is mainly due to the displacement after the 3000N pre-stress and the removing of the cavity string supporting system. The identified causes are listed hereafter: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Low stiffness of the cavity string supporting system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Pre-stress not symmetrical and not carried out simultaneously (by rods at a same level)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Stress due to the thermal shield and its temporary blocking on the spaceframe (can be fixed by change of the tooling)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Stress due to external forces: mainly diphasic pipe, bellows, pressure effects… 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Sag of the spaceframe (but can be anticipated on the cavity string alone)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Stiffness of the spaceframe supporting system?</a:t>
            </a:r>
          </a:p>
          <a:p>
            <a:endParaRPr lang="en-GB" dirty="0"/>
          </a:p>
        </p:txBody>
      </p:sp>
      <p:sp>
        <p:nvSpPr>
          <p:cNvPr id="4" name="Flèche droite 3"/>
          <p:cNvSpPr/>
          <p:nvPr/>
        </p:nvSpPr>
        <p:spPr>
          <a:xfrm>
            <a:off x="1280592" y="5862146"/>
            <a:ext cx="792088" cy="2510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2216696" y="5805264"/>
            <a:ext cx="4968552" cy="3847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Process and parts of the design to be improved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27167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 smtClean="0"/>
              <a:t>Alignment</a:t>
            </a:r>
            <a:r>
              <a:rPr lang="fr-FR" sz="2400" dirty="0" smtClean="0"/>
              <a:t>  </a:t>
            </a:r>
            <a:r>
              <a:rPr lang="fr-FR" sz="2400" dirty="0" err="1" smtClean="0"/>
              <a:t>process</a:t>
            </a:r>
            <a:r>
              <a:rPr lang="fr-FR" sz="2400" dirty="0" smtClean="0"/>
              <a:t>  </a:t>
            </a:r>
            <a:br>
              <a:rPr lang="fr-FR" sz="2400" dirty="0" smtClean="0"/>
            </a:br>
            <a:r>
              <a:rPr lang="fr-FR" sz="2400" dirty="0" err="1" smtClean="0"/>
              <a:t>improvements</a:t>
            </a:r>
            <a:r>
              <a:rPr lang="fr-FR" sz="2400" dirty="0" smtClean="0"/>
              <a:t>  to  come</a:t>
            </a:r>
            <a:endParaRPr lang="en-GB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776536" y="1556792"/>
            <a:ext cx="7560840" cy="677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Process analysis on a reduced mock up (2 cavities) at the end of the year. More time will be spent to understand the facts.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560512" y="2636912"/>
            <a:ext cx="8424936" cy="677108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New device for the 3000N pre-stress implementation and the blocking of the rods. The aim is to lock the position before applying the pre-stress.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3501008"/>
            <a:ext cx="2639403" cy="25726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24" y="3789040"/>
            <a:ext cx="1953603" cy="256897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936776" y="6165304"/>
            <a:ext cx="6480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Rod</a:t>
            </a:r>
            <a:endParaRPr lang="en-GB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5996435" y="5301208"/>
            <a:ext cx="1620861" cy="30144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6753200" y="4330965"/>
            <a:ext cx="432048" cy="25382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7185248" y="3913664"/>
            <a:ext cx="432048" cy="30742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776536" y="4506652"/>
            <a:ext cx="360040" cy="3625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2504728" y="6073685"/>
            <a:ext cx="504056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4291" y="3907686"/>
            <a:ext cx="18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Fastening on the spaceframe</a:t>
            </a:r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5025008" y="3645495"/>
            <a:ext cx="23042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1-Blocking of the rod</a:t>
            </a:r>
            <a:endParaRPr lang="en-GB" dirty="0"/>
          </a:p>
        </p:txBody>
      </p:sp>
      <p:sp>
        <p:nvSpPr>
          <p:cNvPr id="21" name="ZoneTexte 20"/>
          <p:cNvSpPr txBox="1"/>
          <p:nvPr/>
        </p:nvSpPr>
        <p:spPr>
          <a:xfrm>
            <a:off x="4035000" y="4119325"/>
            <a:ext cx="2736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2-Loosening of the screws to apply the pre-stress</a:t>
            </a:r>
            <a:endParaRPr lang="en-GB" dirty="0"/>
          </a:p>
        </p:txBody>
      </p:sp>
      <p:sp>
        <p:nvSpPr>
          <p:cNvPr id="23" name="ZoneTexte 22"/>
          <p:cNvSpPr txBox="1"/>
          <p:nvPr/>
        </p:nvSpPr>
        <p:spPr>
          <a:xfrm>
            <a:off x="3980211" y="5156084"/>
            <a:ext cx="22322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Spring loaded inside a 2 shells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148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Alignment</a:t>
            </a:r>
            <a:br>
              <a:rPr lang="en-GB" sz="2800" dirty="0" smtClean="0"/>
            </a:br>
            <a:r>
              <a:rPr lang="en-GB" sz="2800" dirty="0" smtClean="0"/>
              <a:t>comments  &amp;  advises</a:t>
            </a:r>
            <a:endParaRPr lang="en-GB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266602" y="980728"/>
            <a:ext cx="9145016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First importance of the tooling. Do not neglect it and take it into account during the cryomodule design:</a:t>
            </a:r>
          </a:p>
          <a:p>
            <a:pPr marL="342900" indent="-342900">
              <a:buFontTx/>
              <a:buChar char="-"/>
            </a:pPr>
            <a:r>
              <a:rPr lang="en-GB" b="1" dirty="0" smtClean="0"/>
              <a:t>High stiffness or the cavity string supporting system</a:t>
            </a:r>
          </a:p>
          <a:p>
            <a:pPr marL="342900" indent="-342900">
              <a:buFontTx/>
              <a:buChar char="-"/>
            </a:pPr>
            <a:r>
              <a:rPr lang="en-GB" b="1" dirty="0" smtClean="0"/>
              <a:t>Stiffness of the spaceframe supporting system</a:t>
            </a:r>
          </a:p>
          <a:p>
            <a:pPr marL="342900" indent="-342900">
              <a:buFontTx/>
              <a:buChar char="-"/>
            </a:pPr>
            <a:r>
              <a:rPr lang="en-GB" b="1" dirty="0" smtClean="0"/>
              <a:t>Devices easy to mount and to remove</a:t>
            </a:r>
          </a:p>
          <a:p>
            <a:pPr marL="342900" indent="-342900">
              <a:buFontTx/>
              <a:buChar char="-"/>
            </a:pPr>
            <a:endParaRPr lang="en-GB" b="1" dirty="0" smtClean="0"/>
          </a:p>
          <a:p>
            <a:r>
              <a:rPr lang="en-GB" b="1" dirty="0" smtClean="0"/>
              <a:t>Be careful of the stress induced by the diphasic pipe (stiffness as low as possible, need of a cardan system), the inter cavity bellows and the pressure effects of the vacuum.</a:t>
            </a:r>
            <a:endParaRPr lang="en-GB" b="1" dirty="0"/>
          </a:p>
          <a:p>
            <a:endParaRPr lang="en-GB" b="1" dirty="0"/>
          </a:p>
          <a:p>
            <a:r>
              <a:rPr lang="en-GB" b="1" dirty="0" smtClean="0"/>
              <a:t>Keep the same references at each step of the assembly. Use remote fiducials for that.</a:t>
            </a:r>
          </a:p>
          <a:p>
            <a:endParaRPr lang="en-GB" b="1" dirty="0"/>
          </a:p>
          <a:p>
            <a:r>
              <a:rPr lang="en-GB" b="1" dirty="0" smtClean="0"/>
              <a:t>Laser tracker apparatus mandatory for such dimensions. Easy to collect data.</a:t>
            </a:r>
          </a:p>
          <a:p>
            <a:endParaRPr lang="en-GB" b="1" dirty="0"/>
          </a:p>
          <a:p>
            <a:r>
              <a:rPr lang="en-GB" b="1" dirty="0" smtClean="0"/>
              <a:t>Possibility to adjust the position after each step</a:t>
            </a:r>
          </a:p>
          <a:p>
            <a:endParaRPr lang="en-GB" b="1" dirty="0"/>
          </a:p>
          <a:p>
            <a:r>
              <a:rPr lang="en-GB" b="1" dirty="0" smtClean="0"/>
              <a:t>Good locking of each component after alignment, especially for transportation.</a:t>
            </a:r>
          </a:p>
          <a:p>
            <a:endParaRPr lang="en-GB" b="1" dirty="0"/>
          </a:p>
          <a:p>
            <a:r>
              <a:rPr lang="en-GB" b="1" dirty="0" smtClean="0"/>
              <a:t>What about a longer cryomodule (6 cavities), its length and weight? </a:t>
            </a:r>
          </a:p>
          <a:p>
            <a:r>
              <a:rPr lang="en-GB" b="1" dirty="0" smtClean="0"/>
              <a:t>Are the same principles still available (spaceframe resting on 3 points for instance)?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28895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ESS  </a:t>
            </a:r>
            <a:r>
              <a:rPr lang="fr-FR" sz="2800" dirty="0" err="1"/>
              <a:t>elliptical</a:t>
            </a:r>
            <a:r>
              <a:rPr lang="fr-FR" sz="2800" dirty="0"/>
              <a:t>  cryomodule</a:t>
            </a:r>
            <a:endParaRPr lang="en-GB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1712640" y="314096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TRANSPORTATION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73044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transportation</a:t>
            </a:r>
            <a:endParaRPr lang="en-GB" sz="28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624918"/>
              </p:ext>
            </p:extLst>
          </p:nvPr>
        </p:nvGraphicFramePr>
        <p:xfrm>
          <a:off x="167472" y="2780928"/>
          <a:ext cx="4310112" cy="2489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720"/>
                <a:gridCol w="1152128"/>
                <a:gridCol w="792088"/>
                <a:gridCol w="792088"/>
                <a:gridCol w="792088"/>
              </a:tblGrid>
              <a:tr h="59245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Main modes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Frequency</a:t>
                      </a:r>
                    </a:p>
                    <a:p>
                      <a:pPr algn="ctr"/>
                      <a:r>
                        <a:rPr lang="en-GB" sz="1400" dirty="0" smtClean="0"/>
                        <a:t>(Hz)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% load</a:t>
                      </a:r>
                    </a:p>
                    <a:p>
                      <a:pPr algn="ct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%</a:t>
                      </a:r>
                      <a:r>
                        <a:rPr lang="en-GB" sz="1400" baseline="0" dirty="0" smtClean="0"/>
                        <a:t> Load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Y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% Load</a:t>
                      </a:r>
                    </a:p>
                    <a:p>
                      <a:pPr algn="ctr"/>
                      <a:r>
                        <a:rPr lang="en-GB" sz="1400" dirty="0" smtClean="0"/>
                        <a:t>Z</a:t>
                      </a:r>
                      <a:endParaRPr lang="en-GB" sz="1400" dirty="0"/>
                    </a:p>
                  </a:txBody>
                  <a:tcPr anchor="ctr"/>
                </a:tc>
              </a:tr>
              <a:tr h="37938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19,5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21,5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938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21,4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938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37,3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24,4</a:t>
                      </a:r>
                      <a:endParaRPr lang="en-GB" sz="1400" dirty="0"/>
                    </a:p>
                  </a:txBody>
                  <a:tcPr anchor="ctr"/>
                </a:tc>
              </a:tr>
              <a:tr h="37938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41,2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5,8</a:t>
                      </a:r>
                      <a:endParaRPr lang="en-GB" sz="1400" dirty="0"/>
                    </a:p>
                  </a:txBody>
                  <a:tcPr anchor="ctr"/>
                </a:tc>
              </a:tr>
              <a:tr h="37938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11,8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707530" y="2204864"/>
            <a:ext cx="3456384" cy="46166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Modal analysis</a:t>
            </a:r>
            <a:endParaRPr lang="en-GB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60" y="1098250"/>
            <a:ext cx="5222789" cy="532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 rot="-600000">
            <a:off x="917013" y="3280639"/>
            <a:ext cx="2653054" cy="80483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1463616" y="4149080"/>
            <a:ext cx="827327" cy="1512168"/>
          </a:xfrm>
          <a:prstGeom prst="straightConnector1">
            <a:avLst/>
          </a:prstGeom>
          <a:ln w="285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03474" y="5589240"/>
            <a:ext cx="396044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values are high enough to avoid any activation during transportation</a:t>
            </a:r>
          </a:p>
          <a:p>
            <a:r>
              <a:rPr lang="en-GB" dirty="0" smtClean="0"/>
              <a:t>(&gt;16Hz)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966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transportation</a:t>
            </a:r>
            <a:endParaRPr lang="en-GB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932644" y="908720"/>
            <a:ext cx="3456384" cy="46166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"Static"  acceleration</a:t>
            </a:r>
            <a:endParaRPr lang="en-GB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4998" y="1556792"/>
            <a:ext cx="222416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Accelerations :</a:t>
            </a:r>
          </a:p>
          <a:p>
            <a:pPr marL="285750" indent="-285750">
              <a:buFontTx/>
              <a:buChar char="-"/>
            </a:pPr>
            <a:r>
              <a:rPr lang="en-GB" sz="1600" b="1" dirty="0" smtClean="0"/>
              <a:t>Axial (X): 5g</a:t>
            </a:r>
          </a:p>
          <a:p>
            <a:pPr marL="285750" indent="-285750">
              <a:buFontTx/>
              <a:buChar char="-"/>
            </a:pPr>
            <a:r>
              <a:rPr lang="en-GB" sz="1600" b="1" dirty="0" smtClean="0"/>
              <a:t>Transverse (Y): 1,5g</a:t>
            </a:r>
          </a:p>
          <a:p>
            <a:pPr marL="285750" indent="-285750">
              <a:buFontTx/>
              <a:buChar char="-"/>
            </a:pPr>
            <a:r>
              <a:rPr lang="en-GB" sz="1600" b="1" dirty="0" smtClean="0"/>
              <a:t>Vertical (Z): 3g</a:t>
            </a:r>
            <a:endParaRPr lang="en-GB" sz="1600" b="1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387"/>
              </p:ext>
            </p:extLst>
          </p:nvPr>
        </p:nvGraphicFramePr>
        <p:xfrm>
          <a:off x="92895" y="3053113"/>
          <a:ext cx="475253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506"/>
                <a:gridCol w="950506"/>
                <a:gridCol w="950506"/>
                <a:gridCol w="950506"/>
                <a:gridCol w="950506"/>
              </a:tblGrid>
              <a:tr h="729327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r>
                        <a:rPr lang="en-GB" sz="1600" baseline="0" dirty="0" smtClean="0"/>
                        <a:t> (axial)</a:t>
                      </a:r>
                    </a:p>
                    <a:p>
                      <a:pPr algn="ctr"/>
                      <a:r>
                        <a:rPr lang="en-GB" sz="1600" baseline="0" dirty="0" smtClean="0"/>
                        <a:t>(</a:t>
                      </a:r>
                      <a:r>
                        <a:rPr lang="en-GB" sz="1600" baseline="0" dirty="0" err="1" smtClean="0"/>
                        <a:t>Mpa</a:t>
                      </a:r>
                      <a:r>
                        <a:rPr lang="en-GB" sz="1600" baseline="0" dirty="0" smtClean="0"/>
                        <a:t>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Y</a:t>
                      </a:r>
                      <a:r>
                        <a:rPr lang="en-GB" sz="1600" baseline="0" dirty="0" smtClean="0"/>
                        <a:t> (trans)</a:t>
                      </a:r>
                    </a:p>
                    <a:p>
                      <a:pPr algn="ctr"/>
                      <a:r>
                        <a:rPr lang="en-GB" sz="1600" baseline="0" dirty="0" smtClean="0"/>
                        <a:t>(</a:t>
                      </a:r>
                      <a:r>
                        <a:rPr lang="en-GB" sz="1600" baseline="0" dirty="0" err="1" smtClean="0"/>
                        <a:t>Mpa</a:t>
                      </a:r>
                      <a:r>
                        <a:rPr lang="en-GB" sz="1600" baseline="0" dirty="0" smtClean="0"/>
                        <a:t>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r>
                        <a:rPr lang="en-GB" sz="1600" baseline="0" dirty="0" smtClean="0"/>
                        <a:t> (</a:t>
                      </a:r>
                      <a:r>
                        <a:rPr lang="en-GB" sz="1600" baseline="0" dirty="0" err="1" smtClean="0"/>
                        <a:t>vert</a:t>
                      </a:r>
                      <a:r>
                        <a:rPr lang="en-GB" sz="1600" baseline="0" dirty="0" smtClean="0"/>
                        <a:t>)</a:t>
                      </a:r>
                    </a:p>
                    <a:p>
                      <a:pPr algn="ctr"/>
                      <a:r>
                        <a:rPr lang="en-GB" sz="1600" baseline="0" dirty="0" smtClean="0"/>
                        <a:t>(</a:t>
                      </a:r>
                      <a:r>
                        <a:rPr lang="en-GB" sz="1600" baseline="0" dirty="0" err="1" smtClean="0"/>
                        <a:t>Mpa</a:t>
                      </a:r>
                      <a:r>
                        <a:rPr lang="en-GB" sz="1600" baseline="0" dirty="0" smtClean="0"/>
                        <a:t>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</a:t>
                      </a:r>
                      <a:r>
                        <a:rPr lang="en-GB" sz="1400" baseline="-25000" dirty="0" smtClean="0"/>
                        <a:t>p02</a:t>
                      </a:r>
                      <a:r>
                        <a:rPr lang="en-GB" sz="1400" dirty="0" smtClean="0"/>
                        <a:t> at 300K  (</a:t>
                      </a:r>
                      <a:r>
                        <a:rPr lang="en-GB" sz="1400" dirty="0" err="1" smtClean="0"/>
                        <a:t>Mpa</a:t>
                      </a:r>
                      <a:r>
                        <a:rPr lang="en-GB" sz="1400" dirty="0" smtClean="0"/>
                        <a:t>)</a:t>
                      </a:r>
                      <a:endParaRPr lang="en-GB" sz="1400" dirty="0"/>
                    </a:p>
                  </a:txBody>
                  <a:tcPr anchor="ctr"/>
                </a:tc>
              </a:tr>
              <a:tr h="5773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Vacuum vessel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44,9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41,3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45,7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210</a:t>
                      </a:r>
                    </a:p>
                    <a:p>
                      <a:pPr algn="ctr"/>
                      <a:r>
                        <a:rPr lang="en-GB" sz="1600" dirty="0" smtClean="0"/>
                        <a:t>(SS)</a:t>
                      </a:r>
                      <a:endParaRPr lang="en-GB" sz="1600" dirty="0"/>
                    </a:p>
                  </a:txBody>
                  <a:tcPr anchor="ctr"/>
                </a:tc>
              </a:tr>
              <a:tr h="5773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Thermal shield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43,6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12,3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30,2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240</a:t>
                      </a:r>
                    </a:p>
                    <a:p>
                      <a:pPr algn="ctr"/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Alu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 anchor="ctr"/>
                </a:tc>
              </a:tr>
              <a:tr h="5773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Space-frame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35,8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24,9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48,6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240</a:t>
                      </a:r>
                    </a:p>
                    <a:p>
                      <a:pPr algn="ctr"/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Alu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 anchor="ctr"/>
                </a:tc>
              </a:tr>
              <a:tr h="5773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Cryo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 algn="ctr"/>
                      <a:r>
                        <a:rPr lang="en-GB" sz="1600" dirty="0" smtClean="0"/>
                        <a:t>lines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33,3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6,8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20,8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210</a:t>
                      </a:r>
                    </a:p>
                    <a:p>
                      <a:pPr algn="ctr"/>
                      <a:r>
                        <a:rPr lang="en-GB" sz="1600" dirty="0" smtClean="0"/>
                        <a:t>(SS)</a:t>
                      </a:r>
                      <a:endParaRPr lang="en-GB" sz="1600" dirty="0"/>
                    </a:p>
                  </a:txBody>
                  <a:tcPr anchor="ctr"/>
                </a:tc>
              </a:tr>
              <a:tr h="5773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Support.</a:t>
                      </a:r>
                    </a:p>
                    <a:p>
                      <a:pPr algn="ctr"/>
                      <a:r>
                        <a:rPr lang="en-GB" sz="1600" dirty="0" smtClean="0"/>
                        <a:t>rods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138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157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238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825</a:t>
                      </a:r>
                    </a:p>
                    <a:p>
                      <a:pPr algn="ctr"/>
                      <a:r>
                        <a:rPr lang="en-GB" sz="1600" dirty="0" smtClean="0"/>
                        <a:t>(TA6V)</a:t>
                      </a:r>
                      <a:endParaRPr lang="en-GB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136576" y="2668392"/>
            <a:ext cx="18722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Von-Mises stress</a:t>
            </a:r>
            <a:endParaRPr lang="en-GB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386" y="734320"/>
            <a:ext cx="4334915" cy="212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2780928"/>
            <a:ext cx="4328077" cy="203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4797152"/>
            <a:ext cx="4307566" cy="203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577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47" y="4467043"/>
            <a:ext cx="1826246" cy="199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728" y="956697"/>
            <a:ext cx="4130122" cy="302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4" y="1037861"/>
            <a:ext cx="4718633" cy="507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Spaceframe  </a:t>
            </a:r>
            <a:r>
              <a:rPr lang="fr-FR" sz="2800" dirty="0" err="1" smtClean="0"/>
              <a:t>locking</a:t>
            </a:r>
            <a:endParaRPr lang="en-GB" sz="2800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282826" y="1659897"/>
            <a:ext cx="271084" cy="15506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3152800" y="4990291"/>
            <a:ext cx="631415" cy="11233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7041232" y="2708920"/>
            <a:ext cx="648072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7580102" y="4803213"/>
            <a:ext cx="1302468" cy="5021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097016" y="4141494"/>
            <a:ext cx="2809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Axial locking at the trap doors levels (2x2 in central positions)</a:t>
            </a:r>
          </a:p>
          <a:p>
            <a:r>
              <a:rPr lang="en-GB" sz="1600" dirty="0" smtClean="0"/>
              <a:t>The spaceframe is directly fastened to the vacuum vessel by a set of brackets</a:t>
            </a:r>
            <a:endParaRPr lang="en-GB" sz="1600" dirty="0"/>
          </a:p>
        </p:txBody>
      </p:sp>
      <p:cxnSp>
        <p:nvCxnSpPr>
          <p:cNvPr id="27" name="Connecteur droit avec flèche 26"/>
          <p:cNvCxnSpPr/>
          <p:nvPr/>
        </p:nvCxnSpPr>
        <p:spPr>
          <a:xfrm flipH="1" flipV="1">
            <a:off x="1352600" y="5046217"/>
            <a:ext cx="1512168" cy="10674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7257256" y="2373558"/>
            <a:ext cx="1149749" cy="18475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6848920" y="2029978"/>
            <a:ext cx="1" cy="241294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1793634" y="3210573"/>
            <a:ext cx="17133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dirty="0" smtClean="0"/>
              <a:t>Transverse blocking:</a:t>
            </a:r>
          </a:p>
          <a:p>
            <a:pPr algn="ctr"/>
            <a:r>
              <a:rPr lang="en-GB" sz="1600" dirty="0" smtClean="0"/>
              <a:t>3 jacks at 120°</a:t>
            </a:r>
          </a:p>
          <a:p>
            <a:pPr algn="ctr"/>
            <a:r>
              <a:rPr lang="en-GB" sz="1600" dirty="0" smtClean="0"/>
              <a:t>On 3 sections</a:t>
            </a:r>
            <a:endParaRPr lang="en-GB" sz="1600" dirty="0"/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914674" y="3670061"/>
            <a:ext cx="1080120" cy="7549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3291709" y="3670061"/>
            <a:ext cx="985013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2144687" y="6109736"/>
            <a:ext cx="276853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dirty="0" smtClean="0"/>
              <a:t>(Positioning: 3 vertical jacks)</a:t>
            </a:r>
            <a:endParaRPr lang="en-GB" sz="1600" dirty="0"/>
          </a:p>
        </p:txBody>
      </p:sp>
      <p:cxnSp>
        <p:nvCxnSpPr>
          <p:cNvPr id="46" name="Connecteur droit avec flèche 45"/>
          <p:cNvCxnSpPr/>
          <p:nvPr/>
        </p:nvCxnSpPr>
        <p:spPr>
          <a:xfrm flipH="1" flipV="1">
            <a:off x="2553910" y="5445224"/>
            <a:ext cx="447442" cy="6645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 flipV="1">
            <a:off x="7400082" y="3365717"/>
            <a:ext cx="146395" cy="216024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 flipV="1">
            <a:off x="8407005" y="2792942"/>
            <a:ext cx="146395" cy="216024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 flipV="1">
            <a:off x="9117306" y="2390086"/>
            <a:ext cx="146395" cy="216024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>
            <a:off x="8553401" y="1068705"/>
            <a:ext cx="1" cy="241294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7937715" y="1463264"/>
            <a:ext cx="1" cy="241294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027542" y="1073415"/>
            <a:ext cx="3348372" cy="677108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Permanent configuration</a:t>
            </a:r>
          </a:p>
          <a:p>
            <a:pPr algn="ctr"/>
            <a:r>
              <a:rPr lang="en-GB" b="1" dirty="0" smtClean="0"/>
              <a:t> in operation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9682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ESS  </a:t>
            </a:r>
            <a:r>
              <a:rPr lang="fr-FR" sz="2800" dirty="0" err="1"/>
              <a:t>elliptical</a:t>
            </a:r>
            <a:r>
              <a:rPr lang="fr-FR" sz="2800" dirty="0"/>
              <a:t>  cryomodule</a:t>
            </a:r>
            <a:endParaRPr lang="en-GB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1064568" y="1340768"/>
            <a:ext cx="82089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SUMMARY</a:t>
            </a:r>
          </a:p>
          <a:p>
            <a:endParaRPr lang="en-GB" b="1" dirty="0"/>
          </a:p>
          <a:p>
            <a:pPr marL="342900" indent="-342900">
              <a:buFontTx/>
              <a:buChar char="-"/>
            </a:pPr>
            <a:r>
              <a:rPr lang="en-GB" b="1" dirty="0" smtClean="0"/>
              <a:t>Overview</a:t>
            </a:r>
          </a:p>
          <a:p>
            <a:pPr marL="342900" indent="-342900">
              <a:buFontTx/>
              <a:buChar char="-"/>
            </a:pPr>
            <a:r>
              <a:rPr lang="en-GB" b="1" dirty="0" smtClean="0"/>
              <a:t>Alignment</a:t>
            </a:r>
          </a:p>
          <a:p>
            <a:pPr marL="342900" indent="-342900">
              <a:buFontTx/>
              <a:buChar char="-"/>
            </a:pPr>
            <a:r>
              <a:rPr lang="en-GB" b="1" dirty="0" smtClean="0"/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693792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Transportation</a:t>
            </a:r>
            <a:br>
              <a:rPr lang="en-GB" sz="2400" dirty="0" smtClean="0"/>
            </a:br>
            <a:r>
              <a:rPr lang="en-GB" sz="2400" dirty="0" smtClean="0"/>
              <a:t>additional  links</a:t>
            </a:r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908720"/>
            <a:ext cx="6063213" cy="249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2" y="4005064"/>
            <a:ext cx="2799547" cy="247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49773" y="5877560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Fastening of the thermal shield</a:t>
            </a:r>
          </a:p>
          <a:p>
            <a:r>
              <a:rPr lang="en-GB" sz="1600" dirty="0" smtClean="0"/>
              <a:t>(2x4 positions)</a:t>
            </a:r>
            <a:endParaRPr lang="en-GB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3101516" y="3861048"/>
            <a:ext cx="2217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Fastening of each cavity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29793" y="4825117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Fastening of the spaceframe on the vacuum vessel (2 more levels)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998328" y="4153435"/>
            <a:ext cx="2103188" cy="24520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2510496" y="5135488"/>
            <a:ext cx="986035" cy="10512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2504728" y="2420888"/>
            <a:ext cx="1440160" cy="1512168"/>
          </a:xfrm>
          <a:prstGeom prst="straightConnector1">
            <a:avLst/>
          </a:prstGeom>
          <a:ln w="285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6681192" y="1196752"/>
            <a:ext cx="849542" cy="956684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1718408" y="5877560"/>
            <a:ext cx="1533523" cy="43204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3926854" y="1760461"/>
            <a:ext cx="648072" cy="66042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ZoneTexte 21"/>
          <p:cNvSpPr txBox="1"/>
          <p:nvPr/>
        </p:nvSpPr>
        <p:spPr>
          <a:xfrm>
            <a:off x="7530734" y="2005388"/>
            <a:ext cx="2145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Fastening of the jumper cryogenic pipes</a:t>
            </a:r>
            <a:endParaRPr lang="en-GB" sz="1600" dirty="0"/>
          </a:p>
        </p:txBody>
      </p:sp>
      <p:grpSp>
        <p:nvGrpSpPr>
          <p:cNvPr id="27" name="Groupe 26"/>
          <p:cNvGrpSpPr/>
          <p:nvPr/>
        </p:nvGrpSpPr>
        <p:grpSpPr>
          <a:xfrm>
            <a:off x="4953000" y="2852936"/>
            <a:ext cx="648072" cy="457916"/>
            <a:chOff x="4953000" y="2852936"/>
            <a:chExt cx="648072" cy="457916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4953000" y="2852936"/>
              <a:ext cx="648072" cy="4579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4961086" y="2852936"/>
              <a:ext cx="639986" cy="4579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/>
          <p:cNvGrpSpPr/>
          <p:nvPr/>
        </p:nvGrpSpPr>
        <p:grpSpPr>
          <a:xfrm>
            <a:off x="2307752" y="2863357"/>
            <a:ext cx="648072" cy="457916"/>
            <a:chOff x="4953000" y="2852936"/>
            <a:chExt cx="648072" cy="457916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4953000" y="2852936"/>
              <a:ext cx="648072" cy="4579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V="1">
              <a:off x="4961086" y="2852936"/>
              <a:ext cx="639986" cy="4579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/>
          <p:cNvGrpSpPr/>
          <p:nvPr/>
        </p:nvGrpSpPr>
        <p:grpSpPr>
          <a:xfrm>
            <a:off x="3598775" y="2894771"/>
            <a:ext cx="648072" cy="457916"/>
            <a:chOff x="4953000" y="2852936"/>
            <a:chExt cx="648072" cy="457916"/>
          </a:xfrm>
        </p:grpSpPr>
        <p:cxnSp>
          <p:nvCxnSpPr>
            <p:cNvPr id="34" name="Connecteur droit 33"/>
            <p:cNvCxnSpPr/>
            <p:nvPr/>
          </p:nvCxnSpPr>
          <p:spPr>
            <a:xfrm>
              <a:off x="4953000" y="2852936"/>
              <a:ext cx="648072" cy="4579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V="1">
              <a:off x="4961086" y="2852936"/>
              <a:ext cx="639986" cy="4579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/>
          <p:cNvGrpSpPr/>
          <p:nvPr/>
        </p:nvGrpSpPr>
        <p:grpSpPr>
          <a:xfrm>
            <a:off x="6249144" y="2884218"/>
            <a:ext cx="648072" cy="457916"/>
            <a:chOff x="4953000" y="2852936"/>
            <a:chExt cx="648072" cy="457916"/>
          </a:xfrm>
        </p:grpSpPr>
        <p:cxnSp>
          <p:nvCxnSpPr>
            <p:cNvPr id="37" name="Connecteur droit 36"/>
            <p:cNvCxnSpPr/>
            <p:nvPr/>
          </p:nvCxnSpPr>
          <p:spPr>
            <a:xfrm>
              <a:off x="4953000" y="2852936"/>
              <a:ext cx="648072" cy="4579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V="1">
              <a:off x="4961086" y="2852936"/>
              <a:ext cx="639986" cy="4579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1654128" y="1196752"/>
            <a:ext cx="234000" cy="234092"/>
            <a:chOff x="4953000" y="2852936"/>
            <a:chExt cx="648072" cy="457916"/>
          </a:xfrm>
        </p:grpSpPr>
        <p:cxnSp>
          <p:nvCxnSpPr>
            <p:cNvPr id="42" name="Connecteur droit 41"/>
            <p:cNvCxnSpPr/>
            <p:nvPr/>
          </p:nvCxnSpPr>
          <p:spPr>
            <a:xfrm>
              <a:off x="4953000" y="2852936"/>
              <a:ext cx="648072" cy="4579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V="1">
              <a:off x="4961086" y="2852936"/>
              <a:ext cx="639986" cy="4579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/>
          <p:cNvGrpSpPr/>
          <p:nvPr/>
        </p:nvGrpSpPr>
        <p:grpSpPr>
          <a:xfrm>
            <a:off x="1399689" y="1232106"/>
            <a:ext cx="234000" cy="234092"/>
            <a:chOff x="4953000" y="2852936"/>
            <a:chExt cx="648072" cy="457916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4953000" y="2852936"/>
              <a:ext cx="648072" cy="4579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flipV="1">
              <a:off x="4961086" y="2852936"/>
              <a:ext cx="639986" cy="4579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ZoneTexte 38"/>
          <p:cNvSpPr txBox="1"/>
          <p:nvPr/>
        </p:nvSpPr>
        <p:spPr>
          <a:xfrm>
            <a:off x="7564296" y="2814078"/>
            <a:ext cx="18002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To be removed:</a:t>
            </a:r>
          </a:p>
          <a:p>
            <a:pPr marL="285750" indent="-285750">
              <a:buFontTx/>
              <a:buChar char="-"/>
            </a:pPr>
            <a:r>
              <a:rPr lang="en-GB" sz="1600" b="1" dirty="0" smtClean="0"/>
              <a:t>Door knobs</a:t>
            </a:r>
          </a:p>
          <a:p>
            <a:pPr marL="285750" indent="-285750">
              <a:buFontTx/>
              <a:buChar char="-"/>
            </a:pPr>
            <a:r>
              <a:rPr lang="en-GB" sz="1600" b="1" dirty="0" smtClean="0"/>
              <a:t>Actuators</a:t>
            </a:r>
          </a:p>
          <a:p>
            <a:pPr marL="285750" indent="-285750">
              <a:buFontTx/>
              <a:buChar char="-"/>
            </a:pPr>
            <a:r>
              <a:rPr lang="en-GB" sz="1600" b="1" dirty="0" smtClean="0"/>
              <a:t>Others</a:t>
            </a:r>
            <a:endParaRPr lang="en-GB" sz="16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6296582" y="4996441"/>
            <a:ext cx="2858616" cy="132343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Specified accelerations during </a:t>
            </a:r>
          </a:p>
          <a:p>
            <a:r>
              <a:rPr lang="en-GB" sz="1600" b="1" dirty="0" smtClean="0"/>
              <a:t>transportation (CEA) :</a:t>
            </a:r>
          </a:p>
          <a:p>
            <a:pPr marL="285750" indent="-285750">
              <a:buFontTx/>
              <a:buChar char="-"/>
            </a:pPr>
            <a:r>
              <a:rPr lang="en-GB" sz="1600" b="1" dirty="0" smtClean="0"/>
              <a:t>Axial (X): 2,5g</a:t>
            </a:r>
          </a:p>
          <a:p>
            <a:pPr marL="285750" indent="-285750">
              <a:buFontTx/>
              <a:buChar char="-"/>
            </a:pPr>
            <a:r>
              <a:rPr lang="en-GB" sz="1600" b="1" dirty="0" smtClean="0"/>
              <a:t>Transverse (Y): 2,5g</a:t>
            </a:r>
          </a:p>
          <a:p>
            <a:pPr marL="285750" indent="-285750">
              <a:buFontTx/>
              <a:buChar char="-"/>
            </a:pPr>
            <a:r>
              <a:rPr lang="en-GB" sz="1600" b="1" dirty="0" smtClean="0"/>
              <a:t>Vertical (Z): 2,5g</a:t>
            </a:r>
            <a:endParaRPr lang="en-GB" sz="1600" b="1" dirty="0"/>
          </a:p>
        </p:txBody>
      </p:sp>
      <p:grpSp>
        <p:nvGrpSpPr>
          <p:cNvPr id="47" name="Groupe 46"/>
          <p:cNvGrpSpPr/>
          <p:nvPr/>
        </p:nvGrpSpPr>
        <p:grpSpPr>
          <a:xfrm>
            <a:off x="1136576" y="2492896"/>
            <a:ext cx="234000" cy="234092"/>
            <a:chOff x="4953000" y="2852936"/>
            <a:chExt cx="648072" cy="457916"/>
          </a:xfrm>
        </p:grpSpPr>
        <p:cxnSp>
          <p:nvCxnSpPr>
            <p:cNvPr id="49" name="Connecteur droit 48"/>
            <p:cNvCxnSpPr/>
            <p:nvPr/>
          </p:nvCxnSpPr>
          <p:spPr>
            <a:xfrm>
              <a:off x="4953000" y="2852936"/>
              <a:ext cx="648072" cy="4579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V="1">
              <a:off x="4961086" y="2852936"/>
              <a:ext cx="639986" cy="4579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e 50"/>
          <p:cNvGrpSpPr/>
          <p:nvPr/>
        </p:nvGrpSpPr>
        <p:grpSpPr>
          <a:xfrm>
            <a:off x="6892839" y="2492896"/>
            <a:ext cx="234000" cy="234092"/>
            <a:chOff x="4953000" y="2852936"/>
            <a:chExt cx="648072" cy="457916"/>
          </a:xfrm>
        </p:grpSpPr>
        <p:cxnSp>
          <p:nvCxnSpPr>
            <p:cNvPr id="52" name="Connecteur droit 51"/>
            <p:cNvCxnSpPr/>
            <p:nvPr/>
          </p:nvCxnSpPr>
          <p:spPr>
            <a:xfrm>
              <a:off x="4953000" y="2852936"/>
              <a:ext cx="648072" cy="4579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V="1">
              <a:off x="4961086" y="2852936"/>
              <a:ext cx="639986" cy="4579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Ellipse 53"/>
          <p:cNvSpPr/>
          <p:nvPr/>
        </p:nvSpPr>
        <p:spPr>
          <a:xfrm>
            <a:off x="5587670" y="1953578"/>
            <a:ext cx="297308" cy="26745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Ellipse 54"/>
          <p:cNvSpPr/>
          <p:nvPr/>
        </p:nvSpPr>
        <p:spPr>
          <a:xfrm>
            <a:off x="1657048" y="1953578"/>
            <a:ext cx="297308" cy="26745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43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Transportation  tooling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16" y="908721"/>
            <a:ext cx="3165778" cy="26594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" y="4116643"/>
            <a:ext cx="3303702" cy="18604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9" y="2329201"/>
            <a:ext cx="3046682" cy="9134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" y="5972161"/>
            <a:ext cx="4350320" cy="5661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3" t="15" r="21211" b="4638"/>
          <a:stretch/>
        </p:blipFill>
        <p:spPr>
          <a:xfrm>
            <a:off x="3364681" y="908720"/>
            <a:ext cx="3047071" cy="34638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59613" r="59690" b="230"/>
          <a:stretch/>
        </p:blipFill>
        <p:spPr>
          <a:xfrm>
            <a:off x="3500125" y="4440187"/>
            <a:ext cx="1836000" cy="1548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79035" y="3322906"/>
            <a:ext cx="2520280" cy="6771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Floating tray on springs to mitigate impacts</a:t>
            </a:r>
            <a:endParaRPr lang="en-GB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7805" y="1052736"/>
            <a:ext cx="3215489" cy="1261884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First transportation test by truck from Saclay (Paris) to Lund (Sweden) with a vacuum vessel alone (round trip)</a:t>
            </a:r>
            <a:endParaRPr lang="en-GB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385048" y="3661460"/>
            <a:ext cx="4425302" cy="2431435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aim was the validation of the  procedures and the mechanical interfaces with the container box, the handling trolley and the test stand at ESS Lund.</a:t>
            </a:r>
          </a:p>
          <a:p>
            <a:r>
              <a:rPr lang="en-GB" b="1" dirty="0" smtClean="0"/>
              <a:t>The only data was collected by shock loggers on the return trip:</a:t>
            </a:r>
          </a:p>
          <a:p>
            <a:pPr marL="342900" indent="-342900">
              <a:buFontTx/>
              <a:buChar char="-"/>
            </a:pPr>
            <a:r>
              <a:rPr lang="en-GB" b="1" dirty="0" smtClean="0"/>
              <a:t>5,6g on the container</a:t>
            </a:r>
          </a:p>
          <a:p>
            <a:pPr marL="342900" indent="-342900">
              <a:buFontTx/>
              <a:buChar char="-"/>
            </a:pPr>
            <a:r>
              <a:rPr lang="en-GB" b="1" dirty="0" smtClean="0"/>
              <a:t>0,65g on the damped frame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38773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Transportation</a:t>
            </a:r>
            <a:br>
              <a:rPr lang="en-GB" sz="2800" dirty="0" smtClean="0"/>
            </a:br>
            <a:r>
              <a:rPr lang="en-GB" sz="2800" dirty="0" smtClean="0"/>
              <a:t>comments  &amp;  advices</a:t>
            </a:r>
            <a:endParaRPr lang="en-GB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416496" y="1484784"/>
            <a:ext cx="88569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Temporary blocking of the components as much as possible (mandatory for cavities, thermal shield and spaceframe). Take it into account during the cryomodule design: trap doors, temporary devices, easy access…</a:t>
            </a:r>
          </a:p>
          <a:p>
            <a:endParaRPr lang="en-GB" b="1" dirty="0"/>
          </a:p>
          <a:p>
            <a:r>
              <a:rPr lang="en-GB" b="1" dirty="0" smtClean="0"/>
              <a:t>Modal and acceleration analysis as soon as possible during the design (avoid further changes).</a:t>
            </a:r>
          </a:p>
          <a:p>
            <a:endParaRPr lang="en-GB" b="1" dirty="0"/>
          </a:p>
          <a:p>
            <a:r>
              <a:rPr lang="en-GB" b="1" dirty="0"/>
              <a:t>Removing of the maximum of external components: door knobs, actuators</a:t>
            </a:r>
            <a:r>
              <a:rPr lang="en-GB" b="1" dirty="0" smtClean="0"/>
              <a:t>…</a:t>
            </a:r>
          </a:p>
          <a:p>
            <a:endParaRPr lang="en-GB" b="1" dirty="0"/>
          </a:p>
          <a:p>
            <a:r>
              <a:rPr lang="en-GB" b="1" dirty="0" smtClean="0"/>
              <a:t>ESS team is in charge of these transportation matters. The first cryomodule is foreseen to be sent in Sweden at the end of the year.</a:t>
            </a:r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96454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ESS  </a:t>
            </a:r>
            <a:r>
              <a:rPr lang="fr-FR" sz="2800" dirty="0" err="1"/>
              <a:t>elliptical</a:t>
            </a:r>
            <a:r>
              <a:rPr lang="fr-FR" sz="2800" dirty="0"/>
              <a:t>  cryomodule</a:t>
            </a:r>
            <a:endParaRPr lang="en-GB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1280592" y="263691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cap="all" dirty="0" smtClean="0"/>
              <a:t>Thank  you  for  your  attention</a:t>
            </a:r>
            <a:endParaRPr lang="en-GB" sz="3600" b="1" cap="all" dirty="0"/>
          </a:p>
        </p:txBody>
      </p:sp>
    </p:spTree>
    <p:extLst>
      <p:ext uri="{BB962C8B-B14F-4D97-AF65-F5344CB8AC3E}">
        <p14:creationId xmlns:p14="http://schemas.microsoft.com/office/powerpoint/2010/main" val="31835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072680" y="44624"/>
            <a:ext cx="6336704" cy="796908"/>
          </a:xfrm>
        </p:spPr>
        <p:txBody>
          <a:bodyPr/>
          <a:lstStyle/>
          <a:p>
            <a:r>
              <a:rPr lang="fr-FR" sz="2400" dirty="0"/>
              <a:t>ESS  </a:t>
            </a:r>
            <a:r>
              <a:rPr lang="fr-FR" sz="2400" dirty="0" err="1"/>
              <a:t>elliptical</a:t>
            </a:r>
            <a:r>
              <a:rPr lang="fr-FR" sz="2400" dirty="0"/>
              <a:t>  cryomodule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836712"/>
            <a:ext cx="7653040" cy="557857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949585" y="5877272"/>
            <a:ext cx="6480720" cy="677108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b="1" dirty="0" smtClean="0"/>
              <a:t>First medium beta prototype assembled. Tests are ongoing.</a:t>
            </a:r>
          </a:p>
          <a:p>
            <a:pPr marL="342900" indent="-342900">
              <a:buFontTx/>
              <a:buChar char="-"/>
            </a:pPr>
            <a:r>
              <a:rPr lang="en-GB" b="1" dirty="0" smtClean="0"/>
              <a:t>High beta prototype and series to follow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364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072680" y="44624"/>
            <a:ext cx="6336704" cy="796908"/>
          </a:xfrm>
        </p:spPr>
        <p:txBody>
          <a:bodyPr/>
          <a:lstStyle/>
          <a:p>
            <a:r>
              <a:rPr lang="fr-FR" sz="2400" dirty="0"/>
              <a:t>ESS  </a:t>
            </a:r>
            <a:r>
              <a:rPr lang="fr-FR" sz="2400" dirty="0" err="1"/>
              <a:t>elliptical</a:t>
            </a:r>
            <a:r>
              <a:rPr lang="fr-FR" sz="2400" dirty="0"/>
              <a:t>  cryomodule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48" y="692696"/>
            <a:ext cx="6378226" cy="58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Main  </a:t>
            </a:r>
            <a:r>
              <a:rPr lang="fr-FR" sz="2800" dirty="0" err="1" smtClean="0"/>
              <a:t>characteristics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3" y="1240993"/>
            <a:ext cx="7297192" cy="29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07" y="1240993"/>
            <a:ext cx="1599085" cy="29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3"/>
          <p:cNvCxnSpPr/>
          <p:nvPr/>
        </p:nvCxnSpPr>
        <p:spPr>
          <a:xfrm flipH="1">
            <a:off x="7303056" y="2897177"/>
            <a:ext cx="0" cy="24014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8324849" y="1529025"/>
            <a:ext cx="11957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417056" y="3545249"/>
            <a:ext cx="0" cy="14485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064176" y="3545249"/>
            <a:ext cx="0" cy="14485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906656" y="4193321"/>
            <a:ext cx="0" cy="3600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93056" y="2897177"/>
            <a:ext cx="0" cy="24014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9499056" y="1529025"/>
            <a:ext cx="0" cy="2901226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1428784" y="4886161"/>
            <a:ext cx="4638544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193056" y="5243353"/>
            <a:ext cx="7110000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8038458" y="1268161"/>
            <a:ext cx="17701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6773856" y="4193321"/>
            <a:ext cx="0" cy="3600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5146656" y="4193321"/>
            <a:ext cx="0" cy="3600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3526656" y="4193321"/>
            <a:ext cx="0" cy="3600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V="1">
            <a:off x="6780330" y="4508161"/>
            <a:ext cx="522726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5146656" y="4508161"/>
            <a:ext cx="1627200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3538555" y="4508161"/>
            <a:ext cx="1608101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1918555" y="4508161"/>
            <a:ext cx="1620000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8324849" y="2852161"/>
            <a:ext cx="10006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9232404" y="2852161"/>
            <a:ext cx="0" cy="1578089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V="1">
            <a:off x="9232404" y="1529025"/>
            <a:ext cx="0" cy="1323136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7569766" y="4430250"/>
            <a:ext cx="2238825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1600" b="1" dirty="0" smtClean="0"/>
              <a:t>GROUND</a:t>
            </a:r>
            <a:endParaRPr lang="en-GB" sz="1600" b="1" dirty="0"/>
          </a:p>
        </p:txBody>
      </p:sp>
      <p:cxnSp>
        <p:nvCxnSpPr>
          <p:cNvPr id="63" name="Connecteur droit avec flèche 62"/>
          <p:cNvCxnSpPr/>
          <p:nvPr/>
        </p:nvCxnSpPr>
        <p:spPr>
          <a:xfrm flipV="1">
            <a:off x="3024064" y="3497535"/>
            <a:ext cx="0" cy="60035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>
            <a:off x="6064176" y="4886161"/>
            <a:ext cx="1238880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9736584" y="1268161"/>
            <a:ext cx="0" cy="316209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6341808" y="4670717"/>
            <a:ext cx="5864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1156,3</a:t>
            </a:r>
            <a:endParaRPr lang="en-GB" sz="1400" dirty="0"/>
          </a:p>
        </p:txBody>
      </p:sp>
      <p:sp>
        <p:nvSpPr>
          <p:cNvPr id="71" name="ZoneTexte 70"/>
          <p:cNvSpPr txBox="1"/>
          <p:nvPr/>
        </p:nvSpPr>
        <p:spPr>
          <a:xfrm>
            <a:off x="6825669" y="4276740"/>
            <a:ext cx="4320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506,3</a:t>
            </a:r>
            <a:endParaRPr lang="en-GB" sz="1400" dirty="0"/>
          </a:p>
        </p:txBody>
      </p:sp>
      <p:sp>
        <p:nvSpPr>
          <p:cNvPr id="72" name="ZoneTexte 71"/>
          <p:cNvSpPr txBox="1"/>
          <p:nvPr/>
        </p:nvSpPr>
        <p:spPr>
          <a:xfrm>
            <a:off x="4126581" y="4670717"/>
            <a:ext cx="4320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4300</a:t>
            </a:r>
            <a:endParaRPr lang="en-GB" sz="1400" dirty="0"/>
          </a:p>
        </p:txBody>
      </p:sp>
      <p:sp>
        <p:nvSpPr>
          <p:cNvPr id="73" name="ZoneTexte 72"/>
          <p:cNvSpPr txBox="1"/>
          <p:nvPr/>
        </p:nvSpPr>
        <p:spPr>
          <a:xfrm>
            <a:off x="1559419" y="5027909"/>
            <a:ext cx="43938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6587,6 (valve flange to valve flange)</a:t>
            </a:r>
            <a:endParaRPr lang="en-GB" sz="1400" dirty="0"/>
          </a:p>
        </p:txBody>
      </p:sp>
      <p:sp>
        <p:nvSpPr>
          <p:cNvPr id="74" name="ZoneTexte 73"/>
          <p:cNvSpPr txBox="1"/>
          <p:nvPr/>
        </p:nvSpPr>
        <p:spPr>
          <a:xfrm>
            <a:off x="4126581" y="4292717"/>
            <a:ext cx="4320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1500</a:t>
            </a:r>
            <a:endParaRPr lang="en-GB" sz="1400" dirty="0"/>
          </a:p>
        </p:txBody>
      </p:sp>
      <p:sp>
        <p:nvSpPr>
          <p:cNvPr id="75" name="ZoneTexte 74"/>
          <p:cNvSpPr txBox="1"/>
          <p:nvPr/>
        </p:nvSpPr>
        <p:spPr>
          <a:xfrm>
            <a:off x="2484004" y="4292717"/>
            <a:ext cx="4320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1500</a:t>
            </a:r>
            <a:endParaRPr lang="en-GB" sz="1400" dirty="0"/>
          </a:p>
        </p:txBody>
      </p:sp>
      <p:sp>
        <p:nvSpPr>
          <p:cNvPr id="76" name="ZoneTexte 75"/>
          <p:cNvSpPr txBox="1"/>
          <p:nvPr/>
        </p:nvSpPr>
        <p:spPr>
          <a:xfrm>
            <a:off x="5521247" y="4292717"/>
            <a:ext cx="4320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1500</a:t>
            </a:r>
            <a:endParaRPr lang="en-GB" sz="1400" dirty="0"/>
          </a:p>
        </p:txBody>
      </p:sp>
      <p:sp>
        <p:nvSpPr>
          <p:cNvPr id="78" name="ZoneTexte 77"/>
          <p:cNvSpPr txBox="1"/>
          <p:nvPr/>
        </p:nvSpPr>
        <p:spPr>
          <a:xfrm rot="-5400000">
            <a:off x="9371608" y="2830685"/>
            <a:ext cx="51451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2969,5</a:t>
            </a:r>
            <a:endParaRPr lang="en-GB" sz="1400" dirty="0"/>
          </a:p>
        </p:txBody>
      </p:sp>
      <p:sp>
        <p:nvSpPr>
          <p:cNvPr id="79" name="ZoneTexte 78"/>
          <p:cNvSpPr txBox="1"/>
          <p:nvPr/>
        </p:nvSpPr>
        <p:spPr>
          <a:xfrm rot="-5400000">
            <a:off x="9175310" y="3087940"/>
            <a:ext cx="4320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2745</a:t>
            </a:r>
            <a:endParaRPr lang="en-GB" sz="1400" dirty="0"/>
          </a:p>
        </p:txBody>
      </p:sp>
      <p:sp>
        <p:nvSpPr>
          <p:cNvPr id="80" name="ZoneTexte 79"/>
          <p:cNvSpPr txBox="1"/>
          <p:nvPr/>
        </p:nvSpPr>
        <p:spPr>
          <a:xfrm rot="-5400000">
            <a:off x="8900814" y="3774139"/>
            <a:ext cx="4320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1500</a:t>
            </a:r>
            <a:endParaRPr lang="en-GB" sz="1400" dirty="0"/>
          </a:p>
        </p:txBody>
      </p:sp>
      <p:sp>
        <p:nvSpPr>
          <p:cNvPr id="81" name="ZoneTexte 80"/>
          <p:cNvSpPr txBox="1"/>
          <p:nvPr/>
        </p:nvSpPr>
        <p:spPr>
          <a:xfrm rot="-5400000">
            <a:off x="8908368" y="2082871"/>
            <a:ext cx="4320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/>
              <a:t>1245</a:t>
            </a:r>
            <a:endParaRPr lang="en-GB" sz="1400" dirty="0"/>
          </a:p>
        </p:txBody>
      </p:sp>
      <p:sp>
        <p:nvSpPr>
          <p:cNvPr id="85" name="ZoneTexte 84"/>
          <p:cNvSpPr txBox="1"/>
          <p:nvPr/>
        </p:nvSpPr>
        <p:spPr>
          <a:xfrm rot="-5400000">
            <a:off x="2591786" y="3761563"/>
            <a:ext cx="6480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>
                <a:cs typeface="Times New Roman"/>
              </a:rPr>
              <a:t>Ø1216</a:t>
            </a:r>
            <a:endParaRPr lang="en-GB" sz="1400" dirty="0"/>
          </a:p>
        </p:txBody>
      </p:sp>
      <p:sp>
        <p:nvSpPr>
          <p:cNvPr id="84" name="ZoneTexte 83"/>
          <p:cNvSpPr txBox="1"/>
          <p:nvPr/>
        </p:nvSpPr>
        <p:spPr>
          <a:xfrm>
            <a:off x="2602451" y="1336664"/>
            <a:ext cx="18722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Weight: 6 tons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1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ESS  </a:t>
            </a:r>
            <a:r>
              <a:rPr lang="fr-FR" sz="2800" dirty="0" err="1"/>
              <a:t>elliptical</a:t>
            </a:r>
            <a:r>
              <a:rPr lang="fr-FR" sz="2800" dirty="0"/>
              <a:t>  cryomodule</a:t>
            </a:r>
            <a:endParaRPr lang="en-GB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549541" y="1628800"/>
            <a:ext cx="88569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ALIGNMENT</a:t>
            </a:r>
          </a:p>
          <a:p>
            <a:pPr algn="ctr"/>
            <a:endParaRPr lang="en-GB" sz="2800" b="1" dirty="0"/>
          </a:p>
          <a:p>
            <a:pPr algn="ctr"/>
            <a:r>
              <a:rPr lang="en-GB" sz="2800" b="1" dirty="0" smtClean="0"/>
              <a:t>PROCESS</a:t>
            </a:r>
          </a:p>
          <a:p>
            <a:pPr algn="ctr"/>
            <a:r>
              <a:rPr lang="en-GB" sz="2800" b="1" dirty="0" smtClean="0"/>
              <a:t>&amp;</a:t>
            </a:r>
          </a:p>
          <a:p>
            <a:pPr algn="ctr"/>
            <a:r>
              <a:rPr lang="en-GB" sz="2800" b="1" dirty="0" smtClean="0"/>
              <a:t>FIRST  RESULTS  FOR  THE  MEDIUM  BETA  CRYOMODULE</a:t>
            </a:r>
          </a:p>
          <a:p>
            <a:pPr algn="ctr"/>
            <a:endParaRPr lang="en-GB" sz="2800" b="1" dirty="0"/>
          </a:p>
          <a:p>
            <a:pPr algn="ctr"/>
            <a:r>
              <a:rPr lang="en-GB" sz="1800" b="1" dirty="0" smtClean="0"/>
              <a:t>(For the results and some pictures, courtesy of Michel FONTAINE, CEA Saclay)</a:t>
            </a:r>
            <a:endParaRPr lang="en-GB" sz="1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424608" y="5229200"/>
            <a:ext cx="5472608" cy="3847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Measurements are performed by laser tracker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491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5190" y="3671730"/>
            <a:ext cx="4345229" cy="263182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 smtClean="0"/>
              <a:t>alignment</a:t>
            </a:r>
            <a:r>
              <a:rPr lang="fr-FR" sz="2400" dirty="0" smtClean="0"/>
              <a:t>  of  the  </a:t>
            </a:r>
            <a:r>
              <a:rPr lang="fr-FR" sz="2400" dirty="0" err="1" smtClean="0"/>
              <a:t>cavity</a:t>
            </a:r>
            <a:r>
              <a:rPr lang="fr-FR" sz="2400" dirty="0" smtClean="0"/>
              <a:t> string on  </a:t>
            </a:r>
            <a:r>
              <a:rPr lang="fr-FR" sz="2400" dirty="0" err="1" smtClean="0"/>
              <a:t>its</a:t>
            </a:r>
            <a:r>
              <a:rPr lang="fr-FR" sz="2400" dirty="0" smtClean="0"/>
              <a:t>  support</a:t>
            </a:r>
            <a:endParaRPr lang="en-GB" sz="2400" dirty="0"/>
          </a:p>
        </p:txBody>
      </p:sp>
      <p:grpSp>
        <p:nvGrpSpPr>
          <p:cNvPr id="3" name="Groupe 2"/>
          <p:cNvGrpSpPr>
            <a:grpSpLocks noChangeAspect="1"/>
          </p:cNvGrpSpPr>
          <p:nvPr/>
        </p:nvGrpSpPr>
        <p:grpSpPr>
          <a:xfrm>
            <a:off x="5666648" y="911202"/>
            <a:ext cx="4038925" cy="2506277"/>
            <a:chOff x="971600" y="3203103"/>
            <a:chExt cx="5112568" cy="3172503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3429000"/>
              <a:ext cx="5112568" cy="2874598"/>
            </a:xfrm>
            <a:prstGeom prst="rect">
              <a:avLst/>
            </a:prstGeom>
          </p:spPr>
        </p:pic>
        <p:grpSp>
          <p:nvGrpSpPr>
            <p:cNvPr id="5" name="Groupe 4"/>
            <p:cNvGrpSpPr/>
            <p:nvPr/>
          </p:nvGrpSpPr>
          <p:grpSpPr>
            <a:xfrm>
              <a:off x="4103947" y="3203103"/>
              <a:ext cx="1404157" cy="1544206"/>
              <a:chOff x="4103947" y="3203103"/>
              <a:chExt cx="1404157" cy="1544206"/>
            </a:xfrm>
            <a:effectLst>
              <a:glow rad="127000">
                <a:srgbClr val="FF0000">
                  <a:alpha val="40000"/>
                </a:srgbClr>
              </a:glow>
            </a:effectLst>
          </p:grpSpPr>
          <p:cxnSp>
            <p:nvCxnSpPr>
              <p:cNvPr id="27" name="Connecteur droit avec flèche 26"/>
              <p:cNvCxnSpPr/>
              <p:nvPr/>
            </p:nvCxnSpPr>
            <p:spPr>
              <a:xfrm flipH="1">
                <a:off x="4211960" y="4064034"/>
                <a:ext cx="720080" cy="36004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avec flèche 27"/>
              <p:cNvCxnSpPr/>
              <p:nvPr/>
            </p:nvCxnSpPr>
            <p:spPr>
              <a:xfrm>
                <a:off x="4932040" y="4064034"/>
                <a:ext cx="576064" cy="445086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/>
              <p:cNvCxnSpPr/>
              <p:nvPr/>
            </p:nvCxnSpPr>
            <p:spPr>
              <a:xfrm flipV="1">
                <a:off x="4932040" y="3356992"/>
                <a:ext cx="0" cy="707042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ZoneTexte 29"/>
              <p:cNvSpPr txBox="1"/>
              <p:nvPr/>
            </p:nvSpPr>
            <p:spPr>
              <a:xfrm>
                <a:off x="4669087" y="3203103"/>
                <a:ext cx="21602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70C0"/>
                    </a:solidFill>
                  </a:rPr>
                  <a:t>Z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5276111" y="443953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B050"/>
                    </a:solidFill>
                  </a:rPr>
                  <a:t>Y</a:t>
                </a:r>
                <a:endParaRPr lang="en-US" sz="1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4103947" y="4085456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</a:rPr>
                  <a:t>X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3121821" y="3686347"/>
              <a:ext cx="1404157" cy="1544206"/>
              <a:chOff x="4103947" y="3203103"/>
              <a:chExt cx="1404157" cy="1544206"/>
            </a:xfrm>
          </p:grpSpPr>
          <p:cxnSp>
            <p:nvCxnSpPr>
              <p:cNvPr id="21" name="Connecteur droit avec flèche 20"/>
              <p:cNvCxnSpPr/>
              <p:nvPr/>
            </p:nvCxnSpPr>
            <p:spPr>
              <a:xfrm flipH="1">
                <a:off x="4211960" y="4064034"/>
                <a:ext cx="720080" cy="36004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avec flèche 21"/>
              <p:cNvCxnSpPr/>
              <p:nvPr/>
            </p:nvCxnSpPr>
            <p:spPr>
              <a:xfrm>
                <a:off x="4932040" y="4064034"/>
                <a:ext cx="576064" cy="445086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/>
              <p:cNvCxnSpPr/>
              <p:nvPr/>
            </p:nvCxnSpPr>
            <p:spPr>
              <a:xfrm flipV="1">
                <a:off x="4932040" y="3356992"/>
                <a:ext cx="0" cy="707042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ZoneTexte 23"/>
              <p:cNvSpPr txBox="1"/>
              <p:nvPr/>
            </p:nvSpPr>
            <p:spPr>
              <a:xfrm>
                <a:off x="4669087" y="3203103"/>
                <a:ext cx="21602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70C0"/>
                    </a:solidFill>
                  </a:rPr>
                  <a:t>Z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5276111" y="443953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B050"/>
                    </a:solidFill>
                  </a:rPr>
                  <a:t>Y</a:t>
                </a:r>
                <a:endParaRPr lang="en-US" sz="1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4103947" y="4085456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</a:rPr>
                  <a:t>X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2087721" y="4239344"/>
              <a:ext cx="1404157" cy="1544206"/>
              <a:chOff x="4103947" y="3203103"/>
              <a:chExt cx="1404157" cy="1544206"/>
            </a:xfrm>
          </p:grpSpPr>
          <p:cxnSp>
            <p:nvCxnSpPr>
              <p:cNvPr id="15" name="Connecteur droit avec flèche 14"/>
              <p:cNvCxnSpPr/>
              <p:nvPr/>
            </p:nvCxnSpPr>
            <p:spPr>
              <a:xfrm flipH="1">
                <a:off x="4211960" y="4064034"/>
                <a:ext cx="720080" cy="36004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>
                <a:off x="4932040" y="4064034"/>
                <a:ext cx="576064" cy="445086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/>
              <p:nvPr/>
            </p:nvCxnSpPr>
            <p:spPr>
              <a:xfrm flipV="1">
                <a:off x="4932040" y="3356992"/>
                <a:ext cx="0" cy="707042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ZoneTexte 17"/>
              <p:cNvSpPr txBox="1"/>
              <p:nvPr/>
            </p:nvSpPr>
            <p:spPr>
              <a:xfrm>
                <a:off x="4669087" y="3203103"/>
                <a:ext cx="21602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70C0"/>
                    </a:solidFill>
                  </a:rPr>
                  <a:t>Z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5276111" y="443953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B050"/>
                    </a:solidFill>
                  </a:rPr>
                  <a:t>Y</a:t>
                </a:r>
                <a:endParaRPr lang="en-US" sz="1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4103947" y="4085456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</a:rPr>
                  <a:t>X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" name="Groupe 7"/>
            <p:cNvGrpSpPr/>
            <p:nvPr/>
          </p:nvGrpSpPr>
          <p:grpSpPr>
            <a:xfrm>
              <a:off x="1023400" y="4831400"/>
              <a:ext cx="1404157" cy="1544206"/>
              <a:chOff x="4103947" y="3203103"/>
              <a:chExt cx="1404157" cy="1544206"/>
            </a:xfrm>
          </p:grpSpPr>
          <p:cxnSp>
            <p:nvCxnSpPr>
              <p:cNvPr id="9" name="Connecteur droit avec flèche 8"/>
              <p:cNvCxnSpPr/>
              <p:nvPr/>
            </p:nvCxnSpPr>
            <p:spPr>
              <a:xfrm flipH="1">
                <a:off x="4211960" y="4064034"/>
                <a:ext cx="720080" cy="36004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avec flèche 9"/>
              <p:cNvCxnSpPr/>
              <p:nvPr/>
            </p:nvCxnSpPr>
            <p:spPr>
              <a:xfrm>
                <a:off x="4932040" y="4064034"/>
                <a:ext cx="576064" cy="445086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/>
              <p:cNvCxnSpPr/>
              <p:nvPr/>
            </p:nvCxnSpPr>
            <p:spPr>
              <a:xfrm flipV="1">
                <a:off x="4932040" y="3356992"/>
                <a:ext cx="0" cy="707042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ZoneTexte 11"/>
              <p:cNvSpPr txBox="1"/>
              <p:nvPr/>
            </p:nvSpPr>
            <p:spPr>
              <a:xfrm>
                <a:off x="4669087" y="3203103"/>
                <a:ext cx="21602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70C0"/>
                    </a:solidFill>
                  </a:rPr>
                  <a:t>Z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5276111" y="443953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B050"/>
                    </a:solidFill>
                  </a:rPr>
                  <a:t>Y</a:t>
                </a:r>
                <a:endParaRPr lang="en-US" sz="1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4103947" y="4085456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</a:rPr>
                  <a:t>X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5" y="1224156"/>
            <a:ext cx="3678141" cy="2068953"/>
          </a:xfrm>
          <a:prstGeom prst="rect">
            <a:avLst/>
          </a:prstGeom>
        </p:spPr>
      </p:pic>
      <p:sp>
        <p:nvSpPr>
          <p:cNvPr id="35" name="Ellipse 34"/>
          <p:cNvSpPr/>
          <p:nvPr/>
        </p:nvSpPr>
        <p:spPr>
          <a:xfrm>
            <a:off x="731051" y="3054531"/>
            <a:ext cx="251278" cy="2385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Ellipse 35"/>
          <p:cNvSpPr/>
          <p:nvPr/>
        </p:nvSpPr>
        <p:spPr>
          <a:xfrm>
            <a:off x="982329" y="2935242"/>
            <a:ext cx="251278" cy="2385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Ellipse 36"/>
          <p:cNvSpPr/>
          <p:nvPr/>
        </p:nvSpPr>
        <p:spPr>
          <a:xfrm>
            <a:off x="1233607" y="1697734"/>
            <a:ext cx="251278" cy="2385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Ellipse 37"/>
          <p:cNvSpPr/>
          <p:nvPr/>
        </p:nvSpPr>
        <p:spPr>
          <a:xfrm>
            <a:off x="1484885" y="1697734"/>
            <a:ext cx="251278" cy="2385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llipse 38"/>
          <p:cNvSpPr/>
          <p:nvPr/>
        </p:nvSpPr>
        <p:spPr>
          <a:xfrm>
            <a:off x="1471823" y="1380489"/>
            <a:ext cx="251278" cy="2385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ZoneTexte 39"/>
          <p:cNvSpPr txBox="1"/>
          <p:nvPr/>
        </p:nvSpPr>
        <p:spPr>
          <a:xfrm>
            <a:off x="5393267" y="3430391"/>
            <a:ext cx="22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56432" y="3361022"/>
            <a:ext cx="5610215" cy="15542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Remote fiducials on one beam flange and on the RF coupler flange.</a:t>
            </a:r>
          </a:p>
          <a:p>
            <a:r>
              <a:rPr lang="en-GB" b="1" dirty="0" smtClean="0"/>
              <a:t>These points are accessible and measurable at each step of the assembly (cavity string alone, inside the spaceframe, inside the vacuum vessel).</a:t>
            </a:r>
            <a:endParaRPr lang="en-GB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107043" y="5373216"/>
            <a:ext cx="5685856" cy="1261884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complete cavity string is supported and aligned by means of a set of adjustable posts fixed on a girder. </a:t>
            </a:r>
          </a:p>
          <a:p>
            <a:r>
              <a:rPr lang="en-GB" b="1" dirty="0" smtClean="0"/>
              <a:t>This tooling is used until the hanging inside the spaceframe.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33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 smtClean="0"/>
              <a:t>InserTion</a:t>
            </a:r>
            <a:r>
              <a:rPr lang="fr-FR" sz="2400" dirty="0" smtClean="0"/>
              <a:t>  of  the  </a:t>
            </a:r>
            <a:r>
              <a:rPr lang="fr-FR" sz="2400" dirty="0" err="1" smtClean="0"/>
              <a:t>cavity</a:t>
            </a:r>
            <a:r>
              <a:rPr lang="fr-FR" sz="2400" dirty="0" smtClean="0"/>
              <a:t>  string  </a:t>
            </a:r>
            <a:r>
              <a:rPr lang="fr-FR" sz="2400" dirty="0" err="1" smtClean="0"/>
              <a:t>inside</a:t>
            </a:r>
            <a:r>
              <a:rPr lang="fr-FR" sz="2400" dirty="0" smtClean="0"/>
              <a:t>  the  spaceframe</a:t>
            </a:r>
            <a:endParaRPr lang="en-GB" sz="2400" dirty="0"/>
          </a:p>
        </p:txBody>
      </p:sp>
      <p:grpSp>
        <p:nvGrpSpPr>
          <p:cNvPr id="3" name="Groupe 2"/>
          <p:cNvGrpSpPr/>
          <p:nvPr/>
        </p:nvGrpSpPr>
        <p:grpSpPr>
          <a:xfrm>
            <a:off x="128464" y="1124744"/>
            <a:ext cx="4293910" cy="2412011"/>
            <a:chOff x="2511064" y="3807334"/>
            <a:chExt cx="4293910" cy="241201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4" y="3807334"/>
              <a:ext cx="4293910" cy="2412011"/>
            </a:xfrm>
            <a:prstGeom prst="rect">
              <a:avLst/>
            </a:prstGeom>
          </p:spPr>
        </p:pic>
        <p:grpSp>
          <p:nvGrpSpPr>
            <p:cNvPr id="5" name="Groupe 4"/>
            <p:cNvGrpSpPr/>
            <p:nvPr/>
          </p:nvGrpSpPr>
          <p:grpSpPr>
            <a:xfrm>
              <a:off x="2699792" y="3975071"/>
              <a:ext cx="3798507" cy="1296199"/>
              <a:chOff x="1782107" y="3203103"/>
              <a:chExt cx="3798507" cy="1296199"/>
            </a:xfrm>
          </p:grpSpPr>
          <p:cxnSp>
            <p:nvCxnSpPr>
              <p:cNvPr id="6" name="Connecteur droit avec flèche 5"/>
              <p:cNvCxnSpPr/>
              <p:nvPr/>
            </p:nvCxnSpPr>
            <p:spPr>
              <a:xfrm flipH="1">
                <a:off x="1782107" y="4064034"/>
                <a:ext cx="3129563" cy="109199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avec flèche 6"/>
              <p:cNvCxnSpPr/>
              <p:nvPr/>
            </p:nvCxnSpPr>
            <p:spPr>
              <a:xfrm>
                <a:off x="4932040" y="4064034"/>
                <a:ext cx="648574" cy="127491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avec flèche 7"/>
              <p:cNvCxnSpPr/>
              <p:nvPr/>
            </p:nvCxnSpPr>
            <p:spPr>
              <a:xfrm flipV="1">
                <a:off x="4932040" y="3356992"/>
                <a:ext cx="0" cy="707042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ZoneTexte 8"/>
              <p:cNvSpPr txBox="1"/>
              <p:nvPr/>
            </p:nvSpPr>
            <p:spPr>
              <a:xfrm>
                <a:off x="4669087" y="3203103"/>
                <a:ext cx="21602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70C0"/>
                    </a:solidFill>
                  </a:rPr>
                  <a:t>Z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5364590" y="4191525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B050"/>
                    </a:solidFill>
                  </a:rPr>
                  <a:t>Y</a:t>
                </a:r>
                <a:endParaRPr lang="en-US" sz="1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1782107" y="4181329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</a:rPr>
                  <a:t>X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2" name="ZoneTexte 11"/>
          <p:cNvSpPr txBox="1"/>
          <p:nvPr/>
        </p:nvSpPr>
        <p:spPr>
          <a:xfrm>
            <a:off x="4592960" y="1211379"/>
            <a:ext cx="4248472" cy="1846659"/>
          </a:xfrm>
          <a:prstGeom prst="rect">
            <a:avLst/>
          </a:prstGeom>
          <a:solidFill>
            <a:srgbClr val="D0D8E8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spaceframe axis is defined by the </a:t>
            </a:r>
            <a:r>
              <a:rPr lang="en-GB" b="1" dirty="0" err="1" smtClean="0"/>
              <a:t>center</a:t>
            </a:r>
            <a:r>
              <a:rPr lang="en-GB" b="1" dirty="0" smtClean="0"/>
              <a:t> of the first and last rings.</a:t>
            </a:r>
          </a:p>
          <a:p>
            <a:r>
              <a:rPr lang="en-GB" b="1" dirty="0" smtClean="0"/>
              <a:t>The resting points are the same than inside the vacuum vessel.</a:t>
            </a:r>
          </a:p>
          <a:p>
            <a:r>
              <a:rPr lang="en-GB" b="1" dirty="0" smtClean="0"/>
              <a:t>The sag is measured before and after hanging of the cavity string.</a:t>
            </a:r>
            <a:endParaRPr lang="en-GB" b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" t="14301" r="22986" b="13250"/>
          <a:stretch/>
        </p:blipFill>
        <p:spPr>
          <a:xfrm>
            <a:off x="39063" y="3961409"/>
            <a:ext cx="3685820" cy="27055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096" y="3356992"/>
            <a:ext cx="3836091" cy="2157801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320788" y="5514793"/>
            <a:ext cx="3332035" cy="969496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Rolling of the spaceframe (equipped with thermal shield) around the cavity string</a:t>
            </a:r>
            <a:endParaRPr lang="en-GB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449448" y="5294449"/>
            <a:ext cx="2287024" cy="9694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Remote positions of the fiducials are kept for the cavity string.</a:t>
            </a:r>
            <a:endParaRPr lang="en-GB" b="1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 flipV="1">
            <a:off x="3204172" y="4373488"/>
            <a:ext cx="504635" cy="9406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2864768" y="4435892"/>
            <a:ext cx="652009" cy="9373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01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770" y="1124744"/>
            <a:ext cx="4112230" cy="411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 smtClean="0"/>
              <a:t>hanging</a:t>
            </a:r>
            <a:r>
              <a:rPr lang="fr-FR" sz="2400" dirty="0" smtClean="0"/>
              <a:t>  </a:t>
            </a:r>
            <a:r>
              <a:rPr lang="fr-FR" sz="2400" dirty="0"/>
              <a:t>of  the  </a:t>
            </a:r>
            <a:r>
              <a:rPr lang="fr-FR" sz="2400" dirty="0" err="1"/>
              <a:t>cavity</a:t>
            </a:r>
            <a:r>
              <a:rPr lang="fr-FR" sz="2400" dirty="0"/>
              <a:t>  string  </a:t>
            </a:r>
            <a:r>
              <a:rPr lang="fr-FR" sz="2400" dirty="0" err="1"/>
              <a:t>inside</a:t>
            </a:r>
            <a:r>
              <a:rPr lang="fr-FR" sz="2400" dirty="0"/>
              <a:t>  the  spaceframe</a:t>
            </a:r>
            <a:endParaRPr lang="en-GB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6" y="1235957"/>
            <a:ext cx="4960745" cy="259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711" y="4077072"/>
            <a:ext cx="5900753" cy="15542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dirty="0" smtClean="0"/>
              <a:t>Rod </a:t>
            </a:r>
            <a:r>
              <a:rPr lang="en-GB" dirty="0"/>
              <a:t>length 490mm, diameter 6mm, material </a:t>
            </a:r>
            <a:r>
              <a:rPr lang="en-GB" dirty="0" smtClean="0"/>
              <a:t>TA6V</a:t>
            </a:r>
          </a:p>
          <a:p>
            <a:pPr marL="342900" indent="-342900">
              <a:buFontTx/>
              <a:buChar char="-"/>
            </a:pPr>
            <a:r>
              <a:rPr lang="en-GB" dirty="0"/>
              <a:t>Heavy load spring D16x32 H38mm, stiffness 518N/mm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Stroke </a:t>
            </a:r>
            <a:r>
              <a:rPr lang="en-GB" dirty="0" smtClean="0"/>
              <a:t>under 3000N pre-stress: 5,8mm. Applied by M16 pre-stress nut with a symmetrical process</a:t>
            </a:r>
          </a:p>
          <a:p>
            <a:pPr marL="342900" indent="-342900">
              <a:buFontTx/>
              <a:buChar char="-"/>
            </a:pPr>
            <a:r>
              <a:rPr lang="en-GB" dirty="0"/>
              <a:t>Locking of the rods after </a:t>
            </a:r>
            <a:r>
              <a:rPr lang="en-GB" dirty="0" smtClean="0"/>
              <a:t>pre-stress by the blocking nut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8463" y="5959935"/>
            <a:ext cx="7200801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All the hanging and pre-stress process is performed while the cavity string is still maintained on its supporting system (see previous slide)</a:t>
            </a:r>
            <a:endParaRPr lang="en-GB" b="1" dirty="0"/>
          </a:p>
        </p:txBody>
      </p:sp>
      <p:sp>
        <p:nvSpPr>
          <p:cNvPr id="4" name="Ellipse 3"/>
          <p:cNvSpPr/>
          <p:nvPr/>
        </p:nvSpPr>
        <p:spPr>
          <a:xfrm>
            <a:off x="5904464" y="2132856"/>
            <a:ext cx="563518" cy="43204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Connecteur droit avec flèche 6"/>
          <p:cNvCxnSpPr>
            <a:stCxn id="4" idx="2"/>
          </p:cNvCxnSpPr>
          <p:nvPr/>
        </p:nvCxnSpPr>
        <p:spPr>
          <a:xfrm flipH="1" flipV="1">
            <a:off x="2648744" y="2204864"/>
            <a:ext cx="3255720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35872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 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ol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ESS</Template>
  <TotalTime>31161</TotalTime>
  <Words>1510</Words>
  <Application>Microsoft Office PowerPoint</Application>
  <PresentationFormat>Format A4 (210 x 297 mm)</PresentationFormat>
  <Paragraphs>274</Paragraphs>
  <Slides>23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Présentation ESS</vt:lpstr>
      <vt:lpstr>ESS  elliptical  cryomodule</vt:lpstr>
      <vt:lpstr>ESS  elliptical  cryomodule</vt:lpstr>
      <vt:lpstr>ESS  elliptical  cryomodule</vt:lpstr>
      <vt:lpstr>ESS  elliptical  cryomodule</vt:lpstr>
      <vt:lpstr>Main  characteristics</vt:lpstr>
      <vt:lpstr>ESS  elliptical  cryomodule</vt:lpstr>
      <vt:lpstr>alignment  of  the  cavity string on  its  support</vt:lpstr>
      <vt:lpstr>InserTion  of  the  cavity  string  inside  the  spaceframe</vt:lpstr>
      <vt:lpstr>hanging  of  the  cavity  string  inside  the  spaceframe</vt:lpstr>
      <vt:lpstr>removing  of  the  cavity  string  supporting system</vt:lpstr>
      <vt:lpstr>Insertion  inside  the   vacuum  vessel</vt:lpstr>
      <vt:lpstr>Alignment  results  for  the first  ESS  prototype</vt:lpstr>
      <vt:lpstr>Alignment  results  for  the first  ESS  prototype</vt:lpstr>
      <vt:lpstr>Alignment  process   improvements  to  come</vt:lpstr>
      <vt:lpstr>Alignment comments  &amp;  advises</vt:lpstr>
      <vt:lpstr>ESS  elliptical  cryomodule</vt:lpstr>
      <vt:lpstr>transportation</vt:lpstr>
      <vt:lpstr>transportation</vt:lpstr>
      <vt:lpstr>Spaceframe  locking</vt:lpstr>
      <vt:lpstr>Transportation additional  links</vt:lpstr>
      <vt:lpstr>Transportation  tooling</vt:lpstr>
      <vt:lpstr>Transportation comments  &amp;  advices</vt:lpstr>
      <vt:lpstr>ESS  elliptical  cryomodule</vt:lpstr>
    </vt:vector>
  </TitlesOfParts>
  <Company>IPN Orsay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Gilles OLIVIER</dc:creator>
  <cp:lastModifiedBy>Gilles Olivier</cp:lastModifiedBy>
  <cp:revision>974</cp:revision>
  <cp:lastPrinted>2017-03-31T09:36:10Z</cp:lastPrinted>
  <dcterms:created xsi:type="dcterms:W3CDTF">2012-05-10T08:32:08Z</dcterms:created>
  <dcterms:modified xsi:type="dcterms:W3CDTF">2018-10-22T15:13:41Z</dcterms:modified>
</cp:coreProperties>
</file>