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 id="2147484154" r:id="rId2"/>
  </p:sldMasterIdLst>
  <p:notesMasterIdLst>
    <p:notesMasterId r:id="rId32"/>
  </p:notesMasterIdLst>
  <p:handoutMasterIdLst>
    <p:handoutMasterId r:id="rId33"/>
  </p:handoutMasterIdLst>
  <p:sldIdLst>
    <p:sldId id="500" r:id="rId3"/>
    <p:sldId id="351" r:id="rId4"/>
    <p:sldId id="432" r:id="rId5"/>
    <p:sldId id="459" r:id="rId6"/>
    <p:sldId id="530" r:id="rId7"/>
    <p:sldId id="502" r:id="rId8"/>
    <p:sldId id="531" r:id="rId9"/>
    <p:sldId id="552" r:id="rId10"/>
    <p:sldId id="553" r:id="rId11"/>
    <p:sldId id="554" r:id="rId12"/>
    <p:sldId id="548" r:id="rId13"/>
    <p:sldId id="549" r:id="rId14"/>
    <p:sldId id="330" r:id="rId15"/>
    <p:sldId id="331" r:id="rId16"/>
    <p:sldId id="329" r:id="rId17"/>
    <p:sldId id="536" r:id="rId18"/>
    <p:sldId id="501" r:id="rId19"/>
    <p:sldId id="555" r:id="rId20"/>
    <p:sldId id="537" r:id="rId21"/>
    <p:sldId id="550" r:id="rId22"/>
    <p:sldId id="551" r:id="rId23"/>
    <p:sldId id="539" r:id="rId24"/>
    <p:sldId id="540" r:id="rId25"/>
    <p:sldId id="541" r:id="rId26"/>
    <p:sldId id="545" r:id="rId27"/>
    <p:sldId id="542" r:id="rId28"/>
    <p:sldId id="543" r:id="rId29"/>
    <p:sldId id="546" r:id="rId30"/>
    <p:sldId id="370" r:id="rId31"/>
  </p:sldIdLst>
  <p:sldSz cx="9144000" cy="6858000" type="screen4x3"/>
  <p:notesSz cx="6985000" cy="92837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521415D9-36F7-43E2-AB2F-B90AF26B5E84}">
      <p14:sectionLst xmlns:p14="http://schemas.microsoft.com/office/powerpoint/2010/main">
        <p14:section name="Default Section" id="{6B8CC9A2-4587-476C-8CE7-3E481C7450F4}">
          <p14:sldIdLst>
            <p14:sldId id="500"/>
            <p14:sldId id="351"/>
            <p14:sldId id="432"/>
            <p14:sldId id="459"/>
            <p14:sldId id="530"/>
            <p14:sldId id="502"/>
            <p14:sldId id="531"/>
            <p14:sldId id="552"/>
            <p14:sldId id="553"/>
            <p14:sldId id="554"/>
            <p14:sldId id="548"/>
            <p14:sldId id="549"/>
            <p14:sldId id="330"/>
            <p14:sldId id="331"/>
            <p14:sldId id="329"/>
            <p14:sldId id="536"/>
            <p14:sldId id="501"/>
            <p14:sldId id="555"/>
            <p14:sldId id="537"/>
            <p14:sldId id="550"/>
            <p14:sldId id="551"/>
            <p14:sldId id="539"/>
            <p14:sldId id="540"/>
            <p14:sldId id="541"/>
            <p14:sldId id="545"/>
            <p14:sldId id="542"/>
            <p14:sldId id="543"/>
            <p14:sldId id="546"/>
            <p14:sldId id="370"/>
          </p14:sldIdLst>
        </p14:section>
        <p14:section name="backup" id="{024EBE90-2D8B-417D-A6A8-9E574C6C5914}">
          <p14:sldIdLst/>
        </p14:section>
      </p14:sectionLst>
    </p:ex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hary, Adam" initials="BA" lastIdx="19" clrIdx="0">
    <p:extLst>
      <p:ext uri="{19B8F6BF-5375-455C-9EA6-DF929625EA0E}">
        <p15:presenceInfo xmlns:p15="http://schemas.microsoft.com/office/powerpoint/2012/main" userId="S-1-5-21-414935543-1342250053-1793291686-110708" providerId="AD"/>
      </p:ext>
    </p:extLst>
  </p:cmAuthor>
  <p:cmAuthor id="2" name="Marc L Kaducak" initials="MLK" lastIdx="8" clrIdx="1">
    <p:extLst>
      <p:ext uri="{19B8F6BF-5375-455C-9EA6-DF929625EA0E}">
        <p15:presenceInfo xmlns:p15="http://schemas.microsoft.com/office/powerpoint/2012/main" userId="Marc L Kaducak" providerId="None"/>
      </p:ext>
    </p:extLst>
  </p:cmAuthor>
  <p:cmAuthor id="3" name="Marc L. Kaducak x5192 13409N" initials="MLKx1" lastIdx="3" clrIdx="2">
    <p:extLst>
      <p:ext uri="{19B8F6BF-5375-455C-9EA6-DF929625EA0E}">
        <p15:presenceInfo xmlns:p15="http://schemas.microsoft.com/office/powerpoint/2012/main" userId="S-1-5-21-1644491937-1202660629-839522115-6461" providerId="AD"/>
      </p:ext>
    </p:extLst>
  </p:cmAuthor>
  <p:cmAuthor id="4" name="Lia Merminga" initials="LM" lastIdx="5" clrIdx="3">
    <p:extLst>
      <p:ext uri="{19B8F6BF-5375-455C-9EA6-DF929625EA0E}">
        <p15:presenceInfo xmlns:p15="http://schemas.microsoft.com/office/powerpoint/2012/main" userId="Lia Merming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000000"/>
    <a:srgbClr val="404040"/>
    <a:srgbClr val="004C97"/>
    <a:srgbClr val="50504E"/>
    <a:srgbClr val="4E4E4E"/>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8" autoAdjust="0"/>
    <p:restoredTop sz="93195" autoAdjust="0"/>
  </p:normalViewPr>
  <p:slideViewPr>
    <p:cSldViewPr snapToGrid="0" snapToObjects="1" showGuides="1">
      <p:cViewPr varScale="1">
        <p:scale>
          <a:sx n="114" d="100"/>
          <a:sy n="114" d="100"/>
        </p:scale>
        <p:origin x="1446" y="114"/>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sorterViewPr>
    <p:cViewPr>
      <p:scale>
        <a:sx n="68" d="100"/>
        <a:sy n="68" d="100"/>
      </p:scale>
      <p:origin x="0" y="-2268"/>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L Kaducak" userId="fd7db0a2-3cc4-43c8-8fdd-807e73ab72af" providerId="ADAL" clId="{A418B51E-7159-4471-B8E9-1986C10D3D8E}"/>
    <pc:docChg chg="custSel modSld">
      <pc:chgData name="Marc L Kaducak" userId="fd7db0a2-3cc4-43c8-8fdd-807e73ab72af" providerId="ADAL" clId="{A418B51E-7159-4471-B8E9-1986C10D3D8E}" dt="2018-10-17T14:43:06.450" v="70" actId="20577"/>
      <pc:docMkLst>
        <pc:docMk/>
      </pc:docMkLst>
      <pc:sldChg chg="addSp delSp modSp">
        <pc:chgData name="Marc L Kaducak" userId="fd7db0a2-3cc4-43c8-8fdd-807e73ab72af" providerId="ADAL" clId="{A418B51E-7159-4471-B8E9-1986C10D3D8E}" dt="2018-10-17T13:54:55.073" v="8" actId="1076"/>
        <pc:sldMkLst>
          <pc:docMk/>
          <pc:sldMk cId="3162021673" sldId="501"/>
        </pc:sldMkLst>
        <pc:picChg chg="del">
          <ac:chgData name="Marc L Kaducak" userId="fd7db0a2-3cc4-43c8-8fdd-807e73ab72af" providerId="ADAL" clId="{A418B51E-7159-4471-B8E9-1986C10D3D8E}" dt="2018-10-17T13:53:45.626" v="0" actId="478"/>
          <ac:picMkLst>
            <pc:docMk/>
            <pc:sldMk cId="3162021673" sldId="501"/>
            <ac:picMk id="4" creationId="{1EE0831E-A09D-4FE5-96C0-B2AFE1FEB8EF}"/>
          </ac:picMkLst>
        </pc:picChg>
        <pc:picChg chg="del">
          <ac:chgData name="Marc L Kaducak" userId="fd7db0a2-3cc4-43c8-8fdd-807e73ab72af" providerId="ADAL" clId="{A418B51E-7159-4471-B8E9-1986C10D3D8E}" dt="2018-10-17T13:54:28.160" v="6" actId="478"/>
          <ac:picMkLst>
            <pc:docMk/>
            <pc:sldMk cId="3162021673" sldId="501"/>
            <ac:picMk id="7" creationId="{9037B8EC-6CB3-4BC0-9D5E-7D236F495CBC}"/>
          </ac:picMkLst>
        </pc:picChg>
        <pc:picChg chg="add mod">
          <ac:chgData name="Marc L Kaducak" userId="fd7db0a2-3cc4-43c8-8fdd-807e73ab72af" providerId="ADAL" clId="{A418B51E-7159-4471-B8E9-1986C10D3D8E}" dt="2018-10-17T13:54:55.073" v="8" actId="1076"/>
          <ac:picMkLst>
            <pc:docMk/>
            <pc:sldMk cId="3162021673" sldId="501"/>
            <ac:picMk id="10" creationId="{E7CDA3B2-4DB4-4085-9A0D-1F0FC8C996C8}"/>
          </ac:picMkLst>
        </pc:picChg>
        <pc:picChg chg="add mod">
          <ac:chgData name="Marc L Kaducak" userId="fd7db0a2-3cc4-43c8-8fdd-807e73ab72af" providerId="ADAL" clId="{A418B51E-7159-4471-B8E9-1986C10D3D8E}" dt="2018-10-17T13:54:30.184" v="7" actId="1076"/>
          <ac:picMkLst>
            <pc:docMk/>
            <pc:sldMk cId="3162021673" sldId="501"/>
            <ac:picMk id="11" creationId="{972F78FA-4936-4FBD-9DFF-C087F5CA2FA7}"/>
          </ac:picMkLst>
        </pc:picChg>
      </pc:sldChg>
      <pc:sldChg chg="modSp">
        <pc:chgData name="Marc L Kaducak" userId="fd7db0a2-3cc4-43c8-8fdd-807e73ab72af" providerId="ADAL" clId="{A418B51E-7159-4471-B8E9-1986C10D3D8E}" dt="2018-10-17T14:43:06.450" v="70" actId="20577"/>
        <pc:sldMkLst>
          <pc:docMk/>
          <pc:sldMk cId="442743148" sldId="531"/>
        </pc:sldMkLst>
        <pc:spChg chg="mod">
          <ac:chgData name="Marc L Kaducak" userId="fd7db0a2-3cc4-43c8-8fdd-807e73ab72af" providerId="ADAL" clId="{A418B51E-7159-4471-B8E9-1986C10D3D8E}" dt="2018-10-17T14:43:06.450" v="70" actId="20577"/>
          <ac:spMkLst>
            <pc:docMk/>
            <pc:sldMk cId="442743148" sldId="531"/>
            <ac:spMk id="3" creationId="{B18DFB54-F748-48F2-B3AD-F03A8E91F0EB}"/>
          </ac:spMkLst>
        </pc:spChg>
      </pc:sldChg>
      <pc:sldChg chg="modSp">
        <pc:chgData name="Marc L Kaducak" userId="fd7db0a2-3cc4-43c8-8fdd-807e73ab72af" providerId="ADAL" clId="{A418B51E-7159-4471-B8E9-1986C10D3D8E}" dt="2018-10-17T14:40:40.536" v="19" actId="20577"/>
        <pc:sldMkLst>
          <pc:docMk/>
          <pc:sldMk cId="342575275" sldId="555"/>
        </pc:sldMkLst>
        <pc:spChg chg="mod">
          <ac:chgData name="Marc L Kaducak" userId="fd7db0a2-3cc4-43c8-8fdd-807e73ab72af" providerId="ADAL" clId="{A418B51E-7159-4471-B8E9-1986C10D3D8E}" dt="2018-10-17T14:40:40.536" v="19" actId="20577"/>
          <ac:spMkLst>
            <pc:docMk/>
            <pc:sldMk cId="342575275" sldId="555"/>
            <ac:spMk id="3" creationId="{531F5235-A11B-4E8E-BC0C-E64F466CF6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10/14/2018</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10/14/2018</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6</a:t>
            </a:fld>
            <a:endParaRPr lang="en-US"/>
          </a:p>
        </p:txBody>
      </p:sp>
    </p:spTree>
    <p:extLst>
      <p:ext uri="{BB962C8B-B14F-4D97-AF65-F5344CB8AC3E}">
        <p14:creationId xmlns:p14="http://schemas.microsoft.com/office/powerpoint/2010/main" val="2997627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686800"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a:xfrm>
            <a:off x="736827" y="6495482"/>
            <a:ext cx="1265228" cy="241300"/>
          </a:xfrm>
        </p:spPr>
        <p:txBody>
          <a:bodyPr/>
          <a:lstStyle>
            <a:lvl1pPr>
              <a:defRPr sz="1200" smtClean="0"/>
            </a:lvl1pPr>
          </a:lstStyle>
          <a:p>
            <a:pPr>
              <a:defRPr/>
            </a:pPr>
            <a:fld id="{6F309EA7-DA41-49BC-B097-F481CAA418F5}" type="datetime1">
              <a:rPr lang="en-US" smtClean="0"/>
              <a:t>10/16/2018</a:t>
            </a:fld>
            <a:endParaRPr lang="en-US" dirty="0"/>
          </a:p>
        </p:txBody>
      </p:sp>
      <p:sp>
        <p:nvSpPr>
          <p:cNvPr id="6" name="Footer Placeholder 4"/>
          <p:cNvSpPr>
            <a:spLocks noGrp="1"/>
          </p:cNvSpPr>
          <p:nvPr>
            <p:ph type="ftr" sz="quarter" idx="11"/>
          </p:nvPr>
        </p:nvSpPr>
        <p:spPr>
          <a:xfrm>
            <a:off x="2102295" y="6495482"/>
            <a:ext cx="4966844" cy="242873"/>
          </a:xfrm>
        </p:spPr>
        <p:txBody>
          <a:bodyPr/>
          <a:lstStyle>
            <a:lvl1pPr>
              <a:defRPr sz="1200" dirty="0" smtClean="0"/>
            </a:lvl1pPr>
          </a:lstStyle>
          <a:p>
            <a:pPr>
              <a:defRPr/>
            </a:pPr>
            <a:endParaRPr lang="en-US" b="1" dirty="0"/>
          </a:p>
        </p:txBody>
      </p:sp>
      <p:sp>
        <p:nvSpPr>
          <p:cNvPr id="7" name="Slide Number Placeholder 5"/>
          <p:cNvSpPr>
            <a:spLocks noGrp="1"/>
          </p:cNvSpPr>
          <p:nvPr>
            <p:ph type="sldNum" sz="quarter" idx="12"/>
          </p:nvPr>
        </p:nvSpPr>
        <p:spPr/>
        <p:txBody>
          <a:bodyPr/>
          <a:lstStyle>
            <a:lvl1pPr>
              <a:defRPr sz="1200" smtClean="0"/>
            </a:lvl1pPr>
          </a:lstStyle>
          <a:p>
            <a:pPr>
              <a:defRPr/>
            </a:pPr>
            <a:fld id="{64DF0CCB-7EA3-7341-A46D-36EC5E85EBD6}" type="slidenum">
              <a:rPr lang="en-US"/>
              <a:pPr>
                <a:defRPr/>
              </a:pPr>
              <a:t>‹#›</a:t>
            </a:fld>
            <a:endParaRPr lang="en-US" dirty="0"/>
          </a:p>
        </p:txBody>
      </p:sp>
      <p:sp>
        <p:nvSpPr>
          <p:cNvPr id="11" name="Title 1"/>
          <p:cNvSpPr>
            <a:spLocks noGrp="1"/>
          </p:cNvSpPr>
          <p:nvPr>
            <p:ph type="title"/>
          </p:nvPr>
        </p:nvSpPr>
        <p:spPr>
          <a:xfrm>
            <a:off x="224073"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51578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495482"/>
            <a:ext cx="1281264" cy="241300"/>
          </a:xfrm>
        </p:spPr>
        <p:txBody>
          <a:bodyPr/>
          <a:lstStyle/>
          <a:p>
            <a:pPr>
              <a:defRPr/>
            </a:pPr>
            <a:fld id="{B1E7FEA4-EEC1-4969-A2B9-0E3C658B2468}" type="datetime1">
              <a:rPr lang="en-US" smtClean="0"/>
              <a:t>10/16/2018</a:t>
            </a:fld>
            <a:endParaRPr lang="en-US" dirty="0"/>
          </a:p>
        </p:txBody>
      </p:sp>
      <p:sp>
        <p:nvSpPr>
          <p:cNvPr id="4" name="Footer Placeholder 3"/>
          <p:cNvSpPr>
            <a:spLocks noGrp="1"/>
          </p:cNvSpPr>
          <p:nvPr>
            <p:ph type="ftr" sz="quarter" idx="11"/>
          </p:nvPr>
        </p:nvSpPr>
        <p:spPr>
          <a:xfrm>
            <a:off x="2118330" y="6495482"/>
            <a:ext cx="4950808" cy="237285"/>
          </a:xfrm>
        </p:spPr>
        <p:txBody>
          <a:bodyPr/>
          <a:lstStyle/>
          <a:p>
            <a:pPr>
              <a:defRPr/>
            </a:pP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468311"/>
            <a:ext cx="8675688" cy="5684865"/>
          </a:xfrm>
          <a:prstGeom prst="rect">
            <a:avLst/>
          </a:prstGeom>
        </p:spPr>
        <p:txBody>
          <a:bodyPr vert="horz"/>
          <a:lstStyle/>
          <a:p>
            <a:r>
              <a:rPr lang="en-US"/>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180427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Logos">
    <p:spTree>
      <p:nvGrpSpPr>
        <p:cNvPr id="1" name=""/>
        <p:cNvGrpSpPr/>
        <p:nvPr/>
      </p:nvGrpSpPr>
      <p:grpSpPr>
        <a:xfrm>
          <a:off x="0" y="0"/>
          <a:ext cx="0" cy="0"/>
          <a:chOff x="0" y="0"/>
          <a:chExt cx="0" cy="0"/>
        </a:xfrm>
      </p:grpSpPr>
      <p:sp>
        <p:nvSpPr>
          <p:cNvPr id="43" name="Picture Placeholder 14"/>
          <p:cNvSpPr>
            <a:spLocks noGrp="1"/>
          </p:cNvSpPr>
          <p:nvPr>
            <p:ph type="pic" sz="quarter" idx="19"/>
          </p:nvPr>
        </p:nvSpPr>
        <p:spPr>
          <a:xfrm>
            <a:off x="205694"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4" name="Picture Placeholder 14"/>
          <p:cNvSpPr>
            <a:spLocks noGrp="1"/>
          </p:cNvSpPr>
          <p:nvPr>
            <p:ph type="pic" sz="quarter" idx="20"/>
          </p:nvPr>
        </p:nvSpPr>
        <p:spPr>
          <a:xfrm>
            <a:off x="197942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5" name="Picture Placeholder 14"/>
          <p:cNvSpPr>
            <a:spLocks noGrp="1"/>
          </p:cNvSpPr>
          <p:nvPr>
            <p:ph type="pic" sz="quarter" idx="21"/>
          </p:nvPr>
        </p:nvSpPr>
        <p:spPr>
          <a:xfrm>
            <a:off x="375320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6" name="Picture Placeholder 14"/>
          <p:cNvSpPr>
            <a:spLocks noGrp="1"/>
          </p:cNvSpPr>
          <p:nvPr>
            <p:ph type="pic" sz="quarter" idx="22"/>
          </p:nvPr>
        </p:nvSpPr>
        <p:spPr>
          <a:xfrm>
            <a:off x="5534456"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7" name="Picture Placeholder 14"/>
          <p:cNvSpPr>
            <a:spLocks noGrp="1"/>
          </p:cNvSpPr>
          <p:nvPr>
            <p:ph type="pic" sz="quarter" idx="23"/>
          </p:nvPr>
        </p:nvSpPr>
        <p:spPr>
          <a:xfrm>
            <a:off x="7300765" y="279371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1" name="Date Placeholder 10"/>
          <p:cNvSpPr>
            <a:spLocks noGrp="1"/>
          </p:cNvSpPr>
          <p:nvPr>
            <p:ph type="dt" sz="half" idx="10"/>
          </p:nvPr>
        </p:nvSpPr>
        <p:spPr>
          <a:xfrm>
            <a:off x="736827" y="6495482"/>
            <a:ext cx="1242598" cy="241300"/>
          </a:xfrm>
        </p:spPr>
        <p:txBody>
          <a:bodyPr/>
          <a:lstStyle/>
          <a:p>
            <a:pPr>
              <a:defRPr/>
            </a:pPr>
            <a:fld id="{DAF338A8-C936-4E93-83B8-93328372E2FE}" type="datetime1">
              <a:rPr lang="en-US" smtClean="0"/>
              <a:t>10/16/2018</a:t>
            </a:fld>
            <a:endParaRPr lang="en-US" dirty="0"/>
          </a:p>
        </p:txBody>
      </p:sp>
      <p:sp>
        <p:nvSpPr>
          <p:cNvPr id="12" name="Footer Placeholder 11"/>
          <p:cNvSpPr>
            <a:spLocks noGrp="1"/>
          </p:cNvSpPr>
          <p:nvPr>
            <p:ph type="ftr" sz="quarter" idx="11"/>
          </p:nvPr>
        </p:nvSpPr>
        <p:spPr>
          <a:xfrm>
            <a:off x="2079664" y="6495482"/>
            <a:ext cx="4989474" cy="242873"/>
          </a:xfrm>
        </p:spPr>
        <p:txBody>
          <a:bodyPr/>
          <a:lstStyle/>
          <a:p>
            <a:pPr>
              <a:defRPr/>
            </a:pPr>
            <a:endParaRPr lang="en-US" b="1" dirty="0"/>
          </a:p>
        </p:txBody>
      </p:sp>
      <p:sp>
        <p:nvSpPr>
          <p:cNvPr id="13" name="Slide Number Placeholder 12"/>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8" name="Picture Placeholder 14"/>
          <p:cNvSpPr>
            <a:spLocks noGrp="1"/>
          </p:cNvSpPr>
          <p:nvPr>
            <p:ph type="pic" sz="quarter" idx="14"/>
          </p:nvPr>
        </p:nvSpPr>
        <p:spPr>
          <a:xfrm>
            <a:off x="205694"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19" name="Picture Placeholder 14"/>
          <p:cNvSpPr>
            <a:spLocks noGrp="1"/>
          </p:cNvSpPr>
          <p:nvPr>
            <p:ph type="pic" sz="quarter" idx="15"/>
          </p:nvPr>
        </p:nvSpPr>
        <p:spPr>
          <a:xfrm>
            <a:off x="197942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0" name="Picture Placeholder 14"/>
          <p:cNvSpPr>
            <a:spLocks noGrp="1"/>
          </p:cNvSpPr>
          <p:nvPr>
            <p:ph type="pic" sz="quarter" idx="16"/>
          </p:nvPr>
        </p:nvSpPr>
        <p:spPr>
          <a:xfrm>
            <a:off x="375320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1" name="Picture Placeholder 14"/>
          <p:cNvSpPr>
            <a:spLocks noGrp="1"/>
          </p:cNvSpPr>
          <p:nvPr>
            <p:ph type="pic" sz="quarter" idx="17"/>
          </p:nvPr>
        </p:nvSpPr>
        <p:spPr>
          <a:xfrm>
            <a:off x="5534456"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6" name="Picture Placeholder 14"/>
          <p:cNvSpPr>
            <a:spLocks noGrp="1"/>
          </p:cNvSpPr>
          <p:nvPr>
            <p:ph type="pic" sz="quarter" idx="18"/>
          </p:nvPr>
        </p:nvSpPr>
        <p:spPr>
          <a:xfrm>
            <a:off x="7300765" y="1050328"/>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49" name="Picture Placeholder 14"/>
          <p:cNvSpPr>
            <a:spLocks noGrp="1"/>
          </p:cNvSpPr>
          <p:nvPr>
            <p:ph type="pic" sz="quarter" idx="24"/>
          </p:nvPr>
        </p:nvSpPr>
        <p:spPr>
          <a:xfrm>
            <a:off x="205694"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0" name="Picture Placeholder 14"/>
          <p:cNvSpPr>
            <a:spLocks noGrp="1"/>
          </p:cNvSpPr>
          <p:nvPr>
            <p:ph type="pic" sz="quarter" idx="25"/>
          </p:nvPr>
        </p:nvSpPr>
        <p:spPr>
          <a:xfrm>
            <a:off x="197942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1" name="Picture Placeholder 14"/>
          <p:cNvSpPr>
            <a:spLocks noGrp="1"/>
          </p:cNvSpPr>
          <p:nvPr>
            <p:ph type="pic" sz="quarter" idx="26"/>
          </p:nvPr>
        </p:nvSpPr>
        <p:spPr>
          <a:xfrm>
            <a:off x="375320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2" name="Picture Placeholder 14"/>
          <p:cNvSpPr>
            <a:spLocks noGrp="1"/>
          </p:cNvSpPr>
          <p:nvPr>
            <p:ph type="pic" sz="quarter" idx="27"/>
          </p:nvPr>
        </p:nvSpPr>
        <p:spPr>
          <a:xfrm>
            <a:off x="5534456"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53" name="Picture Placeholder 14"/>
          <p:cNvSpPr>
            <a:spLocks noGrp="1"/>
          </p:cNvSpPr>
          <p:nvPr>
            <p:ph type="pic" sz="quarter" idx="28"/>
          </p:nvPr>
        </p:nvSpPr>
        <p:spPr>
          <a:xfrm>
            <a:off x="7300765" y="4526953"/>
            <a:ext cx="1600200" cy="1600200"/>
          </a:xfrm>
          <a:prstGeom prst="rect">
            <a:avLst/>
          </a:prstGeom>
        </p:spPr>
        <p:txBody>
          <a:bodyPr vert="horz"/>
          <a:lstStyle>
            <a:lvl1pPr marL="0" indent="0">
              <a:buFontTx/>
              <a:buNone/>
              <a:defRPr sz="1400" baseline="0"/>
            </a:lvl1pPr>
          </a:lstStyle>
          <a:p>
            <a:r>
              <a:rPr lang="en-US"/>
              <a:t>Click icon to add picture</a:t>
            </a:r>
            <a:endParaRPr lang="en-US" dirty="0"/>
          </a:p>
        </p:txBody>
      </p:sp>
      <p:sp>
        <p:nvSpPr>
          <p:cNvPr id="22" name="Title 1"/>
          <p:cNvSpPr>
            <a:spLocks noGrp="1"/>
          </p:cNvSpPr>
          <p:nvPr>
            <p:ph type="title"/>
          </p:nvPr>
        </p:nvSpPr>
        <p:spPr>
          <a:xfrm>
            <a:off x="228600" y="463790"/>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23" name="Picture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282752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6927925" y="6505786"/>
            <a:ext cx="784587"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3ADC456-7A1D-42D1-B7BD-F91607518D1E}" type="datetime1">
              <a:rPr lang="en-US" smtClean="0"/>
              <a:t>10/16/2018</a:t>
            </a:fld>
            <a:endParaRPr lang="en-US" dirty="0"/>
          </a:p>
        </p:txBody>
      </p:sp>
      <p:sp>
        <p:nvSpPr>
          <p:cNvPr id="9" name="Footer Placeholder 4"/>
          <p:cNvSpPr>
            <a:spLocks noGrp="1"/>
          </p:cNvSpPr>
          <p:nvPr>
            <p:ph type="ftr" sz="quarter" idx="3"/>
          </p:nvPr>
        </p:nvSpPr>
        <p:spPr>
          <a:xfrm>
            <a:off x="1530603" y="6504213"/>
            <a:ext cx="266960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grpSp>
        <p:nvGrpSpPr>
          <p:cNvPr id="12" name="Group 11">
            <a:extLst>
              <a:ext uri="{FF2B5EF4-FFF2-40B4-BE49-F238E27FC236}">
                <a16:creationId xmlns:a16="http://schemas.microsoft.com/office/drawing/2014/main" id="{7E5924DF-F9CE-44FF-8136-D684671B390E}"/>
              </a:ext>
            </a:extLst>
          </p:cNvPr>
          <p:cNvGrpSpPr/>
          <p:nvPr userDrawn="1"/>
        </p:nvGrpSpPr>
        <p:grpSpPr>
          <a:xfrm>
            <a:off x="215900" y="6203027"/>
            <a:ext cx="8720277" cy="440660"/>
            <a:chOff x="215900" y="6203027"/>
            <a:chExt cx="8720277" cy="440660"/>
          </a:xfrm>
        </p:grpSpPr>
        <p:cxnSp>
          <p:nvCxnSpPr>
            <p:cNvPr id="13" name="Straight Connector 12">
              <a:extLst>
                <a:ext uri="{FF2B5EF4-FFF2-40B4-BE49-F238E27FC236}">
                  <a16:creationId xmlns:a16="http://schemas.microsoft.com/office/drawing/2014/main" id="{DCB7F5D6-9777-409D-8CAF-FF9497E440FB}"/>
                </a:ext>
              </a:extLst>
            </p:cNvPr>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D5F2EC2A-E05D-4356-9C28-AF2382386D0E}"/>
                </a:ext>
              </a:extLst>
            </p:cNvPr>
            <p:cNvPicPr>
              <a:picLocks noChangeAspect="1"/>
            </p:cNvPicPr>
            <p:nvPr userDrawn="1"/>
          </p:nvPicPr>
          <p:blipFill>
            <a:blip r:embed="rId2"/>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fld id="{016763CD-B522-47ED-862E-702DCECF5119}" type="datetime1">
              <a:rPr lang="en-US" altLang="en-US" smtClean="0"/>
              <a:t>10/16/2018</a:t>
            </a:fld>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grpSp>
        <p:nvGrpSpPr>
          <p:cNvPr id="8" name="Group 7">
            <a:extLst>
              <a:ext uri="{FF2B5EF4-FFF2-40B4-BE49-F238E27FC236}">
                <a16:creationId xmlns:a16="http://schemas.microsoft.com/office/drawing/2014/main" id="{E521CFC6-6A2D-4ACC-BAAF-7A189376E9FC}"/>
              </a:ext>
            </a:extLst>
          </p:cNvPr>
          <p:cNvGrpSpPr/>
          <p:nvPr userDrawn="1"/>
        </p:nvGrpSpPr>
        <p:grpSpPr>
          <a:xfrm>
            <a:off x="215900" y="6203027"/>
            <a:ext cx="8720277" cy="440660"/>
            <a:chOff x="215900" y="6203027"/>
            <a:chExt cx="8720277" cy="440660"/>
          </a:xfrm>
        </p:grpSpPr>
        <p:cxnSp>
          <p:nvCxnSpPr>
            <p:cNvPr id="9" name="Straight Connector 8">
              <a:extLst>
                <a:ext uri="{FF2B5EF4-FFF2-40B4-BE49-F238E27FC236}">
                  <a16:creationId xmlns:a16="http://schemas.microsoft.com/office/drawing/2014/main" id="{B19545A4-F2B8-4F5A-AD52-47E9A550EC9C}"/>
                </a:ext>
              </a:extLst>
            </p:cNvPr>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8E8E135B-BCD5-4E8A-B6D9-7E59193B9D44}"/>
                </a:ext>
              </a:extLst>
            </p:cNvPr>
            <p:cNvPicPr>
              <a:picLocks noChangeAspect="1"/>
            </p:cNvPicPr>
            <p:nvPr userDrawn="1"/>
          </p:nvPicPr>
          <p:blipFill>
            <a:blip r:embed="rId2"/>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2786796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6827" y="6504213"/>
            <a:ext cx="856842" cy="237278"/>
          </a:xfrm>
        </p:spPr>
        <p:txBody>
          <a:bodyPr/>
          <a:lstStyle/>
          <a:p>
            <a:fld id="{6CFD6570-C794-4D13-8C68-16D4F0805C73}" type="datetime1">
              <a:rPr lang="en-US" smtClean="0"/>
              <a:t>10/16/2018</a:t>
            </a:fld>
            <a:endParaRPr lang="en-US" dirty="0"/>
          </a:p>
        </p:txBody>
      </p:sp>
      <p:sp>
        <p:nvSpPr>
          <p:cNvPr id="3" name="Footer Placeholder 2"/>
          <p:cNvSpPr>
            <a:spLocks noGrp="1"/>
          </p:cNvSpPr>
          <p:nvPr>
            <p:ph type="ftr" sz="quarter" idx="11"/>
          </p:nvPr>
        </p:nvSpPr>
        <p:spPr>
          <a:xfrm>
            <a:off x="1750423" y="6504213"/>
            <a:ext cx="6040578" cy="242873"/>
          </a:xfrm>
        </p:spPr>
        <p:txBody>
          <a:bodyPr/>
          <a:lstStyle/>
          <a:p>
            <a:endParaRPr lang="en-US" dirty="0"/>
          </a:p>
        </p:txBody>
      </p:sp>
      <p:sp>
        <p:nvSpPr>
          <p:cNvPr id="4" name="Slide Number Placeholder 3"/>
          <p:cNvSpPr>
            <a:spLocks noGrp="1"/>
          </p:cNvSpPr>
          <p:nvPr>
            <p:ph type="sldNum" sz="quarter" idx="12"/>
          </p:nvPr>
        </p:nvSpPr>
        <p:spPr/>
        <p:txBody>
          <a:bodyPr/>
          <a:lstStyle/>
          <a:p>
            <a:fld id="{BD861219-22F8-4446-B763-DCCC4BB17535}" type="slidenum">
              <a:rPr lang="en-US" smtClean="0"/>
              <a:t>‹#›</a:t>
            </a:fld>
            <a:endParaRPr lang="en-US"/>
          </a:p>
        </p:txBody>
      </p:sp>
      <p:grpSp>
        <p:nvGrpSpPr>
          <p:cNvPr id="5" name="Group 4">
            <a:extLst>
              <a:ext uri="{FF2B5EF4-FFF2-40B4-BE49-F238E27FC236}">
                <a16:creationId xmlns:a16="http://schemas.microsoft.com/office/drawing/2014/main" id="{00608F62-12EE-4F7F-9F0B-C7A5467BB56F}"/>
              </a:ext>
            </a:extLst>
          </p:cNvPr>
          <p:cNvGrpSpPr/>
          <p:nvPr userDrawn="1"/>
        </p:nvGrpSpPr>
        <p:grpSpPr>
          <a:xfrm>
            <a:off x="215900" y="6203027"/>
            <a:ext cx="8720277" cy="440660"/>
            <a:chOff x="215900" y="6203027"/>
            <a:chExt cx="8720277" cy="440660"/>
          </a:xfrm>
        </p:grpSpPr>
        <p:cxnSp>
          <p:nvCxnSpPr>
            <p:cNvPr id="6" name="Straight Connector 5">
              <a:extLst>
                <a:ext uri="{FF2B5EF4-FFF2-40B4-BE49-F238E27FC236}">
                  <a16:creationId xmlns:a16="http://schemas.microsoft.com/office/drawing/2014/main" id="{F42AF85F-2F69-4FA7-92C1-CD93B7340A92}"/>
                </a:ext>
              </a:extLst>
            </p:cNvPr>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3E75D094-3DF4-4EDA-BF02-6C5B049893C4}"/>
                </a:ext>
              </a:extLst>
            </p:cNvPr>
            <p:cNvPicPr>
              <a:picLocks noChangeAspect="1"/>
            </p:cNvPicPr>
            <p:nvPr userDrawn="1"/>
          </p:nvPicPr>
          <p:blipFill>
            <a:blip r:embed="rId2"/>
            <a:stretch>
              <a:fillRect/>
            </a:stretch>
          </p:blipFill>
          <p:spPr>
            <a:xfrm>
              <a:off x="7816741" y="6203027"/>
              <a:ext cx="1119436" cy="440660"/>
            </a:xfrm>
            <a:prstGeom prst="rect">
              <a:avLst/>
            </a:prstGeom>
          </p:spPr>
        </p:pic>
      </p:grpSp>
    </p:spTree>
    <p:extLst>
      <p:ext uri="{BB962C8B-B14F-4D97-AF65-F5344CB8AC3E}">
        <p14:creationId xmlns:p14="http://schemas.microsoft.com/office/powerpoint/2010/main" val="2330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07658" y="6292134"/>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9" name="TextBox 8">
            <a:extLst>
              <a:ext uri="{FF2B5EF4-FFF2-40B4-BE49-F238E27FC236}">
                <a16:creationId xmlns:a16="http://schemas.microsoft.com/office/drawing/2014/main" id="{5057CEE6-7DAC-40F3-833E-0E8F757BFF24}"/>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10" name="Picture 9">
            <a:extLst>
              <a:ext uri="{FF2B5EF4-FFF2-40B4-BE49-F238E27FC236}">
                <a16:creationId xmlns:a16="http://schemas.microsoft.com/office/drawing/2014/main" id="{E096C2A6-0B21-4BC1-81A6-9250AEBA8DAF}"/>
              </a:ext>
            </a:extLst>
          </p:cNvPr>
          <p:cNvPicPr>
            <a:picLocks noChangeAspect="1"/>
          </p:cNvPicPr>
          <p:nvPr userDrawn="1"/>
        </p:nvPicPr>
        <p:blipFill>
          <a:blip r:embed="rId3"/>
          <a:stretch>
            <a:fillRect/>
          </a:stretch>
        </p:blipFill>
        <p:spPr>
          <a:xfrm>
            <a:off x="-17762" y="905817"/>
            <a:ext cx="9189720" cy="3037142"/>
          </a:xfrm>
          <a:prstGeom prst="rect">
            <a:avLst/>
          </a:prstGeom>
        </p:spPr>
      </p:pic>
    </p:spTree>
    <p:extLst>
      <p:ext uri="{BB962C8B-B14F-4D97-AF65-F5344CB8AC3E}">
        <p14:creationId xmlns:p14="http://schemas.microsoft.com/office/powerpoint/2010/main" val="35552202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9" name="Picture 8">
            <a:extLst>
              <a:ext uri="{FF2B5EF4-FFF2-40B4-BE49-F238E27FC236}">
                <a16:creationId xmlns:a16="http://schemas.microsoft.com/office/drawing/2014/main" id="{7A3F7814-5B3D-F64D-90D9-B2F8FF1BE9E8}"/>
              </a:ext>
            </a:extLst>
          </p:cNvPr>
          <p:cNvPicPr>
            <a:picLocks noChangeAspect="1"/>
          </p:cNvPicPr>
          <p:nvPr userDrawn="1"/>
        </p:nvPicPr>
        <p:blipFill>
          <a:blip r:embed="rId3"/>
          <a:stretch>
            <a:fillRect/>
          </a:stretch>
        </p:blipFill>
        <p:spPr>
          <a:xfrm>
            <a:off x="0" y="905817"/>
            <a:ext cx="9144000" cy="3037142"/>
          </a:xfrm>
          <a:prstGeom prst="rect">
            <a:avLst/>
          </a:prstGeom>
        </p:spPr>
      </p:pic>
    </p:spTree>
    <p:extLst>
      <p:ext uri="{BB962C8B-B14F-4D97-AF65-F5344CB8AC3E}">
        <p14:creationId xmlns:p14="http://schemas.microsoft.com/office/powerpoint/2010/main" val="420541594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228600" y="6315146"/>
            <a:ext cx="8677275"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736826" y="6495482"/>
            <a:ext cx="134223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EB50D25D-32DF-48BC-B8D0-2FF82790160D}" type="datetime1">
              <a:rPr lang="en-US" smtClean="0"/>
              <a:t>10/16/2018</a:t>
            </a:fld>
            <a:endParaRPr lang="en-US" dirty="0"/>
          </a:p>
        </p:txBody>
      </p:sp>
      <p:sp>
        <p:nvSpPr>
          <p:cNvPr id="11" name="Footer Placeholder 4"/>
          <p:cNvSpPr>
            <a:spLocks noGrp="1"/>
          </p:cNvSpPr>
          <p:nvPr>
            <p:ph type="ftr" sz="quarter" idx="3"/>
          </p:nvPr>
        </p:nvSpPr>
        <p:spPr>
          <a:xfrm>
            <a:off x="2179295" y="6495482"/>
            <a:ext cx="4988118"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2"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p:cNvPicPr>
            <a:picLocks noChangeAspect="1"/>
          </p:cNvPicPr>
          <p:nvPr userDrawn="1"/>
        </p:nvPicPr>
        <p:blipFill>
          <a:blip r:embed="rId2"/>
          <a:stretch>
            <a:fillRect/>
          </a:stretch>
        </p:blipFill>
        <p:spPr>
          <a:xfrm>
            <a:off x="7659493" y="6425596"/>
            <a:ext cx="919915" cy="362716"/>
          </a:xfrm>
          <a:prstGeom prst="rect">
            <a:avLst/>
          </a:prstGeom>
        </p:spPr>
      </p:pic>
    </p:spTree>
    <p:extLst>
      <p:ext uri="{BB962C8B-B14F-4D97-AF65-F5344CB8AC3E}">
        <p14:creationId xmlns:p14="http://schemas.microsoft.com/office/powerpoint/2010/main" val="2209524666"/>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860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3"/>
          <p:cNvSpPr>
            <a:spLocks noGrp="1"/>
          </p:cNvSpPr>
          <p:nvPr>
            <p:ph type="body" sz="half" idx="13"/>
          </p:nvPr>
        </p:nvSpPr>
        <p:spPr>
          <a:xfrm>
            <a:off x="4687970" y="4765101"/>
            <a:ext cx="4206240"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Content Placeholder 2"/>
          <p:cNvSpPr>
            <a:spLocks noGrp="1"/>
          </p:cNvSpPr>
          <p:nvPr>
            <p:ph sz="half" idx="17"/>
          </p:nvPr>
        </p:nvSpPr>
        <p:spPr>
          <a:xfrm>
            <a:off x="22860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sz="half" idx="18"/>
          </p:nvPr>
        </p:nvSpPr>
        <p:spPr>
          <a:xfrm>
            <a:off x="4687970" y="1043694"/>
            <a:ext cx="4206240"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3"/>
          <p:cNvSpPr>
            <a:spLocks noGrp="1"/>
          </p:cNvSpPr>
          <p:nvPr>
            <p:ph type="dt" sz="half" idx="2"/>
          </p:nvPr>
        </p:nvSpPr>
        <p:spPr>
          <a:xfrm>
            <a:off x="736826" y="6495482"/>
            <a:ext cx="1236353"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07D6059B-CBE7-4678-B768-AE3D12A07795}" type="datetime1">
              <a:rPr lang="en-US" smtClean="0"/>
              <a:t>10/16/2018</a:t>
            </a:fld>
            <a:endParaRPr lang="en-US" dirty="0"/>
          </a:p>
        </p:txBody>
      </p:sp>
      <p:sp>
        <p:nvSpPr>
          <p:cNvPr id="18" name="Footer Placeholder 4"/>
          <p:cNvSpPr>
            <a:spLocks noGrp="1"/>
          </p:cNvSpPr>
          <p:nvPr>
            <p:ph type="ftr" sz="quarter" idx="3"/>
          </p:nvPr>
        </p:nvSpPr>
        <p:spPr>
          <a:xfrm>
            <a:off x="2073416" y="6495482"/>
            <a:ext cx="4995721" cy="237285"/>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20"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10"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428115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1043694"/>
            <a:ext cx="5347605"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495482"/>
            <a:ext cx="1284478" cy="241300"/>
          </a:xfrm>
        </p:spPr>
        <p:txBody>
          <a:bodyPr/>
          <a:lstStyle>
            <a:lvl1pPr>
              <a:defRPr sz="1200" smtClean="0"/>
            </a:lvl1pPr>
          </a:lstStyle>
          <a:p>
            <a:pPr>
              <a:defRPr/>
            </a:pPr>
            <a:fld id="{2204FB86-9BF9-4BD3-93B4-3F0AE5358DD4}" type="datetime1">
              <a:rPr lang="en-US" smtClean="0"/>
              <a:t>10/16/2018</a:t>
            </a:fld>
            <a:endParaRPr lang="en-US" dirty="0"/>
          </a:p>
        </p:txBody>
      </p:sp>
      <p:sp>
        <p:nvSpPr>
          <p:cNvPr id="6" name="Footer Placeholder 4"/>
          <p:cNvSpPr>
            <a:spLocks noGrp="1"/>
          </p:cNvSpPr>
          <p:nvPr>
            <p:ph type="ftr" sz="quarter" idx="17"/>
          </p:nvPr>
        </p:nvSpPr>
        <p:spPr>
          <a:xfrm>
            <a:off x="2121544" y="6495482"/>
            <a:ext cx="4947593" cy="242873"/>
          </a:xfrm>
        </p:spPr>
        <p:txBody>
          <a:bodyPr/>
          <a:lstStyle>
            <a:lvl1pPr>
              <a:defRPr sz="1200" dirty="0" smtClean="0"/>
            </a:lvl1pPr>
          </a:lstStyle>
          <a:p>
            <a:pPr>
              <a:defRPr/>
            </a:pP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465691"/>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218070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7.png"/><Relationship Id="rId4" Type="http://schemas.openxmlformats.org/officeDocument/2006/relationships/slideLayout" Target="../slideLayouts/slideLayout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9DC47912-7787-4117-9EFF-D74A9CE19577}" type="datetime1">
              <a:rPr lang="en-US" smtClean="0"/>
              <a:t>10/16/2018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25" r:id="rId3"/>
    <p:sldLayoutId id="2147484145" r:id="rId4"/>
    <p:sldLayoutId id="2147484138" r:id="rId5"/>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736826" y="6495482"/>
            <a:ext cx="124508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8EA7BD06-E472-4EF9-BB26-8FC6741F8608}" type="datetime1">
              <a:rPr lang="en-US" smtClean="0"/>
              <a:t>10/16/2018</a:t>
            </a:fld>
            <a:endParaRPr lang="en-US" dirty="0"/>
          </a:p>
        </p:txBody>
      </p:sp>
      <p:sp>
        <p:nvSpPr>
          <p:cNvPr id="11" name="Footer Placeholder 4"/>
          <p:cNvSpPr>
            <a:spLocks noGrp="1"/>
          </p:cNvSpPr>
          <p:nvPr>
            <p:ph type="ftr" sz="quarter" idx="3"/>
          </p:nvPr>
        </p:nvSpPr>
        <p:spPr>
          <a:xfrm>
            <a:off x="2082146" y="6495482"/>
            <a:ext cx="5690200"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endParaRPr lang="en-US" b="1" dirty="0"/>
          </a:p>
        </p:txBody>
      </p:sp>
      <p:sp>
        <p:nvSpPr>
          <p:cNvPr id="13" name="Slide Number Placeholder 5"/>
          <p:cNvSpPr>
            <a:spLocks noGrp="1"/>
          </p:cNvSpPr>
          <p:nvPr>
            <p:ph type="sldNum" sz="quarter" idx="4"/>
          </p:nvPr>
        </p:nvSpPr>
        <p:spPr>
          <a:xfrm>
            <a:off x="222250" y="6495482"/>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cxnSp>
        <p:nvCxnSpPr>
          <p:cNvPr id="8" name="Straight Connector 7"/>
          <p:cNvCxnSpPr/>
          <p:nvPr/>
        </p:nvCxnSpPr>
        <p:spPr>
          <a:xfrm>
            <a:off x="214800" y="6315146"/>
            <a:ext cx="8704708"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txBox="1">
            <a:spLocks/>
          </p:cNvSpPr>
          <p:nvPr/>
        </p:nvSpPr>
        <p:spPr>
          <a:xfrm>
            <a:off x="381001" y="6667500"/>
            <a:ext cx="414338" cy="237285"/>
          </a:xfrm>
          <a:prstGeom prst="rect">
            <a:avLst/>
          </a:prstGeom>
        </p:spPr>
        <p:txBody>
          <a:bodyPr vert="horz" wrap="square" lIns="0" tIns="0" rIns="0" bIns="0" numCol="1" anchor="t" anchorCtr="0" compatLnSpc="1">
            <a:prstTxWarp prst="textNoShape">
              <a:avLst/>
            </a:prstTxWarp>
          </a:bodyPr>
          <a:lstStyle>
            <a:defPPr>
              <a:defRPr lang="en-US"/>
            </a:defPPr>
            <a:lvl1pPr algn="l" defTabSz="457200" rtl="0" fontAlgn="base">
              <a:spcBef>
                <a:spcPct val="0"/>
              </a:spcBef>
              <a:spcAft>
                <a:spcPct val="0"/>
              </a:spcAft>
              <a:defRPr sz="1200" kern="1200" smtClean="0">
                <a:solidFill>
                  <a:srgbClr val="004C97"/>
                </a:solidFill>
                <a:latin typeface="Helvetica" charset="0"/>
                <a:ea typeface="Geneva" charset="0"/>
                <a:cs typeface="ＭＳ Ｐゴシック"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pPr>
              <a:defRPr/>
            </a:pPr>
            <a:endParaRPr lang="en-US" dirty="0"/>
          </a:p>
        </p:txBody>
      </p:sp>
      <p:grpSp>
        <p:nvGrpSpPr>
          <p:cNvPr id="12" name="Group 11"/>
          <p:cNvGrpSpPr>
            <a:grpSpLocks noChangeAspect="1"/>
          </p:cNvGrpSpPr>
          <p:nvPr/>
        </p:nvGrpSpPr>
        <p:grpSpPr>
          <a:xfrm>
            <a:off x="209721" y="136401"/>
            <a:ext cx="8723157" cy="197990"/>
            <a:chOff x="577653" y="6258863"/>
            <a:chExt cx="8320285" cy="188846"/>
          </a:xfrm>
        </p:grpSpPr>
        <p:cxnSp>
          <p:nvCxnSpPr>
            <p:cNvPr id="14" name="Straight Connector 13"/>
            <p:cNvCxnSpPr/>
            <p:nvPr userDrawn="1"/>
          </p:nvCxnSpPr>
          <p:spPr>
            <a:xfrm>
              <a:off x="577653" y="6351018"/>
              <a:ext cx="7213350" cy="6918"/>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5"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659493" y="6355909"/>
            <a:ext cx="919915" cy="502091"/>
          </a:xfrm>
          <a:prstGeom prst="rect">
            <a:avLst/>
          </a:prstGeom>
        </p:spPr>
      </p:pic>
    </p:spTree>
    <p:extLst>
      <p:ext uri="{BB962C8B-B14F-4D97-AF65-F5344CB8AC3E}">
        <p14:creationId xmlns:p14="http://schemas.microsoft.com/office/powerpoint/2010/main" val="3988978368"/>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Lst>
  <p:hf hdr="0" ft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595959"/>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595959"/>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595959"/>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ip2-docdb.fnal.gov/cgi-bin/private/ShowDocument?docid=528" TargetMode="External"/><Relationship Id="rId2" Type="http://schemas.openxmlformats.org/officeDocument/2006/relationships/hyperlink" Target="https://pip2-docdb.fnal.gov/cgi-bin/private/ShowDocument?docid=144"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pip2.fnal.gov/env-assessment"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Marc Kaducak</a:t>
            </a:r>
          </a:p>
          <a:p>
            <a:r>
              <a:rPr lang="en-US" dirty="0"/>
              <a:t>Project Management Group</a:t>
            </a:r>
          </a:p>
          <a:p>
            <a:r>
              <a:rPr lang="en-US" dirty="0"/>
              <a:t>17 Oct 2018</a:t>
            </a:r>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a:t>PIP-II Project Manager’s Report</a:t>
            </a:r>
          </a:p>
        </p:txBody>
      </p:sp>
    </p:spTree>
    <p:extLst>
      <p:ext uri="{BB962C8B-B14F-4D97-AF65-F5344CB8AC3E}">
        <p14:creationId xmlns:p14="http://schemas.microsoft.com/office/powerpoint/2010/main" val="2466307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A2004-C5EF-4BC5-972B-090761F89E60}"/>
              </a:ext>
            </a:extLst>
          </p:cNvPr>
          <p:cNvSpPr>
            <a:spLocks noGrp="1"/>
          </p:cNvSpPr>
          <p:nvPr>
            <p:ph type="title"/>
          </p:nvPr>
        </p:nvSpPr>
        <p:spPr/>
        <p:txBody>
          <a:bodyPr/>
          <a:lstStyle/>
          <a:p>
            <a:r>
              <a:rPr lang="en-US" dirty="0"/>
              <a:t>WBS 121.2 SRF Updates – 650 Cryomodules</a:t>
            </a:r>
          </a:p>
        </p:txBody>
      </p:sp>
      <p:sp>
        <p:nvSpPr>
          <p:cNvPr id="4" name="Date Placeholder 3">
            <a:extLst>
              <a:ext uri="{FF2B5EF4-FFF2-40B4-BE49-F238E27FC236}">
                <a16:creationId xmlns:a16="http://schemas.microsoft.com/office/drawing/2014/main" id="{7D8D3715-F846-4921-8605-FBC3FF256CA9}"/>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FFF7B92-1231-4A94-919E-AF2C9E00AC65}" type="datetime1">
              <a:rPr kumimoji="0" lang="en-US" sz="1200" b="0" i="0" u="none" strike="noStrike" kern="1200" cap="none" spc="0" normalizeH="0" baseline="0" noProof="0" smtClean="0">
                <a:ln>
                  <a:noFill/>
                </a:ln>
                <a:solidFill>
                  <a:srgbClr val="004C97"/>
                </a:solidFill>
                <a:effectLst/>
                <a:uLnTx/>
                <a:uFillTx/>
                <a:latin typeface="Helvetica" charset="0"/>
              </a:rPr>
              <a:t>10/16/2018</a:t>
            </a:fld>
            <a:endParaRPr kumimoji="0" 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5" name="Slide Number Placeholder 4">
            <a:extLst>
              <a:ext uri="{FF2B5EF4-FFF2-40B4-BE49-F238E27FC236}">
                <a16:creationId xmlns:a16="http://schemas.microsoft.com/office/drawing/2014/main" id="{F57E6BBD-E7BD-4813-BBCB-66818B86831C}"/>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Geneva" charset="0"/>
              </a:rPr>
              <a:pPr marL="0" marR="0" lvl="0" indent="0" algn="l"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8" name="TextBox 7">
            <a:extLst>
              <a:ext uri="{FF2B5EF4-FFF2-40B4-BE49-F238E27FC236}">
                <a16:creationId xmlns:a16="http://schemas.microsoft.com/office/drawing/2014/main" id="{5624000B-2E3D-4667-8103-80F015DC5C14}"/>
              </a:ext>
            </a:extLst>
          </p:cNvPr>
          <p:cNvSpPr txBox="1"/>
          <p:nvPr/>
        </p:nvSpPr>
        <p:spPr>
          <a:xfrm>
            <a:off x="423875" y="688547"/>
            <a:ext cx="7579222"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3087"/>
                </a:solidFill>
                <a:effectLst/>
                <a:uLnTx/>
                <a:uFillTx/>
                <a:latin typeface="Calibri" charset="0"/>
                <a:ea typeface="Geneva" charset="0"/>
              </a:rPr>
              <a:t>HB650 Cavities (Specification 19 MV/m, 3.0e10)</a:t>
            </a:r>
          </a:p>
        </p:txBody>
      </p:sp>
      <p:sp>
        <p:nvSpPr>
          <p:cNvPr id="14" name="TextBox 13">
            <a:extLst>
              <a:ext uri="{FF2B5EF4-FFF2-40B4-BE49-F238E27FC236}">
                <a16:creationId xmlns:a16="http://schemas.microsoft.com/office/drawing/2014/main" id="{C0E5DBAE-5F36-4E95-9744-6CB53542A1B1}"/>
              </a:ext>
            </a:extLst>
          </p:cNvPr>
          <p:cNvSpPr txBox="1"/>
          <p:nvPr/>
        </p:nvSpPr>
        <p:spPr>
          <a:xfrm>
            <a:off x="636588" y="4959115"/>
            <a:ext cx="784704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HB650 R&amp;D: Doping was completed for 1-cell cavity B9AS-PAV-104. Test is scheduled.</a:t>
            </a:r>
          </a:p>
          <a:p>
            <a:pPr marL="285750" indent="-285750">
              <a:buFont typeface="Arial" panose="020B0604020202020204" pitchFamily="34" charset="0"/>
              <a:buChar char="•"/>
            </a:pPr>
            <a:r>
              <a:rPr lang="en-US" sz="1600" dirty="0"/>
              <a:t>Coupler: Low loss coupler cleaned and particulates test showed coupler is compatible with assembly procedure.</a:t>
            </a:r>
          </a:p>
          <a:p>
            <a:pPr marL="285750" indent="-285750">
              <a:buFont typeface="Arial" panose="020B0604020202020204" pitchFamily="34" charset="0"/>
              <a:buChar char="•"/>
            </a:pPr>
            <a:r>
              <a:rPr lang="en-US" sz="1600" dirty="0"/>
              <a:t>Safety bracket for helium vessel bellows design is in progress.</a:t>
            </a:r>
          </a:p>
        </p:txBody>
      </p:sp>
      <p:pic>
        <p:nvPicPr>
          <p:cNvPr id="2" name="Picture 1">
            <a:extLst>
              <a:ext uri="{FF2B5EF4-FFF2-40B4-BE49-F238E27FC236}">
                <a16:creationId xmlns:a16="http://schemas.microsoft.com/office/drawing/2014/main" id="{21A04FC0-13E1-42C1-B66B-BE31F3E063C8}"/>
              </a:ext>
            </a:extLst>
          </p:cNvPr>
          <p:cNvPicPr>
            <a:picLocks noChangeAspect="1"/>
          </p:cNvPicPr>
          <p:nvPr/>
        </p:nvPicPr>
        <p:blipFill>
          <a:blip r:embed="rId2"/>
          <a:stretch>
            <a:fillRect/>
          </a:stretch>
        </p:blipFill>
        <p:spPr>
          <a:xfrm>
            <a:off x="2103047" y="1141605"/>
            <a:ext cx="4789709" cy="3689768"/>
          </a:xfrm>
          <a:prstGeom prst="rect">
            <a:avLst/>
          </a:prstGeom>
        </p:spPr>
      </p:pic>
    </p:spTree>
    <p:extLst>
      <p:ext uri="{BB962C8B-B14F-4D97-AF65-F5344CB8AC3E}">
        <p14:creationId xmlns:p14="http://schemas.microsoft.com/office/powerpoint/2010/main" val="2489296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9E86-3DF1-4C27-84A8-32BB19F67406}"/>
              </a:ext>
            </a:extLst>
          </p:cNvPr>
          <p:cNvSpPr>
            <a:spLocks noGrp="1"/>
          </p:cNvSpPr>
          <p:nvPr>
            <p:ph type="title"/>
          </p:nvPr>
        </p:nvSpPr>
        <p:spPr/>
        <p:txBody>
          <a:bodyPr/>
          <a:lstStyle/>
          <a:p>
            <a:r>
              <a:rPr lang="en-US" dirty="0"/>
              <a:t>Updates - WBS 121.4 Linac Installation and Commissioning (1 of 2)</a:t>
            </a:r>
          </a:p>
        </p:txBody>
      </p:sp>
      <p:sp>
        <p:nvSpPr>
          <p:cNvPr id="3" name="Rectangle 2">
            <a:extLst>
              <a:ext uri="{FF2B5EF4-FFF2-40B4-BE49-F238E27FC236}">
                <a16:creationId xmlns:a16="http://schemas.microsoft.com/office/drawing/2014/main" id="{B36F3E91-1318-43E3-87AB-66602187C4E0}"/>
              </a:ext>
            </a:extLst>
          </p:cNvPr>
          <p:cNvSpPr/>
          <p:nvPr/>
        </p:nvSpPr>
        <p:spPr>
          <a:xfrm>
            <a:off x="134755" y="844063"/>
            <a:ext cx="3697200" cy="400110"/>
          </a:xfrm>
          <a:prstGeom prst="rect">
            <a:avLst/>
          </a:prstGeom>
        </p:spPr>
        <p:txBody>
          <a:bodyPr wrap="square">
            <a:spAutoFit/>
          </a:bodyPr>
          <a:lstStyle/>
          <a:p>
            <a:pPr marL="231775" indent="-231775">
              <a:buFont typeface="Arial" panose="020B0604020202020204" pitchFamily="34" charset="0"/>
              <a:buChar char="•"/>
            </a:pPr>
            <a:r>
              <a:rPr lang="en-US" sz="2000" b="1" dirty="0">
                <a:solidFill>
                  <a:schemeClr val="accent6">
                    <a:lumMod val="50000"/>
                  </a:schemeClr>
                </a:solidFill>
                <a:latin typeface="Helvetica" panose="020B0604020202020204" pitchFamily="34" charset="0"/>
                <a:cs typeface="Helvetica" panose="020B0604020202020204" pitchFamily="34" charset="0"/>
              </a:rPr>
              <a:t>Test Infrastructure</a:t>
            </a:r>
          </a:p>
        </p:txBody>
      </p:sp>
      <p:sp>
        <p:nvSpPr>
          <p:cNvPr id="8" name="TextBox 7">
            <a:extLst>
              <a:ext uri="{FF2B5EF4-FFF2-40B4-BE49-F238E27FC236}">
                <a16:creationId xmlns:a16="http://schemas.microsoft.com/office/drawing/2014/main" id="{D54B9D1B-CEF8-478D-90A1-BE6B7C080CC2}"/>
              </a:ext>
            </a:extLst>
          </p:cNvPr>
          <p:cNvSpPr txBox="1"/>
          <p:nvPr/>
        </p:nvSpPr>
        <p:spPr>
          <a:xfrm>
            <a:off x="134755" y="1151453"/>
            <a:ext cx="8901113" cy="5201424"/>
          </a:xfrm>
          <a:prstGeom prst="rect">
            <a:avLst/>
          </a:prstGeom>
          <a:noFill/>
        </p:spPr>
        <p:txBody>
          <a:bodyPr wrap="square" rtlCol="0">
            <a:spAutoFit/>
          </a:bodyPr>
          <a:lstStyle/>
          <a:p>
            <a:r>
              <a:rPr lang="en-US" sz="1800" dirty="0">
                <a:solidFill>
                  <a:schemeClr val="accent6">
                    <a:lumMod val="50000"/>
                  </a:schemeClr>
                </a:solidFill>
                <a:latin typeface="Helvetica" panose="020B0604020202020204" pitchFamily="34" charset="0"/>
                <a:cs typeface="Helvetica" panose="020B0604020202020204" pitchFamily="34" charset="0"/>
              </a:rPr>
              <a:t>Progress continues with PIP2IT </a:t>
            </a:r>
          </a:p>
          <a:p>
            <a:pPr marL="285750" indent="-285750">
              <a:buFont typeface="Arial" panose="020B0604020202020204" pitchFamily="34" charset="0"/>
              <a:buChar char="•"/>
            </a:pPr>
            <a:r>
              <a:rPr lang="en-US" sz="1600" dirty="0">
                <a:solidFill>
                  <a:srgbClr val="000000"/>
                </a:solidFill>
                <a:latin typeface="Helvetica" panose="020B0604020202020204" pitchFamily="34" charset="0"/>
                <a:cs typeface="Helvetica" panose="020B0604020202020204" pitchFamily="34" charset="0"/>
              </a:rPr>
              <a:t>CTL preparation work - estimate installation inside the cave begins in ~ 3 weeks</a:t>
            </a:r>
          </a:p>
          <a:p>
            <a:pPr marL="285750" indent="-285750">
              <a:buFont typeface="Arial" panose="020B0604020202020204" pitchFamily="34" charset="0"/>
              <a:buChar char="•"/>
            </a:pPr>
            <a:r>
              <a:rPr lang="en-US" sz="1600" dirty="0">
                <a:solidFill>
                  <a:srgbClr val="000000"/>
                </a:solidFill>
                <a:latin typeface="Helvetica" panose="020B0604020202020204" pitchFamily="34" charset="0"/>
                <a:cs typeface="Helvetica" panose="020B0604020202020204" pitchFamily="34" charset="0"/>
              </a:rPr>
              <a:t>Preliminary ODH analysis for PIP2IT has been completed</a:t>
            </a:r>
          </a:p>
          <a:p>
            <a:pPr marL="285750" indent="-285750">
              <a:buFont typeface="Arial" panose="020B0604020202020204" pitchFamily="34" charset="0"/>
              <a:buChar char="•"/>
            </a:pPr>
            <a:r>
              <a:rPr lang="en-US" sz="1600" dirty="0">
                <a:solidFill>
                  <a:srgbClr val="000000"/>
                </a:solidFill>
                <a:latin typeface="Helvetica" panose="020B0604020202020204" pitchFamily="34" charset="0"/>
                <a:cs typeface="Helvetica" panose="020B0604020202020204" pitchFamily="34" charset="0"/>
              </a:rPr>
              <a:t>Interlocks for PIP2IT south entrance gate have been completed</a:t>
            </a:r>
          </a:p>
          <a:p>
            <a:pPr marL="285750" indent="-285750">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Laser hut construction is 95% complete</a:t>
            </a:r>
          </a:p>
          <a:p>
            <a:pPr marL="285750" indent="-285750">
              <a:buFont typeface="Arial" panose="020B0604020202020204" pitchFamily="34" charset="0"/>
              <a:buChar char="•"/>
            </a:pPr>
            <a:endParaRPr lang="en-US" sz="1800" dirty="0">
              <a:solidFill>
                <a:schemeClr val="accent6">
                  <a:lumMod val="50000"/>
                </a:schemeClr>
              </a:solidFill>
              <a:latin typeface="Helvetica" panose="020B0604020202020204" pitchFamily="34" charset="0"/>
              <a:cs typeface="Helvetica" panose="020B0604020202020204" pitchFamily="34" charset="0"/>
            </a:endParaRPr>
          </a:p>
          <a:p>
            <a:pPr marL="568325" lvl="2"/>
            <a:endParaRPr lang="en-US" sz="1800" dirty="0">
              <a:solidFill>
                <a:schemeClr val="accent4"/>
              </a:solidFill>
              <a:highlight>
                <a:srgbClr val="C0C0C0"/>
              </a:highlight>
              <a:latin typeface="Helvetica" panose="020B0604020202020204" pitchFamily="34" charset="0"/>
              <a:cs typeface="Helvetica" panose="020B0604020202020204" pitchFamily="34" charset="0"/>
            </a:endParaRPr>
          </a:p>
          <a:p>
            <a:pPr marL="231775" indent="-231775">
              <a:buFont typeface="Arial" panose="020B0604020202020204" pitchFamily="34" charset="0"/>
              <a:buChar char="•"/>
            </a:pPr>
            <a:endParaRPr lang="en-US" sz="2000" b="1" dirty="0">
              <a:solidFill>
                <a:schemeClr val="accent6">
                  <a:lumMod val="50000"/>
                </a:schemeClr>
              </a:solidFill>
              <a:latin typeface="Helvetica" panose="020B0604020202020204" pitchFamily="34" charset="0"/>
              <a:cs typeface="Helvetica" panose="020B0604020202020204" pitchFamily="34" charset="0"/>
            </a:endParaRPr>
          </a:p>
          <a:p>
            <a:pPr marL="231775" indent="-231775">
              <a:buFont typeface="Arial" panose="020B0604020202020204" pitchFamily="34" charset="0"/>
              <a:buChar char="•"/>
            </a:pPr>
            <a:endParaRPr lang="en-US" sz="2000" b="1" dirty="0">
              <a:solidFill>
                <a:schemeClr val="accent6">
                  <a:lumMod val="50000"/>
                </a:schemeClr>
              </a:solidFill>
              <a:latin typeface="Helvetica" panose="020B0604020202020204" pitchFamily="34" charset="0"/>
              <a:cs typeface="Helvetica" panose="020B0604020202020204" pitchFamily="34" charset="0"/>
            </a:endParaRPr>
          </a:p>
          <a:p>
            <a:pPr marL="231775" indent="-231775">
              <a:buFont typeface="Arial" panose="020B0604020202020204" pitchFamily="34" charset="0"/>
              <a:buChar char="•"/>
            </a:pPr>
            <a:endParaRPr lang="en-US" sz="2000" b="1" dirty="0">
              <a:solidFill>
                <a:schemeClr val="accent6">
                  <a:lumMod val="50000"/>
                </a:schemeClr>
              </a:solidFill>
              <a:latin typeface="Helvetica" panose="020B0604020202020204" pitchFamily="34" charset="0"/>
              <a:cs typeface="Helvetica" panose="020B0604020202020204" pitchFamily="34" charset="0"/>
            </a:endParaRPr>
          </a:p>
          <a:p>
            <a:pPr marL="231775" indent="-231775">
              <a:buFont typeface="Arial" panose="020B0604020202020204" pitchFamily="34" charset="0"/>
              <a:buChar char="•"/>
            </a:pPr>
            <a:endParaRPr lang="en-US" sz="2000" b="1" dirty="0">
              <a:solidFill>
                <a:schemeClr val="accent6">
                  <a:lumMod val="50000"/>
                </a:schemeClr>
              </a:solidFill>
              <a:latin typeface="Helvetica" panose="020B0604020202020204" pitchFamily="34" charset="0"/>
              <a:cs typeface="Helvetica" panose="020B0604020202020204" pitchFamily="34" charset="0"/>
            </a:endParaRPr>
          </a:p>
          <a:p>
            <a:pPr marL="231775" indent="-231775">
              <a:buFont typeface="Arial" panose="020B0604020202020204" pitchFamily="34" charset="0"/>
              <a:buChar char="•"/>
            </a:pPr>
            <a:endParaRPr lang="en-US" sz="2000" b="1" dirty="0">
              <a:solidFill>
                <a:schemeClr val="accent6">
                  <a:lumMod val="50000"/>
                </a:schemeClr>
              </a:solidFill>
              <a:latin typeface="Helvetica" panose="020B0604020202020204" pitchFamily="34" charset="0"/>
              <a:cs typeface="Helvetica" panose="020B0604020202020204" pitchFamily="34" charset="0"/>
            </a:endParaRPr>
          </a:p>
          <a:p>
            <a:pPr marL="231775" indent="-231775">
              <a:buFont typeface="Arial" panose="020B0604020202020204" pitchFamily="34" charset="0"/>
              <a:buChar char="•"/>
            </a:pPr>
            <a:endParaRPr lang="en-US" sz="2000" b="1" dirty="0">
              <a:solidFill>
                <a:schemeClr val="accent6">
                  <a:lumMod val="50000"/>
                </a:schemeClr>
              </a:solidFill>
              <a:latin typeface="Helvetica" panose="020B0604020202020204" pitchFamily="34" charset="0"/>
              <a:cs typeface="Helvetica" panose="020B0604020202020204" pitchFamily="34" charset="0"/>
            </a:endParaRPr>
          </a:p>
          <a:p>
            <a:pPr marL="231775" indent="-231775">
              <a:buFont typeface="Arial" panose="020B0604020202020204" pitchFamily="34" charset="0"/>
              <a:buChar char="•"/>
            </a:pPr>
            <a:r>
              <a:rPr lang="en-US" sz="2000" b="1" dirty="0">
                <a:solidFill>
                  <a:schemeClr val="accent6">
                    <a:lumMod val="50000"/>
                  </a:schemeClr>
                </a:solidFill>
                <a:latin typeface="Helvetica" panose="020B0604020202020204" pitchFamily="34" charset="0"/>
                <a:cs typeface="Helvetica" panose="020B0604020202020204" pitchFamily="34" charset="0"/>
              </a:rPr>
              <a:t>Building Infrastructure</a:t>
            </a:r>
          </a:p>
          <a:p>
            <a:pPr marL="688975" lvl="1"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Issued Room Data Sheet to POCs for distribution to the L3s.  Regular meetings being conducted to discuss and track progress. </a:t>
            </a:r>
          </a:p>
          <a:p>
            <a:pPr marL="688975" lvl="1"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Goal is to have requirements defined for CF Site Prep this month.</a:t>
            </a:r>
          </a:p>
          <a:p>
            <a:pPr marL="688975" lvl="1" indent="-231775">
              <a:buFont typeface="Arial" panose="020B0604020202020204" pitchFamily="34" charset="0"/>
              <a:buChar char="•"/>
            </a:pPr>
            <a:endParaRPr lang="en-US" sz="1800" dirty="0">
              <a:solidFill>
                <a:schemeClr val="accent6">
                  <a:lumMod val="50000"/>
                </a:schemeClr>
              </a:solidFill>
              <a:latin typeface="Helvetica" panose="020B0604020202020204" pitchFamily="34" charset="0"/>
              <a:cs typeface="Helvetica" panose="020B0604020202020204" pitchFamily="34" charset="0"/>
            </a:endParaRPr>
          </a:p>
        </p:txBody>
      </p:sp>
      <p:pic>
        <p:nvPicPr>
          <p:cNvPr id="4" name="Picture 2" descr="https://lh3.googleusercontent.com/pDfq3e_9svGcRVk3waZcpbk7XZLDXtVA3CyRHiCMTX6d4YTEz3rGWG3Fx_ti_1vhoY1tZASGiUZ1iaKaDW5tT0sPAS6Lh4D3-B9KoUVR1nNQ8RvpNK9KhYR_qImM_Gdzec05EnpA">
            <a:extLst>
              <a:ext uri="{FF2B5EF4-FFF2-40B4-BE49-F238E27FC236}">
                <a16:creationId xmlns:a16="http://schemas.microsoft.com/office/drawing/2014/main" id="{DC60062D-8A73-463D-B910-E56FD4CE6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888" y="2540438"/>
            <a:ext cx="2896993" cy="2190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SmSm8P3yKLHkubOxG82JbYRKENnlNZmIwENEWSq8JE71kYfJ2DSxPoUJMyE9Kl-_N71UyXNacOzW19tH87OzX_x9adL-zfYhP-kbcUdW391wDYUxg2e4AXRofycUnTp_zlkfBVsB">
            <a:extLst>
              <a:ext uri="{FF2B5EF4-FFF2-40B4-BE49-F238E27FC236}">
                <a16:creationId xmlns:a16="http://schemas.microsoft.com/office/drawing/2014/main" id="{F401432A-8BF2-4B91-A6DE-567551629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121" y="2540438"/>
            <a:ext cx="1679365" cy="2264033"/>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B1A6F23E-4373-452E-AB6C-B841CA55E81C}"/>
              </a:ext>
            </a:extLst>
          </p:cNvPr>
          <p:cNvSpPr>
            <a:spLocks noGrp="1"/>
          </p:cNvSpPr>
          <p:nvPr>
            <p:ph type="dt" sz="half" idx="10"/>
          </p:nvPr>
        </p:nvSpPr>
        <p:spPr/>
        <p:txBody>
          <a:bodyPr/>
          <a:lstStyle/>
          <a:p>
            <a:fld id="{5C9751F8-9E93-430A-9A1E-A0306588CD3B}" type="datetime1">
              <a:rPr lang="en-US" altLang="en-US" smtClean="0"/>
              <a:t>10/16/2018</a:t>
            </a:fld>
            <a:endParaRPr lang="en-US" altLang="en-US" dirty="0"/>
          </a:p>
        </p:txBody>
      </p:sp>
      <p:sp>
        <p:nvSpPr>
          <p:cNvPr id="6" name="Slide Number Placeholder 5">
            <a:extLst>
              <a:ext uri="{FF2B5EF4-FFF2-40B4-BE49-F238E27FC236}">
                <a16:creationId xmlns:a16="http://schemas.microsoft.com/office/drawing/2014/main" id="{8D49A78F-9912-4600-B25B-1DE05AE37828}"/>
              </a:ext>
            </a:extLst>
          </p:cNvPr>
          <p:cNvSpPr>
            <a:spLocks noGrp="1"/>
          </p:cNvSpPr>
          <p:nvPr>
            <p:ph type="sldNum" sz="quarter" idx="12"/>
          </p:nvPr>
        </p:nvSpPr>
        <p:spPr/>
        <p:txBody>
          <a:bodyPr/>
          <a:lstStyle/>
          <a:p>
            <a:fld id="{D4078CA2-75EA-4F42-B0AF-FB0975373545}" type="slidenum">
              <a:rPr lang="en-US" altLang="en-US" smtClean="0"/>
              <a:pPr/>
              <a:t>11</a:t>
            </a:fld>
            <a:endParaRPr lang="en-US" altLang="en-US" dirty="0"/>
          </a:p>
        </p:txBody>
      </p:sp>
    </p:spTree>
    <p:extLst>
      <p:ext uri="{BB962C8B-B14F-4D97-AF65-F5344CB8AC3E}">
        <p14:creationId xmlns:p14="http://schemas.microsoft.com/office/powerpoint/2010/main" val="288488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29E86-3DF1-4C27-84A8-32BB19F67406}"/>
              </a:ext>
            </a:extLst>
          </p:cNvPr>
          <p:cNvSpPr>
            <a:spLocks noGrp="1"/>
          </p:cNvSpPr>
          <p:nvPr>
            <p:ph type="title"/>
          </p:nvPr>
        </p:nvSpPr>
        <p:spPr/>
        <p:txBody>
          <a:bodyPr/>
          <a:lstStyle/>
          <a:p>
            <a:r>
              <a:rPr lang="en-US" dirty="0"/>
              <a:t>Updates - WBS 121.4 Linac Installation and Commissioning (2 of 2)</a:t>
            </a:r>
          </a:p>
        </p:txBody>
      </p:sp>
      <p:sp>
        <p:nvSpPr>
          <p:cNvPr id="14" name="Rectangle 13">
            <a:extLst>
              <a:ext uri="{FF2B5EF4-FFF2-40B4-BE49-F238E27FC236}">
                <a16:creationId xmlns:a16="http://schemas.microsoft.com/office/drawing/2014/main" id="{8D6BD6F1-D5BD-4287-9272-2D975CE1DCBC}"/>
              </a:ext>
            </a:extLst>
          </p:cNvPr>
          <p:cNvSpPr/>
          <p:nvPr/>
        </p:nvSpPr>
        <p:spPr>
          <a:xfrm>
            <a:off x="-91406" y="1246708"/>
            <a:ext cx="5995013" cy="2862322"/>
          </a:xfrm>
          <a:prstGeom prst="rect">
            <a:avLst/>
          </a:prstGeom>
        </p:spPr>
        <p:txBody>
          <a:bodyPr wrap="square">
            <a:spAutoFit/>
          </a:bodyPr>
          <a:lstStyle/>
          <a:p>
            <a:pPr marL="231775" indent="-231775">
              <a:buFont typeface="Arial" panose="020B0604020202020204" pitchFamily="34" charset="0"/>
              <a:buChar char="•"/>
            </a:pPr>
            <a:r>
              <a:rPr lang="en-US" sz="1800" b="1" dirty="0">
                <a:solidFill>
                  <a:schemeClr val="accent6">
                    <a:lumMod val="50000"/>
                  </a:schemeClr>
                </a:solidFill>
                <a:latin typeface="Helvetica" panose="020B0604020202020204" pitchFamily="34" charset="0"/>
                <a:cs typeface="Helvetica" panose="020B0604020202020204" pitchFamily="34" charset="0"/>
              </a:rPr>
              <a:t>Installation</a:t>
            </a:r>
          </a:p>
          <a:p>
            <a:pPr marL="688975" lvl="1"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An initial test of the linac CAD export to Conventional Facilities was successfully conducted.</a:t>
            </a:r>
          </a:p>
          <a:p>
            <a:pPr lvl="1"/>
            <a:r>
              <a:rPr lang="en-US" sz="1600" dirty="0">
                <a:solidFill>
                  <a:schemeClr val="accent6">
                    <a:lumMod val="50000"/>
                  </a:schemeClr>
                </a:solidFill>
                <a:latin typeface="Helvetica" panose="020B0604020202020204" pitchFamily="34" charset="0"/>
                <a:cs typeface="Helvetica" panose="020B0604020202020204" pitchFamily="34" charset="0"/>
              </a:rPr>
              <a:t> </a:t>
            </a:r>
            <a:r>
              <a:rPr lang="en-US" sz="1800" dirty="0">
                <a:solidFill>
                  <a:schemeClr val="accent6">
                    <a:lumMod val="50000"/>
                  </a:schemeClr>
                </a:solidFill>
                <a:latin typeface="Helvetica" panose="020B0604020202020204" pitchFamily="34" charset="0"/>
                <a:cs typeface="Helvetica" panose="020B0604020202020204" pitchFamily="34" charset="0"/>
              </a:rPr>
              <a:t>Steve Dixon will send it on to the A&amp;E for their feedback</a:t>
            </a:r>
            <a:r>
              <a:rPr lang="en-US" sz="1600" dirty="0">
                <a:solidFill>
                  <a:schemeClr val="accent6">
                    <a:lumMod val="50000"/>
                  </a:schemeClr>
                </a:solidFill>
                <a:latin typeface="Helvetica" panose="020B0604020202020204" pitchFamily="34" charset="0"/>
                <a:cs typeface="Helvetica" panose="020B0604020202020204" pitchFamily="34" charset="0"/>
              </a:rPr>
              <a:t>. </a:t>
            </a:r>
          </a:p>
          <a:p>
            <a:pPr lvl="1"/>
            <a:endParaRPr lang="en-US" sz="1800" b="1" dirty="0">
              <a:solidFill>
                <a:schemeClr val="accent6">
                  <a:lumMod val="50000"/>
                </a:schemeClr>
              </a:solidFill>
              <a:latin typeface="Helvetica" panose="020B0604020202020204" pitchFamily="34" charset="0"/>
              <a:cs typeface="Helvetica" panose="020B0604020202020204" pitchFamily="34" charset="0"/>
            </a:endParaRPr>
          </a:p>
          <a:p>
            <a:pPr marL="231775" indent="-231775">
              <a:buFont typeface="Arial" panose="020B0604020202020204" pitchFamily="34" charset="0"/>
              <a:buChar char="•"/>
            </a:pPr>
            <a:r>
              <a:rPr lang="en-US" sz="1800" b="1" dirty="0">
                <a:solidFill>
                  <a:schemeClr val="accent6">
                    <a:lumMod val="50000"/>
                  </a:schemeClr>
                </a:solidFill>
                <a:latin typeface="Helvetica" panose="020B0604020202020204" pitchFamily="34" charset="0"/>
                <a:cs typeface="Helvetica" panose="020B0604020202020204" pitchFamily="34" charset="0"/>
              </a:rPr>
              <a:t>Commissioning</a:t>
            </a:r>
          </a:p>
          <a:p>
            <a:pPr marL="688975" lvl="1"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Started developing the preliminary Beam Commissioning Plan</a:t>
            </a:r>
          </a:p>
        </p:txBody>
      </p:sp>
      <p:pic>
        <p:nvPicPr>
          <p:cNvPr id="2050" name="Picture 2" descr="https://lh6.googleusercontent.com/HFpfEAmut6Sg63adeuwyMohYzGSqUBaXw-l5kTA2tT1C2rDy__m2p6sJhLkuQXoa-GRUOvnpy24ydq7TlsfR2k42qjOLO5iiXj8qSlHgnC65aapnxXfOQnaTsNMmcyRHPU2K3fOQ">
            <a:extLst>
              <a:ext uri="{FF2B5EF4-FFF2-40B4-BE49-F238E27FC236}">
                <a16:creationId xmlns:a16="http://schemas.microsoft.com/office/drawing/2014/main" id="{4A684411-59A8-49C2-8DFA-7F4692736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994551"/>
            <a:ext cx="3105150" cy="2105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37BC696-A0FA-40BE-8626-50FFD1C25A2C}"/>
              </a:ext>
            </a:extLst>
          </p:cNvPr>
          <p:cNvSpPr/>
          <p:nvPr/>
        </p:nvSpPr>
        <p:spPr>
          <a:xfrm>
            <a:off x="0" y="4123455"/>
            <a:ext cx="5413122" cy="1200329"/>
          </a:xfrm>
          <a:prstGeom prst="rect">
            <a:avLst/>
          </a:prstGeom>
        </p:spPr>
        <p:txBody>
          <a:bodyPr wrap="square">
            <a:spAutoFit/>
          </a:bodyPr>
          <a:lstStyle/>
          <a:p>
            <a:pPr marL="231775" indent="-231775">
              <a:buFont typeface="Arial" panose="020B0604020202020204" pitchFamily="34" charset="0"/>
              <a:buChar char="•"/>
            </a:pPr>
            <a:r>
              <a:rPr lang="en-US" sz="1800" b="1" dirty="0">
                <a:solidFill>
                  <a:schemeClr val="accent6">
                    <a:lumMod val="50000"/>
                  </a:schemeClr>
                </a:solidFill>
                <a:latin typeface="Helvetica" panose="020B0604020202020204" pitchFamily="34" charset="0"/>
                <a:cs typeface="Helvetica" panose="020B0604020202020204" pitchFamily="34" charset="0"/>
              </a:rPr>
              <a:t>WFE</a:t>
            </a:r>
          </a:p>
          <a:p>
            <a:pPr marL="688975" lvl="1" indent="-231775">
              <a:buFont typeface="Arial" panose="020B0604020202020204" pitchFamily="34" charset="0"/>
              <a:buChar char="•"/>
            </a:pPr>
            <a:r>
              <a:rPr lang="en-US" sz="1800" dirty="0">
                <a:solidFill>
                  <a:schemeClr val="accent6">
                    <a:lumMod val="50000"/>
                  </a:schemeClr>
                </a:solidFill>
                <a:latin typeface="Helvetica" panose="020B0604020202020204" pitchFamily="34" charset="0"/>
                <a:cs typeface="Helvetica" panose="020B0604020202020204" pitchFamily="34" charset="0"/>
              </a:rPr>
              <a:t>Developing the design of HEBT section of PIP2IT in order to support HWR/SSR1 beam commissioning</a:t>
            </a:r>
          </a:p>
        </p:txBody>
      </p:sp>
      <p:pic>
        <p:nvPicPr>
          <p:cNvPr id="6" name="Picture 5">
            <a:extLst>
              <a:ext uri="{FF2B5EF4-FFF2-40B4-BE49-F238E27FC236}">
                <a16:creationId xmlns:a16="http://schemas.microsoft.com/office/drawing/2014/main" id="{25F5867B-C1DF-4FD5-9D9F-801185CA8526}"/>
              </a:ext>
            </a:extLst>
          </p:cNvPr>
          <p:cNvPicPr>
            <a:picLocks noChangeAspect="1"/>
          </p:cNvPicPr>
          <p:nvPr/>
        </p:nvPicPr>
        <p:blipFill>
          <a:blip r:embed="rId3"/>
          <a:stretch>
            <a:fillRect/>
          </a:stretch>
        </p:blipFill>
        <p:spPr>
          <a:xfrm>
            <a:off x="5527964" y="3758425"/>
            <a:ext cx="3373149" cy="2430574"/>
          </a:xfrm>
          <a:prstGeom prst="rect">
            <a:avLst/>
          </a:prstGeom>
        </p:spPr>
      </p:pic>
      <p:sp>
        <p:nvSpPr>
          <p:cNvPr id="3" name="Date Placeholder 2">
            <a:extLst>
              <a:ext uri="{FF2B5EF4-FFF2-40B4-BE49-F238E27FC236}">
                <a16:creationId xmlns:a16="http://schemas.microsoft.com/office/drawing/2014/main" id="{31DF3AED-E220-4298-8E97-F42DAA51DAC9}"/>
              </a:ext>
            </a:extLst>
          </p:cNvPr>
          <p:cNvSpPr>
            <a:spLocks noGrp="1"/>
          </p:cNvSpPr>
          <p:nvPr>
            <p:ph type="dt" sz="half" idx="10"/>
          </p:nvPr>
        </p:nvSpPr>
        <p:spPr/>
        <p:txBody>
          <a:bodyPr/>
          <a:lstStyle/>
          <a:p>
            <a:fld id="{D1F63F0D-4871-4B25-A3B9-C5EEC5E7F8C9}" type="datetime1">
              <a:rPr lang="en-US" altLang="en-US" smtClean="0"/>
              <a:t>10/16/2018</a:t>
            </a:fld>
            <a:endParaRPr lang="en-US" altLang="en-US" dirty="0"/>
          </a:p>
        </p:txBody>
      </p:sp>
      <p:sp>
        <p:nvSpPr>
          <p:cNvPr id="4" name="Slide Number Placeholder 3">
            <a:extLst>
              <a:ext uri="{FF2B5EF4-FFF2-40B4-BE49-F238E27FC236}">
                <a16:creationId xmlns:a16="http://schemas.microsoft.com/office/drawing/2014/main" id="{BB97BB72-E8B5-49A0-9BA6-1FAA3C50F877}"/>
              </a:ext>
            </a:extLst>
          </p:cNvPr>
          <p:cNvSpPr>
            <a:spLocks noGrp="1"/>
          </p:cNvSpPr>
          <p:nvPr>
            <p:ph type="sldNum" sz="quarter" idx="12"/>
          </p:nvPr>
        </p:nvSpPr>
        <p:spPr/>
        <p:txBody>
          <a:bodyPr/>
          <a:lstStyle/>
          <a:p>
            <a:fld id="{D4078CA2-75EA-4F42-B0AF-FB0975373545}" type="slidenum">
              <a:rPr lang="en-US" altLang="en-US" smtClean="0"/>
              <a:pPr/>
              <a:t>12</a:t>
            </a:fld>
            <a:endParaRPr lang="en-US" altLang="en-US" dirty="0"/>
          </a:p>
        </p:txBody>
      </p:sp>
    </p:spTree>
    <p:extLst>
      <p:ext uri="{BB962C8B-B14F-4D97-AF65-F5344CB8AC3E}">
        <p14:creationId xmlns:p14="http://schemas.microsoft.com/office/powerpoint/2010/main" val="1194838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6342-6139-AF47-9CFC-CA57EF10BB39}"/>
              </a:ext>
            </a:extLst>
          </p:cNvPr>
          <p:cNvSpPr>
            <a:spLocks noGrp="1"/>
          </p:cNvSpPr>
          <p:nvPr>
            <p:ph type="title"/>
          </p:nvPr>
        </p:nvSpPr>
        <p:spPr/>
        <p:txBody>
          <a:bodyPr/>
          <a:lstStyle/>
          <a:p>
            <a:r>
              <a:rPr lang="en-US" dirty="0"/>
              <a:t>Conventional Facilities</a:t>
            </a:r>
          </a:p>
        </p:txBody>
      </p:sp>
      <p:sp>
        <p:nvSpPr>
          <p:cNvPr id="3" name="Content Placeholder 2">
            <a:extLst>
              <a:ext uri="{FF2B5EF4-FFF2-40B4-BE49-F238E27FC236}">
                <a16:creationId xmlns:a16="http://schemas.microsoft.com/office/drawing/2014/main" id="{5B152468-9117-B94A-84D8-782EAAF1AAC8}"/>
              </a:ext>
            </a:extLst>
          </p:cNvPr>
          <p:cNvSpPr>
            <a:spLocks noGrp="1"/>
          </p:cNvSpPr>
          <p:nvPr>
            <p:ph idx="1"/>
          </p:nvPr>
        </p:nvSpPr>
        <p:spPr>
          <a:xfrm>
            <a:off x="228600" y="1043046"/>
            <a:ext cx="8672513" cy="5349263"/>
          </a:xfrm>
        </p:spPr>
        <p:txBody>
          <a:bodyPr/>
          <a:lstStyle/>
          <a:p>
            <a:r>
              <a:rPr lang="en-US" b="1" dirty="0">
                <a:solidFill>
                  <a:schemeClr val="accent6"/>
                </a:solidFill>
              </a:rPr>
              <a:t>Site Prep Design</a:t>
            </a:r>
          </a:p>
          <a:p>
            <a:pPr lvl="1"/>
            <a:r>
              <a:rPr lang="en-US" sz="2000" b="1" dirty="0">
                <a:solidFill>
                  <a:schemeClr val="accent6"/>
                </a:solidFill>
              </a:rPr>
              <a:t>60% Cost/Schedule Update</a:t>
            </a:r>
          </a:p>
          <a:p>
            <a:pPr lvl="2"/>
            <a:r>
              <a:rPr lang="en-US" sz="1800" dirty="0">
                <a:solidFill>
                  <a:schemeClr val="accent6"/>
                </a:solidFill>
              </a:rPr>
              <a:t>Initial review indicated a ~13% increase over conceptual estimate;</a:t>
            </a:r>
          </a:p>
          <a:p>
            <a:pPr lvl="2"/>
            <a:r>
              <a:rPr lang="en-US" sz="1800" dirty="0">
                <a:solidFill>
                  <a:schemeClr val="accent6"/>
                </a:solidFill>
              </a:rPr>
              <a:t>Design team review indicated the significant drivers:</a:t>
            </a:r>
            <a:endParaRPr lang="en-US" sz="1600" dirty="0">
              <a:solidFill>
                <a:schemeClr val="accent6"/>
              </a:solidFill>
            </a:endParaRPr>
          </a:p>
          <a:p>
            <a:pPr lvl="3"/>
            <a:r>
              <a:rPr lang="en-US" sz="1400" dirty="0">
                <a:solidFill>
                  <a:schemeClr val="accent6"/>
                </a:solidFill>
              </a:rPr>
              <a:t>Additional costs for “looped” utilities (longer runs);</a:t>
            </a:r>
          </a:p>
          <a:p>
            <a:pPr lvl="3"/>
            <a:r>
              <a:rPr lang="en-US" sz="1400" dirty="0">
                <a:solidFill>
                  <a:schemeClr val="accent6"/>
                </a:solidFill>
              </a:rPr>
              <a:t>Additional </a:t>
            </a:r>
            <a:r>
              <a:rPr lang="en-US" sz="1400" dirty="0" err="1">
                <a:solidFill>
                  <a:schemeClr val="accent6"/>
                </a:solidFill>
              </a:rPr>
              <a:t>AZero</a:t>
            </a:r>
            <a:r>
              <a:rPr lang="en-US" sz="1400" dirty="0">
                <a:solidFill>
                  <a:schemeClr val="accent6"/>
                </a:solidFill>
              </a:rPr>
              <a:t> pond work;</a:t>
            </a:r>
          </a:p>
          <a:p>
            <a:pPr lvl="3"/>
            <a:r>
              <a:rPr lang="en-US" sz="1400" dirty="0">
                <a:solidFill>
                  <a:schemeClr val="accent6"/>
                </a:solidFill>
              </a:rPr>
              <a:t>Less road work;</a:t>
            </a:r>
          </a:p>
          <a:p>
            <a:pPr lvl="3"/>
            <a:r>
              <a:rPr lang="en-US" sz="1400" dirty="0">
                <a:solidFill>
                  <a:schemeClr val="accent6"/>
                </a:solidFill>
              </a:rPr>
              <a:t>Less electrical feeder cost;</a:t>
            </a:r>
          </a:p>
          <a:p>
            <a:pPr lvl="3"/>
            <a:r>
              <a:rPr lang="en-US" sz="1400" dirty="0">
                <a:solidFill>
                  <a:schemeClr val="accent6"/>
                </a:solidFill>
              </a:rPr>
              <a:t>Additional landscaping work (more than doubled);</a:t>
            </a:r>
          </a:p>
          <a:p>
            <a:pPr lvl="3"/>
            <a:r>
              <a:rPr lang="en-US" sz="1400" dirty="0">
                <a:solidFill>
                  <a:schemeClr val="accent6"/>
                </a:solidFill>
              </a:rPr>
              <a:t>Additional hauling costs for filling site;</a:t>
            </a:r>
          </a:p>
          <a:p>
            <a:pPr lvl="3"/>
            <a:r>
              <a:rPr lang="en-US" sz="1400" dirty="0">
                <a:solidFill>
                  <a:schemeClr val="accent6"/>
                </a:solidFill>
              </a:rPr>
              <a:t>Less natural gas supply (removed from scope);</a:t>
            </a:r>
          </a:p>
          <a:p>
            <a:pPr lvl="3"/>
            <a:r>
              <a:rPr lang="en-US" sz="1400" dirty="0">
                <a:solidFill>
                  <a:schemeClr val="accent6"/>
                </a:solidFill>
              </a:rPr>
              <a:t>Minor math errors;</a:t>
            </a:r>
          </a:p>
          <a:p>
            <a:pPr lvl="3"/>
            <a:r>
              <a:rPr lang="en-US" sz="1400" dirty="0">
                <a:solidFill>
                  <a:schemeClr val="accent6"/>
                </a:solidFill>
              </a:rPr>
              <a:t>Impact of economic conditions;</a:t>
            </a:r>
          </a:p>
          <a:p>
            <a:pPr lvl="2"/>
            <a:r>
              <a:rPr lang="en-US" sz="1800" dirty="0">
                <a:solidFill>
                  <a:schemeClr val="accent6"/>
                </a:solidFill>
              </a:rPr>
              <a:t>Design Change Focus:</a:t>
            </a:r>
          </a:p>
          <a:p>
            <a:pPr lvl="3"/>
            <a:r>
              <a:rPr lang="en-US" sz="1400" dirty="0">
                <a:solidFill>
                  <a:schemeClr val="accent6"/>
                </a:solidFill>
              </a:rPr>
              <a:t>Revised landscaping plan (utilize simpler scheme, simpler materials, relocate on site materials);</a:t>
            </a:r>
          </a:p>
          <a:p>
            <a:pPr lvl="3"/>
            <a:r>
              <a:rPr lang="en-US" sz="1400" dirty="0">
                <a:solidFill>
                  <a:schemeClr val="accent6"/>
                </a:solidFill>
              </a:rPr>
              <a:t>Revise </a:t>
            </a:r>
            <a:r>
              <a:rPr lang="en-US" sz="1400" dirty="0" err="1">
                <a:solidFill>
                  <a:schemeClr val="accent6"/>
                </a:solidFill>
              </a:rPr>
              <a:t>AZero</a:t>
            </a:r>
            <a:r>
              <a:rPr lang="en-US" sz="1400" dirty="0">
                <a:solidFill>
                  <a:schemeClr val="accent6"/>
                </a:solidFill>
              </a:rPr>
              <a:t> pond design based on meeting with stakeholders;</a:t>
            </a:r>
          </a:p>
          <a:p>
            <a:pPr lvl="2"/>
            <a:r>
              <a:rPr lang="en-US" sz="1800" dirty="0">
                <a:solidFill>
                  <a:schemeClr val="accent6"/>
                </a:solidFill>
              </a:rPr>
              <a:t>Updated Estimate Goal: Within </a:t>
            </a:r>
            <a:r>
              <a:rPr lang="en-US" sz="1800" b="1" dirty="0">
                <a:solidFill>
                  <a:schemeClr val="accent6"/>
                </a:solidFill>
              </a:rPr>
              <a:t>~5%</a:t>
            </a:r>
            <a:r>
              <a:rPr lang="en-US" sz="1800" dirty="0">
                <a:solidFill>
                  <a:schemeClr val="accent6"/>
                </a:solidFill>
              </a:rPr>
              <a:t> of Conceptual Estimate</a:t>
            </a:r>
          </a:p>
          <a:p>
            <a:pPr marL="914400" lvl="2" indent="0">
              <a:buNone/>
            </a:pPr>
            <a:endParaRPr lang="en-US" sz="1800" dirty="0">
              <a:solidFill>
                <a:schemeClr val="accent6"/>
              </a:solidFill>
            </a:endParaRPr>
          </a:p>
          <a:p>
            <a:pPr lvl="3"/>
            <a:endParaRPr lang="en-US" sz="1400" dirty="0">
              <a:solidFill>
                <a:schemeClr val="accent6"/>
              </a:solidFill>
            </a:endParaRPr>
          </a:p>
          <a:p>
            <a:pPr lvl="3"/>
            <a:endParaRPr lang="en-US" sz="1600" dirty="0">
              <a:solidFill>
                <a:schemeClr val="accent6"/>
              </a:solidFill>
            </a:endParaRPr>
          </a:p>
          <a:p>
            <a:pPr lvl="3"/>
            <a:endParaRPr lang="en-US" sz="1600" dirty="0">
              <a:solidFill>
                <a:schemeClr val="accent6"/>
              </a:solidFill>
            </a:endParaRPr>
          </a:p>
          <a:p>
            <a:pPr lvl="3"/>
            <a:endParaRPr lang="en-US" sz="1600" dirty="0">
              <a:solidFill>
                <a:schemeClr val="accent6"/>
              </a:solidFill>
            </a:endParaRPr>
          </a:p>
          <a:p>
            <a:pPr lvl="3"/>
            <a:endParaRPr lang="en-US" sz="1600" dirty="0">
              <a:solidFill>
                <a:schemeClr val="accent6"/>
              </a:solidFill>
            </a:endParaRPr>
          </a:p>
          <a:p>
            <a:pPr lvl="1"/>
            <a:endParaRPr lang="en-US" b="1" baseline="30000" dirty="0">
              <a:solidFill>
                <a:schemeClr val="accent6"/>
              </a:solidFill>
            </a:endParaRPr>
          </a:p>
          <a:p>
            <a:pPr lvl="1"/>
            <a:endParaRPr lang="en-US" b="1" baseline="30000" dirty="0">
              <a:solidFill>
                <a:schemeClr val="accent6"/>
              </a:solidFill>
            </a:endParaRPr>
          </a:p>
        </p:txBody>
      </p:sp>
      <p:sp>
        <p:nvSpPr>
          <p:cNvPr id="4" name="Date Placeholder 3">
            <a:extLst>
              <a:ext uri="{FF2B5EF4-FFF2-40B4-BE49-F238E27FC236}">
                <a16:creationId xmlns:a16="http://schemas.microsoft.com/office/drawing/2014/main" id="{EDDC34C1-2FA1-6441-8BB5-795163977015}"/>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32092963-AD92-464E-A1DD-EA2729658885}" type="datetime1">
              <a:rPr kumimoji="0" lang="en-US" sz="1200" b="0" i="0" u="none" strike="noStrike" kern="1200" cap="none" spc="0" normalizeH="0" baseline="0" noProof="0" smtClean="0">
                <a:ln>
                  <a:noFill/>
                </a:ln>
                <a:solidFill>
                  <a:srgbClr val="004C97"/>
                </a:solidFill>
                <a:effectLst/>
                <a:uLnTx/>
                <a:uFillTx/>
                <a:latin typeface="Helvetica" charset="0"/>
              </a:rPr>
              <a:t>10/16/2018</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6" name="Slide Number Placeholder 5">
            <a:extLst>
              <a:ext uri="{FF2B5EF4-FFF2-40B4-BE49-F238E27FC236}">
                <a16:creationId xmlns:a16="http://schemas.microsoft.com/office/drawing/2014/main" id="{E8E70C6F-F4DD-4B4A-92CC-406B9F6F27B5}"/>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Tree>
    <p:extLst>
      <p:ext uri="{BB962C8B-B14F-4D97-AF65-F5344CB8AC3E}">
        <p14:creationId xmlns:p14="http://schemas.microsoft.com/office/powerpoint/2010/main" val="1790498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6342-6139-AF47-9CFC-CA57EF10BB39}"/>
              </a:ext>
            </a:extLst>
          </p:cNvPr>
          <p:cNvSpPr>
            <a:spLocks noGrp="1"/>
          </p:cNvSpPr>
          <p:nvPr>
            <p:ph type="title"/>
          </p:nvPr>
        </p:nvSpPr>
        <p:spPr/>
        <p:txBody>
          <a:bodyPr/>
          <a:lstStyle/>
          <a:p>
            <a:r>
              <a:rPr lang="en-US" dirty="0"/>
              <a:t>Conventional Facilities</a:t>
            </a:r>
          </a:p>
        </p:txBody>
      </p:sp>
      <p:sp>
        <p:nvSpPr>
          <p:cNvPr id="3" name="Content Placeholder 2">
            <a:extLst>
              <a:ext uri="{FF2B5EF4-FFF2-40B4-BE49-F238E27FC236}">
                <a16:creationId xmlns:a16="http://schemas.microsoft.com/office/drawing/2014/main" id="{5B152468-9117-B94A-84D8-782EAAF1AAC8}"/>
              </a:ext>
            </a:extLst>
          </p:cNvPr>
          <p:cNvSpPr>
            <a:spLocks noGrp="1"/>
          </p:cNvSpPr>
          <p:nvPr>
            <p:ph idx="1"/>
          </p:nvPr>
        </p:nvSpPr>
        <p:spPr>
          <a:xfrm>
            <a:off x="228600" y="1043046"/>
            <a:ext cx="8694738" cy="1768167"/>
          </a:xfrm>
        </p:spPr>
        <p:txBody>
          <a:bodyPr/>
          <a:lstStyle/>
          <a:p>
            <a:r>
              <a:rPr lang="en-US" b="1" dirty="0">
                <a:solidFill>
                  <a:schemeClr val="accent6"/>
                </a:solidFill>
              </a:rPr>
              <a:t>Site Prep Design</a:t>
            </a:r>
            <a:endParaRPr lang="en-US" sz="1600" dirty="0">
              <a:solidFill>
                <a:schemeClr val="accent6"/>
              </a:solidFill>
            </a:endParaRPr>
          </a:p>
          <a:p>
            <a:pPr lvl="1"/>
            <a:r>
              <a:rPr lang="en-US" sz="2000" dirty="0">
                <a:solidFill>
                  <a:schemeClr val="accent6"/>
                </a:solidFill>
              </a:rPr>
              <a:t>90% Design Documents anticipated on 19OCT18</a:t>
            </a:r>
          </a:p>
          <a:p>
            <a:pPr lvl="1"/>
            <a:r>
              <a:rPr lang="en-US" sz="2000" dirty="0">
                <a:solidFill>
                  <a:schemeClr val="accent6"/>
                </a:solidFill>
              </a:rPr>
              <a:t>Estimate will be updated based on the revised drawings</a:t>
            </a:r>
          </a:p>
          <a:p>
            <a:pPr lvl="1"/>
            <a:r>
              <a:rPr lang="en-US" sz="2000" dirty="0">
                <a:solidFill>
                  <a:schemeClr val="accent6"/>
                </a:solidFill>
              </a:rPr>
              <a:t>Design Completion scheduled for December 2018.</a:t>
            </a:r>
          </a:p>
          <a:p>
            <a:pPr lvl="1"/>
            <a:endParaRPr lang="en-US" baseline="30000" dirty="0">
              <a:solidFill>
                <a:schemeClr val="accent6"/>
              </a:solidFill>
            </a:endParaRPr>
          </a:p>
          <a:p>
            <a:pPr lvl="1"/>
            <a:endParaRPr lang="en-US" b="1" baseline="30000" dirty="0">
              <a:solidFill>
                <a:schemeClr val="accent6"/>
              </a:solidFill>
            </a:endParaRPr>
          </a:p>
        </p:txBody>
      </p:sp>
      <p:sp>
        <p:nvSpPr>
          <p:cNvPr id="4" name="Date Placeholder 3">
            <a:extLst>
              <a:ext uri="{FF2B5EF4-FFF2-40B4-BE49-F238E27FC236}">
                <a16:creationId xmlns:a16="http://schemas.microsoft.com/office/drawing/2014/main" id="{EDDC34C1-2FA1-6441-8BB5-795163977015}"/>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6D1DDFA-23E7-4F57-88A7-A46482B9AAA4}" type="datetime1">
              <a:rPr kumimoji="0" lang="en-US" sz="1200" b="0" i="0" u="none" strike="noStrike" kern="1200" cap="none" spc="0" normalizeH="0" baseline="0" noProof="0" smtClean="0">
                <a:ln>
                  <a:noFill/>
                </a:ln>
                <a:solidFill>
                  <a:srgbClr val="004C97"/>
                </a:solidFill>
                <a:effectLst/>
                <a:uLnTx/>
                <a:uFillTx/>
                <a:latin typeface="Helvetica" charset="0"/>
              </a:rPr>
              <a:t>10/16/2018</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6" name="Slide Number Placeholder 5">
            <a:extLst>
              <a:ext uri="{FF2B5EF4-FFF2-40B4-BE49-F238E27FC236}">
                <a16:creationId xmlns:a16="http://schemas.microsoft.com/office/drawing/2014/main" id="{E8E70C6F-F4DD-4B4A-92CC-406B9F6F27B5}"/>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8" name="Picture 7" descr="A screenshot of text&#10;&#10;Description generated with very high confidence">
            <a:extLst>
              <a:ext uri="{FF2B5EF4-FFF2-40B4-BE49-F238E27FC236}">
                <a16:creationId xmlns:a16="http://schemas.microsoft.com/office/drawing/2014/main" id="{8CCCDE3C-3C10-4604-829B-1E9A791F6AB7}"/>
              </a:ext>
            </a:extLst>
          </p:cNvPr>
          <p:cNvPicPr>
            <a:picLocks noChangeAspect="1"/>
          </p:cNvPicPr>
          <p:nvPr/>
        </p:nvPicPr>
        <p:blipFill>
          <a:blip r:embed="rId2"/>
          <a:stretch>
            <a:fillRect/>
          </a:stretch>
        </p:blipFill>
        <p:spPr>
          <a:xfrm>
            <a:off x="5912150" y="2495478"/>
            <a:ext cx="3011188" cy="3896831"/>
          </a:xfrm>
          <a:prstGeom prst="rect">
            <a:avLst/>
          </a:prstGeom>
          <a:ln>
            <a:solidFill>
              <a:srgbClr val="4E4E4E"/>
            </a:solidFill>
          </a:ln>
          <a:effectLst>
            <a:outerShdw blurRad="50800" dist="38100" dir="2700000" algn="tl" rotWithShape="0">
              <a:prstClr val="black">
                <a:alpha val="40000"/>
              </a:prstClr>
            </a:outerShdw>
          </a:effectLst>
        </p:spPr>
      </p:pic>
      <p:sp>
        <p:nvSpPr>
          <p:cNvPr id="9" name="Content Placeholder 2">
            <a:extLst>
              <a:ext uri="{FF2B5EF4-FFF2-40B4-BE49-F238E27FC236}">
                <a16:creationId xmlns:a16="http://schemas.microsoft.com/office/drawing/2014/main" id="{C55E89EF-DDEA-4E99-B3F6-EB50B083A281}"/>
              </a:ext>
            </a:extLst>
          </p:cNvPr>
          <p:cNvSpPr txBox="1">
            <a:spLocks/>
          </p:cNvSpPr>
          <p:nvPr/>
        </p:nvSpPr>
        <p:spPr>
          <a:xfrm>
            <a:off x="228600" y="2633423"/>
            <a:ext cx="5318256" cy="2962732"/>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srgbClr val="404040"/>
                </a:solidFill>
                <a:effectLst/>
                <a:uLnTx/>
                <a:uFillTx/>
                <a:latin typeface="Helvetica"/>
                <a:ea typeface="ＭＳ Ｐゴシック" charset="0"/>
              </a:rPr>
              <a:t>Site Clearing work is planned to have purchase order in place for March 2019 groundbreaking.</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srgbClr val="404040"/>
                </a:solidFill>
                <a:effectLst/>
                <a:uLnTx/>
                <a:uFillTx/>
                <a:latin typeface="Helvetica"/>
                <a:ea typeface="ＭＳ Ｐゴシック" charset="0"/>
              </a:rPr>
              <a:t>Authorization for Site Clearing received on 11OCT18 (thank you!)</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srgbClr val="404040"/>
                </a:solidFill>
                <a:effectLst/>
                <a:uLnTx/>
                <a:uFillTx/>
                <a:latin typeface="Helvetica"/>
                <a:ea typeface="ＭＳ Ｐゴシック" charset="0"/>
              </a:rPr>
              <a:t>Coordinating work with the FY19 Utility Corridor GPP project (more thanks</a:t>
            </a:r>
            <a:r>
              <a:rPr kumimoji="0" lang="en-US" sz="2000" b="1" i="0" u="none" strike="noStrike" kern="1200" cap="none" spc="0" normalizeH="0" baseline="0" noProof="0" dirty="0">
                <a:ln>
                  <a:noFill/>
                </a:ln>
                <a:solidFill>
                  <a:srgbClr val="404040"/>
                </a:solidFill>
                <a:effectLst/>
                <a:uLnTx/>
                <a:uFillTx/>
                <a:latin typeface="Helvetica"/>
                <a:ea typeface="ＭＳ Ｐゴシック" charset="0"/>
              </a:rPr>
              <a:t>)</a:t>
            </a: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000" b="1" i="0" u="none" strike="noStrike" kern="1200" cap="none" spc="0" normalizeH="0" baseline="0" noProof="0" dirty="0">
              <a:ln>
                <a:noFill/>
              </a:ln>
              <a:solidFill>
                <a:srgbClr val="404040"/>
              </a:solidFill>
              <a:effectLst/>
              <a:uLnTx/>
              <a:uFillTx/>
              <a:latin typeface="Helvetica"/>
              <a:ea typeface="ＭＳ Ｐゴシック" charset="0"/>
            </a:endParaRP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200" b="1" i="0" u="none" strike="noStrike" kern="1200" cap="none" spc="0" normalizeH="0" baseline="30000" noProof="0" dirty="0">
              <a:ln>
                <a:noFill/>
              </a:ln>
              <a:solidFill>
                <a:srgbClr val="404040"/>
              </a:solidFill>
              <a:effectLst/>
              <a:uLnTx/>
              <a:uFillTx/>
              <a:latin typeface="Helvetica"/>
              <a:ea typeface="ＭＳ Ｐゴシック" charset="0"/>
            </a:endParaRP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200" b="1" i="0" u="none" strike="noStrike" kern="1200" cap="none" spc="0" normalizeH="0" baseline="30000" noProof="0" dirty="0">
              <a:ln>
                <a:noFill/>
              </a:ln>
              <a:solidFill>
                <a:srgbClr val="404040"/>
              </a:solidFill>
              <a:effectLst/>
              <a:uLnTx/>
              <a:uFillTx/>
              <a:latin typeface="Helvetica"/>
              <a:ea typeface="ＭＳ Ｐゴシック" charset="0"/>
            </a:endParaRPr>
          </a:p>
          <a:p>
            <a:pPr marL="742950" marR="0" lvl="1" indent="-285750" algn="l" defTabSz="457200" rtl="0" eaLnBrk="1" fontAlgn="base" latinLnBrk="0" hangingPunct="1">
              <a:lnSpc>
                <a:spcPct val="100000"/>
              </a:lnSpc>
              <a:spcBef>
                <a:spcPct val="20000"/>
              </a:spcBef>
              <a:spcAft>
                <a:spcPct val="0"/>
              </a:spcAft>
              <a:buClrTx/>
              <a:buSzTx/>
              <a:buFont typeface="Arial" charset="0"/>
              <a:buChar char="–"/>
              <a:tabLst/>
              <a:defRPr/>
            </a:pPr>
            <a:endParaRPr kumimoji="0" lang="en-US" sz="2200" b="1" i="0" u="none" strike="noStrike" kern="1200" cap="none" spc="0" normalizeH="0" baseline="30000" noProof="0" dirty="0">
              <a:ln>
                <a:noFill/>
              </a:ln>
              <a:solidFill>
                <a:srgbClr val="404040"/>
              </a:solidFill>
              <a:effectLst/>
              <a:uLnTx/>
              <a:uFillTx/>
              <a:latin typeface="Helvetica"/>
              <a:ea typeface="ＭＳ Ｐゴシック" charset="0"/>
            </a:endParaRPr>
          </a:p>
        </p:txBody>
      </p:sp>
    </p:spTree>
    <p:extLst>
      <p:ext uri="{BB962C8B-B14F-4D97-AF65-F5344CB8AC3E}">
        <p14:creationId xmlns:p14="http://schemas.microsoft.com/office/powerpoint/2010/main" val="897509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6342-6139-AF47-9CFC-CA57EF10BB39}"/>
              </a:ext>
            </a:extLst>
          </p:cNvPr>
          <p:cNvSpPr>
            <a:spLocks noGrp="1"/>
          </p:cNvSpPr>
          <p:nvPr>
            <p:ph type="title"/>
          </p:nvPr>
        </p:nvSpPr>
        <p:spPr/>
        <p:txBody>
          <a:bodyPr/>
          <a:lstStyle/>
          <a:p>
            <a:r>
              <a:rPr lang="en-US" dirty="0"/>
              <a:t>Conventional Facilities</a:t>
            </a:r>
          </a:p>
        </p:txBody>
      </p:sp>
      <p:sp>
        <p:nvSpPr>
          <p:cNvPr id="3" name="Content Placeholder 2">
            <a:extLst>
              <a:ext uri="{FF2B5EF4-FFF2-40B4-BE49-F238E27FC236}">
                <a16:creationId xmlns:a16="http://schemas.microsoft.com/office/drawing/2014/main" id="{5B152468-9117-B94A-84D8-782EAAF1AAC8}"/>
              </a:ext>
            </a:extLst>
          </p:cNvPr>
          <p:cNvSpPr>
            <a:spLocks noGrp="1"/>
          </p:cNvSpPr>
          <p:nvPr>
            <p:ph idx="1"/>
          </p:nvPr>
        </p:nvSpPr>
        <p:spPr>
          <a:xfrm>
            <a:off x="228600" y="1043046"/>
            <a:ext cx="8672513" cy="5349263"/>
          </a:xfrm>
        </p:spPr>
        <p:txBody>
          <a:bodyPr/>
          <a:lstStyle/>
          <a:p>
            <a:r>
              <a:rPr lang="en-US" b="1" dirty="0">
                <a:solidFill>
                  <a:schemeClr val="accent6"/>
                </a:solidFill>
              </a:rPr>
              <a:t>Cryo Plant Building Technical Requirements</a:t>
            </a:r>
          </a:p>
          <a:p>
            <a:pPr lvl="1"/>
            <a:r>
              <a:rPr lang="en-US" sz="1800" dirty="0">
                <a:solidFill>
                  <a:schemeClr val="accent6"/>
                </a:solidFill>
              </a:rPr>
              <a:t>Documents received 28SEP18.</a:t>
            </a:r>
          </a:p>
          <a:p>
            <a:pPr lvl="1"/>
            <a:r>
              <a:rPr lang="en-US" sz="1800" dirty="0">
                <a:solidFill>
                  <a:schemeClr val="accent6"/>
                </a:solidFill>
              </a:rPr>
              <a:t>Review in progress</a:t>
            </a:r>
          </a:p>
          <a:p>
            <a:pPr lvl="1"/>
            <a:endParaRPr lang="en-US" sz="1800" baseline="30000" dirty="0">
              <a:solidFill>
                <a:schemeClr val="accent6"/>
              </a:solidFill>
            </a:endParaRPr>
          </a:p>
          <a:p>
            <a:pPr lvl="1"/>
            <a:endParaRPr lang="en-US" sz="1800" baseline="30000" dirty="0">
              <a:solidFill>
                <a:schemeClr val="accent6"/>
              </a:solidFill>
            </a:endParaRPr>
          </a:p>
          <a:p>
            <a:pPr lvl="1"/>
            <a:endParaRPr lang="en-US" sz="1800" baseline="30000" dirty="0">
              <a:solidFill>
                <a:schemeClr val="accent6"/>
              </a:solidFill>
            </a:endParaRPr>
          </a:p>
          <a:p>
            <a:pPr lvl="1"/>
            <a:endParaRPr lang="en-US" sz="1800" baseline="30000" dirty="0">
              <a:solidFill>
                <a:schemeClr val="accent6"/>
              </a:solidFill>
            </a:endParaRPr>
          </a:p>
          <a:p>
            <a:pPr lvl="1"/>
            <a:endParaRPr lang="en-US" sz="1800" baseline="30000" dirty="0">
              <a:solidFill>
                <a:schemeClr val="accent6"/>
              </a:solidFill>
            </a:endParaRPr>
          </a:p>
          <a:p>
            <a:pPr lvl="1"/>
            <a:endParaRPr lang="en-US" sz="1800" baseline="30000" dirty="0">
              <a:solidFill>
                <a:schemeClr val="accent6"/>
              </a:solidFill>
            </a:endParaRPr>
          </a:p>
          <a:p>
            <a:pPr lvl="1"/>
            <a:endParaRPr lang="en-US" sz="1800" baseline="30000" dirty="0">
              <a:solidFill>
                <a:schemeClr val="accent6"/>
              </a:solidFill>
            </a:endParaRPr>
          </a:p>
          <a:p>
            <a:pPr lvl="1"/>
            <a:endParaRPr lang="en-US" sz="1800" baseline="30000" dirty="0">
              <a:solidFill>
                <a:schemeClr val="accent6"/>
              </a:solidFill>
            </a:endParaRPr>
          </a:p>
          <a:p>
            <a:pPr lvl="1"/>
            <a:endParaRPr lang="en-US" sz="1800" baseline="30000" dirty="0">
              <a:solidFill>
                <a:schemeClr val="accent6"/>
              </a:solidFill>
            </a:endParaRPr>
          </a:p>
          <a:p>
            <a:pPr lvl="1"/>
            <a:endParaRPr lang="en-US" sz="1800" baseline="30000" dirty="0">
              <a:solidFill>
                <a:schemeClr val="accent6"/>
              </a:solidFill>
            </a:endParaRPr>
          </a:p>
          <a:p>
            <a:pPr lvl="1"/>
            <a:endParaRPr lang="en-US" sz="1800" baseline="30000" dirty="0">
              <a:solidFill>
                <a:schemeClr val="accent6"/>
              </a:solidFill>
            </a:endParaRPr>
          </a:p>
          <a:p>
            <a:r>
              <a:rPr lang="en-US" b="1" dirty="0">
                <a:solidFill>
                  <a:schemeClr val="accent6"/>
                </a:solidFill>
              </a:rPr>
              <a:t>A/E Re-compete</a:t>
            </a:r>
            <a:endParaRPr lang="en-US" sz="1800" dirty="0">
              <a:solidFill>
                <a:schemeClr val="accent6"/>
              </a:solidFill>
            </a:endParaRPr>
          </a:p>
          <a:p>
            <a:pPr lvl="1"/>
            <a:r>
              <a:rPr lang="en-US" sz="1800" dirty="0">
                <a:solidFill>
                  <a:schemeClr val="accent6"/>
                </a:solidFill>
              </a:rPr>
              <a:t>Source Evaluation Board review complete;</a:t>
            </a:r>
          </a:p>
          <a:p>
            <a:pPr lvl="1"/>
            <a:r>
              <a:rPr lang="en-US" sz="1800" dirty="0">
                <a:solidFill>
                  <a:schemeClr val="accent6"/>
                </a:solidFill>
              </a:rPr>
              <a:t>Internal Procurement recommendation review in process;</a:t>
            </a:r>
          </a:p>
          <a:p>
            <a:pPr lvl="1"/>
            <a:r>
              <a:rPr lang="en-US" sz="1800" dirty="0">
                <a:solidFill>
                  <a:schemeClr val="accent6"/>
                </a:solidFill>
              </a:rPr>
              <a:t>On track for December award;</a:t>
            </a:r>
          </a:p>
          <a:p>
            <a:pPr marL="457200" lvl="1" indent="0">
              <a:buNone/>
            </a:pPr>
            <a:endParaRPr lang="en-US" b="1" baseline="30000" dirty="0">
              <a:solidFill>
                <a:schemeClr val="accent6"/>
              </a:solidFill>
            </a:endParaRPr>
          </a:p>
          <a:p>
            <a:pPr lvl="1"/>
            <a:endParaRPr lang="en-US" b="1" baseline="30000" dirty="0">
              <a:solidFill>
                <a:schemeClr val="accent6"/>
              </a:solidFill>
            </a:endParaRPr>
          </a:p>
          <a:p>
            <a:pPr lvl="1"/>
            <a:endParaRPr lang="en-US" b="1" baseline="30000" dirty="0">
              <a:solidFill>
                <a:schemeClr val="accent6"/>
              </a:solidFill>
            </a:endParaRPr>
          </a:p>
        </p:txBody>
      </p:sp>
      <p:sp>
        <p:nvSpPr>
          <p:cNvPr id="4" name="Date Placeholder 3">
            <a:extLst>
              <a:ext uri="{FF2B5EF4-FFF2-40B4-BE49-F238E27FC236}">
                <a16:creationId xmlns:a16="http://schemas.microsoft.com/office/drawing/2014/main" id="{EDDC34C1-2FA1-6441-8BB5-795163977015}"/>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817B1A28-A44D-4BA6-9711-427723D9D140}" type="datetime1">
              <a:rPr kumimoji="0" lang="en-US" sz="1200" b="0" i="0" u="none" strike="noStrike" kern="1200" cap="none" spc="0" normalizeH="0" baseline="0" noProof="0" smtClean="0">
                <a:ln>
                  <a:noFill/>
                </a:ln>
                <a:solidFill>
                  <a:srgbClr val="004C97"/>
                </a:solidFill>
                <a:effectLst/>
                <a:uLnTx/>
                <a:uFillTx/>
                <a:latin typeface="Helvetica" charset="0"/>
              </a:rPr>
              <a:t>10/16/2018</a:t>
            </a:fld>
            <a:endParaRPr kumimoji="0" lang="en-US" sz="1200" b="0" i="0" u="none" strike="noStrike" kern="1200" cap="none" spc="0" normalizeH="0" baseline="0" noProof="0" dirty="0">
              <a:ln>
                <a:noFill/>
              </a:ln>
              <a:solidFill>
                <a:srgbClr val="004C97"/>
              </a:solidFill>
              <a:effectLst/>
              <a:uLnTx/>
              <a:uFillTx/>
              <a:latin typeface="Helvetica" charset="0"/>
            </a:endParaRPr>
          </a:p>
        </p:txBody>
      </p:sp>
      <p:sp>
        <p:nvSpPr>
          <p:cNvPr id="6" name="Slide Number Placeholder 5">
            <a:extLst>
              <a:ext uri="{FF2B5EF4-FFF2-40B4-BE49-F238E27FC236}">
                <a16:creationId xmlns:a16="http://schemas.microsoft.com/office/drawing/2014/main" id="{E8E70C6F-F4DD-4B4A-92CC-406B9F6F27B5}"/>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4C97"/>
              </a:solidFill>
              <a:effectLst/>
              <a:uLnTx/>
              <a:uFillTx/>
              <a:latin typeface="Helvetica" charset="0"/>
            </a:endParaRPr>
          </a:p>
        </p:txBody>
      </p:sp>
      <p:pic>
        <p:nvPicPr>
          <p:cNvPr id="8" name="Picture 7">
            <a:extLst>
              <a:ext uri="{FF2B5EF4-FFF2-40B4-BE49-F238E27FC236}">
                <a16:creationId xmlns:a16="http://schemas.microsoft.com/office/drawing/2014/main" id="{8DAF40C8-6E2A-415B-A331-DD803817CB90}"/>
              </a:ext>
            </a:extLst>
          </p:cNvPr>
          <p:cNvPicPr>
            <a:picLocks noChangeAspect="1"/>
          </p:cNvPicPr>
          <p:nvPr/>
        </p:nvPicPr>
        <p:blipFill>
          <a:blip r:embed="rId2"/>
          <a:stretch>
            <a:fillRect/>
          </a:stretch>
        </p:blipFill>
        <p:spPr>
          <a:xfrm>
            <a:off x="5188688" y="1488591"/>
            <a:ext cx="3726712" cy="2665545"/>
          </a:xfrm>
          <a:prstGeom prst="rect">
            <a:avLst/>
          </a:prstGeom>
          <a:ln>
            <a:solidFill>
              <a:srgbClr val="4E4E4E"/>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8F7C41A-2006-4EEC-869E-A852F8B7D70E}"/>
              </a:ext>
            </a:extLst>
          </p:cNvPr>
          <p:cNvPicPr>
            <a:picLocks noChangeAspect="1"/>
          </p:cNvPicPr>
          <p:nvPr/>
        </p:nvPicPr>
        <p:blipFill>
          <a:blip r:embed="rId3"/>
          <a:stretch>
            <a:fillRect/>
          </a:stretch>
        </p:blipFill>
        <p:spPr>
          <a:xfrm>
            <a:off x="636588" y="2174100"/>
            <a:ext cx="4854926" cy="2205000"/>
          </a:xfrm>
          <a:prstGeom prst="rect">
            <a:avLst/>
          </a:prstGeom>
          <a:ln>
            <a:solidFill>
              <a:srgbClr val="4E4E4E"/>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82509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21D2A-C905-4A27-BCBB-E83E4C2C16CF}"/>
              </a:ext>
            </a:extLst>
          </p:cNvPr>
          <p:cNvSpPr>
            <a:spLocks noGrp="1"/>
          </p:cNvSpPr>
          <p:nvPr>
            <p:ph type="title"/>
          </p:nvPr>
        </p:nvSpPr>
        <p:spPr/>
        <p:txBody>
          <a:bodyPr/>
          <a:lstStyle/>
          <a:p>
            <a:r>
              <a:rPr lang="en-US" dirty="0"/>
              <a:t>Systems Engineering Update</a:t>
            </a:r>
          </a:p>
        </p:txBody>
      </p:sp>
      <p:sp>
        <p:nvSpPr>
          <p:cNvPr id="3" name="Content Placeholder 2">
            <a:extLst>
              <a:ext uri="{FF2B5EF4-FFF2-40B4-BE49-F238E27FC236}">
                <a16:creationId xmlns:a16="http://schemas.microsoft.com/office/drawing/2014/main" id="{2BD28E17-23E4-40D2-AC04-1F21448E9B93}"/>
              </a:ext>
            </a:extLst>
          </p:cNvPr>
          <p:cNvSpPr>
            <a:spLocks noGrp="1"/>
          </p:cNvSpPr>
          <p:nvPr>
            <p:ph idx="1"/>
          </p:nvPr>
        </p:nvSpPr>
        <p:spPr/>
        <p:txBody>
          <a:bodyPr/>
          <a:lstStyle/>
          <a:p>
            <a:r>
              <a:rPr lang="en-US" b="1" dirty="0"/>
              <a:t>Technology Roadmap</a:t>
            </a:r>
            <a:r>
              <a:rPr lang="en-US" dirty="0"/>
              <a:t>– work started;</a:t>
            </a:r>
          </a:p>
          <a:p>
            <a:r>
              <a:rPr lang="en-US" b="1" dirty="0"/>
              <a:t>Preliminary Design Deliverables Document </a:t>
            </a:r>
            <a:r>
              <a:rPr lang="en-US" dirty="0"/>
              <a:t>– under review with L2Ms;</a:t>
            </a:r>
          </a:p>
          <a:p>
            <a:r>
              <a:rPr lang="en-US" b="1" dirty="0"/>
              <a:t>L3 ICDs and FRs are complete </a:t>
            </a:r>
            <a:r>
              <a:rPr lang="en-US" dirty="0"/>
              <a:t>– verification is in progress; </a:t>
            </a:r>
          </a:p>
          <a:p>
            <a:r>
              <a:rPr lang="en-US" b="1" dirty="0"/>
              <a:t>Preliminary Design Report </a:t>
            </a:r>
            <a:r>
              <a:rPr lang="en-US" dirty="0"/>
              <a:t>– issued first consolidated draft; </a:t>
            </a:r>
          </a:p>
          <a:p>
            <a:r>
              <a:rPr lang="en-US" b="1" dirty="0"/>
              <a:t>SEMP and DRP review </a:t>
            </a:r>
            <a:r>
              <a:rPr lang="en-US" dirty="0"/>
              <a:t>– received comments and recommendations from MSU/FRIB; expecting comments from </a:t>
            </a:r>
            <a:r>
              <a:rPr lang="en-US" dirty="0" err="1"/>
              <a:t>Fermilab</a:t>
            </a:r>
            <a:r>
              <a:rPr lang="en-US" dirty="0"/>
              <a:t>, </a:t>
            </a:r>
            <a:r>
              <a:rPr lang="en-US" dirty="0" err="1"/>
              <a:t>JLab</a:t>
            </a:r>
            <a:r>
              <a:rPr lang="en-US" dirty="0"/>
              <a:t> and ORNL</a:t>
            </a:r>
          </a:p>
          <a:p>
            <a:endParaRPr lang="en-US" dirty="0"/>
          </a:p>
        </p:txBody>
      </p:sp>
      <p:sp>
        <p:nvSpPr>
          <p:cNvPr id="4" name="Date Placeholder 3">
            <a:extLst>
              <a:ext uri="{FF2B5EF4-FFF2-40B4-BE49-F238E27FC236}">
                <a16:creationId xmlns:a16="http://schemas.microsoft.com/office/drawing/2014/main" id="{CC6FB402-1D30-4E40-BF12-187DAF6AB00C}"/>
              </a:ext>
            </a:extLst>
          </p:cNvPr>
          <p:cNvSpPr>
            <a:spLocks noGrp="1"/>
          </p:cNvSpPr>
          <p:nvPr>
            <p:ph type="dt" sz="half" idx="10"/>
          </p:nvPr>
        </p:nvSpPr>
        <p:spPr/>
        <p:txBody>
          <a:bodyPr/>
          <a:lstStyle/>
          <a:p>
            <a:fld id="{3165B051-26F9-4BB6-A955-CCBD35050A1F}" type="datetime1">
              <a:rPr lang="en-US" altLang="en-US" smtClean="0"/>
              <a:t>10/16/2018</a:t>
            </a:fld>
            <a:endParaRPr lang="en-US" altLang="en-US" dirty="0"/>
          </a:p>
        </p:txBody>
      </p:sp>
      <p:sp>
        <p:nvSpPr>
          <p:cNvPr id="5" name="Slide Number Placeholder 4">
            <a:extLst>
              <a:ext uri="{FF2B5EF4-FFF2-40B4-BE49-F238E27FC236}">
                <a16:creationId xmlns:a16="http://schemas.microsoft.com/office/drawing/2014/main" id="{E6583DD1-CCEA-4187-B7CA-51F342232547}"/>
              </a:ext>
            </a:extLst>
          </p:cNvPr>
          <p:cNvSpPr>
            <a:spLocks noGrp="1"/>
          </p:cNvSpPr>
          <p:nvPr>
            <p:ph type="sldNum" sz="quarter" idx="12"/>
          </p:nvPr>
        </p:nvSpPr>
        <p:spPr/>
        <p:txBody>
          <a:bodyPr/>
          <a:lstStyle/>
          <a:p>
            <a:fld id="{D4078CA2-75EA-4F42-B0AF-FB0975373545}" type="slidenum">
              <a:rPr lang="en-US" altLang="en-US" smtClean="0"/>
              <a:pPr/>
              <a:t>16</a:t>
            </a:fld>
            <a:endParaRPr lang="en-US" altLang="en-US" dirty="0"/>
          </a:p>
        </p:txBody>
      </p:sp>
    </p:spTree>
    <p:extLst>
      <p:ext uri="{BB962C8B-B14F-4D97-AF65-F5344CB8AC3E}">
        <p14:creationId xmlns:p14="http://schemas.microsoft.com/office/powerpoint/2010/main" val="1062266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5723-05DD-40F7-BF8C-50362E4C491C}"/>
              </a:ext>
            </a:extLst>
          </p:cNvPr>
          <p:cNvSpPr>
            <a:spLocks noGrp="1"/>
          </p:cNvSpPr>
          <p:nvPr>
            <p:ph type="title"/>
          </p:nvPr>
        </p:nvSpPr>
        <p:spPr>
          <a:xfrm>
            <a:off x="85378" y="-3448"/>
            <a:ext cx="8686800" cy="427877"/>
          </a:xfrm>
        </p:spPr>
        <p:txBody>
          <a:bodyPr/>
          <a:lstStyle/>
          <a:p>
            <a:r>
              <a:rPr lang="en-US" dirty="0"/>
              <a:t>RLS Development Status</a:t>
            </a:r>
            <a:r>
              <a:rPr lang="en-US" sz="2000" dirty="0"/>
              <a:t> (https://pip-ii-</a:t>
            </a:r>
            <a:r>
              <a:rPr lang="en-US" sz="2000" dirty="0" err="1"/>
              <a:t>evms</a:t>
            </a:r>
            <a:r>
              <a:rPr lang="en-US" sz="2000" dirty="0"/>
              <a:t>-</a:t>
            </a:r>
            <a:r>
              <a:rPr lang="en-US" sz="2000" dirty="0" err="1"/>
              <a:t>tracking.fnal.gov</a:t>
            </a:r>
            <a:r>
              <a:rPr lang="en-US" sz="2000" dirty="0"/>
              <a:t>/)</a:t>
            </a:r>
            <a:endParaRPr lang="en-US" dirty="0"/>
          </a:p>
        </p:txBody>
      </p:sp>
      <p:pic>
        <p:nvPicPr>
          <p:cNvPr id="6" name="Picture 5">
            <a:extLst>
              <a:ext uri="{FF2B5EF4-FFF2-40B4-BE49-F238E27FC236}">
                <a16:creationId xmlns:a16="http://schemas.microsoft.com/office/drawing/2014/main" id="{C1CDDB1D-E04B-4500-B944-9890E1B8264B}"/>
              </a:ext>
            </a:extLst>
          </p:cNvPr>
          <p:cNvPicPr>
            <a:picLocks noChangeAspect="1"/>
          </p:cNvPicPr>
          <p:nvPr/>
        </p:nvPicPr>
        <p:blipFill>
          <a:blip r:embed="rId2"/>
          <a:stretch>
            <a:fillRect/>
          </a:stretch>
        </p:blipFill>
        <p:spPr>
          <a:xfrm>
            <a:off x="1414530" y="5273495"/>
            <a:ext cx="3457575" cy="866775"/>
          </a:xfrm>
          <a:prstGeom prst="rect">
            <a:avLst/>
          </a:prstGeom>
        </p:spPr>
      </p:pic>
      <p:sp>
        <p:nvSpPr>
          <p:cNvPr id="8" name="Date Placeholder 7">
            <a:extLst>
              <a:ext uri="{FF2B5EF4-FFF2-40B4-BE49-F238E27FC236}">
                <a16:creationId xmlns:a16="http://schemas.microsoft.com/office/drawing/2014/main" id="{F39689E4-139E-4369-9169-312E4D6D5E64}"/>
              </a:ext>
            </a:extLst>
          </p:cNvPr>
          <p:cNvSpPr>
            <a:spLocks noGrp="1"/>
          </p:cNvSpPr>
          <p:nvPr>
            <p:ph type="dt" sz="half" idx="10"/>
          </p:nvPr>
        </p:nvSpPr>
        <p:spPr/>
        <p:txBody>
          <a:bodyPr/>
          <a:lstStyle/>
          <a:p>
            <a:fld id="{FEE82775-7EA8-44D9-9CF5-88B3A85EC33A}" type="datetime1">
              <a:rPr lang="en-US" altLang="en-US" smtClean="0"/>
              <a:t>10/16/2018</a:t>
            </a:fld>
            <a:endParaRPr lang="en-US" altLang="en-US" dirty="0"/>
          </a:p>
        </p:txBody>
      </p:sp>
      <p:sp>
        <p:nvSpPr>
          <p:cNvPr id="9" name="Slide Number Placeholder 8">
            <a:extLst>
              <a:ext uri="{FF2B5EF4-FFF2-40B4-BE49-F238E27FC236}">
                <a16:creationId xmlns:a16="http://schemas.microsoft.com/office/drawing/2014/main" id="{20F64096-A143-4FEE-9612-BF2851C13302}"/>
              </a:ext>
            </a:extLst>
          </p:cNvPr>
          <p:cNvSpPr>
            <a:spLocks noGrp="1"/>
          </p:cNvSpPr>
          <p:nvPr>
            <p:ph type="sldNum" sz="quarter" idx="12"/>
          </p:nvPr>
        </p:nvSpPr>
        <p:spPr/>
        <p:txBody>
          <a:bodyPr/>
          <a:lstStyle/>
          <a:p>
            <a:fld id="{D4078CA2-75EA-4F42-B0AF-FB0975373545}" type="slidenum">
              <a:rPr lang="en-US" altLang="en-US" smtClean="0"/>
              <a:pPr/>
              <a:t>17</a:t>
            </a:fld>
            <a:endParaRPr lang="en-US" altLang="en-US" dirty="0"/>
          </a:p>
        </p:txBody>
      </p:sp>
      <p:pic>
        <p:nvPicPr>
          <p:cNvPr id="10" name="Picture 9">
            <a:extLst>
              <a:ext uri="{FF2B5EF4-FFF2-40B4-BE49-F238E27FC236}">
                <a16:creationId xmlns:a16="http://schemas.microsoft.com/office/drawing/2014/main" id="{E7CDA3B2-4DB4-4085-9A0D-1F0FC8C996C8}"/>
              </a:ext>
            </a:extLst>
          </p:cNvPr>
          <p:cNvPicPr>
            <a:picLocks noChangeAspect="1"/>
          </p:cNvPicPr>
          <p:nvPr/>
        </p:nvPicPr>
        <p:blipFill>
          <a:blip r:embed="rId3"/>
          <a:stretch>
            <a:fillRect/>
          </a:stretch>
        </p:blipFill>
        <p:spPr>
          <a:xfrm>
            <a:off x="85378" y="444422"/>
            <a:ext cx="7221433" cy="4772367"/>
          </a:xfrm>
          <a:prstGeom prst="rect">
            <a:avLst/>
          </a:prstGeom>
        </p:spPr>
      </p:pic>
      <p:pic>
        <p:nvPicPr>
          <p:cNvPr id="11" name="Picture 10">
            <a:extLst>
              <a:ext uri="{FF2B5EF4-FFF2-40B4-BE49-F238E27FC236}">
                <a16:creationId xmlns:a16="http://schemas.microsoft.com/office/drawing/2014/main" id="{972F78FA-4936-4FBD-9DFF-C087F5CA2FA7}"/>
              </a:ext>
            </a:extLst>
          </p:cNvPr>
          <p:cNvPicPr>
            <a:picLocks noChangeAspect="1"/>
          </p:cNvPicPr>
          <p:nvPr/>
        </p:nvPicPr>
        <p:blipFill>
          <a:blip r:embed="rId4"/>
          <a:stretch>
            <a:fillRect/>
          </a:stretch>
        </p:blipFill>
        <p:spPr>
          <a:xfrm>
            <a:off x="5249862" y="5340169"/>
            <a:ext cx="3476625" cy="733425"/>
          </a:xfrm>
          <a:prstGeom prst="rect">
            <a:avLst/>
          </a:prstGeom>
        </p:spPr>
      </p:pic>
    </p:spTree>
    <p:extLst>
      <p:ext uri="{BB962C8B-B14F-4D97-AF65-F5344CB8AC3E}">
        <p14:creationId xmlns:p14="http://schemas.microsoft.com/office/powerpoint/2010/main" val="316202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C6251-D392-4A61-882C-5C79528C146C}"/>
              </a:ext>
            </a:extLst>
          </p:cNvPr>
          <p:cNvSpPr>
            <a:spLocks noGrp="1"/>
          </p:cNvSpPr>
          <p:nvPr>
            <p:ph type="title"/>
          </p:nvPr>
        </p:nvSpPr>
        <p:spPr/>
        <p:txBody>
          <a:bodyPr/>
          <a:lstStyle/>
          <a:p>
            <a:r>
              <a:rPr lang="en-US" dirty="0"/>
              <a:t>EVMS Milestones</a:t>
            </a:r>
          </a:p>
        </p:txBody>
      </p:sp>
      <p:sp>
        <p:nvSpPr>
          <p:cNvPr id="3" name="Content Placeholder 2">
            <a:extLst>
              <a:ext uri="{FF2B5EF4-FFF2-40B4-BE49-F238E27FC236}">
                <a16:creationId xmlns:a16="http://schemas.microsoft.com/office/drawing/2014/main" id="{531F5235-A11B-4E8E-BC0C-E64F466CF600}"/>
              </a:ext>
            </a:extLst>
          </p:cNvPr>
          <p:cNvSpPr>
            <a:spLocks noGrp="1"/>
          </p:cNvSpPr>
          <p:nvPr>
            <p:ph idx="1"/>
          </p:nvPr>
        </p:nvSpPr>
        <p:spPr/>
        <p:txBody>
          <a:bodyPr/>
          <a:lstStyle/>
          <a:p>
            <a:r>
              <a:rPr lang="en-US" dirty="0"/>
              <a:t>Updated BOE template, instructions - done</a:t>
            </a:r>
          </a:p>
          <a:p>
            <a:r>
              <a:rPr lang="en-US" dirty="0"/>
              <a:t>Scope frozen for all systems – 27-Oct-2018</a:t>
            </a:r>
          </a:p>
          <a:p>
            <a:r>
              <a:rPr lang="en-US" dirty="0"/>
              <a:t>All resource loading, estimate uncertainty information available from CAMs – 15-Nov-2018</a:t>
            </a:r>
          </a:p>
          <a:p>
            <a:r>
              <a:rPr lang="en-US" dirty="0"/>
              <a:t>All data entered into P6 – 30-Nov-2018</a:t>
            </a:r>
          </a:p>
          <a:p>
            <a:r>
              <a:rPr lang="en-US" dirty="0"/>
              <a:t>P6 data validated – 07-Dec-2018</a:t>
            </a:r>
          </a:p>
          <a:p>
            <a:r>
              <a:rPr lang="en-US" dirty="0"/>
              <a:t>Align P6 plan to funding profile – 15-Jan-2019</a:t>
            </a:r>
          </a:p>
          <a:p>
            <a:r>
              <a:rPr lang="en-US" dirty="0"/>
              <a:t>Initiate EVMS – 01-Feb-2019</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E9067740-C732-4B22-8801-D8EEA9432324}"/>
              </a:ext>
            </a:extLst>
          </p:cNvPr>
          <p:cNvSpPr>
            <a:spLocks noGrp="1"/>
          </p:cNvSpPr>
          <p:nvPr>
            <p:ph type="dt" sz="half" idx="10"/>
          </p:nvPr>
        </p:nvSpPr>
        <p:spPr/>
        <p:txBody>
          <a:bodyPr/>
          <a:lstStyle/>
          <a:p>
            <a:fld id="{AF0DFAB9-D205-4E3C-96AB-7DDE67E7A330}" type="datetime1">
              <a:rPr lang="en-US" altLang="en-US" smtClean="0"/>
              <a:t>10/16/2018</a:t>
            </a:fld>
            <a:endParaRPr lang="en-US" altLang="en-US" dirty="0"/>
          </a:p>
        </p:txBody>
      </p:sp>
      <p:sp>
        <p:nvSpPr>
          <p:cNvPr id="5" name="Slide Number Placeholder 4">
            <a:extLst>
              <a:ext uri="{FF2B5EF4-FFF2-40B4-BE49-F238E27FC236}">
                <a16:creationId xmlns:a16="http://schemas.microsoft.com/office/drawing/2014/main" id="{A27FD1C8-C25A-41F7-A1EF-D8CBE25EE259}"/>
              </a:ext>
            </a:extLst>
          </p:cNvPr>
          <p:cNvSpPr>
            <a:spLocks noGrp="1"/>
          </p:cNvSpPr>
          <p:nvPr>
            <p:ph type="sldNum" sz="quarter" idx="12"/>
          </p:nvPr>
        </p:nvSpPr>
        <p:spPr/>
        <p:txBody>
          <a:bodyPr/>
          <a:lstStyle/>
          <a:p>
            <a:fld id="{D4078CA2-75EA-4F42-B0AF-FB0975373545}" type="slidenum">
              <a:rPr lang="en-US" altLang="en-US" smtClean="0"/>
              <a:pPr/>
              <a:t>18</a:t>
            </a:fld>
            <a:endParaRPr lang="en-US" altLang="en-US" dirty="0"/>
          </a:p>
        </p:txBody>
      </p:sp>
    </p:spTree>
    <p:extLst>
      <p:ext uri="{BB962C8B-B14F-4D97-AF65-F5344CB8AC3E}">
        <p14:creationId xmlns:p14="http://schemas.microsoft.com/office/powerpoint/2010/main" val="342575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65D3D-2E98-420E-9549-A0020B085237}"/>
              </a:ext>
            </a:extLst>
          </p:cNvPr>
          <p:cNvSpPr>
            <a:spLocks noGrp="1"/>
          </p:cNvSpPr>
          <p:nvPr>
            <p:ph type="title"/>
          </p:nvPr>
        </p:nvSpPr>
        <p:spPr/>
        <p:txBody>
          <a:bodyPr/>
          <a:lstStyle/>
          <a:p>
            <a:r>
              <a:rPr lang="en-US" dirty="0"/>
              <a:t>Upcoming Events</a:t>
            </a:r>
          </a:p>
        </p:txBody>
      </p:sp>
      <p:sp>
        <p:nvSpPr>
          <p:cNvPr id="3" name="Content Placeholder 2">
            <a:extLst>
              <a:ext uri="{FF2B5EF4-FFF2-40B4-BE49-F238E27FC236}">
                <a16:creationId xmlns:a16="http://schemas.microsoft.com/office/drawing/2014/main" id="{0CEDD857-C476-4D5B-AE8F-834CA3F21B40}"/>
              </a:ext>
            </a:extLst>
          </p:cNvPr>
          <p:cNvSpPr>
            <a:spLocks noGrp="1"/>
          </p:cNvSpPr>
          <p:nvPr>
            <p:ph idx="1"/>
          </p:nvPr>
        </p:nvSpPr>
        <p:spPr>
          <a:xfrm>
            <a:off x="228600" y="1043046"/>
            <a:ext cx="8819866" cy="4987867"/>
          </a:xfrm>
        </p:spPr>
        <p:txBody>
          <a:bodyPr/>
          <a:lstStyle/>
          <a:p>
            <a:r>
              <a:rPr lang="en-US" dirty="0"/>
              <a:t>650 MHz Cryomodule Design Advisory Meeting - 23 Oct 2018</a:t>
            </a:r>
          </a:p>
          <a:p>
            <a:r>
              <a:rPr lang="en-US" dirty="0"/>
              <a:t>P2SPAC - Tue 30 Oct 2018</a:t>
            </a:r>
          </a:p>
          <a:p>
            <a:r>
              <a:rPr lang="en-US" dirty="0"/>
              <a:t>ESS Mechanical Engineering Section Leader visit 5-6 Nov 2018</a:t>
            </a:r>
          </a:p>
          <a:p>
            <a:r>
              <a:rPr lang="en-US" dirty="0"/>
              <a:t>DOE IPR  - 4-6 Dec 2018</a:t>
            </a:r>
          </a:p>
          <a:p>
            <a:r>
              <a:rPr lang="en-US" dirty="0"/>
              <a:t>PIP-II Groundbreaking – March 2019</a:t>
            </a:r>
          </a:p>
          <a:p>
            <a:r>
              <a:rPr lang="en-US" dirty="0"/>
              <a:t>P2MAC - 25-27 March 2019</a:t>
            </a:r>
          </a:p>
          <a:p>
            <a:endParaRPr lang="en-US" dirty="0"/>
          </a:p>
        </p:txBody>
      </p:sp>
      <p:sp>
        <p:nvSpPr>
          <p:cNvPr id="4" name="Date Placeholder 3">
            <a:extLst>
              <a:ext uri="{FF2B5EF4-FFF2-40B4-BE49-F238E27FC236}">
                <a16:creationId xmlns:a16="http://schemas.microsoft.com/office/drawing/2014/main" id="{FEFD8378-00D8-401F-B2B2-5CB7CF4126CD}"/>
              </a:ext>
            </a:extLst>
          </p:cNvPr>
          <p:cNvSpPr>
            <a:spLocks noGrp="1"/>
          </p:cNvSpPr>
          <p:nvPr>
            <p:ph type="dt" sz="half" idx="10"/>
          </p:nvPr>
        </p:nvSpPr>
        <p:spPr/>
        <p:txBody>
          <a:bodyPr/>
          <a:lstStyle/>
          <a:p>
            <a:fld id="{1C1311B5-5776-4B74-B8F7-827DEE15CF2B}" type="datetime1">
              <a:rPr lang="en-US" altLang="en-US" smtClean="0"/>
              <a:t>10/16/2018</a:t>
            </a:fld>
            <a:endParaRPr lang="en-US" altLang="en-US" dirty="0"/>
          </a:p>
        </p:txBody>
      </p:sp>
      <p:sp>
        <p:nvSpPr>
          <p:cNvPr id="5" name="Slide Number Placeholder 4">
            <a:extLst>
              <a:ext uri="{FF2B5EF4-FFF2-40B4-BE49-F238E27FC236}">
                <a16:creationId xmlns:a16="http://schemas.microsoft.com/office/drawing/2014/main" id="{CC9E44C0-0233-4F04-AF76-A76B33BA6B42}"/>
              </a:ext>
            </a:extLst>
          </p:cNvPr>
          <p:cNvSpPr>
            <a:spLocks noGrp="1"/>
          </p:cNvSpPr>
          <p:nvPr>
            <p:ph type="sldNum" sz="quarter" idx="12"/>
          </p:nvPr>
        </p:nvSpPr>
        <p:spPr/>
        <p:txBody>
          <a:bodyPr/>
          <a:lstStyle/>
          <a:p>
            <a:fld id="{D4078CA2-75EA-4F42-B0AF-FB0975373545}" type="slidenum">
              <a:rPr lang="en-US" altLang="en-US" smtClean="0"/>
              <a:pPr/>
              <a:t>19</a:t>
            </a:fld>
            <a:endParaRPr lang="en-US" altLang="en-US" dirty="0"/>
          </a:p>
        </p:txBody>
      </p:sp>
    </p:spTree>
    <p:extLst>
      <p:ext uri="{BB962C8B-B14F-4D97-AF65-F5344CB8AC3E}">
        <p14:creationId xmlns:p14="http://schemas.microsoft.com/office/powerpoint/2010/main" val="192841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Outline</a:t>
            </a:r>
          </a:p>
        </p:txBody>
      </p:sp>
      <p:sp>
        <p:nvSpPr>
          <p:cNvPr id="2" name="Content Placeholder 1"/>
          <p:cNvSpPr>
            <a:spLocks noGrp="1"/>
          </p:cNvSpPr>
          <p:nvPr>
            <p:ph idx="1"/>
          </p:nvPr>
        </p:nvSpPr>
        <p:spPr/>
        <p:txBody>
          <a:bodyPr>
            <a:normAutofit/>
          </a:bodyPr>
          <a:lstStyle/>
          <a:p>
            <a:r>
              <a:rPr lang="en-US" dirty="0"/>
              <a:t>Staffing/Organization</a:t>
            </a:r>
          </a:p>
          <a:p>
            <a:r>
              <a:rPr lang="en-US" dirty="0"/>
              <a:t>Funding, financials</a:t>
            </a:r>
          </a:p>
          <a:p>
            <a:r>
              <a:rPr lang="en-US" dirty="0"/>
              <a:t>International Updates</a:t>
            </a:r>
          </a:p>
          <a:p>
            <a:r>
              <a:rPr lang="en-US" dirty="0"/>
              <a:t>Technical Updates</a:t>
            </a:r>
          </a:p>
          <a:p>
            <a:r>
              <a:rPr lang="en-US" dirty="0"/>
              <a:t>CD-2/3a Preparations</a:t>
            </a:r>
          </a:p>
          <a:p>
            <a:r>
              <a:rPr lang="en-US" dirty="0"/>
              <a:t>Assumptions and Interface Documents</a:t>
            </a:r>
          </a:p>
          <a:p>
            <a:pPr marL="0" indent="0">
              <a:buNone/>
            </a:pPr>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45E7AAF0-B9EF-4027-B03F-7D708EC8F0D0}"/>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
        <p:nvSpPr>
          <p:cNvPr id="4" name="Date Placeholder 3">
            <a:extLst>
              <a:ext uri="{FF2B5EF4-FFF2-40B4-BE49-F238E27FC236}">
                <a16:creationId xmlns:a16="http://schemas.microsoft.com/office/drawing/2014/main" id="{EE9EFE56-7E2A-42EE-8B14-D3F170A12469}"/>
              </a:ext>
            </a:extLst>
          </p:cNvPr>
          <p:cNvSpPr>
            <a:spLocks noGrp="1"/>
          </p:cNvSpPr>
          <p:nvPr>
            <p:ph type="dt" sz="half" idx="10"/>
          </p:nvPr>
        </p:nvSpPr>
        <p:spPr/>
        <p:txBody>
          <a:bodyPr/>
          <a:lstStyle/>
          <a:p>
            <a:fld id="{2C28C67E-5667-401B-B46E-16D4C96379A8}" type="datetime1">
              <a:rPr lang="en-US" altLang="en-US" smtClean="0"/>
              <a:t>10/16/2018</a:t>
            </a:fld>
            <a:endParaRPr lang="en-US" altLang="en-US" dirty="0"/>
          </a:p>
        </p:txBody>
      </p:sp>
    </p:spTree>
    <p:extLst>
      <p:ext uri="{BB962C8B-B14F-4D97-AF65-F5344CB8AC3E}">
        <p14:creationId xmlns:p14="http://schemas.microsoft.com/office/powerpoint/2010/main" val="1417765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43F49-CFAA-42AA-9F03-D23D2CD5D6F1}"/>
              </a:ext>
            </a:extLst>
          </p:cNvPr>
          <p:cNvSpPr>
            <a:spLocks noGrp="1"/>
          </p:cNvSpPr>
          <p:nvPr>
            <p:ph type="title"/>
          </p:nvPr>
        </p:nvSpPr>
        <p:spPr/>
        <p:txBody>
          <a:bodyPr/>
          <a:lstStyle/>
          <a:p>
            <a:r>
              <a:rPr lang="en-US" dirty="0"/>
              <a:t>Assumptions and </a:t>
            </a:r>
            <a:r>
              <a:rPr lang="en-US" dirty="0" err="1"/>
              <a:t>Fermilab</a:t>
            </a:r>
            <a:r>
              <a:rPr lang="en-US" dirty="0"/>
              <a:t> Interface Documents</a:t>
            </a:r>
          </a:p>
        </p:txBody>
      </p:sp>
      <p:sp>
        <p:nvSpPr>
          <p:cNvPr id="3" name="Content Placeholder 2">
            <a:extLst>
              <a:ext uri="{FF2B5EF4-FFF2-40B4-BE49-F238E27FC236}">
                <a16:creationId xmlns:a16="http://schemas.microsoft.com/office/drawing/2014/main" id="{18A160E0-916C-42C9-8E97-6C3A5A08518A}"/>
              </a:ext>
            </a:extLst>
          </p:cNvPr>
          <p:cNvSpPr>
            <a:spLocks noGrp="1"/>
          </p:cNvSpPr>
          <p:nvPr>
            <p:ph idx="1"/>
          </p:nvPr>
        </p:nvSpPr>
        <p:spPr>
          <a:xfrm>
            <a:off x="228600" y="1043046"/>
            <a:ext cx="8915400" cy="4999945"/>
          </a:xfrm>
        </p:spPr>
        <p:txBody>
          <a:bodyPr>
            <a:normAutofit/>
          </a:bodyPr>
          <a:lstStyle/>
          <a:p>
            <a:r>
              <a:rPr lang="en-US" dirty="0"/>
              <a:t>Assumptions Document (DocDB#144)</a:t>
            </a:r>
          </a:p>
          <a:p>
            <a:pPr lvl="1"/>
            <a:r>
              <a:rPr lang="en-US" sz="2000" dirty="0">
                <a:hlinkClick r:id="rId2"/>
              </a:rPr>
              <a:t>https://pip2-docdb.fnal.gov/cgi-bin/private/ShowDocument?docid=144</a:t>
            </a:r>
            <a:endParaRPr lang="en-US" sz="2000" dirty="0"/>
          </a:p>
          <a:p>
            <a:r>
              <a:rPr lang="en-US" dirty="0"/>
              <a:t>Interface Document (DocDB#528)</a:t>
            </a:r>
          </a:p>
          <a:p>
            <a:pPr lvl="1"/>
            <a:r>
              <a:rPr lang="en-US" sz="2000" dirty="0">
                <a:hlinkClick r:id="rId3"/>
              </a:rPr>
              <a:t>https://pip2-docdb.fnal.gov/cgi-bin/private/ShowDocument?docid=528</a:t>
            </a:r>
            <a:endParaRPr lang="en-US" sz="2000" dirty="0"/>
          </a:p>
          <a:p>
            <a:r>
              <a:rPr lang="en-US" dirty="0"/>
              <a:t>Current versions of these documents date to CD-1.  Need to update for CD-2, requiring discussions with lab leadership, APS-TD, AD, FESS.</a:t>
            </a:r>
          </a:p>
          <a:p>
            <a:r>
              <a:rPr lang="en-US" dirty="0"/>
              <a:t>The following slides list </a:t>
            </a:r>
            <a:r>
              <a:rPr lang="en-US" b="1" dirty="0"/>
              <a:t>some selected </a:t>
            </a:r>
            <a:r>
              <a:rPr lang="en-US" dirty="0"/>
              <a:t>assumptions and lab interfaces that could require revisiting.</a:t>
            </a:r>
          </a:p>
        </p:txBody>
      </p:sp>
      <p:sp>
        <p:nvSpPr>
          <p:cNvPr id="4" name="Date Placeholder 3">
            <a:extLst>
              <a:ext uri="{FF2B5EF4-FFF2-40B4-BE49-F238E27FC236}">
                <a16:creationId xmlns:a16="http://schemas.microsoft.com/office/drawing/2014/main" id="{177B7AEF-F412-4D09-86A7-5B174A7471AE}"/>
              </a:ext>
            </a:extLst>
          </p:cNvPr>
          <p:cNvSpPr>
            <a:spLocks noGrp="1"/>
          </p:cNvSpPr>
          <p:nvPr>
            <p:ph type="dt" sz="half" idx="10"/>
          </p:nvPr>
        </p:nvSpPr>
        <p:spPr/>
        <p:txBody>
          <a:bodyPr/>
          <a:lstStyle/>
          <a:p>
            <a:fld id="{E4C68486-EA07-4B1C-B189-14F39D1DDC84}" type="datetime1">
              <a:rPr lang="en-US" altLang="en-US" smtClean="0"/>
              <a:t>10/16/2018</a:t>
            </a:fld>
            <a:endParaRPr lang="en-US" altLang="en-US" dirty="0"/>
          </a:p>
        </p:txBody>
      </p:sp>
      <p:sp>
        <p:nvSpPr>
          <p:cNvPr id="5" name="Slide Number Placeholder 4">
            <a:extLst>
              <a:ext uri="{FF2B5EF4-FFF2-40B4-BE49-F238E27FC236}">
                <a16:creationId xmlns:a16="http://schemas.microsoft.com/office/drawing/2014/main" id="{B4B08D2A-F9C7-4112-A5E6-9098F0C99284}"/>
              </a:ext>
            </a:extLst>
          </p:cNvPr>
          <p:cNvSpPr>
            <a:spLocks noGrp="1"/>
          </p:cNvSpPr>
          <p:nvPr>
            <p:ph type="sldNum" sz="quarter" idx="12"/>
          </p:nvPr>
        </p:nvSpPr>
        <p:spPr/>
        <p:txBody>
          <a:bodyPr/>
          <a:lstStyle/>
          <a:p>
            <a:fld id="{D4078CA2-75EA-4F42-B0AF-FB0975373545}" type="slidenum">
              <a:rPr lang="en-US" altLang="en-US" smtClean="0"/>
              <a:pPr/>
              <a:t>20</a:t>
            </a:fld>
            <a:endParaRPr lang="en-US" altLang="en-US" dirty="0"/>
          </a:p>
        </p:txBody>
      </p:sp>
    </p:spTree>
    <p:extLst>
      <p:ext uri="{BB962C8B-B14F-4D97-AF65-F5344CB8AC3E}">
        <p14:creationId xmlns:p14="http://schemas.microsoft.com/office/powerpoint/2010/main" val="1819343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246B2-DB33-43A9-8D0E-6C461ACABC18}"/>
              </a:ext>
            </a:extLst>
          </p:cNvPr>
          <p:cNvSpPr>
            <a:spLocks noGrp="1"/>
          </p:cNvSpPr>
          <p:nvPr>
            <p:ph type="title"/>
          </p:nvPr>
        </p:nvSpPr>
        <p:spPr/>
        <p:txBody>
          <a:bodyPr/>
          <a:lstStyle/>
          <a:p>
            <a:r>
              <a:rPr lang="en-US" dirty="0"/>
              <a:t>Approvals</a:t>
            </a:r>
          </a:p>
        </p:txBody>
      </p:sp>
      <p:sp>
        <p:nvSpPr>
          <p:cNvPr id="4" name="Date Placeholder 3">
            <a:extLst>
              <a:ext uri="{FF2B5EF4-FFF2-40B4-BE49-F238E27FC236}">
                <a16:creationId xmlns:a16="http://schemas.microsoft.com/office/drawing/2014/main" id="{7956BD4E-3A78-4010-A88A-B69ED848BCBE}"/>
              </a:ext>
            </a:extLst>
          </p:cNvPr>
          <p:cNvSpPr>
            <a:spLocks noGrp="1"/>
          </p:cNvSpPr>
          <p:nvPr>
            <p:ph type="dt" sz="half" idx="10"/>
          </p:nvPr>
        </p:nvSpPr>
        <p:spPr/>
        <p:txBody>
          <a:bodyPr/>
          <a:lstStyle/>
          <a:p>
            <a:fld id="{B668A266-B1C7-4B07-9032-0E45EF5A58C0}" type="datetime1">
              <a:rPr lang="en-US" altLang="en-US" smtClean="0"/>
              <a:t>10/16/2018</a:t>
            </a:fld>
            <a:endParaRPr lang="en-US" altLang="en-US" dirty="0"/>
          </a:p>
        </p:txBody>
      </p:sp>
      <p:sp>
        <p:nvSpPr>
          <p:cNvPr id="5" name="Slide Number Placeholder 4">
            <a:extLst>
              <a:ext uri="{FF2B5EF4-FFF2-40B4-BE49-F238E27FC236}">
                <a16:creationId xmlns:a16="http://schemas.microsoft.com/office/drawing/2014/main" id="{783AE69B-B520-49BA-9816-42374266011E}"/>
              </a:ext>
            </a:extLst>
          </p:cNvPr>
          <p:cNvSpPr>
            <a:spLocks noGrp="1"/>
          </p:cNvSpPr>
          <p:nvPr>
            <p:ph type="sldNum" sz="quarter" idx="12"/>
          </p:nvPr>
        </p:nvSpPr>
        <p:spPr/>
        <p:txBody>
          <a:bodyPr/>
          <a:lstStyle/>
          <a:p>
            <a:fld id="{D4078CA2-75EA-4F42-B0AF-FB0975373545}" type="slidenum">
              <a:rPr lang="en-US" altLang="en-US" smtClean="0"/>
              <a:pPr/>
              <a:t>21</a:t>
            </a:fld>
            <a:endParaRPr lang="en-US" altLang="en-US" dirty="0"/>
          </a:p>
        </p:txBody>
      </p:sp>
      <p:pic>
        <p:nvPicPr>
          <p:cNvPr id="6" name="Picture 5">
            <a:extLst>
              <a:ext uri="{FF2B5EF4-FFF2-40B4-BE49-F238E27FC236}">
                <a16:creationId xmlns:a16="http://schemas.microsoft.com/office/drawing/2014/main" id="{F950A64A-3ECD-4079-8F1A-9D1BC690F9F7}"/>
              </a:ext>
            </a:extLst>
          </p:cNvPr>
          <p:cNvPicPr>
            <a:picLocks noChangeAspect="1"/>
          </p:cNvPicPr>
          <p:nvPr/>
        </p:nvPicPr>
        <p:blipFill>
          <a:blip r:embed="rId2"/>
          <a:stretch>
            <a:fillRect/>
          </a:stretch>
        </p:blipFill>
        <p:spPr>
          <a:xfrm>
            <a:off x="5121275" y="717687"/>
            <a:ext cx="3733799" cy="5422625"/>
          </a:xfrm>
          <a:prstGeom prst="rect">
            <a:avLst/>
          </a:prstGeom>
        </p:spPr>
      </p:pic>
      <p:pic>
        <p:nvPicPr>
          <p:cNvPr id="7" name="Picture 6">
            <a:extLst>
              <a:ext uri="{FF2B5EF4-FFF2-40B4-BE49-F238E27FC236}">
                <a16:creationId xmlns:a16="http://schemas.microsoft.com/office/drawing/2014/main" id="{B2A72435-1AEB-4D57-BAD6-E49E4932B3AA}"/>
              </a:ext>
            </a:extLst>
          </p:cNvPr>
          <p:cNvPicPr>
            <a:picLocks noChangeAspect="1"/>
          </p:cNvPicPr>
          <p:nvPr/>
        </p:nvPicPr>
        <p:blipFill>
          <a:blip r:embed="rId3"/>
          <a:stretch>
            <a:fillRect/>
          </a:stretch>
        </p:blipFill>
        <p:spPr>
          <a:xfrm>
            <a:off x="222250" y="758271"/>
            <a:ext cx="3800476" cy="5382041"/>
          </a:xfrm>
          <a:prstGeom prst="rect">
            <a:avLst/>
          </a:prstGeom>
        </p:spPr>
      </p:pic>
    </p:spTree>
    <p:extLst>
      <p:ext uri="{BB962C8B-B14F-4D97-AF65-F5344CB8AC3E}">
        <p14:creationId xmlns:p14="http://schemas.microsoft.com/office/powerpoint/2010/main" val="1215771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DFA8-5E02-4EF6-8083-18B90694D355}"/>
              </a:ext>
            </a:extLst>
          </p:cNvPr>
          <p:cNvSpPr>
            <a:spLocks noGrp="1"/>
          </p:cNvSpPr>
          <p:nvPr>
            <p:ph type="title"/>
          </p:nvPr>
        </p:nvSpPr>
        <p:spPr>
          <a:xfrm>
            <a:off x="235744" y="-48765"/>
            <a:ext cx="8672512" cy="641739"/>
          </a:xfrm>
        </p:spPr>
        <p:txBody>
          <a:bodyPr/>
          <a:lstStyle/>
          <a:p>
            <a:r>
              <a:rPr lang="en-US" dirty="0"/>
              <a:t>Transition to Operations</a:t>
            </a:r>
          </a:p>
        </p:txBody>
      </p:sp>
      <p:sp>
        <p:nvSpPr>
          <p:cNvPr id="3" name="Content Placeholder 2">
            <a:extLst>
              <a:ext uri="{FF2B5EF4-FFF2-40B4-BE49-F238E27FC236}">
                <a16:creationId xmlns:a16="http://schemas.microsoft.com/office/drawing/2014/main" id="{2739DF15-B0B8-4097-972B-22799438C077}"/>
              </a:ext>
            </a:extLst>
          </p:cNvPr>
          <p:cNvSpPr>
            <a:spLocks noGrp="1"/>
          </p:cNvSpPr>
          <p:nvPr>
            <p:ph idx="1"/>
          </p:nvPr>
        </p:nvSpPr>
        <p:spPr>
          <a:xfrm>
            <a:off x="228600" y="745403"/>
            <a:ext cx="8796130" cy="5758809"/>
          </a:xfrm>
        </p:spPr>
        <p:txBody>
          <a:bodyPr>
            <a:normAutofit fontScale="70000" lnSpcReduction="20000"/>
          </a:bodyPr>
          <a:lstStyle/>
          <a:p>
            <a:r>
              <a:rPr lang="en-US" dirty="0"/>
              <a:t>For all PIP-II systems the scope includes research &amp; development, design, fabrication, inspection and acceptance, installation, and commissioning activities. </a:t>
            </a:r>
            <a:r>
              <a:rPr lang="en-US" b="1" dirty="0"/>
              <a:t>Commissioning is assumed complete upon meeting the project KPPs</a:t>
            </a:r>
            <a:r>
              <a:rPr lang="en-US" dirty="0"/>
              <a:t>. Demolition and decommissioning is not included in the project</a:t>
            </a:r>
          </a:p>
          <a:p>
            <a:r>
              <a:rPr lang="en-US" b="1" dirty="0"/>
              <a:t>Operating funds </a:t>
            </a:r>
            <a:r>
              <a:rPr lang="en-US" dirty="0"/>
              <a:t>will be available to support maintenance and operations of PIP2IT systems </a:t>
            </a:r>
            <a:r>
              <a:rPr lang="en-US" b="1" dirty="0"/>
              <a:t>once commissioning of each system is completed</a:t>
            </a:r>
            <a:r>
              <a:rPr lang="en-US" dirty="0"/>
              <a:t>.</a:t>
            </a:r>
          </a:p>
          <a:p>
            <a:r>
              <a:rPr lang="en-US" dirty="0"/>
              <a:t>Operating funds will be available to support maintenance and operations of the 800-MeV </a:t>
            </a:r>
            <a:r>
              <a:rPr lang="en-US" dirty="0" err="1"/>
              <a:t>linac</a:t>
            </a:r>
            <a:r>
              <a:rPr lang="en-US" dirty="0"/>
              <a:t>, Booster, Recycler, and Main Injector once Key Performance Parameters (KPPs) associated with each of these systems is achieved.</a:t>
            </a:r>
          </a:p>
          <a:p>
            <a:r>
              <a:rPr lang="en-US" dirty="0"/>
              <a:t>Installation and commissioning of new systems required for injection of 800-MeV protons into the Booster will be scheduled coincident with the interruption to accelerator operations in the Main Injector complex required for integration of the long baseline neutrino facility (LBNF).</a:t>
            </a:r>
          </a:p>
          <a:p>
            <a:r>
              <a:rPr lang="en-US" b="1" dirty="0"/>
              <a:t>PIP-II will be operational by the end of the LBNF shutdown.</a:t>
            </a:r>
          </a:p>
          <a:p>
            <a:r>
              <a:rPr lang="en-US" dirty="0"/>
              <a:t>The 800-MeV </a:t>
            </a:r>
            <a:r>
              <a:rPr lang="en-US" dirty="0" err="1"/>
              <a:t>linac</a:t>
            </a:r>
            <a:r>
              <a:rPr lang="en-US" dirty="0"/>
              <a:t> and transfer line can be installed and commissioned without interruption to accelerator operations. </a:t>
            </a:r>
          </a:p>
          <a:p>
            <a:r>
              <a:rPr lang="en-US" dirty="0"/>
              <a:t>The accelerator shutdown required to connect the beam transfer line into the 8-GeV Booster will be coincident with the accelerator shutdown for LBNF connection into the Main Injector.</a:t>
            </a:r>
          </a:p>
          <a:p>
            <a:r>
              <a:rPr lang="en-US" dirty="0"/>
              <a:t>PIP-II will transition to operations as work is completed on the Project. </a:t>
            </a:r>
            <a:r>
              <a:rPr lang="en-US" b="1" dirty="0"/>
              <a:t>A transition to operations plan that will capture the cost and labor necessary for operations will be developed before CD-2. </a:t>
            </a:r>
          </a:p>
        </p:txBody>
      </p:sp>
      <p:sp>
        <p:nvSpPr>
          <p:cNvPr id="4" name="Date Placeholder 3">
            <a:extLst>
              <a:ext uri="{FF2B5EF4-FFF2-40B4-BE49-F238E27FC236}">
                <a16:creationId xmlns:a16="http://schemas.microsoft.com/office/drawing/2014/main" id="{4C98A200-F85F-4F93-921C-A56C0B8AEA05}"/>
              </a:ext>
            </a:extLst>
          </p:cNvPr>
          <p:cNvSpPr>
            <a:spLocks noGrp="1"/>
          </p:cNvSpPr>
          <p:nvPr>
            <p:ph type="dt" sz="half" idx="10"/>
          </p:nvPr>
        </p:nvSpPr>
        <p:spPr/>
        <p:txBody>
          <a:bodyPr/>
          <a:lstStyle/>
          <a:p>
            <a:fld id="{78E83F37-19E1-4460-B6FB-B17DEDE4CFC1}" type="datetime1">
              <a:rPr lang="en-US" altLang="en-US" smtClean="0"/>
              <a:t>10/16/2018</a:t>
            </a:fld>
            <a:endParaRPr lang="en-US" altLang="en-US" dirty="0"/>
          </a:p>
        </p:txBody>
      </p:sp>
      <p:sp>
        <p:nvSpPr>
          <p:cNvPr id="5" name="Slide Number Placeholder 4">
            <a:extLst>
              <a:ext uri="{FF2B5EF4-FFF2-40B4-BE49-F238E27FC236}">
                <a16:creationId xmlns:a16="http://schemas.microsoft.com/office/drawing/2014/main" id="{B3A8F6DF-09BF-436F-B102-8357D547CF21}"/>
              </a:ext>
            </a:extLst>
          </p:cNvPr>
          <p:cNvSpPr>
            <a:spLocks noGrp="1"/>
          </p:cNvSpPr>
          <p:nvPr>
            <p:ph type="sldNum" sz="quarter" idx="12"/>
          </p:nvPr>
        </p:nvSpPr>
        <p:spPr/>
        <p:txBody>
          <a:bodyPr/>
          <a:lstStyle/>
          <a:p>
            <a:fld id="{D4078CA2-75EA-4F42-B0AF-FB0975373545}" type="slidenum">
              <a:rPr lang="en-US" altLang="en-US" smtClean="0"/>
              <a:pPr/>
              <a:t>22</a:t>
            </a:fld>
            <a:endParaRPr lang="en-US" altLang="en-US" dirty="0"/>
          </a:p>
        </p:txBody>
      </p:sp>
    </p:spTree>
    <p:extLst>
      <p:ext uri="{BB962C8B-B14F-4D97-AF65-F5344CB8AC3E}">
        <p14:creationId xmlns:p14="http://schemas.microsoft.com/office/powerpoint/2010/main" val="21561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7DD0-4C2B-4FD1-81DD-127E8C2A1B02}"/>
              </a:ext>
            </a:extLst>
          </p:cNvPr>
          <p:cNvSpPr>
            <a:spLocks noGrp="1"/>
          </p:cNvSpPr>
          <p:nvPr>
            <p:ph type="title"/>
          </p:nvPr>
        </p:nvSpPr>
        <p:spPr/>
        <p:txBody>
          <a:bodyPr/>
          <a:lstStyle/>
          <a:p>
            <a:r>
              <a:rPr lang="en-US" dirty="0"/>
              <a:t>Spares</a:t>
            </a:r>
          </a:p>
        </p:txBody>
      </p:sp>
      <p:sp>
        <p:nvSpPr>
          <p:cNvPr id="3" name="Content Placeholder 2">
            <a:extLst>
              <a:ext uri="{FF2B5EF4-FFF2-40B4-BE49-F238E27FC236}">
                <a16:creationId xmlns:a16="http://schemas.microsoft.com/office/drawing/2014/main" id="{19DBB0A5-651C-4623-BF11-BFC85B118403}"/>
              </a:ext>
            </a:extLst>
          </p:cNvPr>
          <p:cNvSpPr>
            <a:spLocks noGrp="1"/>
          </p:cNvSpPr>
          <p:nvPr>
            <p:ph idx="1"/>
          </p:nvPr>
        </p:nvSpPr>
        <p:spPr/>
        <p:txBody>
          <a:bodyPr>
            <a:normAutofit/>
          </a:bodyPr>
          <a:lstStyle/>
          <a:p>
            <a:r>
              <a:rPr lang="en-US" dirty="0"/>
              <a:t>The PIP-II project will fabricate an adequate complement of spare components to achieve all threshold KPPs and supporting objective KPPs. Such spares will be included in the Project cost.</a:t>
            </a:r>
          </a:p>
          <a:p>
            <a:r>
              <a:rPr lang="en-US" dirty="0"/>
              <a:t>In consultation with Accelerator Division, the Project will identify and fabricate an initial complement of spare components adequate to sustain operations. Such spares will be fabricated by the Project and then will be transferred to, and reimbursed from, the </a:t>
            </a:r>
            <a:r>
              <a:rPr lang="en-US" dirty="0" err="1"/>
              <a:t>Fermilab</a:t>
            </a:r>
            <a:r>
              <a:rPr lang="en-US" dirty="0"/>
              <a:t> special process spares account prior to CD-4.</a:t>
            </a:r>
          </a:p>
        </p:txBody>
      </p:sp>
      <p:sp>
        <p:nvSpPr>
          <p:cNvPr id="4" name="Date Placeholder 3">
            <a:extLst>
              <a:ext uri="{FF2B5EF4-FFF2-40B4-BE49-F238E27FC236}">
                <a16:creationId xmlns:a16="http://schemas.microsoft.com/office/drawing/2014/main" id="{4B410ACD-2B4C-4FA0-83F5-0D0D240E6287}"/>
              </a:ext>
            </a:extLst>
          </p:cNvPr>
          <p:cNvSpPr>
            <a:spLocks noGrp="1"/>
          </p:cNvSpPr>
          <p:nvPr>
            <p:ph type="dt" sz="half" idx="10"/>
          </p:nvPr>
        </p:nvSpPr>
        <p:spPr/>
        <p:txBody>
          <a:bodyPr/>
          <a:lstStyle/>
          <a:p>
            <a:fld id="{EC10FEEF-2BED-487E-B903-2EBE494A6E27}" type="datetime1">
              <a:rPr lang="en-US" altLang="en-US" smtClean="0"/>
              <a:t>10/16/2018</a:t>
            </a:fld>
            <a:endParaRPr lang="en-US" altLang="en-US" dirty="0"/>
          </a:p>
        </p:txBody>
      </p:sp>
      <p:sp>
        <p:nvSpPr>
          <p:cNvPr id="5" name="Slide Number Placeholder 4">
            <a:extLst>
              <a:ext uri="{FF2B5EF4-FFF2-40B4-BE49-F238E27FC236}">
                <a16:creationId xmlns:a16="http://schemas.microsoft.com/office/drawing/2014/main" id="{6B8D296A-3282-40EB-9E28-8257E42D4372}"/>
              </a:ext>
            </a:extLst>
          </p:cNvPr>
          <p:cNvSpPr>
            <a:spLocks noGrp="1"/>
          </p:cNvSpPr>
          <p:nvPr>
            <p:ph type="sldNum" sz="quarter" idx="12"/>
          </p:nvPr>
        </p:nvSpPr>
        <p:spPr/>
        <p:txBody>
          <a:bodyPr/>
          <a:lstStyle/>
          <a:p>
            <a:fld id="{D4078CA2-75EA-4F42-B0AF-FB0975373545}" type="slidenum">
              <a:rPr lang="en-US" altLang="en-US" smtClean="0"/>
              <a:pPr/>
              <a:t>23</a:t>
            </a:fld>
            <a:endParaRPr lang="en-US" altLang="en-US" dirty="0"/>
          </a:p>
        </p:txBody>
      </p:sp>
    </p:spTree>
    <p:extLst>
      <p:ext uri="{BB962C8B-B14F-4D97-AF65-F5344CB8AC3E}">
        <p14:creationId xmlns:p14="http://schemas.microsoft.com/office/powerpoint/2010/main" val="402978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A043-A5A3-42C6-8CF6-116B986A81A9}"/>
              </a:ext>
            </a:extLst>
          </p:cNvPr>
          <p:cNvSpPr>
            <a:spLocks noGrp="1"/>
          </p:cNvSpPr>
          <p:nvPr>
            <p:ph type="title"/>
          </p:nvPr>
        </p:nvSpPr>
        <p:spPr/>
        <p:txBody>
          <a:bodyPr/>
          <a:lstStyle/>
          <a:p>
            <a:r>
              <a:rPr lang="en-US" dirty="0"/>
              <a:t>Conventional Facilities</a:t>
            </a:r>
          </a:p>
        </p:txBody>
      </p:sp>
      <p:sp>
        <p:nvSpPr>
          <p:cNvPr id="3" name="Content Placeholder 2">
            <a:extLst>
              <a:ext uri="{FF2B5EF4-FFF2-40B4-BE49-F238E27FC236}">
                <a16:creationId xmlns:a16="http://schemas.microsoft.com/office/drawing/2014/main" id="{631374A5-7B19-4793-BFAE-22CE455F72B7}"/>
              </a:ext>
            </a:extLst>
          </p:cNvPr>
          <p:cNvSpPr>
            <a:spLocks noGrp="1"/>
          </p:cNvSpPr>
          <p:nvPr>
            <p:ph idx="1"/>
          </p:nvPr>
        </p:nvSpPr>
        <p:spPr/>
        <p:txBody>
          <a:bodyPr>
            <a:normAutofit fontScale="62500" lnSpcReduction="20000"/>
          </a:bodyPr>
          <a:lstStyle/>
          <a:p>
            <a:r>
              <a:rPr lang="en-US" dirty="0"/>
              <a:t>The enclosure for the superconducting </a:t>
            </a:r>
            <a:r>
              <a:rPr lang="en-US" dirty="0" err="1"/>
              <a:t>linac</a:t>
            </a:r>
            <a:r>
              <a:rPr lang="en-US" dirty="0"/>
              <a:t> will have sufficient length to accommodate two HB650 cryomodules beyond those nominally required for 800 MeV beam.</a:t>
            </a:r>
          </a:p>
          <a:p>
            <a:r>
              <a:rPr lang="en-US" dirty="0"/>
              <a:t>1,400 gallons per minute of industrial cooling water (ICW) will be available for PIP-II process loads. This flow will be available in all operating conditions. The connection location from the existing site-wide ICW will be in the vicinity of </a:t>
            </a:r>
            <a:r>
              <a:rPr lang="en-US" dirty="0" err="1"/>
              <a:t>AZero</a:t>
            </a:r>
            <a:r>
              <a:rPr lang="en-US" dirty="0"/>
              <a:t>; </a:t>
            </a:r>
          </a:p>
          <a:p>
            <a:r>
              <a:rPr lang="en-US" dirty="0"/>
              <a:t>The PIP-II ICW return discharge will be routed to the existing </a:t>
            </a:r>
            <a:r>
              <a:rPr lang="en-US" dirty="0" err="1"/>
              <a:t>AZero</a:t>
            </a:r>
            <a:r>
              <a:rPr lang="en-US" dirty="0"/>
              <a:t> cooling pond. It is assumed that the existing system to pump the ICW to the Casey’s Pond system is adequate for this flow. </a:t>
            </a:r>
          </a:p>
          <a:p>
            <a:r>
              <a:rPr lang="en-US" dirty="0"/>
              <a:t>250 tons of chilled water will be available from the Central Utility Building (CUB) for use by PIP-II. The connection point for the chilled water will be in the vicinity of CUB;</a:t>
            </a:r>
          </a:p>
          <a:p>
            <a:r>
              <a:rPr lang="en-US" dirty="0"/>
              <a:t>PIP-II will require six (6) 13.8 electrical feeders, fed from the Master Substation (MSS);</a:t>
            </a:r>
          </a:p>
          <a:p>
            <a:r>
              <a:rPr lang="en-US" dirty="0"/>
              <a:t>Existing feeder 46A, fed from the Kautz Road Substation, will be used for backup of critical PIP-II systems;</a:t>
            </a:r>
          </a:p>
          <a:p>
            <a:r>
              <a:rPr lang="en-US" dirty="0"/>
              <a:t>PIP-II will install new electrical breakers at MSS;</a:t>
            </a:r>
          </a:p>
          <a:p>
            <a:r>
              <a:rPr lang="en-US" dirty="0"/>
              <a:t>Existing electrical </a:t>
            </a:r>
            <a:r>
              <a:rPr lang="en-US" dirty="0" err="1"/>
              <a:t>ductbanks</a:t>
            </a:r>
            <a:r>
              <a:rPr lang="en-US" dirty="0"/>
              <a:t> will be utilized for PIP-II feeders from MSS to manhole P-71 in the main ring;</a:t>
            </a:r>
          </a:p>
          <a:p>
            <a:r>
              <a:rPr lang="en-US" dirty="0"/>
              <a:t>New PIP-II electrical </a:t>
            </a:r>
            <a:r>
              <a:rPr lang="en-US" dirty="0" err="1"/>
              <a:t>ductbanks</a:t>
            </a:r>
            <a:r>
              <a:rPr lang="en-US" dirty="0"/>
              <a:t> will be extended from the existing electrical system at manhole P-71;</a:t>
            </a:r>
          </a:p>
          <a:p>
            <a:r>
              <a:rPr lang="en-US" dirty="0"/>
              <a:t>The Accelerator Division will assume responsibility for the maintenance of PIP-II systems/buildings/structures at the time of Beneficial Occupancy.</a:t>
            </a:r>
          </a:p>
          <a:p>
            <a:endParaRPr lang="en-US" dirty="0"/>
          </a:p>
          <a:p>
            <a:endParaRPr lang="en-US" dirty="0"/>
          </a:p>
        </p:txBody>
      </p:sp>
      <p:sp>
        <p:nvSpPr>
          <p:cNvPr id="4" name="Date Placeholder 3">
            <a:extLst>
              <a:ext uri="{FF2B5EF4-FFF2-40B4-BE49-F238E27FC236}">
                <a16:creationId xmlns:a16="http://schemas.microsoft.com/office/drawing/2014/main" id="{A9AFC907-8E36-4A5D-9052-CF06900CBBBD}"/>
              </a:ext>
            </a:extLst>
          </p:cNvPr>
          <p:cNvSpPr>
            <a:spLocks noGrp="1"/>
          </p:cNvSpPr>
          <p:nvPr>
            <p:ph type="dt" sz="half" idx="10"/>
          </p:nvPr>
        </p:nvSpPr>
        <p:spPr/>
        <p:txBody>
          <a:bodyPr/>
          <a:lstStyle/>
          <a:p>
            <a:fld id="{349C397B-34EA-4C65-BF7C-0CEF83A87F85}" type="datetime1">
              <a:rPr lang="en-US" altLang="en-US" smtClean="0"/>
              <a:t>10/17/2018</a:t>
            </a:fld>
            <a:endParaRPr lang="en-US" altLang="en-US" dirty="0"/>
          </a:p>
        </p:txBody>
      </p:sp>
      <p:sp>
        <p:nvSpPr>
          <p:cNvPr id="5" name="Slide Number Placeholder 4">
            <a:extLst>
              <a:ext uri="{FF2B5EF4-FFF2-40B4-BE49-F238E27FC236}">
                <a16:creationId xmlns:a16="http://schemas.microsoft.com/office/drawing/2014/main" id="{5A4ADA95-EA5C-4D1F-BC54-26BD91F2ED1B}"/>
              </a:ext>
            </a:extLst>
          </p:cNvPr>
          <p:cNvSpPr>
            <a:spLocks noGrp="1"/>
          </p:cNvSpPr>
          <p:nvPr>
            <p:ph type="sldNum" sz="quarter" idx="12"/>
          </p:nvPr>
        </p:nvSpPr>
        <p:spPr/>
        <p:txBody>
          <a:bodyPr/>
          <a:lstStyle/>
          <a:p>
            <a:fld id="{D4078CA2-75EA-4F42-B0AF-FB0975373545}" type="slidenum">
              <a:rPr lang="en-US" altLang="en-US" smtClean="0"/>
              <a:pPr/>
              <a:t>24</a:t>
            </a:fld>
            <a:endParaRPr lang="en-US" altLang="en-US" dirty="0"/>
          </a:p>
        </p:txBody>
      </p:sp>
    </p:spTree>
    <p:extLst>
      <p:ext uri="{BB962C8B-B14F-4D97-AF65-F5344CB8AC3E}">
        <p14:creationId xmlns:p14="http://schemas.microsoft.com/office/powerpoint/2010/main" val="2333340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AC22B-2B24-4DD4-AE41-0DF188FAC9CF}"/>
              </a:ext>
            </a:extLst>
          </p:cNvPr>
          <p:cNvSpPr>
            <a:spLocks noGrp="1"/>
          </p:cNvSpPr>
          <p:nvPr>
            <p:ph type="title"/>
          </p:nvPr>
        </p:nvSpPr>
        <p:spPr/>
        <p:txBody>
          <a:bodyPr/>
          <a:lstStyle/>
          <a:p>
            <a:r>
              <a:rPr lang="en-US" dirty="0"/>
              <a:t>Booster Tower SE</a:t>
            </a:r>
          </a:p>
        </p:txBody>
      </p:sp>
      <p:sp>
        <p:nvSpPr>
          <p:cNvPr id="3" name="Content Placeholder 2">
            <a:extLst>
              <a:ext uri="{FF2B5EF4-FFF2-40B4-BE49-F238E27FC236}">
                <a16:creationId xmlns:a16="http://schemas.microsoft.com/office/drawing/2014/main" id="{2BEECFF7-0F2F-422F-86D7-3A177EB76EF1}"/>
              </a:ext>
            </a:extLst>
          </p:cNvPr>
          <p:cNvSpPr>
            <a:spLocks noGrp="1"/>
          </p:cNvSpPr>
          <p:nvPr>
            <p:ph idx="1"/>
          </p:nvPr>
        </p:nvSpPr>
        <p:spPr>
          <a:xfrm>
            <a:off x="228600" y="1043046"/>
            <a:ext cx="8672513" cy="5331250"/>
          </a:xfrm>
        </p:spPr>
        <p:txBody>
          <a:bodyPr>
            <a:normAutofit fontScale="77500" lnSpcReduction="20000"/>
          </a:bodyPr>
          <a:lstStyle/>
          <a:p>
            <a:r>
              <a:rPr lang="en-US" dirty="0"/>
              <a:t>The primary interface between the PIP-II conventional facilities and the existing accelerator complex is located at the connection of the PIP-II Beam Transfer Line into the Booster. To accommodate this connection, the Booster Tower Southeast (FIMS No. 208) will be demolished as part of the PIP-II work scope. Listed below are the specific items and responsibilities of this work:</a:t>
            </a:r>
          </a:p>
          <a:p>
            <a:pPr lvl="1"/>
            <a:r>
              <a:rPr lang="en-US" dirty="0" err="1"/>
              <a:t>Fermilab</a:t>
            </a:r>
            <a:r>
              <a:rPr lang="en-US" dirty="0"/>
              <a:t> will relocate the existing occupants and functions currently housed in the building;</a:t>
            </a:r>
          </a:p>
          <a:p>
            <a:pPr lvl="1"/>
            <a:r>
              <a:rPr lang="en-US" dirty="0" err="1"/>
              <a:t>Fermilab</a:t>
            </a:r>
            <a:r>
              <a:rPr lang="en-US" dirty="0"/>
              <a:t> will mitigate lead, asbestos and activated components within the building;</a:t>
            </a:r>
          </a:p>
          <a:p>
            <a:pPr lvl="1"/>
            <a:r>
              <a:rPr lang="en-US" dirty="0" err="1"/>
              <a:t>Fermilab</a:t>
            </a:r>
            <a:r>
              <a:rPr lang="en-US" dirty="0"/>
              <a:t> will terminate existing utilities (electrical, industrial cooling water, domestic water, sanitary sewer, natural gas, data/communication) to a point outside the building demolition limits;</a:t>
            </a:r>
          </a:p>
          <a:p>
            <a:pPr lvl="1"/>
            <a:r>
              <a:rPr lang="en-US" dirty="0" err="1"/>
              <a:t>Fermilab</a:t>
            </a:r>
            <a:r>
              <a:rPr lang="en-US" dirty="0"/>
              <a:t> will prepare and submit paperwork and notification of demolition in accordance with</a:t>
            </a:r>
          </a:p>
          <a:p>
            <a:pPr lvl="1"/>
            <a:r>
              <a:rPr lang="en-US" dirty="0"/>
              <a:t>current procedures;</a:t>
            </a:r>
          </a:p>
          <a:p>
            <a:pPr lvl="1"/>
            <a:r>
              <a:rPr lang="en-US" dirty="0" err="1"/>
              <a:t>Fermilab</a:t>
            </a:r>
            <a:r>
              <a:rPr lang="en-US" dirty="0"/>
              <a:t> demolition preparation will be completed by October 2023;</a:t>
            </a:r>
          </a:p>
          <a:p>
            <a:pPr lvl="1"/>
            <a:r>
              <a:rPr lang="en-US" dirty="0"/>
              <a:t>PIP-II will demolish the Booster Tower Southeast building;</a:t>
            </a:r>
          </a:p>
          <a:p>
            <a:pPr lvl="1"/>
            <a:r>
              <a:rPr lang="en-US" dirty="0"/>
              <a:t>At the conclusion of the PIP-II work an earthen shielding berm will be installed above the</a:t>
            </a:r>
          </a:p>
          <a:p>
            <a:pPr lvl="1"/>
            <a:r>
              <a:rPr lang="en-US" dirty="0"/>
              <a:t>existing Booster enclosure and new PIP-II enclosures;</a:t>
            </a:r>
          </a:p>
          <a:p>
            <a:pPr lvl="1"/>
            <a:r>
              <a:rPr lang="en-US" dirty="0"/>
              <a:t>PIP-II will replace the existing exit stair from the Booster enclosure;</a:t>
            </a:r>
          </a:p>
          <a:p>
            <a:pPr lvl="1"/>
            <a:r>
              <a:rPr lang="en-US" dirty="0"/>
              <a:t>PIP-II will install a weathertight entrance to the east Booster Gallery.</a:t>
            </a:r>
          </a:p>
          <a:p>
            <a:pPr lvl="1"/>
            <a:r>
              <a:rPr lang="en-US" dirty="0"/>
              <a:t>PIP-II will maintain access to the electrical substation located southeast of the Booster Tower Southeast;</a:t>
            </a:r>
          </a:p>
        </p:txBody>
      </p:sp>
      <p:sp>
        <p:nvSpPr>
          <p:cNvPr id="4" name="Date Placeholder 3">
            <a:extLst>
              <a:ext uri="{FF2B5EF4-FFF2-40B4-BE49-F238E27FC236}">
                <a16:creationId xmlns:a16="http://schemas.microsoft.com/office/drawing/2014/main" id="{58E777B7-7995-43C3-A3B9-14B51769F853}"/>
              </a:ext>
            </a:extLst>
          </p:cNvPr>
          <p:cNvSpPr>
            <a:spLocks noGrp="1"/>
          </p:cNvSpPr>
          <p:nvPr>
            <p:ph type="dt" sz="half" idx="10"/>
          </p:nvPr>
        </p:nvSpPr>
        <p:spPr/>
        <p:txBody>
          <a:bodyPr/>
          <a:lstStyle/>
          <a:p>
            <a:fld id="{CC5897EA-00E2-4F23-8585-384595354470}" type="datetime1">
              <a:rPr lang="en-US" altLang="en-US" smtClean="0"/>
              <a:t>10/16/2018</a:t>
            </a:fld>
            <a:endParaRPr lang="en-US" altLang="en-US" dirty="0"/>
          </a:p>
        </p:txBody>
      </p:sp>
      <p:sp>
        <p:nvSpPr>
          <p:cNvPr id="5" name="Slide Number Placeholder 4">
            <a:extLst>
              <a:ext uri="{FF2B5EF4-FFF2-40B4-BE49-F238E27FC236}">
                <a16:creationId xmlns:a16="http://schemas.microsoft.com/office/drawing/2014/main" id="{8EDBA2F4-D6B2-4F8D-AA6F-D75C2E2B90AD}"/>
              </a:ext>
            </a:extLst>
          </p:cNvPr>
          <p:cNvSpPr>
            <a:spLocks noGrp="1"/>
          </p:cNvSpPr>
          <p:nvPr>
            <p:ph type="sldNum" sz="quarter" idx="12"/>
          </p:nvPr>
        </p:nvSpPr>
        <p:spPr/>
        <p:txBody>
          <a:bodyPr/>
          <a:lstStyle/>
          <a:p>
            <a:fld id="{D4078CA2-75EA-4F42-B0AF-FB0975373545}" type="slidenum">
              <a:rPr lang="en-US" altLang="en-US" smtClean="0"/>
              <a:pPr/>
              <a:t>25</a:t>
            </a:fld>
            <a:endParaRPr lang="en-US" altLang="en-US" dirty="0"/>
          </a:p>
        </p:txBody>
      </p:sp>
    </p:spTree>
    <p:extLst>
      <p:ext uri="{BB962C8B-B14F-4D97-AF65-F5344CB8AC3E}">
        <p14:creationId xmlns:p14="http://schemas.microsoft.com/office/powerpoint/2010/main" val="4063521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BFB7-9F7F-4B57-8BF8-97E743D2142E}"/>
              </a:ext>
            </a:extLst>
          </p:cNvPr>
          <p:cNvSpPr>
            <a:spLocks noGrp="1"/>
          </p:cNvSpPr>
          <p:nvPr>
            <p:ph type="title"/>
          </p:nvPr>
        </p:nvSpPr>
        <p:spPr/>
        <p:txBody>
          <a:bodyPr/>
          <a:lstStyle/>
          <a:p>
            <a:r>
              <a:rPr lang="en-US" dirty="0"/>
              <a:t>Project vs. Overhead</a:t>
            </a:r>
          </a:p>
        </p:txBody>
      </p:sp>
      <p:sp>
        <p:nvSpPr>
          <p:cNvPr id="3" name="Content Placeholder 2">
            <a:extLst>
              <a:ext uri="{FF2B5EF4-FFF2-40B4-BE49-F238E27FC236}">
                <a16:creationId xmlns:a16="http://schemas.microsoft.com/office/drawing/2014/main" id="{33C30F5C-9504-4C28-B66D-95D694D4CD6A}"/>
              </a:ext>
            </a:extLst>
          </p:cNvPr>
          <p:cNvSpPr>
            <a:spLocks noGrp="1"/>
          </p:cNvSpPr>
          <p:nvPr>
            <p:ph idx="1"/>
          </p:nvPr>
        </p:nvSpPr>
        <p:spPr/>
        <p:txBody>
          <a:bodyPr>
            <a:normAutofit fontScale="92500"/>
          </a:bodyPr>
          <a:lstStyle/>
          <a:p>
            <a:r>
              <a:rPr lang="en-US" dirty="0" err="1"/>
              <a:t>Fermilab</a:t>
            </a:r>
            <a:r>
              <a:rPr lang="en-US" dirty="0"/>
              <a:t> ES&amp;H support is off-project and is included in the overhead rate. </a:t>
            </a:r>
          </a:p>
          <a:p>
            <a:r>
              <a:rPr lang="en-US" dirty="0"/>
              <a:t>Procurement support is off-project and is included in the overhead rate, with the exception of complex procurements.</a:t>
            </a:r>
          </a:p>
          <a:p>
            <a:r>
              <a:rPr lang="en-US" dirty="0"/>
              <a:t>The PIP-II Project will rely on the Finance Section for the procurement of materials and services for the Project. More specifically:</a:t>
            </a:r>
          </a:p>
          <a:p>
            <a:pPr lvl="1"/>
            <a:r>
              <a:rPr lang="en-US" dirty="0"/>
              <a:t>The Finance Section will assign a dedicated point of contact for all PIP-II procurements with his/her effort funded as an indirect expense to the Project.</a:t>
            </a:r>
          </a:p>
          <a:p>
            <a:pPr lvl="1"/>
            <a:r>
              <a:rPr lang="en-US" dirty="0"/>
              <a:t>The Finance Section will assign dedicated Procurement Manager support to the PIP-II Project as required to manage complex procurements, by the time of CD-2. The Procurement Support will report his/her effort directly to the appropriate PIP-II Project task code. </a:t>
            </a:r>
          </a:p>
          <a:p>
            <a:endParaRPr lang="en-US" dirty="0"/>
          </a:p>
        </p:txBody>
      </p:sp>
      <p:sp>
        <p:nvSpPr>
          <p:cNvPr id="4" name="Date Placeholder 3">
            <a:extLst>
              <a:ext uri="{FF2B5EF4-FFF2-40B4-BE49-F238E27FC236}">
                <a16:creationId xmlns:a16="http://schemas.microsoft.com/office/drawing/2014/main" id="{1999B3DD-E993-4EA0-95CE-321C81584379}"/>
              </a:ext>
            </a:extLst>
          </p:cNvPr>
          <p:cNvSpPr>
            <a:spLocks noGrp="1"/>
          </p:cNvSpPr>
          <p:nvPr>
            <p:ph type="dt" sz="half" idx="10"/>
          </p:nvPr>
        </p:nvSpPr>
        <p:spPr/>
        <p:txBody>
          <a:bodyPr/>
          <a:lstStyle/>
          <a:p>
            <a:fld id="{1B96A77E-3EE3-4066-91EC-B023A9C80F7B}" type="datetime1">
              <a:rPr lang="en-US" altLang="en-US" smtClean="0"/>
              <a:t>10/16/2018</a:t>
            </a:fld>
            <a:endParaRPr lang="en-US" altLang="en-US" dirty="0"/>
          </a:p>
        </p:txBody>
      </p:sp>
      <p:sp>
        <p:nvSpPr>
          <p:cNvPr id="5" name="Slide Number Placeholder 4">
            <a:extLst>
              <a:ext uri="{FF2B5EF4-FFF2-40B4-BE49-F238E27FC236}">
                <a16:creationId xmlns:a16="http://schemas.microsoft.com/office/drawing/2014/main" id="{872B2F93-9ACE-453F-A707-2818CA9F078B}"/>
              </a:ext>
            </a:extLst>
          </p:cNvPr>
          <p:cNvSpPr>
            <a:spLocks noGrp="1"/>
          </p:cNvSpPr>
          <p:nvPr>
            <p:ph type="sldNum" sz="quarter" idx="12"/>
          </p:nvPr>
        </p:nvSpPr>
        <p:spPr/>
        <p:txBody>
          <a:bodyPr/>
          <a:lstStyle/>
          <a:p>
            <a:fld id="{D4078CA2-75EA-4F42-B0AF-FB0975373545}" type="slidenum">
              <a:rPr lang="en-US" altLang="en-US" smtClean="0"/>
              <a:pPr/>
              <a:t>26</a:t>
            </a:fld>
            <a:endParaRPr lang="en-US" altLang="en-US" dirty="0"/>
          </a:p>
        </p:txBody>
      </p:sp>
    </p:spTree>
    <p:extLst>
      <p:ext uri="{BB962C8B-B14F-4D97-AF65-F5344CB8AC3E}">
        <p14:creationId xmlns:p14="http://schemas.microsoft.com/office/powerpoint/2010/main" val="2077151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75F1D-63F5-4065-B7DA-365CCCF7D2AA}"/>
              </a:ext>
            </a:extLst>
          </p:cNvPr>
          <p:cNvSpPr>
            <a:spLocks noGrp="1"/>
          </p:cNvSpPr>
          <p:nvPr>
            <p:ph type="title"/>
          </p:nvPr>
        </p:nvSpPr>
        <p:spPr/>
        <p:txBody>
          <a:bodyPr/>
          <a:lstStyle/>
          <a:p>
            <a:r>
              <a:rPr lang="en-US" dirty="0"/>
              <a:t>Facility Availability</a:t>
            </a:r>
          </a:p>
        </p:txBody>
      </p:sp>
      <p:sp>
        <p:nvSpPr>
          <p:cNvPr id="3" name="Content Placeholder 2">
            <a:extLst>
              <a:ext uri="{FF2B5EF4-FFF2-40B4-BE49-F238E27FC236}">
                <a16:creationId xmlns:a16="http://schemas.microsoft.com/office/drawing/2014/main" id="{BC7B794D-ADF7-4E78-8BF0-2E5331F1E39E}"/>
              </a:ext>
            </a:extLst>
          </p:cNvPr>
          <p:cNvSpPr>
            <a:spLocks noGrp="1"/>
          </p:cNvSpPr>
          <p:nvPr>
            <p:ph idx="1"/>
          </p:nvPr>
        </p:nvSpPr>
        <p:spPr/>
        <p:txBody>
          <a:bodyPr>
            <a:normAutofit fontScale="77500" lnSpcReduction="20000"/>
          </a:bodyPr>
          <a:lstStyle/>
          <a:p>
            <a:r>
              <a:rPr lang="en-US" dirty="0"/>
              <a:t>The Technical Division will provide access to superconducting radio frequency (SRF) test and production facilities during the PIP-II R&amp;D and construction phases as necessary to maintain the project schedule. Such facilities include: </a:t>
            </a:r>
          </a:p>
          <a:p>
            <a:pPr lvl="1"/>
            <a:r>
              <a:rPr lang="en-US" dirty="0"/>
              <a:t>SRF Processing facilities at ANL and </a:t>
            </a:r>
            <a:r>
              <a:rPr lang="en-US" dirty="0" err="1"/>
              <a:t>Fermilab</a:t>
            </a:r>
            <a:endParaRPr lang="en-US" dirty="0"/>
          </a:p>
          <a:p>
            <a:pPr lvl="1"/>
            <a:r>
              <a:rPr lang="en-US" dirty="0"/>
              <a:t>Test stands, including VTS, HTS, STC, and MTS</a:t>
            </a:r>
          </a:p>
          <a:p>
            <a:pPr lvl="1"/>
            <a:r>
              <a:rPr lang="en-US" dirty="0"/>
              <a:t>Cryogenic support for the above listed Test Stands</a:t>
            </a:r>
          </a:p>
          <a:p>
            <a:pPr lvl="1"/>
            <a:r>
              <a:rPr lang="en-US" dirty="0"/>
              <a:t>QC facilities, including </a:t>
            </a:r>
            <a:r>
              <a:rPr lang="en-US" dirty="0" err="1"/>
              <a:t>Nb</a:t>
            </a:r>
            <a:r>
              <a:rPr lang="en-US" dirty="0"/>
              <a:t> qualification, cavity inspection, and cavity tuning</a:t>
            </a:r>
          </a:p>
          <a:p>
            <a:pPr lvl="1"/>
            <a:r>
              <a:rPr lang="en-US" dirty="0"/>
              <a:t>Fabrication Facilities, including the Cryomodule Assembly Facility (MP-9 and ICB) and Lab 2</a:t>
            </a:r>
          </a:p>
          <a:p>
            <a:r>
              <a:rPr lang="en-US" dirty="0"/>
              <a:t>The Accelerator Division will provide access to superconducting radio frequency (SRF) test facilities during the PIP-II R&amp;D and construction phases as necessary to maintain the project schedule. Such facilities include:</a:t>
            </a:r>
          </a:p>
          <a:p>
            <a:pPr lvl="1"/>
            <a:r>
              <a:rPr lang="en-US" dirty="0"/>
              <a:t>CMTF, including PIP2IT </a:t>
            </a:r>
          </a:p>
          <a:p>
            <a:r>
              <a:rPr lang="en-US" dirty="0"/>
              <a:t>Maintenance and operations support of the above facilities is provided through operating funds. The Project will pay for project-specific enhancements and utilization of the facilities, and for cryogens. </a:t>
            </a:r>
          </a:p>
        </p:txBody>
      </p:sp>
      <p:sp>
        <p:nvSpPr>
          <p:cNvPr id="4" name="Date Placeholder 3">
            <a:extLst>
              <a:ext uri="{FF2B5EF4-FFF2-40B4-BE49-F238E27FC236}">
                <a16:creationId xmlns:a16="http://schemas.microsoft.com/office/drawing/2014/main" id="{3EAEEA18-A204-4A6F-9E7C-FB99836189D6}"/>
              </a:ext>
            </a:extLst>
          </p:cNvPr>
          <p:cNvSpPr>
            <a:spLocks noGrp="1"/>
          </p:cNvSpPr>
          <p:nvPr>
            <p:ph type="dt" sz="half" idx="10"/>
          </p:nvPr>
        </p:nvSpPr>
        <p:spPr/>
        <p:txBody>
          <a:bodyPr/>
          <a:lstStyle/>
          <a:p>
            <a:fld id="{FBF144C1-D8BC-4E48-9468-AA4B6BAB3633}" type="datetime1">
              <a:rPr lang="en-US" altLang="en-US" smtClean="0"/>
              <a:t>10/16/2018</a:t>
            </a:fld>
            <a:endParaRPr lang="en-US" altLang="en-US" dirty="0"/>
          </a:p>
        </p:txBody>
      </p:sp>
      <p:sp>
        <p:nvSpPr>
          <p:cNvPr id="5" name="Slide Number Placeholder 4">
            <a:extLst>
              <a:ext uri="{FF2B5EF4-FFF2-40B4-BE49-F238E27FC236}">
                <a16:creationId xmlns:a16="http://schemas.microsoft.com/office/drawing/2014/main" id="{7168FE90-2B91-496A-BD51-7E105A803A9A}"/>
              </a:ext>
            </a:extLst>
          </p:cNvPr>
          <p:cNvSpPr>
            <a:spLocks noGrp="1"/>
          </p:cNvSpPr>
          <p:nvPr>
            <p:ph type="sldNum" sz="quarter" idx="12"/>
          </p:nvPr>
        </p:nvSpPr>
        <p:spPr/>
        <p:txBody>
          <a:bodyPr/>
          <a:lstStyle/>
          <a:p>
            <a:fld id="{D4078CA2-75EA-4F42-B0AF-FB0975373545}" type="slidenum">
              <a:rPr lang="en-US" altLang="en-US" smtClean="0"/>
              <a:pPr/>
              <a:t>27</a:t>
            </a:fld>
            <a:endParaRPr lang="en-US" altLang="en-US" dirty="0"/>
          </a:p>
        </p:txBody>
      </p:sp>
    </p:spTree>
    <p:extLst>
      <p:ext uri="{BB962C8B-B14F-4D97-AF65-F5344CB8AC3E}">
        <p14:creationId xmlns:p14="http://schemas.microsoft.com/office/powerpoint/2010/main" val="2155144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8A2C-7B41-438D-9460-A87923BE103F}"/>
              </a:ext>
            </a:extLst>
          </p:cNvPr>
          <p:cNvSpPr>
            <a:spLocks noGrp="1"/>
          </p:cNvSpPr>
          <p:nvPr>
            <p:ph type="title"/>
          </p:nvPr>
        </p:nvSpPr>
        <p:spPr/>
        <p:txBody>
          <a:bodyPr/>
          <a:lstStyle/>
          <a:p>
            <a:r>
              <a:rPr lang="en-US" dirty="0"/>
              <a:t>PIP-II Organization</a:t>
            </a:r>
          </a:p>
        </p:txBody>
      </p:sp>
      <p:sp>
        <p:nvSpPr>
          <p:cNvPr id="3" name="Content Placeholder 2">
            <a:extLst>
              <a:ext uri="{FF2B5EF4-FFF2-40B4-BE49-F238E27FC236}">
                <a16:creationId xmlns:a16="http://schemas.microsoft.com/office/drawing/2014/main" id="{EB75F521-E41C-4F4E-AE33-2F4440261A5F}"/>
              </a:ext>
            </a:extLst>
          </p:cNvPr>
          <p:cNvSpPr>
            <a:spLocks noGrp="1"/>
          </p:cNvSpPr>
          <p:nvPr>
            <p:ph idx="1"/>
          </p:nvPr>
        </p:nvSpPr>
        <p:spPr/>
        <p:txBody>
          <a:bodyPr>
            <a:normAutofit fontScale="70000" lnSpcReduction="20000"/>
          </a:bodyPr>
          <a:lstStyle/>
          <a:p>
            <a:r>
              <a:rPr lang="en-US" dirty="0"/>
              <a:t>The Accelerator Division will host the PIP-II Project Office and provide the required administrative support. Administrative support will be funded as indirect expenses to the Project.</a:t>
            </a:r>
          </a:p>
          <a:p>
            <a:r>
              <a:rPr lang="en-US" dirty="0"/>
              <a:t>The </a:t>
            </a:r>
            <a:r>
              <a:rPr lang="en-US" dirty="0" err="1"/>
              <a:t>Fermilab</a:t>
            </a:r>
            <a:r>
              <a:rPr lang="en-US" dirty="0"/>
              <a:t> Divisions/Sections will provide the line management of personnel supporting the Project.</a:t>
            </a:r>
          </a:p>
          <a:p>
            <a:r>
              <a:rPr lang="en-US" b="1" dirty="0"/>
              <a:t>The Accelerator and Technical Divisions will each designate a primary point of contact, from within their management, to provide coordination of activities between the Division and the Project.</a:t>
            </a:r>
          </a:p>
          <a:p>
            <a:r>
              <a:rPr lang="en-US" b="1" dirty="0"/>
              <a:t>It is expected that the Divisions/Sections will solicit input from the Project on the performance of </a:t>
            </a:r>
            <a:r>
              <a:rPr lang="en-US" b="1" dirty="0" err="1"/>
              <a:t>Fermilab</a:t>
            </a:r>
            <a:r>
              <a:rPr lang="en-US" b="1" dirty="0"/>
              <a:t> staff assigned to the PIP-II Project as part of the annual performance appraisal process. </a:t>
            </a:r>
          </a:p>
          <a:p>
            <a:r>
              <a:rPr lang="en-US" dirty="0"/>
              <a:t>The </a:t>
            </a:r>
            <a:r>
              <a:rPr lang="en-US" dirty="0" err="1"/>
              <a:t>Fermilab</a:t>
            </a:r>
            <a:r>
              <a:rPr lang="en-US" dirty="0"/>
              <a:t> Divisions/Sections will support activities related to engineering, documentation, ESH, and QA via their normal process.</a:t>
            </a:r>
          </a:p>
          <a:p>
            <a:r>
              <a:rPr lang="en-US" dirty="0"/>
              <a:t>The </a:t>
            </a:r>
            <a:r>
              <a:rPr lang="en-US" dirty="0" err="1"/>
              <a:t>Fermilab</a:t>
            </a:r>
            <a:r>
              <a:rPr lang="en-US" dirty="0"/>
              <a:t> ESH&amp;Q Section will provide ESH&amp;Q support at the Project level. </a:t>
            </a:r>
            <a:r>
              <a:rPr lang="en-US" b="1" dirty="0"/>
              <a:t>ESH&amp;Q support will be funded as indirect expenses to the Project.</a:t>
            </a:r>
          </a:p>
          <a:p>
            <a:r>
              <a:rPr lang="en-US" b="1" dirty="0"/>
              <a:t>The </a:t>
            </a:r>
            <a:r>
              <a:rPr lang="en-US" b="1" dirty="0" err="1"/>
              <a:t>Fermilab</a:t>
            </a:r>
            <a:r>
              <a:rPr lang="en-US" b="1" dirty="0"/>
              <a:t> Finance Section will provide procurement support for the Project. Such support will be funded as indirect expenses against the Project with the exception of the Procurement Manager, described in the next section.</a:t>
            </a:r>
          </a:p>
        </p:txBody>
      </p:sp>
      <p:sp>
        <p:nvSpPr>
          <p:cNvPr id="4" name="Date Placeholder 3">
            <a:extLst>
              <a:ext uri="{FF2B5EF4-FFF2-40B4-BE49-F238E27FC236}">
                <a16:creationId xmlns:a16="http://schemas.microsoft.com/office/drawing/2014/main" id="{0B287055-0F7B-4E73-A97E-215F5560C06E}"/>
              </a:ext>
            </a:extLst>
          </p:cNvPr>
          <p:cNvSpPr>
            <a:spLocks noGrp="1"/>
          </p:cNvSpPr>
          <p:nvPr>
            <p:ph type="dt" sz="half" idx="10"/>
          </p:nvPr>
        </p:nvSpPr>
        <p:spPr/>
        <p:txBody>
          <a:bodyPr/>
          <a:lstStyle/>
          <a:p>
            <a:fld id="{BBE7746D-4CD4-4343-8BF7-A18A12F08647}" type="datetime1">
              <a:rPr lang="en-US" altLang="en-US" smtClean="0"/>
              <a:t>10/16/2018</a:t>
            </a:fld>
            <a:endParaRPr lang="en-US" altLang="en-US" dirty="0"/>
          </a:p>
        </p:txBody>
      </p:sp>
      <p:sp>
        <p:nvSpPr>
          <p:cNvPr id="5" name="Slide Number Placeholder 4">
            <a:extLst>
              <a:ext uri="{FF2B5EF4-FFF2-40B4-BE49-F238E27FC236}">
                <a16:creationId xmlns:a16="http://schemas.microsoft.com/office/drawing/2014/main" id="{336B6719-E2FC-403E-9275-078ECFA37A56}"/>
              </a:ext>
            </a:extLst>
          </p:cNvPr>
          <p:cNvSpPr>
            <a:spLocks noGrp="1"/>
          </p:cNvSpPr>
          <p:nvPr>
            <p:ph type="sldNum" sz="quarter" idx="12"/>
          </p:nvPr>
        </p:nvSpPr>
        <p:spPr/>
        <p:txBody>
          <a:bodyPr/>
          <a:lstStyle/>
          <a:p>
            <a:fld id="{D4078CA2-75EA-4F42-B0AF-FB0975373545}" type="slidenum">
              <a:rPr lang="en-US" altLang="en-US" smtClean="0"/>
              <a:pPr/>
              <a:t>28</a:t>
            </a:fld>
            <a:endParaRPr lang="en-US" altLang="en-US" dirty="0"/>
          </a:p>
        </p:txBody>
      </p:sp>
    </p:spTree>
    <p:extLst>
      <p:ext uri="{BB962C8B-B14F-4D97-AF65-F5344CB8AC3E}">
        <p14:creationId xmlns:p14="http://schemas.microsoft.com/office/powerpoint/2010/main" val="3874382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Summary</a:t>
            </a:r>
          </a:p>
        </p:txBody>
      </p:sp>
      <p:sp>
        <p:nvSpPr>
          <p:cNvPr id="3" name="Content Placeholder 2"/>
          <p:cNvSpPr>
            <a:spLocks noGrp="1"/>
          </p:cNvSpPr>
          <p:nvPr>
            <p:ph idx="1"/>
          </p:nvPr>
        </p:nvSpPr>
        <p:spPr/>
        <p:txBody>
          <a:bodyPr>
            <a:normAutofit lnSpcReduction="10000"/>
          </a:bodyPr>
          <a:lstStyle/>
          <a:p>
            <a:r>
              <a:rPr lang="en-US" dirty="0"/>
              <a:t>CD-2/3a preparations continue to be the highest priority:</a:t>
            </a:r>
          </a:p>
          <a:p>
            <a:pPr lvl="1"/>
            <a:r>
              <a:rPr lang="en-US" dirty="0"/>
              <a:t>Good RLS progress but behind with respect to CD-2 goals</a:t>
            </a:r>
          </a:p>
          <a:p>
            <a:pPr lvl="1"/>
            <a:r>
              <a:rPr lang="en-US" dirty="0"/>
              <a:t>Assumptions for partner deliverables are nearly final for purposes of RLS</a:t>
            </a:r>
          </a:p>
          <a:p>
            <a:pPr lvl="1"/>
            <a:r>
              <a:rPr lang="en-US" dirty="0"/>
              <a:t>CD-3a schedule driven by </a:t>
            </a:r>
            <a:r>
              <a:rPr lang="en-US" dirty="0" err="1"/>
              <a:t>cryoplant</a:t>
            </a:r>
            <a:r>
              <a:rPr lang="en-US" dirty="0"/>
              <a:t> procurement</a:t>
            </a:r>
          </a:p>
          <a:p>
            <a:pPr lvl="1"/>
            <a:r>
              <a:rPr lang="en-US" dirty="0"/>
              <a:t>Next major effort is resource loading remainder of RLS, and updating BOEs.</a:t>
            </a:r>
          </a:p>
          <a:p>
            <a:r>
              <a:rPr lang="en-US" dirty="0"/>
              <a:t>Funded at $35M (CD-1 profile), but this is tight w.r.t. our goals</a:t>
            </a:r>
          </a:p>
          <a:p>
            <a:r>
              <a:rPr lang="en-US" dirty="0"/>
              <a:t>Good progress on HWR, SSR1, PIP2IT</a:t>
            </a:r>
          </a:p>
          <a:p>
            <a:r>
              <a:rPr lang="en-US" dirty="0"/>
              <a:t>EA on track for anticipated FONSI this year.</a:t>
            </a:r>
          </a:p>
          <a:p>
            <a:r>
              <a:rPr lang="en-US" dirty="0"/>
              <a:t>A/E procurement on track for award in December.  Site clearing still planned for March 2019.</a:t>
            </a:r>
          </a:p>
          <a:p>
            <a:r>
              <a:rPr lang="en-US" dirty="0"/>
              <a:t>Need to revisit assumptions and interface documents</a:t>
            </a:r>
          </a:p>
          <a:p>
            <a:pPr marL="0" indent="0">
              <a:buNone/>
            </a:pPr>
            <a:endParaRPr lang="en-US" dirty="0"/>
          </a:p>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C5B72BE1-9095-42AE-8900-45F05D47F048}"/>
              </a:ext>
            </a:extLst>
          </p:cNvPr>
          <p:cNvSpPr>
            <a:spLocks noGrp="1"/>
          </p:cNvSpPr>
          <p:nvPr>
            <p:ph type="sldNum" sz="quarter" idx="12"/>
          </p:nvPr>
        </p:nvSpPr>
        <p:spPr/>
        <p:txBody>
          <a:bodyPr/>
          <a:lstStyle/>
          <a:p>
            <a:fld id="{D4078CA2-75EA-4F42-B0AF-FB0975373545}" type="slidenum">
              <a:rPr lang="en-US" altLang="en-US" smtClean="0"/>
              <a:pPr/>
              <a:t>29</a:t>
            </a:fld>
            <a:endParaRPr lang="en-US" altLang="en-US" dirty="0"/>
          </a:p>
        </p:txBody>
      </p:sp>
      <p:sp>
        <p:nvSpPr>
          <p:cNvPr id="8" name="Date Placeholder 7">
            <a:extLst>
              <a:ext uri="{FF2B5EF4-FFF2-40B4-BE49-F238E27FC236}">
                <a16:creationId xmlns:a16="http://schemas.microsoft.com/office/drawing/2014/main" id="{DBBF18ED-C200-4CAA-A399-4631FB1B5735}"/>
              </a:ext>
            </a:extLst>
          </p:cNvPr>
          <p:cNvSpPr>
            <a:spLocks noGrp="1"/>
          </p:cNvSpPr>
          <p:nvPr>
            <p:ph type="dt" sz="half" idx="10"/>
          </p:nvPr>
        </p:nvSpPr>
        <p:spPr/>
        <p:txBody>
          <a:bodyPr/>
          <a:lstStyle/>
          <a:p>
            <a:fld id="{663B87EB-A0C9-484F-8B31-6F776B50653F}" type="datetime1">
              <a:rPr lang="en-US" altLang="en-US" smtClean="0"/>
              <a:t>10/16/2018</a:t>
            </a:fld>
            <a:endParaRPr lang="en-US" altLang="en-US" dirty="0"/>
          </a:p>
        </p:txBody>
      </p:sp>
    </p:spTree>
    <p:extLst>
      <p:ext uri="{BB962C8B-B14F-4D97-AF65-F5344CB8AC3E}">
        <p14:creationId xmlns:p14="http://schemas.microsoft.com/office/powerpoint/2010/main" val="872554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784C-2337-49FA-A96B-975251C3DAAB}"/>
              </a:ext>
            </a:extLst>
          </p:cNvPr>
          <p:cNvSpPr>
            <a:spLocks noGrp="1"/>
          </p:cNvSpPr>
          <p:nvPr>
            <p:ph type="title"/>
          </p:nvPr>
        </p:nvSpPr>
        <p:spPr/>
        <p:txBody>
          <a:bodyPr/>
          <a:lstStyle/>
          <a:p>
            <a:r>
              <a:rPr lang="en-US" dirty="0"/>
              <a:t>Staffing</a:t>
            </a:r>
          </a:p>
        </p:txBody>
      </p:sp>
      <p:sp>
        <p:nvSpPr>
          <p:cNvPr id="3" name="Content Placeholder 2">
            <a:extLst>
              <a:ext uri="{FF2B5EF4-FFF2-40B4-BE49-F238E27FC236}">
                <a16:creationId xmlns:a16="http://schemas.microsoft.com/office/drawing/2014/main" id="{90C4BF90-C7F1-40EF-AE6E-524043A44B7D}"/>
              </a:ext>
            </a:extLst>
          </p:cNvPr>
          <p:cNvSpPr>
            <a:spLocks noGrp="1"/>
          </p:cNvSpPr>
          <p:nvPr>
            <p:ph idx="1"/>
          </p:nvPr>
        </p:nvSpPr>
        <p:spPr>
          <a:xfrm>
            <a:off x="228600" y="1043046"/>
            <a:ext cx="8672513" cy="5304745"/>
          </a:xfrm>
        </p:spPr>
        <p:txBody>
          <a:bodyPr>
            <a:normAutofit/>
          </a:bodyPr>
          <a:lstStyle/>
          <a:p>
            <a:r>
              <a:rPr lang="en-US" dirty="0"/>
              <a:t>Project Controls Manager position still open.  </a:t>
            </a:r>
          </a:p>
          <a:p>
            <a:pPr lvl="1"/>
            <a:r>
              <a:rPr lang="en-US" dirty="0"/>
              <a:t>Thanks to OPSS for continued support.</a:t>
            </a:r>
          </a:p>
          <a:p>
            <a:r>
              <a:rPr lang="en-US" dirty="0"/>
              <a:t>Procurement Manager and Administrator – interviewing</a:t>
            </a:r>
          </a:p>
          <a:p>
            <a:pPr lvl="1"/>
            <a:r>
              <a:rPr lang="en-US" dirty="0"/>
              <a:t>Current procurements supported by central procurement group</a:t>
            </a:r>
          </a:p>
          <a:p>
            <a:r>
              <a:rPr lang="en-US" dirty="0"/>
              <a:t>Risk Manager</a:t>
            </a:r>
          </a:p>
          <a:p>
            <a:pPr lvl="1"/>
            <a:r>
              <a:rPr lang="en-US" dirty="0"/>
              <a:t>Developed plan for carrying PIP-II risk management forward with Lucas Taylor, who will be leading the effort.  Jim Morgan, John Anderson, Mohammed Elrafih contributing.</a:t>
            </a:r>
          </a:p>
          <a:p>
            <a:r>
              <a:rPr lang="en-US" dirty="0"/>
              <a:t>Eduard </a:t>
            </a:r>
            <a:r>
              <a:rPr lang="en-US" dirty="0" err="1"/>
              <a:t>Pozdeyev</a:t>
            </a:r>
            <a:r>
              <a:rPr lang="en-US" dirty="0"/>
              <a:t> is joining FNAL as PIP-II Project Scientist </a:t>
            </a:r>
          </a:p>
          <a:p>
            <a:pPr marL="0" indent="0">
              <a:buNone/>
            </a:pPr>
            <a:endParaRPr lang="en-US" dirty="0"/>
          </a:p>
        </p:txBody>
      </p:sp>
      <p:sp>
        <p:nvSpPr>
          <p:cNvPr id="7" name="Slide Number Placeholder 6">
            <a:extLst>
              <a:ext uri="{FF2B5EF4-FFF2-40B4-BE49-F238E27FC236}">
                <a16:creationId xmlns:a16="http://schemas.microsoft.com/office/drawing/2014/main" id="{F2C2820C-FB2C-4657-882D-B14D28FDE051}"/>
              </a:ext>
            </a:extLst>
          </p:cNvPr>
          <p:cNvSpPr>
            <a:spLocks noGrp="1"/>
          </p:cNvSpPr>
          <p:nvPr>
            <p:ph type="sldNum" sz="quarter" idx="12"/>
          </p:nvPr>
        </p:nvSpPr>
        <p:spPr/>
        <p:txBody>
          <a:bodyPr/>
          <a:lstStyle/>
          <a:p>
            <a:fld id="{D4078CA2-75EA-4F42-B0AF-FB0975373545}" type="slidenum">
              <a:rPr lang="en-US" altLang="en-US" smtClean="0"/>
              <a:pPr/>
              <a:t>3</a:t>
            </a:fld>
            <a:endParaRPr lang="en-US" altLang="en-US" dirty="0"/>
          </a:p>
        </p:txBody>
      </p:sp>
      <p:sp>
        <p:nvSpPr>
          <p:cNvPr id="4" name="Date Placeholder 3">
            <a:extLst>
              <a:ext uri="{FF2B5EF4-FFF2-40B4-BE49-F238E27FC236}">
                <a16:creationId xmlns:a16="http://schemas.microsoft.com/office/drawing/2014/main" id="{61FC7574-FC8D-49B9-B450-20156D9BDCA2}"/>
              </a:ext>
            </a:extLst>
          </p:cNvPr>
          <p:cNvSpPr>
            <a:spLocks noGrp="1"/>
          </p:cNvSpPr>
          <p:nvPr>
            <p:ph type="dt" sz="half" idx="10"/>
          </p:nvPr>
        </p:nvSpPr>
        <p:spPr/>
        <p:txBody>
          <a:bodyPr/>
          <a:lstStyle/>
          <a:p>
            <a:fld id="{3E55F1FA-127B-46ED-B075-41DA2148F88C}" type="datetime1">
              <a:rPr lang="en-US" altLang="en-US" smtClean="0"/>
              <a:t>10/16/2018</a:t>
            </a:fld>
            <a:endParaRPr lang="en-US" altLang="en-US" dirty="0"/>
          </a:p>
        </p:txBody>
      </p:sp>
    </p:spTree>
    <p:extLst>
      <p:ext uri="{BB962C8B-B14F-4D97-AF65-F5344CB8AC3E}">
        <p14:creationId xmlns:p14="http://schemas.microsoft.com/office/powerpoint/2010/main" val="322608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2250" y="4417178"/>
            <a:ext cx="8229600" cy="1983619"/>
          </a:xfrm>
        </p:spPr>
        <p:txBody>
          <a:bodyPr>
            <a:normAutofit/>
          </a:bodyPr>
          <a:lstStyle/>
          <a:p>
            <a:endParaRPr lang="en-US" sz="2500" dirty="0">
              <a:solidFill>
                <a:srgbClr val="404040"/>
              </a:solidFill>
            </a:endParaRPr>
          </a:p>
          <a:p>
            <a:endParaRPr lang="en-US" sz="2000" dirty="0"/>
          </a:p>
        </p:txBody>
      </p:sp>
      <p:sp>
        <p:nvSpPr>
          <p:cNvPr id="16" name="Title 1">
            <a:extLst>
              <a:ext uri="{FF2B5EF4-FFF2-40B4-BE49-F238E27FC236}">
                <a16:creationId xmlns:a16="http://schemas.microsoft.com/office/drawing/2014/main" id="{73B70437-A697-44BD-BB14-B67E824122A7}"/>
              </a:ext>
            </a:extLst>
          </p:cNvPr>
          <p:cNvSpPr txBox="1">
            <a:spLocks/>
          </p:cNvSpPr>
          <p:nvPr/>
        </p:nvSpPr>
        <p:spPr>
          <a:xfrm>
            <a:off x="203651" y="83991"/>
            <a:ext cx="8686800" cy="427877"/>
          </a:xfrm>
        </p:spPr>
        <p:txBody>
          <a:bodyPr anchor="b"/>
          <a:lstStyle>
            <a:lvl1pPr algn="ctr" defTabSz="457200" rtl="0" eaLnBrk="1" fontAlgn="base" hangingPunct="1">
              <a:spcBef>
                <a:spcPct val="0"/>
              </a:spcBef>
              <a:spcAft>
                <a:spcPct val="0"/>
              </a:spcAft>
              <a:defRPr sz="60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algn="l"/>
            <a:r>
              <a:rPr lang="en-US" sz="2400" dirty="0">
                <a:solidFill>
                  <a:schemeClr val="tx2"/>
                </a:solidFill>
                <a:latin typeface="Helvetica" panose="020B0604020202020204" pitchFamily="34" charset="0"/>
                <a:cs typeface="Helvetica" panose="020B0604020202020204" pitchFamily="34" charset="0"/>
              </a:rPr>
              <a:t>Funding Profile and Milestones</a:t>
            </a:r>
          </a:p>
        </p:txBody>
      </p:sp>
      <p:sp>
        <p:nvSpPr>
          <p:cNvPr id="18" name="Slide Number Placeholder 17">
            <a:extLst>
              <a:ext uri="{FF2B5EF4-FFF2-40B4-BE49-F238E27FC236}">
                <a16:creationId xmlns:a16="http://schemas.microsoft.com/office/drawing/2014/main" id="{75F3954E-AF71-4853-AC6D-F72FEE863FE0}"/>
              </a:ext>
            </a:extLst>
          </p:cNvPr>
          <p:cNvSpPr>
            <a:spLocks noGrp="1"/>
          </p:cNvSpPr>
          <p:nvPr>
            <p:ph type="sldNum" sz="quarter" idx="12"/>
          </p:nvPr>
        </p:nvSpPr>
        <p:spPr/>
        <p:txBody>
          <a:bodyPr/>
          <a:lstStyle/>
          <a:p>
            <a:fld id="{BD861219-22F8-4446-B763-DCCC4BB17535}" type="slidenum">
              <a:rPr lang="en-US" smtClean="0"/>
              <a:t>4</a:t>
            </a:fld>
            <a:endParaRPr lang="en-US"/>
          </a:p>
        </p:txBody>
      </p:sp>
      <p:sp>
        <p:nvSpPr>
          <p:cNvPr id="2" name="Date Placeholder 1">
            <a:extLst>
              <a:ext uri="{FF2B5EF4-FFF2-40B4-BE49-F238E27FC236}">
                <a16:creationId xmlns:a16="http://schemas.microsoft.com/office/drawing/2014/main" id="{38F49BDF-0B29-4D49-B44F-D1B55AD0C654}"/>
              </a:ext>
            </a:extLst>
          </p:cNvPr>
          <p:cNvSpPr>
            <a:spLocks noGrp="1"/>
          </p:cNvSpPr>
          <p:nvPr>
            <p:ph type="dt" sz="half" idx="10"/>
          </p:nvPr>
        </p:nvSpPr>
        <p:spPr/>
        <p:txBody>
          <a:bodyPr/>
          <a:lstStyle/>
          <a:p>
            <a:fld id="{A42F3BDE-E148-4D2D-A3E7-C9561EFB0BF9}" type="datetime1">
              <a:rPr lang="en-US" smtClean="0"/>
              <a:t>10/16/2018</a:t>
            </a:fld>
            <a:endParaRPr lang="en-US"/>
          </a:p>
        </p:txBody>
      </p:sp>
      <p:graphicFrame>
        <p:nvGraphicFramePr>
          <p:cNvPr id="14" name="Object 13">
            <a:extLst>
              <a:ext uri="{FF2B5EF4-FFF2-40B4-BE49-F238E27FC236}">
                <a16:creationId xmlns:a16="http://schemas.microsoft.com/office/drawing/2014/main" id="{3947DEBB-F1D2-48D9-A39C-8A4046634758}"/>
              </a:ext>
            </a:extLst>
          </p:cNvPr>
          <p:cNvGraphicFramePr>
            <a:graphicFrameLocks noChangeAspect="1"/>
          </p:cNvGraphicFramePr>
          <p:nvPr>
            <p:extLst>
              <p:ext uri="{D42A27DB-BD31-4B8C-83A1-F6EECF244321}">
                <p14:modId xmlns:p14="http://schemas.microsoft.com/office/powerpoint/2010/main" val="3448108279"/>
              </p:ext>
            </p:extLst>
          </p:nvPr>
        </p:nvGraphicFramePr>
        <p:xfrm>
          <a:off x="485775" y="771525"/>
          <a:ext cx="8369300" cy="1474788"/>
        </p:xfrm>
        <a:graphic>
          <a:graphicData uri="http://schemas.openxmlformats.org/presentationml/2006/ole">
            <mc:AlternateContent xmlns:mc="http://schemas.openxmlformats.org/markup-compatibility/2006">
              <mc:Choice xmlns:v="urn:schemas-microsoft-com:vml" Requires="v">
                <p:oleObj spid="_x0000_s1026" name="Worksheet" r:id="rId3" imgW="6381672" imgH="1247903" progId="Excel.Sheet.12">
                  <p:embed/>
                </p:oleObj>
              </mc:Choice>
              <mc:Fallback>
                <p:oleObj name="Worksheet" r:id="rId3" imgW="6381672" imgH="1247903" progId="Excel.Sheet.12">
                  <p:embed/>
                  <p:pic>
                    <p:nvPicPr>
                      <p:cNvPr id="14" name="Object 13">
                        <a:extLst>
                          <a:ext uri="{FF2B5EF4-FFF2-40B4-BE49-F238E27FC236}">
                            <a16:creationId xmlns:a16="http://schemas.microsoft.com/office/drawing/2014/main" id="{3947DEBB-F1D2-48D9-A39C-8A4046634758}"/>
                          </a:ext>
                        </a:extLst>
                      </p:cNvPr>
                      <p:cNvPicPr>
                        <a:picLocks noChangeAspect="1" noChangeArrowheads="1"/>
                      </p:cNvPicPr>
                      <p:nvPr/>
                    </p:nvPicPr>
                    <p:blipFill>
                      <a:blip r:embed="rId4"/>
                      <a:srcRect/>
                      <a:stretch>
                        <a:fillRect/>
                      </a:stretch>
                    </p:blipFill>
                    <p:spPr bwMode="auto">
                      <a:xfrm>
                        <a:off x="485775" y="771525"/>
                        <a:ext cx="8369300" cy="1474788"/>
                      </a:xfrm>
                      <a:prstGeom prst="rect">
                        <a:avLst/>
                      </a:prstGeom>
                      <a:noFill/>
                      <a:ln>
                        <a:noFill/>
                      </a:ln>
                    </p:spPr>
                  </p:pic>
                </p:oleObj>
              </mc:Fallback>
            </mc:AlternateContent>
          </a:graphicData>
        </a:graphic>
      </p:graphicFrame>
      <p:graphicFrame>
        <p:nvGraphicFramePr>
          <p:cNvPr id="17" name="Table 16">
            <a:extLst>
              <a:ext uri="{FF2B5EF4-FFF2-40B4-BE49-F238E27FC236}">
                <a16:creationId xmlns:a16="http://schemas.microsoft.com/office/drawing/2014/main" id="{1646AC16-6687-43F0-BC4A-8E59E3E5B782}"/>
              </a:ext>
            </a:extLst>
          </p:cNvPr>
          <p:cNvGraphicFramePr>
            <a:graphicFrameLocks noGrp="1"/>
          </p:cNvGraphicFramePr>
          <p:nvPr>
            <p:extLst>
              <p:ext uri="{D42A27DB-BD31-4B8C-83A1-F6EECF244321}">
                <p14:modId xmlns:p14="http://schemas.microsoft.com/office/powerpoint/2010/main" val="3652704420"/>
              </p:ext>
            </p:extLst>
          </p:nvPr>
        </p:nvGraphicFramePr>
        <p:xfrm>
          <a:off x="485775" y="2600225"/>
          <a:ext cx="2827090" cy="1463040"/>
        </p:xfrm>
        <a:graphic>
          <a:graphicData uri="http://schemas.openxmlformats.org/drawingml/2006/table">
            <a:tbl>
              <a:tblPr firstRow="1" firstCol="1" bandRow="1"/>
              <a:tblGrid>
                <a:gridCol w="796954">
                  <a:extLst>
                    <a:ext uri="{9D8B030D-6E8A-4147-A177-3AD203B41FA5}">
                      <a16:colId xmlns:a16="http://schemas.microsoft.com/office/drawing/2014/main" val="357603238"/>
                    </a:ext>
                  </a:extLst>
                </a:gridCol>
                <a:gridCol w="818304">
                  <a:extLst>
                    <a:ext uri="{9D8B030D-6E8A-4147-A177-3AD203B41FA5}">
                      <a16:colId xmlns:a16="http://schemas.microsoft.com/office/drawing/2014/main" val="1441743931"/>
                    </a:ext>
                  </a:extLst>
                </a:gridCol>
                <a:gridCol w="1211832">
                  <a:extLst>
                    <a:ext uri="{9D8B030D-6E8A-4147-A177-3AD203B41FA5}">
                      <a16:colId xmlns:a16="http://schemas.microsoft.com/office/drawing/2014/main" val="1775358306"/>
                    </a:ext>
                  </a:extLst>
                </a:gridCol>
              </a:tblGrid>
              <a:tr h="118006">
                <a:tc>
                  <a:txBody>
                    <a:bodyPr/>
                    <a:lstStyle/>
                    <a:p>
                      <a:pPr marL="0" marR="0">
                        <a:spcBef>
                          <a:spcPts val="300"/>
                        </a:spcBef>
                        <a:spcAft>
                          <a:spcPts val="0"/>
                        </a:spcAft>
                      </a:pPr>
                      <a:r>
                        <a:rPr lang="en-US" sz="1200" b="1" dirty="0">
                          <a:solidFill>
                            <a:srgbClr val="404040"/>
                          </a:solidFill>
                          <a:effectLst/>
                          <a:latin typeface="Calibri" panose="020F0502020204030204" pitchFamily="34" charset="0"/>
                          <a:ea typeface="Times New Roman" panose="02020603050405020304" pitchFamily="18" charset="0"/>
                        </a:rPr>
                        <a:t>Milestone</a:t>
                      </a:r>
                      <a:endParaRPr lang="en-US" sz="1200" b="1"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b="1">
                          <a:solidFill>
                            <a:srgbClr val="404040"/>
                          </a:solidFill>
                          <a:effectLst/>
                          <a:latin typeface="Calibri" panose="020F0502020204030204" pitchFamily="34" charset="0"/>
                          <a:ea typeface="Times New Roman" panose="02020603050405020304" pitchFamily="18" charset="0"/>
                        </a:rPr>
                        <a:t>Planned</a:t>
                      </a:r>
                      <a:endParaRPr lang="en-US" sz="1200" b="1">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b="1" dirty="0">
                          <a:solidFill>
                            <a:srgbClr val="404040"/>
                          </a:solidFill>
                          <a:effectLst/>
                          <a:latin typeface="Calibri" panose="020F0502020204030204" pitchFamily="34" charset="0"/>
                          <a:ea typeface="Times New Roman" panose="02020603050405020304" pitchFamily="18" charset="0"/>
                        </a:rPr>
                        <a:t>Actual or Forecast</a:t>
                      </a:r>
                      <a:endParaRPr lang="en-US" sz="1200" b="1"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411792"/>
                  </a:ext>
                </a:extLst>
              </a:tr>
              <a:tr h="118006">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CD-0</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Q1 FY2016</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November 12, 2015 (A)</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308749"/>
                  </a:ext>
                </a:extLst>
              </a:tr>
              <a:tr h="118006">
                <a:tc>
                  <a:txBody>
                    <a:bodyPr/>
                    <a:lstStyle/>
                    <a:p>
                      <a:pPr marL="0" marR="0">
                        <a:spcBef>
                          <a:spcPts val="300"/>
                        </a:spcBef>
                        <a:spcAft>
                          <a:spcPts val="0"/>
                        </a:spcAft>
                      </a:pPr>
                      <a:r>
                        <a:rPr lang="en-US" sz="1200">
                          <a:solidFill>
                            <a:srgbClr val="404040"/>
                          </a:solidFill>
                          <a:effectLst/>
                          <a:latin typeface="Calibri" panose="020F0502020204030204" pitchFamily="34" charset="0"/>
                          <a:ea typeface="Times New Roman" panose="02020603050405020304" pitchFamily="18" charset="0"/>
                        </a:rPr>
                        <a:t>CD-1</a:t>
                      </a:r>
                      <a:endParaRPr lang="en-US" sz="120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FY2017</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457200" rtl="0" eaLnBrk="1" latinLnBrk="0" hangingPunct="1">
                        <a:spcBef>
                          <a:spcPts val="300"/>
                        </a:spcBef>
                        <a:spcAft>
                          <a:spcPts val="0"/>
                        </a:spcAft>
                      </a:pPr>
                      <a:r>
                        <a:rPr lang="en-US" sz="1200" kern="1200" dirty="0">
                          <a:solidFill>
                            <a:srgbClr val="404040"/>
                          </a:solidFill>
                          <a:effectLst/>
                          <a:latin typeface="Calibri" panose="020F0502020204030204" pitchFamily="34" charset="0"/>
                          <a:ea typeface="Times New Roman" panose="02020603050405020304" pitchFamily="18" charset="0"/>
                          <a:cs typeface="+mn-cs"/>
                        </a:rPr>
                        <a:t>July 23, 2018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5951463"/>
                  </a:ext>
                </a:extLst>
              </a:tr>
              <a:tr h="118006">
                <a:tc>
                  <a:txBody>
                    <a:bodyPr/>
                    <a:lstStyle/>
                    <a:p>
                      <a:pPr marL="0" marR="0">
                        <a:spcBef>
                          <a:spcPts val="300"/>
                        </a:spcBef>
                        <a:spcAft>
                          <a:spcPts val="0"/>
                        </a:spcAft>
                      </a:pPr>
                      <a:r>
                        <a:rPr lang="en-US" sz="1200">
                          <a:solidFill>
                            <a:srgbClr val="404040"/>
                          </a:solidFill>
                          <a:effectLst/>
                          <a:latin typeface="Calibri" panose="020F0502020204030204" pitchFamily="34" charset="0"/>
                          <a:ea typeface="Times New Roman" panose="02020603050405020304" pitchFamily="18" charset="0"/>
                        </a:rPr>
                        <a:t>CD-2/3a</a:t>
                      </a:r>
                      <a:endParaRPr lang="en-US" sz="120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FY2019</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Q3FY2019</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114903"/>
                  </a:ext>
                </a:extLst>
              </a:tr>
              <a:tr h="118006">
                <a:tc>
                  <a:txBody>
                    <a:bodyPr/>
                    <a:lstStyle/>
                    <a:p>
                      <a:pPr marL="0" marR="0">
                        <a:spcBef>
                          <a:spcPts val="300"/>
                        </a:spcBef>
                        <a:spcAft>
                          <a:spcPts val="0"/>
                        </a:spcAft>
                      </a:pPr>
                      <a:r>
                        <a:rPr lang="en-US" sz="1200">
                          <a:solidFill>
                            <a:srgbClr val="404040"/>
                          </a:solidFill>
                          <a:effectLst/>
                          <a:latin typeface="Calibri" panose="020F0502020204030204" pitchFamily="34" charset="0"/>
                          <a:ea typeface="Times New Roman" panose="02020603050405020304" pitchFamily="18" charset="0"/>
                        </a:rPr>
                        <a:t>CD-3</a:t>
                      </a:r>
                      <a:endParaRPr lang="en-US" sz="120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a:solidFill>
                            <a:srgbClr val="404040"/>
                          </a:solidFill>
                          <a:effectLst/>
                          <a:latin typeface="Calibri" panose="020F0502020204030204" pitchFamily="34" charset="0"/>
                          <a:ea typeface="Times New Roman" panose="02020603050405020304" pitchFamily="18" charset="0"/>
                        </a:rPr>
                        <a:t>FY2020</a:t>
                      </a:r>
                      <a:endParaRPr lang="en-US" sz="120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Q4FY2020</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4484418"/>
                  </a:ext>
                </a:extLst>
              </a:tr>
              <a:tr h="118006">
                <a:tc>
                  <a:txBody>
                    <a:bodyPr/>
                    <a:lstStyle/>
                    <a:p>
                      <a:pPr marL="0" marR="0">
                        <a:spcBef>
                          <a:spcPts val="300"/>
                        </a:spcBef>
                        <a:spcAft>
                          <a:spcPts val="0"/>
                        </a:spcAft>
                      </a:pPr>
                      <a:r>
                        <a:rPr lang="en-US" sz="1200">
                          <a:solidFill>
                            <a:srgbClr val="404040"/>
                          </a:solidFill>
                          <a:effectLst/>
                          <a:latin typeface="Calibri" panose="020F0502020204030204" pitchFamily="34" charset="0"/>
                          <a:ea typeface="Times New Roman" panose="02020603050405020304" pitchFamily="18" charset="0"/>
                        </a:rPr>
                        <a:t>CD-4</a:t>
                      </a:r>
                      <a:endParaRPr lang="en-US" sz="120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a:solidFill>
                            <a:srgbClr val="404040"/>
                          </a:solidFill>
                          <a:effectLst/>
                          <a:latin typeface="Calibri" panose="020F0502020204030204" pitchFamily="34" charset="0"/>
                          <a:ea typeface="Times New Roman" panose="02020603050405020304" pitchFamily="18" charset="0"/>
                        </a:rPr>
                        <a:t>FY2026</a:t>
                      </a:r>
                      <a:endParaRPr lang="en-US" sz="120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300"/>
                        </a:spcBef>
                        <a:spcAft>
                          <a:spcPts val="0"/>
                        </a:spcAft>
                      </a:pPr>
                      <a:r>
                        <a:rPr lang="en-US" sz="1200" dirty="0">
                          <a:solidFill>
                            <a:srgbClr val="404040"/>
                          </a:solidFill>
                          <a:effectLst/>
                          <a:latin typeface="Calibri" panose="020F0502020204030204" pitchFamily="34" charset="0"/>
                          <a:ea typeface="Times New Roman" panose="02020603050405020304" pitchFamily="18" charset="0"/>
                        </a:rPr>
                        <a:t>Q3FY2027</a:t>
                      </a:r>
                      <a:endParaRPr lang="en-US" sz="1200" dirty="0">
                        <a:solidFill>
                          <a:srgbClr val="40404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558906"/>
                  </a:ext>
                </a:extLst>
              </a:tr>
            </a:tbl>
          </a:graphicData>
        </a:graphic>
      </p:graphicFrame>
      <p:sp>
        <p:nvSpPr>
          <p:cNvPr id="19" name="Content Placeholder 2">
            <a:extLst>
              <a:ext uri="{FF2B5EF4-FFF2-40B4-BE49-F238E27FC236}">
                <a16:creationId xmlns:a16="http://schemas.microsoft.com/office/drawing/2014/main" id="{75EDE0AC-466D-4921-BE60-3B3636DF20C3}"/>
              </a:ext>
            </a:extLst>
          </p:cNvPr>
          <p:cNvSpPr txBox="1">
            <a:spLocks/>
          </p:cNvSpPr>
          <p:nvPr/>
        </p:nvSpPr>
        <p:spPr>
          <a:xfrm>
            <a:off x="222251" y="4313762"/>
            <a:ext cx="8229600" cy="1983619"/>
          </a:xfrm>
        </p:spPr>
        <p:txBody>
          <a:bodyPr>
            <a:normAutofit/>
          </a:bodyPr>
          <a:lst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buFont typeface="Arial" charset="0"/>
              <a:buNone/>
            </a:pPr>
            <a:r>
              <a:rPr lang="en-US" sz="2000" b="1" dirty="0">
                <a:solidFill>
                  <a:schemeClr val="tx2"/>
                </a:solidFill>
              </a:rPr>
              <a:t>FY19 Budget Notes:</a:t>
            </a:r>
          </a:p>
          <a:p>
            <a:r>
              <a:rPr lang="en-US" sz="1800" dirty="0">
                <a:solidFill>
                  <a:srgbClr val="404040"/>
                </a:solidFill>
              </a:rPr>
              <a:t>PIP-II P6 not quite ready as a tool for budget planning.  First priority is FY19 rollup.</a:t>
            </a:r>
          </a:p>
          <a:p>
            <a:r>
              <a:rPr lang="en-US" sz="1800" dirty="0">
                <a:solidFill>
                  <a:srgbClr val="404040"/>
                </a:solidFill>
              </a:rPr>
              <a:t>BPS request ~85 FTE.  Divisions returned ~92 FTE. Both numbers are more than we can afford.  CD-1 profile allowed ~75 FTE for FY19.</a:t>
            </a:r>
            <a:endParaRPr lang="en-US" sz="2500" dirty="0">
              <a:solidFill>
                <a:srgbClr val="404040"/>
              </a:solidFill>
            </a:endParaRPr>
          </a:p>
          <a:p>
            <a:endParaRPr lang="en-US" sz="2000" dirty="0"/>
          </a:p>
        </p:txBody>
      </p:sp>
    </p:spTree>
    <p:extLst>
      <p:ext uri="{BB962C8B-B14F-4D97-AF65-F5344CB8AC3E}">
        <p14:creationId xmlns:p14="http://schemas.microsoft.com/office/powerpoint/2010/main" val="200468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2250" y="4417178"/>
            <a:ext cx="8229600" cy="1983619"/>
          </a:xfrm>
        </p:spPr>
        <p:txBody>
          <a:bodyPr>
            <a:normAutofit/>
          </a:bodyPr>
          <a:lstStyle/>
          <a:p>
            <a:endParaRPr lang="en-US" sz="2500" dirty="0">
              <a:solidFill>
                <a:srgbClr val="404040"/>
              </a:solidFill>
            </a:endParaRPr>
          </a:p>
          <a:p>
            <a:endParaRPr lang="en-US" sz="2000" dirty="0"/>
          </a:p>
        </p:txBody>
      </p:sp>
      <p:sp>
        <p:nvSpPr>
          <p:cNvPr id="16" name="Title 1">
            <a:extLst>
              <a:ext uri="{FF2B5EF4-FFF2-40B4-BE49-F238E27FC236}">
                <a16:creationId xmlns:a16="http://schemas.microsoft.com/office/drawing/2014/main" id="{73B70437-A697-44BD-BB14-B67E824122A7}"/>
              </a:ext>
            </a:extLst>
          </p:cNvPr>
          <p:cNvSpPr txBox="1">
            <a:spLocks/>
          </p:cNvSpPr>
          <p:nvPr/>
        </p:nvSpPr>
        <p:spPr>
          <a:xfrm>
            <a:off x="203651" y="83991"/>
            <a:ext cx="8686800" cy="427877"/>
          </a:xfrm>
        </p:spPr>
        <p:txBody>
          <a:bodyPr anchor="b"/>
          <a:lstStyle>
            <a:lvl1pPr algn="ctr" defTabSz="457200" rtl="0" eaLnBrk="1" fontAlgn="base" hangingPunct="1">
              <a:spcBef>
                <a:spcPct val="0"/>
              </a:spcBef>
              <a:spcAft>
                <a:spcPct val="0"/>
              </a:spcAft>
              <a:defRPr sz="60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a:lstStyle>
          <a:p>
            <a:pPr algn="l"/>
            <a:r>
              <a:rPr lang="en-US" sz="2400" dirty="0">
                <a:solidFill>
                  <a:schemeClr val="tx2"/>
                </a:solidFill>
                <a:latin typeface="Helvetica" panose="020B0604020202020204" pitchFamily="34" charset="0"/>
                <a:cs typeface="Helvetica" panose="020B0604020202020204" pitchFamily="34" charset="0"/>
              </a:rPr>
              <a:t>FY18 Financials – End of Year</a:t>
            </a:r>
          </a:p>
        </p:txBody>
      </p:sp>
      <p:sp>
        <p:nvSpPr>
          <p:cNvPr id="18" name="Slide Number Placeholder 17">
            <a:extLst>
              <a:ext uri="{FF2B5EF4-FFF2-40B4-BE49-F238E27FC236}">
                <a16:creationId xmlns:a16="http://schemas.microsoft.com/office/drawing/2014/main" id="{75F3954E-AF71-4853-AC6D-F72FEE863FE0}"/>
              </a:ext>
            </a:extLst>
          </p:cNvPr>
          <p:cNvSpPr>
            <a:spLocks noGrp="1"/>
          </p:cNvSpPr>
          <p:nvPr>
            <p:ph type="sldNum" sz="quarter" idx="12"/>
          </p:nvPr>
        </p:nvSpPr>
        <p:spPr/>
        <p:txBody>
          <a:bodyPr/>
          <a:lstStyle/>
          <a:p>
            <a:fld id="{BD861219-22F8-4446-B763-DCCC4BB17535}" type="slidenum">
              <a:rPr lang="en-US" smtClean="0"/>
              <a:t>5</a:t>
            </a:fld>
            <a:endParaRPr lang="en-US"/>
          </a:p>
        </p:txBody>
      </p:sp>
      <p:graphicFrame>
        <p:nvGraphicFramePr>
          <p:cNvPr id="4" name="Table 3">
            <a:extLst>
              <a:ext uri="{FF2B5EF4-FFF2-40B4-BE49-F238E27FC236}">
                <a16:creationId xmlns:a16="http://schemas.microsoft.com/office/drawing/2014/main" id="{6A2BBD36-8211-4D3F-99E3-25704BFB219E}"/>
              </a:ext>
            </a:extLst>
          </p:cNvPr>
          <p:cNvGraphicFramePr>
            <a:graphicFrameLocks noGrp="1"/>
          </p:cNvGraphicFramePr>
          <p:nvPr>
            <p:extLst>
              <p:ext uri="{D42A27DB-BD31-4B8C-83A1-F6EECF244321}">
                <p14:modId xmlns:p14="http://schemas.microsoft.com/office/powerpoint/2010/main" val="1076493722"/>
              </p:ext>
            </p:extLst>
          </p:nvPr>
        </p:nvGraphicFramePr>
        <p:xfrm>
          <a:off x="318781" y="511868"/>
          <a:ext cx="8571670" cy="4550793"/>
        </p:xfrm>
        <a:graphic>
          <a:graphicData uri="http://schemas.openxmlformats.org/drawingml/2006/table">
            <a:tbl>
              <a:tblPr firstRow="1" bandRow="1">
                <a:tableStyleId>{2D5ABB26-0587-4C30-8999-92F81FD0307C}</a:tableStyleId>
              </a:tblPr>
              <a:tblGrid>
                <a:gridCol w="4285835">
                  <a:extLst>
                    <a:ext uri="{9D8B030D-6E8A-4147-A177-3AD203B41FA5}">
                      <a16:colId xmlns:a16="http://schemas.microsoft.com/office/drawing/2014/main" val="2764045650"/>
                    </a:ext>
                  </a:extLst>
                </a:gridCol>
                <a:gridCol w="4285835">
                  <a:extLst>
                    <a:ext uri="{9D8B030D-6E8A-4147-A177-3AD203B41FA5}">
                      <a16:colId xmlns:a16="http://schemas.microsoft.com/office/drawing/2014/main" val="1689131445"/>
                    </a:ext>
                  </a:extLst>
                </a:gridCol>
              </a:tblGrid>
              <a:tr h="1516931">
                <a:tc>
                  <a:txBody>
                    <a:bodyPr/>
                    <a:lstStyle/>
                    <a:p>
                      <a:r>
                        <a:rPr lang="en-US" u="sng" dirty="0"/>
                        <a:t>FY18</a:t>
                      </a:r>
                    </a:p>
                  </a:txBody>
                  <a:tcPr/>
                </a:tc>
                <a:tc>
                  <a:txBody>
                    <a:bodyPr/>
                    <a:lstStyle/>
                    <a:p>
                      <a:r>
                        <a:rPr lang="en-US" u="sng" dirty="0"/>
                        <a:t>Inception to Date</a:t>
                      </a:r>
                    </a:p>
                  </a:txBody>
                  <a:tcPr/>
                </a:tc>
                <a:extLst>
                  <a:ext uri="{0D108BD9-81ED-4DB2-BD59-A6C34878D82A}">
                    <a16:rowId xmlns:a16="http://schemas.microsoft.com/office/drawing/2014/main" val="3210974460"/>
                  </a:ext>
                </a:extLst>
              </a:tr>
              <a:tr h="151693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67719916"/>
                  </a:ext>
                </a:extLst>
              </a:tr>
              <a:tr h="151693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22609778"/>
                  </a:ext>
                </a:extLst>
              </a:tr>
            </a:tbl>
          </a:graphicData>
        </a:graphic>
      </p:graphicFrame>
      <p:sp>
        <p:nvSpPr>
          <p:cNvPr id="11" name="Date Placeholder 10">
            <a:extLst>
              <a:ext uri="{FF2B5EF4-FFF2-40B4-BE49-F238E27FC236}">
                <a16:creationId xmlns:a16="http://schemas.microsoft.com/office/drawing/2014/main" id="{9548E400-BD39-493D-A92D-8E25D7FEF36B}"/>
              </a:ext>
            </a:extLst>
          </p:cNvPr>
          <p:cNvSpPr>
            <a:spLocks noGrp="1"/>
          </p:cNvSpPr>
          <p:nvPr>
            <p:ph type="dt" sz="half" idx="10"/>
          </p:nvPr>
        </p:nvSpPr>
        <p:spPr/>
        <p:txBody>
          <a:bodyPr/>
          <a:lstStyle/>
          <a:p>
            <a:fld id="{B59A9CE1-C91A-4DF2-8A49-65F6E7C74834}" type="datetime1">
              <a:rPr lang="en-US" smtClean="0"/>
              <a:t>10/16/2018</a:t>
            </a:fld>
            <a:endParaRPr lang="en-US"/>
          </a:p>
        </p:txBody>
      </p:sp>
      <p:pic>
        <p:nvPicPr>
          <p:cNvPr id="6" name="Picture 5">
            <a:extLst>
              <a:ext uri="{FF2B5EF4-FFF2-40B4-BE49-F238E27FC236}">
                <a16:creationId xmlns:a16="http://schemas.microsoft.com/office/drawing/2014/main" id="{6DADEECA-4B62-4BAF-A31A-566ABF0DC7BC}"/>
              </a:ext>
            </a:extLst>
          </p:cNvPr>
          <p:cNvPicPr>
            <a:picLocks noChangeAspect="1"/>
          </p:cNvPicPr>
          <p:nvPr/>
        </p:nvPicPr>
        <p:blipFill>
          <a:blip r:embed="rId2"/>
          <a:stretch>
            <a:fillRect/>
          </a:stretch>
        </p:blipFill>
        <p:spPr>
          <a:xfrm>
            <a:off x="426657" y="847929"/>
            <a:ext cx="3782737" cy="3537812"/>
          </a:xfrm>
          <a:prstGeom prst="rect">
            <a:avLst/>
          </a:prstGeom>
        </p:spPr>
      </p:pic>
      <p:pic>
        <p:nvPicPr>
          <p:cNvPr id="9" name="Picture 8">
            <a:extLst>
              <a:ext uri="{FF2B5EF4-FFF2-40B4-BE49-F238E27FC236}">
                <a16:creationId xmlns:a16="http://schemas.microsoft.com/office/drawing/2014/main" id="{48FCFE67-37C7-4305-908E-55AFA6E6BA97}"/>
              </a:ext>
            </a:extLst>
          </p:cNvPr>
          <p:cNvPicPr>
            <a:picLocks noChangeAspect="1"/>
          </p:cNvPicPr>
          <p:nvPr/>
        </p:nvPicPr>
        <p:blipFill>
          <a:blip r:embed="rId3"/>
          <a:stretch>
            <a:fillRect/>
          </a:stretch>
        </p:blipFill>
        <p:spPr>
          <a:xfrm>
            <a:off x="928356" y="4460290"/>
            <a:ext cx="2629476" cy="1549781"/>
          </a:xfrm>
          <a:prstGeom prst="rect">
            <a:avLst/>
          </a:prstGeom>
        </p:spPr>
      </p:pic>
      <p:pic>
        <p:nvPicPr>
          <p:cNvPr id="10" name="Picture 9">
            <a:extLst>
              <a:ext uri="{FF2B5EF4-FFF2-40B4-BE49-F238E27FC236}">
                <a16:creationId xmlns:a16="http://schemas.microsoft.com/office/drawing/2014/main" id="{83185067-5C43-46AF-A37B-B426EF4CEA1E}"/>
              </a:ext>
            </a:extLst>
          </p:cNvPr>
          <p:cNvPicPr>
            <a:picLocks noChangeAspect="1"/>
          </p:cNvPicPr>
          <p:nvPr/>
        </p:nvPicPr>
        <p:blipFill>
          <a:blip r:embed="rId4"/>
          <a:stretch>
            <a:fillRect/>
          </a:stretch>
        </p:blipFill>
        <p:spPr>
          <a:xfrm>
            <a:off x="5263200" y="4701775"/>
            <a:ext cx="2629476" cy="1295719"/>
          </a:xfrm>
          <a:prstGeom prst="rect">
            <a:avLst/>
          </a:prstGeom>
        </p:spPr>
      </p:pic>
      <p:pic>
        <p:nvPicPr>
          <p:cNvPr id="12" name="Picture 11">
            <a:extLst>
              <a:ext uri="{FF2B5EF4-FFF2-40B4-BE49-F238E27FC236}">
                <a16:creationId xmlns:a16="http://schemas.microsoft.com/office/drawing/2014/main" id="{69CE785D-5474-4F2D-8CBA-D2A268A6987E}"/>
              </a:ext>
            </a:extLst>
          </p:cNvPr>
          <p:cNvPicPr>
            <a:picLocks noChangeAspect="1"/>
          </p:cNvPicPr>
          <p:nvPr/>
        </p:nvPicPr>
        <p:blipFill>
          <a:blip r:embed="rId5"/>
          <a:stretch>
            <a:fillRect/>
          </a:stretch>
        </p:blipFill>
        <p:spPr>
          <a:xfrm>
            <a:off x="4689309" y="847929"/>
            <a:ext cx="4028034" cy="3729967"/>
          </a:xfrm>
          <a:prstGeom prst="rect">
            <a:avLst/>
          </a:prstGeom>
        </p:spPr>
      </p:pic>
    </p:spTree>
    <p:extLst>
      <p:ext uri="{BB962C8B-B14F-4D97-AF65-F5344CB8AC3E}">
        <p14:creationId xmlns:p14="http://schemas.microsoft.com/office/powerpoint/2010/main" val="161918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7752B-5595-4B0C-B5B8-4710B17AAA5E}"/>
              </a:ext>
            </a:extLst>
          </p:cNvPr>
          <p:cNvSpPr>
            <a:spLocks noGrp="1"/>
          </p:cNvSpPr>
          <p:nvPr>
            <p:ph type="title"/>
          </p:nvPr>
        </p:nvSpPr>
        <p:spPr>
          <a:xfrm>
            <a:off x="94740" y="376688"/>
            <a:ext cx="9049260" cy="512678"/>
          </a:xfrm>
        </p:spPr>
        <p:txBody>
          <a:bodyPr/>
          <a:lstStyle/>
          <a:p>
            <a:r>
              <a:rPr lang="en-US" sz="2400" dirty="0"/>
              <a:t>Updates - International Partnerships, In-kind Contributions</a:t>
            </a:r>
            <a:br>
              <a:rPr lang="en-US" sz="2400" dirty="0"/>
            </a:br>
            <a:endParaRPr lang="en-US" sz="2400" dirty="0">
              <a:solidFill>
                <a:srgbClr val="FF0000"/>
              </a:solidFill>
            </a:endParaRPr>
          </a:p>
        </p:txBody>
      </p:sp>
      <p:sp>
        <p:nvSpPr>
          <p:cNvPr id="20" name="Content Placeholder 19">
            <a:extLst>
              <a:ext uri="{FF2B5EF4-FFF2-40B4-BE49-F238E27FC236}">
                <a16:creationId xmlns:a16="http://schemas.microsoft.com/office/drawing/2014/main" id="{2CD772AA-0826-4299-B956-608817087496}"/>
              </a:ext>
            </a:extLst>
          </p:cNvPr>
          <p:cNvSpPr>
            <a:spLocks noGrp="1"/>
          </p:cNvSpPr>
          <p:nvPr>
            <p:ph idx="1"/>
          </p:nvPr>
        </p:nvSpPr>
        <p:spPr>
          <a:xfrm>
            <a:off x="94741" y="662610"/>
            <a:ext cx="8537532" cy="5492530"/>
          </a:xfrm>
        </p:spPr>
        <p:txBody>
          <a:bodyPr>
            <a:normAutofit lnSpcReduction="10000"/>
          </a:bodyPr>
          <a:lstStyle/>
          <a:p>
            <a:pPr lvl="0"/>
            <a:r>
              <a:rPr lang="en-US" dirty="0"/>
              <a:t>Four long term and one short term DAE visitors arrived at </a:t>
            </a:r>
            <a:r>
              <a:rPr lang="en-US" dirty="0" err="1"/>
              <a:t>Fermilab</a:t>
            </a:r>
            <a:r>
              <a:rPr lang="en-US" dirty="0"/>
              <a:t> </a:t>
            </a:r>
          </a:p>
          <a:p>
            <a:pPr lvl="0"/>
            <a:r>
              <a:rPr lang="en-US" dirty="0"/>
              <a:t>Progress on Export Control: Received guidance from Steve </a:t>
            </a:r>
            <a:r>
              <a:rPr lang="en-US" dirty="0" err="1"/>
              <a:t>Clagett</a:t>
            </a:r>
            <a:r>
              <a:rPr lang="en-US" dirty="0"/>
              <a:t> and Chantal Lakatos of the U.S. Department of Commerce’s Bureau of Industry and Security (BIS), on preparing an application to request a license for accelerator components. In process. </a:t>
            </a:r>
          </a:p>
          <a:p>
            <a:pPr lvl="0"/>
            <a:r>
              <a:rPr lang="en-US" dirty="0"/>
              <a:t>Constructive DOE GC visit: toured PIP2IT, clarified PPDs, SOIs </a:t>
            </a:r>
          </a:p>
          <a:p>
            <a:pPr lvl="0"/>
            <a:r>
              <a:rPr lang="en-US" dirty="0"/>
              <a:t>Two Italian prototype LB650 cavities to arrive ~ June/July 2019 [3-4 months late]</a:t>
            </a:r>
          </a:p>
          <a:p>
            <a:pPr lvl="0"/>
            <a:r>
              <a:rPr lang="en-US" dirty="0"/>
              <a:t>UK visitors – funding starts to flow April 2019</a:t>
            </a:r>
          </a:p>
          <a:p>
            <a:pPr lvl="0"/>
            <a:r>
              <a:rPr lang="en-US" dirty="0" err="1"/>
              <a:t>Cryoplant</a:t>
            </a:r>
            <a:r>
              <a:rPr lang="en-US" dirty="0"/>
              <a:t> bids were opened last Friday </a:t>
            </a: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8F62078A-D2F6-4D02-BE06-FA104419BA1C}"/>
              </a:ext>
            </a:extLst>
          </p:cNvPr>
          <p:cNvSpPr>
            <a:spLocks noGrp="1"/>
          </p:cNvSpPr>
          <p:nvPr>
            <p:ph type="sldNum" sz="quarter" idx="12"/>
          </p:nvPr>
        </p:nvSpPr>
        <p:spPr/>
        <p:txBody>
          <a:bodyPr/>
          <a:lstStyle/>
          <a:p>
            <a:pPr>
              <a:defRPr/>
            </a:pPr>
            <a:fld id="{148C009B-CB69-E04A-B9B3-34B26D69E9CF}" type="slidenum">
              <a:rPr lang="en-US" smtClean="0"/>
              <a:pPr>
                <a:defRPr/>
              </a:pPr>
              <a:t>6</a:t>
            </a:fld>
            <a:endParaRPr lang="en-US" dirty="0"/>
          </a:p>
        </p:txBody>
      </p:sp>
      <p:sp>
        <p:nvSpPr>
          <p:cNvPr id="3" name="Date Placeholder 2">
            <a:extLst>
              <a:ext uri="{FF2B5EF4-FFF2-40B4-BE49-F238E27FC236}">
                <a16:creationId xmlns:a16="http://schemas.microsoft.com/office/drawing/2014/main" id="{0A50AD9B-CFEF-4C65-8D5B-A01BDABE999B}"/>
              </a:ext>
            </a:extLst>
          </p:cNvPr>
          <p:cNvSpPr>
            <a:spLocks noGrp="1"/>
          </p:cNvSpPr>
          <p:nvPr>
            <p:ph type="dt" sz="half" idx="10"/>
          </p:nvPr>
        </p:nvSpPr>
        <p:spPr/>
        <p:txBody>
          <a:bodyPr/>
          <a:lstStyle/>
          <a:p>
            <a:fld id="{383D2905-A945-4F21-A596-64A6A87C60B3}" type="datetime1">
              <a:rPr lang="en-US" altLang="en-US" smtClean="0"/>
              <a:t>10/16/2018</a:t>
            </a:fld>
            <a:endParaRPr lang="en-US" altLang="en-US" dirty="0"/>
          </a:p>
        </p:txBody>
      </p:sp>
    </p:spTree>
    <p:extLst>
      <p:ext uri="{BB962C8B-B14F-4D97-AF65-F5344CB8AC3E}">
        <p14:creationId xmlns:p14="http://schemas.microsoft.com/office/powerpoint/2010/main" val="95086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F6C5D-2570-4658-AFA7-8BC4107A49DA}"/>
              </a:ext>
            </a:extLst>
          </p:cNvPr>
          <p:cNvSpPr>
            <a:spLocks noGrp="1"/>
          </p:cNvSpPr>
          <p:nvPr>
            <p:ph type="title"/>
          </p:nvPr>
        </p:nvSpPr>
        <p:spPr/>
        <p:txBody>
          <a:bodyPr/>
          <a:lstStyle/>
          <a:p>
            <a:r>
              <a:rPr lang="en-US" dirty="0"/>
              <a:t>ESH&amp;Q Update</a:t>
            </a:r>
          </a:p>
        </p:txBody>
      </p:sp>
      <p:sp>
        <p:nvSpPr>
          <p:cNvPr id="3" name="Content Placeholder 2">
            <a:extLst>
              <a:ext uri="{FF2B5EF4-FFF2-40B4-BE49-F238E27FC236}">
                <a16:creationId xmlns:a16="http://schemas.microsoft.com/office/drawing/2014/main" id="{B18DFB54-F748-48F2-B3AD-F03A8E91F0EB}"/>
              </a:ext>
            </a:extLst>
          </p:cNvPr>
          <p:cNvSpPr>
            <a:spLocks noGrp="1"/>
          </p:cNvSpPr>
          <p:nvPr>
            <p:ph idx="1"/>
          </p:nvPr>
        </p:nvSpPr>
        <p:spPr/>
        <p:txBody>
          <a:bodyPr>
            <a:normAutofit fontScale="70000" lnSpcReduction="20000"/>
          </a:bodyPr>
          <a:lstStyle/>
          <a:p>
            <a:pPr lvl="0"/>
            <a:r>
              <a:rPr lang="en-US" dirty="0"/>
              <a:t>DOE released the PIP-II EA for public comments from Oct 15 – Nov 15</a:t>
            </a:r>
          </a:p>
          <a:p>
            <a:pPr lvl="1"/>
            <a:r>
              <a:rPr lang="en-US" sz="2400" dirty="0"/>
              <a:t>Still on track for a FONSI determination by the end of CY18</a:t>
            </a:r>
          </a:p>
          <a:p>
            <a:pPr lvl="1"/>
            <a:r>
              <a:rPr lang="en-US" u="sng" dirty="0">
                <a:hlinkClick r:id="rId2"/>
              </a:rPr>
              <a:t>http://pip2.fnal.gov/env-assessment</a:t>
            </a:r>
            <a:endParaRPr lang="en-US" sz="2400" dirty="0"/>
          </a:p>
          <a:p>
            <a:pPr lvl="0"/>
            <a:r>
              <a:rPr lang="en-US" dirty="0"/>
              <a:t>PIP-II Safety by Design Implementation guidance document ready for project review</a:t>
            </a:r>
          </a:p>
          <a:p>
            <a:pPr lvl="0"/>
            <a:r>
              <a:rPr lang="en-US" dirty="0"/>
              <a:t>Updating the PIP-II PHAR for the upcoming IPR</a:t>
            </a:r>
          </a:p>
          <a:p>
            <a:pPr lvl="0"/>
            <a:r>
              <a:rPr lang="en-US" dirty="0"/>
              <a:t>Working with the ESH&amp;Q Section Construction Oversight and Safety Group to Develop the PIP-II Construction Safety and Health Plan</a:t>
            </a:r>
          </a:p>
          <a:p>
            <a:pPr lvl="0"/>
            <a:r>
              <a:rPr lang="en-US" dirty="0"/>
              <a:t>ESH&amp;Q Radiation Physics Science Department provided comments on the PIP2IT Shielding Assessment</a:t>
            </a:r>
          </a:p>
          <a:p>
            <a:pPr lvl="1"/>
            <a:r>
              <a:rPr lang="en-US" sz="2400" dirty="0"/>
              <a:t>Updates for the final PIP2IT shielding assessment to support 25 MeV operations are in progress</a:t>
            </a:r>
          </a:p>
          <a:p>
            <a:pPr lvl="0"/>
            <a:r>
              <a:rPr lang="en-US" dirty="0"/>
              <a:t>ESH&amp;Q Radiation Physics Science Department is analyzing the planned cryogenic penetration into the </a:t>
            </a:r>
            <a:r>
              <a:rPr lang="en-US" dirty="0" err="1"/>
              <a:t>Linac</a:t>
            </a:r>
            <a:r>
              <a:rPr lang="en-US" dirty="0"/>
              <a:t> enclosure in support of constructing the Cryogenic Building in 2019</a:t>
            </a:r>
          </a:p>
          <a:p>
            <a:pPr lvl="1"/>
            <a:r>
              <a:rPr lang="en-US" sz="2400" dirty="0"/>
              <a:t>Anticipate results next month</a:t>
            </a:r>
          </a:p>
          <a:p>
            <a:pPr lvl="1"/>
            <a:r>
              <a:rPr lang="en-US" sz="2400" dirty="0"/>
              <a:t>Analysis is required before going out for bids on the Cryogenic Building</a:t>
            </a:r>
          </a:p>
          <a:p>
            <a:r>
              <a:rPr lang="en-US" sz="2600" dirty="0"/>
              <a:t>First draft of QA plan under internal review </a:t>
            </a:r>
          </a:p>
          <a:p>
            <a:r>
              <a:rPr lang="en-US" sz="2600" dirty="0"/>
              <a:t>QA Audit at MSU/FRIB next week</a:t>
            </a:r>
          </a:p>
          <a:p>
            <a:pPr lvl="0"/>
            <a:endParaRPr lang="en-US" dirty="0"/>
          </a:p>
          <a:p>
            <a:endParaRPr lang="en-US" dirty="0"/>
          </a:p>
        </p:txBody>
      </p:sp>
      <p:sp>
        <p:nvSpPr>
          <p:cNvPr id="4" name="Date Placeholder 3">
            <a:extLst>
              <a:ext uri="{FF2B5EF4-FFF2-40B4-BE49-F238E27FC236}">
                <a16:creationId xmlns:a16="http://schemas.microsoft.com/office/drawing/2014/main" id="{4E91ED49-2C3F-430C-9344-A575A41189C3}"/>
              </a:ext>
            </a:extLst>
          </p:cNvPr>
          <p:cNvSpPr>
            <a:spLocks noGrp="1"/>
          </p:cNvSpPr>
          <p:nvPr>
            <p:ph type="dt" sz="half" idx="10"/>
          </p:nvPr>
        </p:nvSpPr>
        <p:spPr/>
        <p:txBody>
          <a:bodyPr/>
          <a:lstStyle/>
          <a:p>
            <a:fld id="{8FB415D8-DB2A-4C3D-BAE8-B44BCE493F26}" type="datetime1">
              <a:rPr lang="en-US" altLang="en-US" smtClean="0"/>
              <a:t>10/16/2018</a:t>
            </a:fld>
            <a:endParaRPr lang="en-US" altLang="en-US" dirty="0"/>
          </a:p>
        </p:txBody>
      </p:sp>
      <p:sp>
        <p:nvSpPr>
          <p:cNvPr id="5" name="Slide Number Placeholder 4">
            <a:extLst>
              <a:ext uri="{FF2B5EF4-FFF2-40B4-BE49-F238E27FC236}">
                <a16:creationId xmlns:a16="http://schemas.microsoft.com/office/drawing/2014/main" id="{10D21D9A-606F-4919-A3E7-98B861C3AF90}"/>
              </a:ext>
            </a:extLst>
          </p:cNvPr>
          <p:cNvSpPr>
            <a:spLocks noGrp="1"/>
          </p:cNvSpPr>
          <p:nvPr>
            <p:ph type="sldNum" sz="quarter" idx="12"/>
          </p:nvPr>
        </p:nvSpPr>
        <p:spPr/>
        <p:txBody>
          <a:bodyPr/>
          <a:lstStyle/>
          <a:p>
            <a:fld id="{D4078CA2-75EA-4F42-B0AF-FB0975373545}" type="slidenum">
              <a:rPr lang="en-US" altLang="en-US" smtClean="0"/>
              <a:pPr/>
              <a:t>7</a:t>
            </a:fld>
            <a:endParaRPr lang="en-US" altLang="en-US" dirty="0"/>
          </a:p>
        </p:txBody>
      </p:sp>
    </p:spTree>
    <p:extLst>
      <p:ext uri="{BB962C8B-B14F-4D97-AF65-F5344CB8AC3E}">
        <p14:creationId xmlns:p14="http://schemas.microsoft.com/office/powerpoint/2010/main" val="44274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A2004-C5EF-4BC5-972B-090761F89E60}"/>
              </a:ext>
            </a:extLst>
          </p:cNvPr>
          <p:cNvSpPr>
            <a:spLocks noGrp="1"/>
          </p:cNvSpPr>
          <p:nvPr>
            <p:ph type="title"/>
          </p:nvPr>
        </p:nvSpPr>
        <p:spPr/>
        <p:txBody>
          <a:bodyPr/>
          <a:lstStyle/>
          <a:p>
            <a:r>
              <a:rPr lang="en-US" dirty="0"/>
              <a:t>WBS 121.2 SRF Updates – HWR Cryomodule</a:t>
            </a:r>
          </a:p>
        </p:txBody>
      </p:sp>
      <p:sp>
        <p:nvSpPr>
          <p:cNvPr id="4" name="Date Placeholder 3">
            <a:extLst>
              <a:ext uri="{FF2B5EF4-FFF2-40B4-BE49-F238E27FC236}">
                <a16:creationId xmlns:a16="http://schemas.microsoft.com/office/drawing/2014/main" id="{7D8D3715-F846-4921-8605-FBC3FF256CA9}"/>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E98CA81C-36FB-45BF-832B-A10E07FC6C33}" type="datetime1">
              <a:rPr kumimoji="0" lang="en-US" sz="1200" b="0" i="0" u="none" strike="noStrike" kern="1200" cap="none" spc="0" normalizeH="0" baseline="0" noProof="0" smtClean="0">
                <a:ln>
                  <a:noFill/>
                </a:ln>
                <a:solidFill>
                  <a:srgbClr val="004C97"/>
                </a:solidFill>
                <a:effectLst/>
                <a:uLnTx/>
                <a:uFillTx/>
                <a:latin typeface="Helvetica" charset="0"/>
              </a:rPr>
              <a:t>10/16/2018</a:t>
            </a:fld>
            <a:endParaRPr kumimoji="0" 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5" name="Slide Number Placeholder 4">
            <a:extLst>
              <a:ext uri="{FF2B5EF4-FFF2-40B4-BE49-F238E27FC236}">
                <a16:creationId xmlns:a16="http://schemas.microsoft.com/office/drawing/2014/main" id="{F57E6BBD-E7BD-4813-BBCB-66818B86831C}"/>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Geneva" charset="0"/>
              </a:rPr>
              <a:pPr marL="0" marR="0" lvl="0" indent="0" algn="l" defTabSz="4572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8" name="TextBox 7">
            <a:extLst>
              <a:ext uri="{FF2B5EF4-FFF2-40B4-BE49-F238E27FC236}">
                <a16:creationId xmlns:a16="http://schemas.microsoft.com/office/drawing/2014/main" id="{5624000B-2E3D-4667-8103-80F015DC5C14}"/>
              </a:ext>
            </a:extLst>
          </p:cNvPr>
          <p:cNvSpPr txBox="1"/>
          <p:nvPr/>
        </p:nvSpPr>
        <p:spPr>
          <a:xfrm>
            <a:off x="597717" y="692619"/>
            <a:ext cx="6674792" cy="369332"/>
          </a:xfrm>
          <a:prstGeom prst="rect">
            <a:avLst/>
          </a:prstGeom>
          <a:noFill/>
        </p:spPr>
        <p:txBody>
          <a:bodyPr wrap="square" rtlCol="0">
            <a:spAutoFit/>
          </a:bodyPr>
          <a:lstStyle/>
          <a:p>
            <a:pPr lvl="0"/>
            <a:r>
              <a:rPr lang="en-US" sz="1800" dirty="0">
                <a:solidFill>
                  <a:srgbClr val="003087"/>
                </a:solidFill>
                <a:latin typeface="Calibri" charset="0"/>
                <a:ea typeface="Geneva" charset="0"/>
              </a:rPr>
              <a:t>HWR</a:t>
            </a:r>
            <a:r>
              <a:rPr kumimoji="0" lang="en-US" sz="1800" b="0" i="0" u="none" strike="noStrike" kern="1200" cap="none" spc="0" normalizeH="0" baseline="0" noProof="0" dirty="0">
                <a:ln>
                  <a:noFill/>
                </a:ln>
                <a:solidFill>
                  <a:srgbClr val="003087"/>
                </a:solidFill>
                <a:effectLst/>
                <a:uLnTx/>
                <a:uFillTx/>
                <a:latin typeface="Calibri" charset="0"/>
                <a:ea typeface="Geneva" charset="0"/>
                <a:cs typeface="+mn-cs"/>
              </a:rPr>
              <a:t> Cavities </a:t>
            </a:r>
            <a:r>
              <a:rPr lang="en-US" sz="1800" dirty="0">
                <a:solidFill>
                  <a:srgbClr val="003087"/>
                </a:solidFill>
                <a:latin typeface="Calibri" charset="0"/>
                <a:ea typeface="Geneva" charset="0"/>
              </a:rPr>
              <a:t>(9.7 MV/m, Q0 = 5e9)</a:t>
            </a:r>
            <a:endParaRPr kumimoji="0" lang="en-US" sz="1800" b="0" i="0" u="none" strike="noStrike" kern="1200" cap="none" spc="0" normalizeH="0" baseline="0" noProof="0" dirty="0">
              <a:ln>
                <a:noFill/>
              </a:ln>
              <a:solidFill>
                <a:srgbClr val="003087"/>
              </a:solidFill>
              <a:effectLst/>
              <a:uLnTx/>
              <a:uFillTx/>
              <a:latin typeface="Calibri" charset="0"/>
              <a:ea typeface="Geneva" charset="0"/>
              <a:cs typeface="+mn-cs"/>
            </a:endParaRPr>
          </a:p>
        </p:txBody>
      </p:sp>
      <p:sp>
        <p:nvSpPr>
          <p:cNvPr id="12" name="TextBox 11">
            <a:extLst>
              <a:ext uri="{FF2B5EF4-FFF2-40B4-BE49-F238E27FC236}">
                <a16:creationId xmlns:a16="http://schemas.microsoft.com/office/drawing/2014/main" id="{10414F5F-F351-4274-A616-1982445C96D3}"/>
              </a:ext>
            </a:extLst>
          </p:cNvPr>
          <p:cNvSpPr txBox="1"/>
          <p:nvPr/>
        </p:nvSpPr>
        <p:spPr>
          <a:xfrm>
            <a:off x="-74894" y="4100825"/>
            <a:ext cx="6343810" cy="1946293"/>
          </a:xfrm>
          <a:prstGeom prst="rect">
            <a:avLst/>
          </a:prstGeom>
          <a:noFill/>
        </p:spPr>
        <p:txBody>
          <a:bodyPr wrap="square" rtlCol="0">
            <a:noAutofit/>
          </a:bodyPr>
          <a:lstStyle/>
          <a:p>
            <a:pPr marL="742950" lvl="1" indent="-285750">
              <a:buFont typeface="Arial" panose="020B0604020202020204" pitchFamily="34" charset="0"/>
              <a:buChar char="•"/>
            </a:pPr>
            <a:r>
              <a:rPr lang="en-US" sz="1800" dirty="0"/>
              <a:t>Received authorization to proceed with Critical Lift, cryomodule lid now lifted and installed on assembly stands (see photo).</a:t>
            </a:r>
          </a:p>
          <a:p>
            <a:pPr marL="742950" lvl="1" indent="-285750">
              <a:buFont typeface="Arial" panose="020B0604020202020204" pitchFamily="34" charset="0"/>
              <a:buChar char="•"/>
            </a:pPr>
            <a:r>
              <a:rPr lang="en-US" sz="1800" dirty="0"/>
              <a:t>Cleaning and assembly procedures for solenoids/BPM verified, cleaning and assembly of remaining solenoids to proceed next.</a:t>
            </a:r>
          </a:p>
          <a:p>
            <a:pPr marL="742950" lvl="1" indent="-285750">
              <a:buFont typeface="Arial" panose="020B0604020202020204" pitchFamily="34" charset="0"/>
              <a:buChar char="•"/>
            </a:pPr>
            <a:r>
              <a:rPr lang="en-US" sz="1800" dirty="0"/>
              <a:t>Remaining Work Control Documents for cryomodule assembly are being completed.</a:t>
            </a:r>
          </a:p>
        </p:txBody>
      </p:sp>
      <p:pic>
        <p:nvPicPr>
          <p:cNvPr id="2" name="Picture 1">
            <a:extLst>
              <a:ext uri="{FF2B5EF4-FFF2-40B4-BE49-F238E27FC236}">
                <a16:creationId xmlns:a16="http://schemas.microsoft.com/office/drawing/2014/main" id="{1519DED0-C897-4BBA-AFC5-D04D87291AC6}"/>
              </a:ext>
            </a:extLst>
          </p:cNvPr>
          <p:cNvPicPr>
            <a:picLocks noChangeAspect="1"/>
          </p:cNvPicPr>
          <p:nvPr/>
        </p:nvPicPr>
        <p:blipFill>
          <a:blip r:embed="rId2"/>
          <a:stretch>
            <a:fillRect/>
          </a:stretch>
        </p:blipFill>
        <p:spPr>
          <a:xfrm>
            <a:off x="1060028" y="1061951"/>
            <a:ext cx="6171645" cy="3038874"/>
          </a:xfrm>
          <a:prstGeom prst="rect">
            <a:avLst/>
          </a:prstGeom>
        </p:spPr>
      </p:pic>
      <p:pic>
        <p:nvPicPr>
          <p:cNvPr id="9" name="picture">
            <a:extLst>
              <a:ext uri="{FF2B5EF4-FFF2-40B4-BE49-F238E27FC236}">
                <a16:creationId xmlns:a16="http://schemas.microsoft.com/office/drawing/2014/main" id="{66D842A0-5716-4D03-B947-8EA30864CE06}"/>
              </a:ext>
            </a:extLst>
          </p:cNvPr>
          <p:cNvPicPr/>
          <p:nvPr/>
        </p:nvPicPr>
        <p:blipFill>
          <a:blip r:embed="rId3">
            <a:extLst>
              <a:ext uri="{28A0092B-C50C-407E-A947-70E740481C1C}">
                <a14:useLocalDpi xmlns:a14="http://schemas.microsoft.com/office/drawing/2010/main" val="0"/>
              </a:ext>
            </a:extLst>
          </a:blip>
          <a:stretch>
            <a:fillRect/>
          </a:stretch>
        </p:blipFill>
        <p:spPr>
          <a:xfrm>
            <a:off x="6431573" y="4322344"/>
            <a:ext cx="2347546" cy="1622639"/>
          </a:xfrm>
          <a:prstGeom prst="rect">
            <a:avLst/>
          </a:prstGeom>
        </p:spPr>
      </p:pic>
    </p:spTree>
    <p:extLst>
      <p:ext uri="{BB962C8B-B14F-4D97-AF65-F5344CB8AC3E}">
        <p14:creationId xmlns:p14="http://schemas.microsoft.com/office/powerpoint/2010/main" val="1230969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1A2004-C5EF-4BC5-972B-090761F89E60}"/>
              </a:ext>
            </a:extLst>
          </p:cNvPr>
          <p:cNvSpPr>
            <a:spLocks noGrp="1"/>
          </p:cNvSpPr>
          <p:nvPr>
            <p:ph type="title"/>
          </p:nvPr>
        </p:nvSpPr>
        <p:spPr>
          <a:xfrm>
            <a:off x="228600" y="110875"/>
            <a:ext cx="8686800" cy="427877"/>
          </a:xfrm>
        </p:spPr>
        <p:txBody>
          <a:bodyPr/>
          <a:lstStyle/>
          <a:p>
            <a:r>
              <a:rPr lang="en-US" dirty="0"/>
              <a:t>WBS 121.2 SRF Updates – SSR Cryomodules</a:t>
            </a:r>
          </a:p>
        </p:txBody>
      </p:sp>
      <p:sp>
        <p:nvSpPr>
          <p:cNvPr id="4" name="Date Placeholder 3">
            <a:extLst>
              <a:ext uri="{FF2B5EF4-FFF2-40B4-BE49-F238E27FC236}">
                <a16:creationId xmlns:a16="http://schemas.microsoft.com/office/drawing/2014/main" id="{7D8D3715-F846-4921-8605-FBC3FF256CA9}"/>
              </a:ext>
            </a:extLst>
          </p:cNvPr>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B79C810A-95C2-4235-A705-7BC6A655920B}" type="datetime1">
              <a:rPr kumimoji="0" lang="en-US" sz="1200" b="0" i="0" u="none" strike="noStrike" kern="1200" cap="none" spc="0" normalizeH="0" baseline="0" noProof="0" smtClean="0">
                <a:ln>
                  <a:noFill/>
                </a:ln>
                <a:solidFill>
                  <a:srgbClr val="004C97"/>
                </a:solidFill>
                <a:effectLst/>
                <a:uLnTx/>
                <a:uFillTx/>
                <a:latin typeface="Helvetica" charset="0"/>
              </a:rPr>
              <a:t>10/16/2018</a:t>
            </a:fld>
            <a:endParaRPr kumimoji="0" 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5" name="Slide Number Placeholder 4">
            <a:extLst>
              <a:ext uri="{FF2B5EF4-FFF2-40B4-BE49-F238E27FC236}">
                <a16:creationId xmlns:a16="http://schemas.microsoft.com/office/drawing/2014/main" id="{F57E6BBD-E7BD-4813-BBCB-66818B86831C}"/>
              </a:ext>
            </a:extLst>
          </p:cNvPr>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1200" b="0" i="0" u="none" strike="noStrike" kern="1200" cap="none" spc="0" normalizeH="0" baseline="0" noProof="0" smtClean="0">
                <a:ln>
                  <a:noFill/>
                </a:ln>
                <a:solidFill>
                  <a:srgbClr val="004C97"/>
                </a:solidFill>
                <a:effectLst/>
                <a:uLnTx/>
                <a:uFillTx/>
                <a:latin typeface="Helvetica" charset="0"/>
                <a:ea typeface="Geneva" charset="0"/>
              </a:rPr>
              <a:pPr marL="0" marR="0" lvl="0" indent="0" algn="l" defTabSz="4572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4C97"/>
              </a:solidFill>
              <a:effectLst/>
              <a:uLnTx/>
              <a:uFillTx/>
              <a:latin typeface="Helvetica" charset="0"/>
              <a:ea typeface="Geneva" charset="0"/>
            </a:endParaRPr>
          </a:p>
        </p:txBody>
      </p:sp>
      <p:sp>
        <p:nvSpPr>
          <p:cNvPr id="8" name="TextBox 7">
            <a:extLst>
              <a:ext uri="{FF2B5EF4-FFF2-40B4-BE49-F238E27FC236}">
                <a16:creationId xmlns:a16="http://schemas.microsoft.com/office/drawing/2014/main" id="{5624000B-2E3D-4667-8103-80F015DC5C14}"/>
              </a:ext>
            </a:extLst>
          </p:cNvPr>
          <p:cNvSpPr txBox="1"/>
          <p:nvPr/>
        </p:nvSpPr>
        <p:spPr>
          <a:xfrm>
            <a:off x="597717" y="488285"/>
            <a:ext cx="6674792" cy="3693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3087"/>
                </a:solidFill>
                <a:effectLst/>
                <a:uLnTx/>
                <a:uFillTx/>
                <a:latin typeface="Calibri" charset="0"/>
                <a:ea typeface="Geneva" charset="0"/>
              </a:rPr>
              <a:t>SSR1 Cavities (Specification 10 MV/m, Q0 = 6e9)</a:t>
            </a:r>
          </a:p>
        </p:txBody>
      </p:sp>
      <p:sp>
        <p:nvSpPr>
          <p:cNvPr id="12" name="TextBox 11">
            <a:extLst>
              <a:ext uri="{FF2B5EF4-FFF2-40B4-BE49-F238E27FC236}">
                <a16:creationId xmlns:a16="http://schemas.microsoft.com/office/drawing/2014/main" id="{10414F5F-F351-4274-A616-1982445C96D3}"/>
              </a:ext>
            </a:extLst>
          </p:cNvPr>
          <p:cNvSpPr txBox="1"/>
          <p:nvPr/>
        </p:nvSpPr>
        <p:spPr>
          <a:xfrm>
            <a:off x="429419" y="5015498"/>
            <a:ext cx="6058060" cy="1323439"/>
          </a:xfrm>
          <a:prstGeom prst="rect">
            <a:avLst/>
          </a:prstGeom>
          <a:noFill/>
        </p:spPr>
        <p:txBody>
          <a:bodyPr wrap="square" rtlCol="0">
            <a:spAutoFit/>
          </a:bodyPr>
          <a:lstStyle/>
          <a:p>
            <a:pPr marL="285750" indent="-285750">
              <a:buFont typeface="Arial" panose="020B0604020202020204" pitchFamily="34" charset="0"/>
              <a:buChar char="•"/>
            </a:pPr>
            <a:r>
              <a:rPr lang="en-US" sz="1600" b="1" dirty="0"/>
              <a:t>SSR1: 8 cavities ready for string assembly. String assembly preparation is in progress</a:t>
            </a:r>
          </a:p>
          <a:p>
            <a:pPr marL="285750" indent="-285750">
              <a:buFont typeface="Arial" panose="020B0604020202020204" pitchFamily="34" charset="0"/>
              <a:buChar char="•"/>
            </a:pPr>
            <a:r>
              <a:rPr lang="en-US" sz="1600" dirty="0"/>
              <a:t>SSR2: RF model finalized. Two water rinsing ports were added and could potentially be used as Electropolishing ports as well. Multipacting analysis is in progress. </a:t>
            </a:r>
          </a:p>
        </p:txBody>
      </p:sp>
      <p:pic>
        <p:nvPicPr>
          <p:cNvPr id="2" name="Picture 1">
            <a:extLst>
              <a:ext uri="{FF2B5EF4-FFF2-40B4-BE49-F238E27FC236}">
                <a16:creationId xmlns:a16="http://schemas.microsoft.com/office/drawing/2014/main" id="{7056FC8E-6BC5-4E8C-A3BC-8354083A9266}"/>
              </a:ext>
            </a:extLst>
          </p:cNvPr>
          <p:cNvPicPr>
            <a:picLocks noChangeAspect="1"/>
          </p:cNvPicPr>
          <p:nvPr/>
        </p:nvPicPr>
        <p:blipFill>
          <a:blip r:embed="rId2"/>
          <a:stretch>
            <a:fillRect/>
          </a:stretch>
        </p:blipFill>
        <p:spPr>
          <a:xfrm>
            <a:off x="769325" y="857617"/>
            <a:ext cx="5855679" cy="4162863"/>
          </a:xfrm>
          <a:prstGeom prst="rect">
            <a:avLst/>
          </a:prstGeom>
        </p:spPr>
      </p:pic>
      <p:pic>
        <p:nvPicPr>
          <p:cNvPr id="9" name="Picture 8">
            <a:extLst>
              <a:ext uri="{FF2B5EF4-FFF2-40B4-BE49-F238E27FC236}">
                <a16:creationId xmlns:a16="http://schemas.microsoft.com/office/drawing/2014/main" id="{FE99E44B-C1C9-4C4E-AC80-775EB2292173}"/>
              </a:ext>
            </a:extLst>
          </p:cNvPr>
          <p:cNvPicPr/>
          <p:nvPr/>
        </p:nvPicPr>
        <p:blipFill>
          <a:blip r:embed="rId3"/>
          <a:stretch>
            <a:fillRect/>
          </a:stretch>
        </p:blipFill>
        <p:spPr>
          <a:xfrm>
            <a:off x="6769100" y="3838208"/>
            <a:ext cx="2374900" cy="2162175"/>
          </a:xfrm>
          <a:prstGeom prst="rect">
            <a:avLst/>
          </a:prstGeom>
        </p:spPr>
      </p:pic>
      <p:sp>
        <p:nvSpPr>
          <p:cNvPr id="6" name="TextBox 5">
            <a:extLst>
              <a:ext uri="{FF2B5EF4-FFF2-40B4-BE49-F238E27FC236}">
                <a16:creationId xmlns:a16="http://schemas.microsoft.com/office/drawing/2014/main" id="{B4C31CCF-77DA-4495-9C96-54E9DECF39EB}"/>
              </a:ext>
            </a:extLst>
          </p:cNvPr>
          <p:cNvSpPr txBox="1"/>
          <p:nvPr/>
        </p:nvSpPr>
        <p:spPr>
          <a:xfrm>
            <a:off x="7200900" y="6000383"/>
            <a:ext cx="1472712" cy="338554"/>
          </a:xfrm>
          <a:prstGeom prst="rect">
            <a:avLst/>
          </a:prstGeom>
          <a:noFill/>
        </p:spPr>
        <p:txBody>
          <a:bodyPr wrap="square" rtlCol="0">
            <a:spAutoFit/>
          </a:bodyPr>
          <a:lstStyle/>
          <a:p>
            <a:r>
              <a:rPr lang="en-US" sz="1600" dirty="0"/>
              <a:t>SSR2 RF model</a:t>
            </a:r>
          </a:p>
        </p:txBody>
      </p:sp>
    </p:spTree>
    <p:extLst>
      <p:ext uri="{BB962C8B-B14F-4D97-AF65-F5344CB8AC3E}">
        <p14:creationId xmlns:p14="http://schemas.microsoft.com/office/powerpoint/2010/main" val="1050817962"/>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Partnerships_PPT_090915">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Fermilab_PowerPoint_Template_090915</Template>
  <TotalTime>34311</TotalTime>
  <Words>2698</Words>
  <Application>Microsoft Office PowerPoint</Application>
  <PresentationFormat>On-screen Show (4:3)</PresentationFormat>
  <Paragraphs>328</Paragraphs>
  <Slides>29</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8" baseType="lpstr">
      <vt:lpstr>ＭＳ Ｐゴシック</vt:lpstr>
      <vt:lpstr>Arial</vt:lpstr>
      <vt:lpstr>Calibri</vt:lpstr>
      <vt:lpstr>Geneva</vt:lpstr>
      <vt:lpstr>Helvetica</vt:lpstr>
      <vt:lpstr>Times New Roman</vt:lpstr>
      <vt:lpstr>Fermilab_PPT_090815</vt:lpstr>
      <vt:lpstr>1_FermilabPartnerships_PPT_090915</vt:lpstr>
      <vt:lpstr>Worksheet</vt:lpstr>
      <vt:lpstr>PowerPoint Presentation</vt:lpstr>
      <vt:lpstr>Outline</vt:lpstr>
      <vt:lpstr>Staffing</vt:lpstr>
      <vt:lpstr>PowerPoint Presentation</vt:lpstr>
      <vt:lpstr>PowerPoint Presentation</vt:lpstr>
      <vt:lpstr>Updates - International Partnerships, In-kind Contributions </vt:lpstr>
      <vt:lpstr>ESH&amp;Q Update</vt:lpstr>
      <vt:lpstr>WBS 121.2 SRF Updates – HWR Cryomodule</vt:lpstr>
      <vt:lpstr>WBS 121.2 SRF Updates – SSR Cryomodules</vt:lpstr>
      <vt:lpstr>WBS 121.2 SRF Updates – 650 Cryomodules</vt:lpstr>
      <vt:lpstr>Updates - WBS 121.4 Linac Installation and Commissioning (1 of 2)</vt:lpstr>
      <vt:lpstr>Updates - WBS 121.4 Linac Installation and Commissioning (2 of 2)</vt:lpstr>
      <vt:lpstr>Conventional Facilities</vt:lpstr>
      <vt:lpstr>Conventional Facilities</vt:lpstr>
      <vt:lpstr>Conventional Facilities</vt:lpstr>
      <vt:lpstr>Systems Engineering Update</vt:lpstr>
      <vt:lpstr>RLS Development Status (https://pip-ii-evms-tracking.fnal.gov/)</vt:lpstr>
      <vt:lpstr>EVMS Milestones</vt:lpstr>
      <vt:lpstr>Upcoming Events</vt:lpstr>
      <vt:lpstr>Assumptions and Fermilab Interface Documents</vt:lpstr>
      <vt:lpstr>Approvals</vt:lpstr>
      <vt:lpstr>Transition to Operations</vt:lpstr>
      <vt:lpstr>Spares</vt:lpstr>
      <vt:lpstr>Conventional Facilities</vt:lpstr>
      <vt:lpstr>Booster Tower SE</vt:lpstr>
      <vt:lpstr>Project vs. Overhead</vt:lpstr>
      <vt:lpstr>Facility Availability</vt:lpstr>
      <vt:lpstr>PIP-II Organization</vt:lpstr>
      <vt:lpstr>Summary</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 Holmes x3988,3211 05964N</dc:creator>
  <cp:lastModifiedBy>Marc L. Kaducak x5192 13409N</cp:lastModifiedBy>
  <cp:revision>491</cp:revision>
  <cp:lastPrinted>2016-10-27T20:26:53Z</cp:lastPrinted>
  <dcterms:created xsi:type="dcterms:W3CDTF">2016-07-25T19:56:26Z</dcterms:created>
  <dcterms:modified xsi:type="dcterms:W3CDTF">2018-10-17T14:43:09Z</dcterms:modified>
</cp:coreProperties>
</file>