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53.jpg" ContentType="image/g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  <p:sldMasterId id="2147483681" r:id="rId2"/>
    <p:sldMasterId id="2147483699" r:id="rId3"/>
  </p:sldMasterIdLst>
  <p:notesMasterIdLst>
    <p:notesMasterId r:id="rId53"/>
  </p:notesMasterIdLst>
  <p:handoutMasterIdLst>
    <p:handoutMasterId r:id="rId54"/>
  </p:handoutMasterIdLst>
  <p:sldIdLst>
    <p:sldId id="841" r:id="rId4"/>
    <p:sldId id="888" r:id="rId5"/>
    <p:sldId id="287" r:id="rId6"/>
    <p:sldId id="298" r:id="rId7"/>
    <p:sldId id="340" r:id="rId8"/>
    <p:sldId id="284" r:id="rId9"/>
    <p:sldId id="900" r:id="rId10"/>
    <p:sldId id="899" r:id="rId11"/>
    <p:sldId id="876" r:id="rId12"/>
    <p:sldId id="877" r:id="rId13"/>
    <p:sldId id="889" r:id="rId14"/>
    <p:sldId id="890" r:id="rId15"/>
    <p:sldId id="891" r:id="rId16"/>
    <p:sldId id="893" r:id="rId17"/>
    <p:sldId id="908" r:id="rId18"/>
    <p:sldId id="896" r:id="rId19"/>
    <p:sldId id="897" r:id="rId20"/>
    <p:sldId id="895" r:id="rId21"/>
    <p:sldId id="904" r:id="rId22"/>
    <p:sldId id="903" r:id="rId23"/>
    <p:sldId id="363" r:id="rId24"/>
    <p:sldId id="905" r:id="rId25"/>
    <p:sldId id="894" r:id="rId26"/>
    <p:sldId id="898" r:id="rId27"/>
    <p:sldId id="887" r:id="rId28"/>
    <p:sldId id="297" r:id="rId29"/>
    <p:sldId id="810" r:id="rId30"/>
    <p:sldId id="773" r:id="rId31"/>
    <p:sldId id="869" r:id="rId32"/>
    <p:sldId id="870" r:id="rId33"/>
    <p:sldId id="867" r:id="rId34"/>
    <p:sldId id="822" r:id="rId35"/>
    <p:sldId id="815" r:id="rId36"/>
    <p:sldId id="831" r:id="rId37"/>
    <p:sldId id="901" r:id="rId38"/>
    <p:sldId id="258" r:id="rId39"/>
    <p:sldId id="256" r:id="rId40"/>
    <p:sldId id="844" r:id="rId41"/>
    <p:sldId id="819" r:id="rId42"/>
    <p:sldId id="820" r:id="rId43"/>
    <p:sldId id="355" r:id="rId44"/>
    <p:sldId id="907" r:id="rId45"/>
    <p:sldId id="860" r:id="rId46"/>
    <p:sldId id="902" r:id="rId47"/>
    <p:sldId id="388" r:id="rId48"/>
    <p:sldId id="886" r:id="rId49"/>
    <p:sldId id="861" r:id="rId50"/>
    <p:sldId id="864" r:id="rId51"/>
    <p:sldId id="906" r:id="rId52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336699"/>
    <a:srgbClr val="0000FF"/>
    <a:srgbClr val="0099CC"/>
    <a:srgbClr val="00FFFF"/>
    <a:srgbClr val="3366FF"/>
    <a:srgbClr val="A80000"/>
    <a:srgbClr val="CC0000"/>
    <a:srgbClr val="CC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14" autoAdjust="0"/>
    <p:restoredTop sz="94415" autoAdjust="0"/>
  </p:normalViewPr>
  <p:slideViewPr>
    <p:cSldViewPr>
      <p:cViewPr varScale="1">
        <p:scale>
          <a:sx n="85" d="100"/>
          <a:sy n="85" d="100"/>
        </p:scale>
        <p:origin x="97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9BAA5-61FC-5F4E-8E26-70DE0C7DB05A}" type="datetimeFigureOut">
              <a:rPr lang="en-US" smtClean="0"/>
              <a:t>10/3/2018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D616A-1472-6045-8A2C-00C798B2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387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92F-BA0A-3048-861E-110440E5896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5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92F-BA0A-3048-861E-110440E5896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958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0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4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10/17/2018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J. Morgan - Muon Department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9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72" y="4836818"/>
            <a:ext cx="1097561" cy="9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92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E0B58FB8-77F8-4DF1-9163-175FCAED2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7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49457BD-B036-4A4E-A9E9-E15403461A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29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Morgan - Muon Department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0ACB2-5E58-40D2-A329-BD11A7C552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8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72" y="4836818"/>
            <a:ext cx="1097561" cy="9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8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25-26 June 2015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 Morgan    Muon g-2 CD-2/3 Follow-up Review            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E0B58FB8-77F8-4DF1-9163-175FCAED2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37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25-26 June 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 Morgan    Muon g-2 CD-2/3 Follow-up Review            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49457BD-B036-4A4E-A9E9-E15403461A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8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31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25-26 June 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 Morgan    Muon g-2 CD-2/3 Follow-up Review            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0ACB2-5E58-40D2-A329-BD11A7C552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8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83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37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8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08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35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1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2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33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68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43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47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39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59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3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7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8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6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04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9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2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6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4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0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7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831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94" r:id="rId13"/>
    <p:sldLayoutId id="2147483696" r:id="rId14"/>
    <p:sldLayoutId id="2147483697" r:id="rId15"/>
    <p:sldLayoutId id="2147483698" r:id="rId16"/>
    <p:sldLayoutId id="2147483712" r:id="rId17"/>
    <p:sldLayoutId id="2147483714" r:id="rId18"/>
    <p:sldLayoutId id="2147483715" r:id="rId19"/>
    <p:sldLayoutId id="2147483716" r:id="rId2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3FF9E-78F0-453B-9FF0-14AADB055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Morgan - Muon Department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BE6DD-3A7C-4D3E-A906-EBEF4EA71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8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0" r="4998"/>
          <a:stretch/>
        </p:blipFill>
        <p:spPr bwMode="auto">
          <a:xfrm>
            <a:off x="0" y="152400"/>
            <a:ext cx="9144000" cy="64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676400"/>
            <a:ext cx="739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00"/>
                </a:solidFill>
                <a:latin typeface="Calibri"/>
                <a:ea typeface="+mn-ea"/>
                <a:cs typeface="Arial" panose="020B0604020202020204" pitchFamily="34" charset="0"/>
              </a:rPr>
              <a:t>Muon Campus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00"/>
                </a:solidFill>
                <a:latin typeface="Calibri"/>
                <a:ea typeface="+mn-ea"/>
                <a:cs typeface="Arial" panose="020B0604020202020204" pitchFamily="34" charset="0"/>
              </a:rPr>
              <a:t>Beamline Overview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808080">
                    <a:lumMod val="2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October 17, 2018</a:t>
            </a:r>
            <a:endParaRPr lang="en-US" sz="3200" dirty="0">
              <a:solidFill>
                <a:srgbClr val="808080">
                  <a:lumMod val="2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/>
                <a:ea typeface="+mn-ea"/>
                <a:cs typeface="Arial" panose="020B0604020202020204" pitchFamily="34" charset="0"/>
              </a:rPr>
              <a:t>Jim Morgan</a:t>
            </a:r>
          </a:p>
        </p:txBody>
      </p:sp>
    </p:spTree>
    <p:extLst>
      <p:ext uri="{BB962C8B-B14F-4D97-AF65-F5344CB8AC3E}">
        <p14:creationId xmlns:p14="http://schemas.microsoft.com/office/powerpoint/2010/main" val="93277442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381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Needed to reuse Kickers to meet schedule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996157"/>
            <a:ext cx="88392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Four new kicker systems required for g-2 operation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RR Extraction Kicker (RR AIP)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DR Injection Kicker (DR AIP)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DR Extraction Kicker (g-2)</a:t>
            </a:r>
          </a:p>
          <a:p>
            <a:pPr lvl="1"/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DR Abort Kicker (DR AIP)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RR kicker done first, all others on the same time scale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DR Extraction Kicker very close to the Critical Path for the  g-2 experiment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All kicker systems need to be completed before muon-only beam can be delivered to Storage 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13637" r="-1" b="20454"/>
          <a:stretch/>
        </p:blipFill>
        <p:spPr>
          <a:xfrm>
            <a:off x="775765" y="4529908"/>
            <a:ext cx="3744253" cy="2023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/>
          <a:stretch/>
        </p:blipFill>
        <p:spPr>
          <a:xfrm>
            <a:off x="6799359" y="988019"/>
            <a:ext cx="2344641" cy="2051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4"/>
          <a:stretch/>
        </p:blipFill>
        <p:spPr>
          <a:xfrm>
            <a:off x="5791200" y="4291192"/>
            <a:ext cx="2587600" cy="2262008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3786D3B-9AF4-4315-AAD9-0092F2C5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41A8F63-9F74-4C27-9A8E-C3A8125C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EFC7EA0-FDA3-43C9-9603-082BF781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1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C45947-70B7-4748-857D-D87A9369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g-2 plan – Circa fall 2011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741B8-5AE5-4F21-BE4E-93D1874B4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8305800" cy="5676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138D5-1CF7-46E1-BD83-AB071BB58AED}"/>
              </a:ext>
            </a:extLst>
          </p:cNvPr>
          <p:cNvSpPr txBox="1"/>
          <p:nvPr/>
        </p:nvSpPr>
        <p:spPr>
          <a:xfrm>
            <a:off x="7010400" y="592948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Chris Polly presentation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27F7A5-364C-4C82-A4B2-FC1CBEC5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C843BED-926E-43B6-AD63-99BDCA32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4373E2-2054-4136-A29A-AC893227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2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C45947-70B7-4748-857D-D87A9369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5609"/>
            <a:ext cx="7467600" cy="609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Chris Polly already had a vision of a Muon Campus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5C4A0-7764-4673-AAE2-BB0DD3F79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69"/>
          <a:stretch/>
        </p:blipFill>
        <p:spPr>
          <a:xfrm>
            <a:off x="718197" y="2680778"/>
            <a:ext cx="6218825" cy="3858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EACE33-739A-400B-822A-9DB584C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838200"/>
            <a:ext cx="3657600" cy="2917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50362-993A-4E93-958C-D3513BAC6C40}"/>
              </a:ext>
            </a:extLst>
          </p:cNvPr>
          <p:cNvSpPr txBox="1"/>
          <p:nvPr/>
        </p:nvSpPr>
        <p:spPr>
          <a:xfrm>
            <a:off x="152400" y="118771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6699"/>
                </a:solidFill>
              </a:rPr>
              <a:t>Note that there was no proton removal strategy and g-2 building location was highly constrained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E01CD-E71B-42D2-BE5F-389ED3CE96EE}"/>
              </a:ext>
            </a:extLst>
          </p:cNvPr>
          <p:cNvSpPr txBox="1"/>
          <p:nvPr/>
        </p:nvSpPr>
        <p:spPr>
          <a:xfrm>
            <a:off x="7010400" y="592948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Chris Polly presentation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7801B-0261-41CA-A849-5A224A43D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E2E19F-3338-4BD8-BA80-64DBC76B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522EB11-4BC5-44A0-9A2F-EC7CD1B4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5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C45947-70B7-4748-857D-D87A9369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1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However, the schedule was optimistic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1174D-65E6-43E6-A28F-B669E42DA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774"/>
            <a:ext cx="9144000" cy="5014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0E9FF-5625-4B1F-9FAA-D237F848FA70}"/>
              </a:ext>
            </a:extLst>
          </p:cNvPr>
          <p:cNvSpPr txBox="1"/>
          <p:nvPr/>
        </p:nvSpPr>
        <p:spPr>
          <a:xfrm>
            <a:off x="7010400" y="5929489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Chris Polly presentation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7A20DD-60D7-442F-9A26-D4AC2D3EE332}"/>
              </a:ext>
            </a:extLst>
          </p:cNvPr>
          <p:cNvCxnSpPr/>
          <p:nvPr/>
        </p:nvCxnSpPr>
        <p:spPr>
          <a:xfrm>
            <a:off x="6934200" y="1923869"/>
            <a:ext cx="0" cy="381000"/>
          </a:xfrm>
          <a:prstGeom prst="straightConnector1">
            <a:avLst/>
          </a:prstGeom>
          <a:ln>
            <a:solidFill>
              <a:srgbClr val="3366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51550C-50EE-4F2F-AAB6-ABF3095505C3}"/>
              </a:ext>
            </a:extLst>
          </p:cNvPr>
          <p:cNvSpPr txBox="1"/>
          <p:nvPr/>
        </p:nvSpPr>
        <p:spPr>
          <a:xfrm>
            <a:off x="5486400" y="1344720"/>
            <a:ext cx="335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6699"/>
                </a:solidFill>
              </a:rPr>
              <a:t>Actually began commissioning g-2 in Spring 2017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C513ABE-9E06-4CCE-B436-4CA4B3F5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F39BC59-AA1C-4D38-A015-D55138A7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9F9765-C638-45FB-BF4D-E2D64234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5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2012-2015 The Muon Campus takes shape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143000"/>
            <a:ext cx="8686800" cy="539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g-2 receives CD-0 (Mission Need) in fall 2012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Mu2e receives CD-1 approval in July 2012 (CD-0 was November 2009)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Most of the major design features of the Delivery Ring and beamlines are in place by the end of 2012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New beamline tunnel construction schedule requires early decisions on M4/M5 Line geometry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Spring 2013 MC-1 construction begins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Tunnel construction starts in Fall 2014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Mu2e Building construction begins in Fall 2015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14FF-E672-49AF-B5CC-69984A69D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557B9-06BB-4997-8975-B0CC9011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F01CE5-EE0A-455C-BCF1-5E8A7E53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Lots of AIPs to interface with g-2 and Mu2e projects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214FF-E672-49AF-B5CC-69984A69D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557B9-06BB-4997-8975-B0CC9011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F01CE5-EE0A-455C-BCF1-5E8A7E53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0F754-0D71-4CC3-AA7C-DB819EB38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78" y="904081"/>
            <a:ext cx="6429022" cy="54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0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DCAF5-A719-4145-849A-3AA72881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0" y="3613727"/>
            <a:ext cx="4609367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5020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 Locating the MC-1 Building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F8E28-04A5-4030-A9F2-408A20CD1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899700"/>
            <a:ext cx="4876800" cy="34373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82198C-713E-41EA-8E63-AE2E8E38DD9F}"/>
              </a:ext>
            </a:extLst>
          </p:cNvPr>
          <p:cNvSpPr txBox="1">
            <a:spLocks/>
          </p:cNvSpPr>
          <p:nvPr/>
        </p:nvSpPr>
        <p:spPr>
          <a:xfrm>
            <a:off x="249333" y="1316391"/>
            <a:ext cx="3560667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At Mu2e CD-1 Review, M4 design is still underway</a:t>
            </a:r>
          </a:p>
          <a:p>
            <a:r>
              <a:rPr lang="en-US" sz="21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Beamline to g-2 is now part of planning process</a:t>
            </a:r>
          </a:p>
          <a:p>
            <a:pPr lvl="1"/>
            <a:r>
              <a:rPr lang="en-US" sz="17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Initial design was horizontal split in middle of Left Bend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145BC-69CA-4FF4-9509-0C6CA27CB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874" y="4308870"/>
            <a:ext cx="3417452" cy="2319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1C385A-DBBB-48FF-AFC0-0EED6D185361}"/>
              </a:ext>
            </a:extLst>
          </p:cNvPr>
          <p:cNvSpPr txBox="1"/>
          <p:nvPr/>
        </p:nvSpPr>
        <p:spPr>
          <a:xfrm>
            <a:off x="237067" y="6154433"/>
            <a:ext cx="26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Carol Johnstone presentation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3F930C-0584-4F80-8096-51F2732C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56B615-B382-4C9C-B719-FF21702D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B4AB12-974F-4BC7-9AA9-5BE15B84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02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1851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2013 g-2 IDR, vertical split from M4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B49B2-67E7-40EE-945C-0452E6622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8" y="890415"/>
            <a:ext cx="8384822" cy="5434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24CB23-7779-4B70-9750-AB4A36B2973E}"/>
              </a:ext>
            </a:extLst>
          </p:cNvPr>
          <p:cNvSpPr/>
          <p:nvPr/>
        </p:nvSpPr>
        <p:spPr>
          <a:xfrm>
            <a:off x="8305800" y="6126163"/>
            <a:ext cx="457200" cy="19843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39B22-2364-4595-B0D7-14AF42EEAE30}"/>
              </a:ext>
            </a:extLst>
          </p:cNvPr>
          <p:cNvSpPr/>
          <p:nvPr/>
        </p:nvSpPr>
        <p:spPr>
          <a:xfrm>
            <a:off x="8153400" y="976489"/>
            <a:ext cx="685800" cy="19843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E5FEE-3C5A-45C4-B2DD-8D000DDB17F4}"/>
              </a:ext>
            </a:extLst>
          </p:cNvPr>
          <p:cNvSpPr txBox="1"/>
          <p:nvPr/>
        </p:nvSpPr>
        <p:spPr>
          <a:xfrm>
            <a:off x="-76200" y="6225381"/>
            <a:ext cx="263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Carol Johnstone presentation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BBE1DC-9228-4ACF-92B2-362088F9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16DADE-989D-4463-A7CE-81E1CC1B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8E1BEEA-32D0-4C68-AA29-2F3C2B7F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8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 Locating the MC-1 Building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173D71-226B-44D5-BD26-91E77BF5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517"/>
            <a:ext cx="9144000" cy="558647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F4B5451-54C4-4466-BB23-058614ACD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22796A-8EE3-4E12-AECA-670E13F1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DE919E-2942-4AE3-824A-867CE9C4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89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613493-60B6-4BDF-94E2-4EA3F23E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48" y="743126"/>
            <a:ext cx="7980741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BA03A-F011-4828-8C7A-FFE70F402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" y="2286000"/>
            <a:ext cx="1905000" cy="14287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458495-E2F8-4101-A5B2-144FF2EEB2D8}"/>
              </a:ext>
            </a:extLst>
          </p:cNvPr>
          <p:cNvCxnSpPr>
            <a:cxnSpLocks/>
          </p:cNvCxnSpPr>
          <p:nvPr/>
        </p:nvCxnSpPr>
        <p:spPr>
          <a:xfrm flipV="1">
            <a:off x="2209800" y="2209800"/>
            <a:ext cx="1467556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37062B6-9E85-483A-8D4D-973A495DF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74" y="4191000"/>
            <a:ext cx="2499782" cy="187483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0E9FCC1-6C29-4069-82A3-F6661DEB0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r="12590"/>
          <a:stretch/>
        </p:blipFill>
        <p:spPr bwMode="auto">
          <a:xfrm>
            <a:off x="6828961" y="1311980"/>
            <a:ext cx="2315039" cy="179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1FBBD3-512A-44AF-8643-4F600E626D8E}"/>
              </a:ext>
            </a:extLst>
          </p:cNvPr>
          <p:cNvCxnSpPr>
            <a:cxnSpLocks/>
          </p:cNvCxnSpPr>
          <p:nvPr/>
        </p:nvCxnSpPr>
        <p:spPr>
          <a:xfrm flipH="1" flipV="1">
            <a:off x="5054423" y="2476500"/>
            <a:ext cx="1295050" cy="1714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 Locating the MC-1 Building</a:t>
            </a: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D0BE445-6A36-4D20-BC32-971D8E28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3261" y="3650693"/>
            <a:ext cx="213867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032BCE-BF86-44A2-A827-C8A7975FB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769" y="5067300"/>
            <a:ext cx="2861664" cy="1047574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5687266-87C4-410D-ABD5-1A80EDDE6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7881996-6F59-444B-B577-23D354ED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FBCF4FF-583E-4AA6-A3D1-F4E307C2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6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61131-5E3A-4F0A-B09E-7AA1B8F9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3907499"/>
            <a:ext cx="5753100" cy="2700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411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Back in 2011…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143000"/>
            <a:ext cx="8686800" cy="539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Collider Run II ended in September, 2011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Mu2e was working towards their CD-1 Review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Bunch formation in Accumulator, partial turn in Recycler, estimated costs are growing</a:t>
            </a:r>
          </a:p>
          <a:p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g-2 experiment had been discussed since at least 2008 and was now preparing for CD-0 Review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Experimental building near AP-0 after single turn through Debuncher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D7D326-AFBC-4474-904C-02E86002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BCFA75-BAD1-4B7C-8AB9-02E3ED2F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321577-1460-4378-855A-62943DBF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7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 Locating the MC-1 Building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B5C3E-5FB2-4E53-A7F0-360E735D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97" y="914400"/>
            <a:ext cx="7963606" cy="57403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5CC7-3271-493F-ACA2-F4467CDA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1BDD6-034B-4501-A304-9FDB7B52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A5F77-DE53-4C3B-8BCC-29A429F77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05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577850" y="914400"/>
            <a:ext cx="7967807" cy="4191000"/>
            <a:chOff x="577850" y="914400"/>
            <a:chExt cx="7967807" cy="4191000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898648" y="3200400"/>
              <a:ext cx="0" cy="9144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2"/>
            <a:srcRect t="4327" b="25160"/>
            <a:stretch/>
          </p:blipFill>
          <p:spPr>
            <a:xfrm>
              <a:off x="577850" y="914400"/>
              <a:ext cx="7936057" cy="4191000"/>
            </a:xfrm>
            <a:prstGeom prst="rect">
              <a:avLst/>
            </a:prstGeom>
          </p:spPr>
        </p:pic>
        <p:sp>
          <p:nvSpPr>
            <p:cNvPr id="96" name="Rectangle 95"/>
            <p:cNvSpPr/>
            <p:nvPr/>
          </p:nvSpPr>
          <p:spPr>
            <a:xfrm>
              <a:off x="2590800" y="3629025"/>
              <a:ext cx="5638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1981200" y="3968496"/>
              <a:ext cx="6564457" cy="3429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9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t="11386" r="12891" b="2616"/>
            <a:stretch/>
          </p:blipFill>
          <p:spPr bwMode="auto">
            <a:xfrm>
              <a:off x="3384578" y="3584258"/>
              <a:ext cx="644434" cy="76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t="11386" r="12891" b="2616"/>
            <a:stretch/>
          </p:blipFill>
          <p:spPr bwMode="auto">
            <a:xfrm>
              <a:off x="2514647" y="3584258"/>
              <a:ext cx="465906" cy="76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t="11386" r="12891" b="2616"/>
            <a:stretch/>
          </p:blipFill>
          <p:spPr bwMode="auto">
            <a:xfrm>
              <a:off x="4421207" y="3592183"/>
              <a:ext cx="644434" cy="76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0" t="11386" r="12891" b="2616"/>
            <a:stretch/>
          </p:blipFill>
          <p:spPr bwMode="auto">
            <a:xfrm>
              <a:off x="5425467" y="3592183"/>
              <a:ext cx="644434" cy="76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Rectangle 101"/>
            <p:cNvSpPr/>
            <p:nvPr/>
          </p:nvSpPr>
          <p:spPr>
            <a:xfrm>
              <a:off x="7846998" y="3871817"/>
              <a:ext cx="304800" cy="20021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792133" y="3896564"/>
              <a:ext cx="54864" cy="15171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151797" y="3896068"/>
              <a:ext cx="54864" cy="15171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 rot="20816841">
              <a:off x="7393744" y="3073996"/>
              <a:ext cx="388366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20816841">
              <a:off x="7654417" y="4206078"/>
              <a:ext cx="388366" cy="202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3068933" y="3862835"/>
              <a:ext cx="219456" cy="21945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023214" y="3887880"/>
              <a:ext cx="45719" cy="16459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288389" y="3887880"/>
              <a:ext cx="45719" cy="16459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069793" y="3888019"/>
              <a:ext cx="310896" cy="4693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069793" y="4002010"/>
              <a:ext cx="310896" cy="4693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114640" y="3849624"/>
              <a:ext cx="219456" cy="23774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500249" y="4331773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Q025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444724" y="4339196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Q024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480371" y="4331773"/>
              <a:ext cx="5261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Q023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484631" y="4331772"/>
              <a:ext cx="5261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Q022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742769" y="3425082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Q021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959298" y="4082291"/>
              <a:ext cx="4523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HT024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006064" y="4096118"/>
              <a:ext cx="4459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VT023</a:t>
              </a: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2133" y="3707712"/>
              <a:ext cx="427378" cy="522350"/>
            </a:xfrm>
            <a:prstGeom prst="rect">
              <a:avLst/>
            </a:prstGeom>
          </p:spPr>
        </p:pic>
        <p:sp>
          <p:nvSpPr>
            <p:cNvPr id="121" name="Rectangle 120"/>
            <p:cNvSpPr/>
            <p:nvPr/>
          </p:nvSpPr>
          <p:spPr>
            <a:xfrm>
              <a:off x="7863840" y="3798665"/>
              <a:ext cx="109728" cy="4572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19288" y="4096512"/>
              <a:ext cx="109728" cy="4572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960029" y="3871817"/>
              <a:ext cx="609600" cy="192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874401" y="4045780"/>
              <a:ext cx="780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Cerenkov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397305" y="3889390"/>
              <a:ext cx="64008" cy="15544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292216" y="3889390"/>
              <a:ext cx="64008" cy="15544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981200" y="4096118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PWC025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&amp; IC025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326133" y="3896744"/>
              <a:ext cx="64008" cy="15544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095028" y="4055487"/>
              <a:ext cx="5373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PWC021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478"/>
            <a:ext cx="8229600" cy="685800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1F497D"/>
                </a:solidFill>
                <a:latin typeface="Calibri" panose="020F0502020204030204" pitchFamily="34" charset="0"/>
              </a:rPr>
              <a:t>M4/M5 Line - Magnets in MC-1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07982"/>
            <a:ext cx="8229600" cy="1136163"/>
          </a:xfrm>
        </p:spPr>
        <p:txBody>
          <a:bodyPr>
            <a:normAutofit/>
          </a:bodyPr>
          <a:lstStyle/>
          <a:p>
            <a:r>
              <a:rPr lang="en-US" sz="2000" dirty="0"/>
              <a:t>Installed 4 quads in MC-1 and working towards powering them for ring shimming</a:t>
            </a:r>
          </a:p>
          <a:p>
            <a:pPr lvl="1"/>
            <a:r>
              <a:rPr lang="en-US" sz="1600" dirty="0"/>
              <a:t>Won’t precisely align or install vacuum components until rest of M5 line installed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6089" y="4475627"/>
            <a:ext cx="137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room for t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detector,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etc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777757" y="2949093"/>
            <a:ext cx="137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tunnel BO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Feb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23556" b="15078"/>
          <a:stretch/>
        </p:blipFill>
        <p:spPr>
          <a:xfrm>
            <a:off x="5198724" y="832206"/>
            <a:ext cx="3954955" cy="1820245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V="1">
            <a:off x="1549667" y="4044838"/>
            <a:ext cx="500514" cy="430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rot="20804552">
            <a:off x="8029614" y="4252432"/>
            <a:ext cx="513200" cy="39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8352224" y="4422040"/>
            <a:ext cx="201168" cy="3679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8366926" y="4591186"/>
            <a:ext cx="192024" cy="0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20760000">
            <a:off x="8057534" y="4627812"/>
            <a:ext cx="320040" cy="3679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20760000">
            <a:off x="8020208" y="4460394"/>
            <a:ext cx="347472" cy="3679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1E946385-811E-43B9-B771-99D60431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4" name="Footer Placeholder 5">
            <a:extLst>
              <a:ext uri="{FF2B5EF4-FFF2-40B4-BE49-F238E27FC236}">
                <a16:creationId xmlns:a16="http://schemas.microsoft.com/office/drawing/2014/main" id="{4ADEC4F1-ECB2-4C9D-8B94-63A08FBB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55" name="Slide Number Placeholder 6">
            <a:extLst>
              <a:ext uri="{FF2B5EF4-FFF2-40B4-BE49-F238E27FC236}">
                <a16:creationId xmlns:a16="http://schemas.microsoft.com/office/drawing/2014/main" id="{A14E19DB-CB48-4C9F-8181-3C03923D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77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1BC59-AB22-4FBB-9372-6DC85058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00793"/>
            <a:ext cx="8763000" cy="5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December 2013 – New tunnel design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285A36-6BAF-4832-9AF2-601FC99E5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036A2A-FAA3-4725-BF60-A4CBAAF4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C4F31A-F0DC-4D8D-9A2B-20660EE1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12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812"/>
            <a:ext cx="8229600" cy="687678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2012-2015 The Muon Campus takes shape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35" y="1365308"/>
            <a:ext cx="8229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DB70E-1124-4F45-9BD1-7DC137712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8" y="772640"/>
            <a:ext cx="3830232" cy="2845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12CBAF-97CB-4AFF-A324-BFA6048F5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23" y="761730"/>
            <a:ext cx="4844221" cy="2856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B78AE-6ECA-4157-9132-D828AC0A4754}"/>
              </a:ext>
            </a:extLst>
          </p:cNvPr>
          <p:cNvSpPr txBox="1"/>
          <p:nvPr/>
        </p:nvSpPr>
        <p:spPr>
          <a:xfrm>
            <a:off x="4148345" y="3240425"/>
            <a:ext cx="410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2013, MC-1 Groundbreaking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44321-BFF5-456F-A1D3-CEAB31586821}"/>
              </a:ext>
            </a:extLst>
          </p:cNvPr>
          <p:cNvSpPr txBox="1"/>
          <p:nvPr/>
        </p:nvSpPr>
        <p:spPr>
          <a:xfrm>
            <a:off x="192391" y="3245572"/>
            <a:ext cx="345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g-2 Collaborators making “ring”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F2C74-F14D-4B57-96C6-03AFB4D22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37"/>
          <a:stretch/>
        </p:blipFill>
        <p:spPr>
          <a:xfrm>
            <a:off x="148469" y="3804282"/>
            <a:ext cx="3786187" cy="2631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FC22B-1E70-417C-B937-326B740D8C29}"/>
              </a:ext>
            </a:extLst>
          </p:cNvPr>
          <p:cNvSpPr txBox="1"/>
          <p:nvPr/>
        </p:nvSpPr>
        <p:spPr>
          <a:xfrm>
            <a:off x="121357" y="6066691"/>
            <a:ext cx="384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Winter 2014-15, tunnel construction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91107C-5764-46C5-AD97-FBD9F058C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685957"/>
            <a:ext cx="4683475" cy="2750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AD6747-7F24-4D00-BB84-B66934515697}"/>
              </a:ext>
            </a:extLst>
          </p:cNvPr>
          <p:cNvSpPr txBox="1"/>
          <p:nvPr/>
        </p:nvSpPr>
        <p:spPr>
          <a:xfrm>
            <a:off x="4267200" y="6066691"/>
            <a:ext cx="384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2015, Mu2e construction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27E30C2-E788-4AD0-8793-F9A29734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A13F941-44B6-42C9-BE4F-40187198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95F9F01-31E9-448A-A0C5-88041382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06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2015 The Muon Campus takes shape</a:t>
            </a: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9C5B68-4FD2-4279-9A19-67DFAB97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" y="1447800"/>
            <a:ext cx="9118670" cy="4572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ACD6498-DDFD-4961-B848-1A2D5FEE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51504D-092C-41CB-859A-D3823B88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8D9DEE-BA4D-4FCE-9147-FD470093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34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29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Repurposing Pbar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87933"/>
            <a:ext cx="3429000" cy="552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3" y="967151"/>
            <a:ext cx="3200401" cy="56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2373" y="5728751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Antiproton</a:t>
            </a:r>
          </a:p>
          <a:p>
            <a:r>
              <a:rPr lang="en-US" dirty="0"/>
              <a:t>production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5233" y="5728751"/>
            <a:ext cx="181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 Campus</a:t>
            </a:r>
          </a:p>
          <a:p>
            <a:r>
              <a:rPr lang="en-US" dirty="0"/>
              <a:t>(g-2 operation)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1373" y="4943578"/>
            <a:ext cx="128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Target Station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1853" y="4950021"/>
            <a:ext cx="1288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Target Station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51E15-0B38-4E83-853D-BECC7705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F4B9A-31AF-4ADD-AD28-ADB41956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AF9098-7AC2-46C6-8245-ECA0D186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48" y="1521882"/>
            <a:ext cx="28765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Beamline Design – Dual modes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r="6895"/>
          <a:stretch/>
        </p:blipFill>
        <p:spPr>
          <a:xfrm>
            <a:off x="6365998" y="1600200"/>
            <a:ext cx="2729199" cy="51665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66573"/>
            <a:ext cx="3810000" cy="4031873"/>
          </a:xfrm>
          <a:prstGeom prst="rect">
            <a:avLst/>
          </a:prstGeom>
          <a:noFill/>
        </p:spPr>
        <p:txBody>
          <a:bodyPr wrap="square" rIns="91440" rtlCol="0">
            <a:spAutoFit/>
          </a:bodyPr>
          <a:lstStyle/>
          <a:p>
            <a:pPr marL="112713" lvl="1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3.1 GeV/c Pion decay channel, beta functions need to be as small as possible to maximize muon capture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40 pi-mm-mr transverse acceptance, +/- 2% </a:t>
            </a:r>
            <a:r>
              <a:rPr lang="en-US" sz="1600" dirty="0" err="1">
                <a:solidFill>
                  <a:srgbClr val="006600"/>
                </a:solidFill>
                <a:ea typeface="ＭＳ Ｐゴシック" charset="0"/>
              </a:rPr>
              <a:t>dp</a:t>
            </a: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/p momentum acceptance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Beam does a few turns in Delivery Ring to separate and eliminate protons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6600"/>
                </a:solidFill>
                <a:ea typeface="ＭＳ Ｐゴシック" charset="0"/>
              </a:rPr>
              <a:t>Single turn extraction into M4 and M5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8.89 GeV/c proton beam bypasses Target Station and is transported in M3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Beam intensity is much higher that Pbar was or g-2 will be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Protons are resonantly extracted from the Delivery Ring</a:t>
            </a:r>
          </a:p>
          <a:p>
            <a:pPr marL="112713" indent="-11271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ea typeface="ＭＳ Ｐゴシック" charset="0"/>
                <a:sym typeface="Symbol"/>
              </a:rPr>
              <a:t>Extracted beam is transported down M4 to the Mu2e Target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189510"/>
            <a:ext cx="3657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dirty="0">
                <a:solidFill>
                  <a:srgbClr val="254FAD"/>
                </a:solidFill>
                <a:ea typeface="ＭＳ Ｐゴシック" charset="0"/>
              </a:rPr>
              <a:t>g-2 versus Mu2e operation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0889" y="5528574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6600"/>
                </a:solidFill>
                <a:ea typeface="ＭＳ Ｐゴシック" charset="0"/>
              </a:rPr>
              <a:t>g-2 operation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6600" y="552911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ea typeface="ＭＳ Ｐゴシック" charset="0"/>
              </a:rPr>
              <a:t>Mu2e operation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D7E5B-716B-4B8D-A2E8-72109556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E3331-D773-4A87-B05F-C422B759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823DB-E781-4B0D-B1CB-0C5AE2AC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91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Beamline Overview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400"/>
            <a:ext cx="5123270" cy="583084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18589" y="5816551"/>
            <a:ext cx="3352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The Muon Campus beamlines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7292" y="4033463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Target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Station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350677" y="4643063"/>
            <a:ext cx="381000" cy="381000"/>
          </a:xfrm>
          <a:prstGeom prst="line">
            <a:avLst/>
          </a:prstGeom>
          <a:ln>
            <a:solidFill>
              <a:srgbClr val="A8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2396998">
            <a:off x="4094653" y="4430049"/>
            <a:ext cx="154469" cy="52043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28093-3223-47BD-84FC-464557B8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D4E41-BD1F-4E86-A962-DFCBD5CC9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D76554-A733-4073-B25D-B26CDB23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02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RR to Target optics and aperture improvements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6367" r="3443" b="4010"/>
          <a:stretch/>
        </p:blipFill>
        <p:spPr>
          <a:xfrm>
            <a:off x="431404" y="627558"/>
            <a:ext cx="8224352" cy="59459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676400" y="2199896"/>
            <a:ext cx="607321" cy="150213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886200" y="2246137"/>
            <a:ext cx="416759" cy="1426728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258050" y="2246137"/>
            <a:ext cx="93887" cy="1060853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858000" y="2246137"/>
            <a:ext cx="38100" cy="530427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23079" y="2246137"/>
            <a:ext cx="153142" cy="95426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04237" y="2246137"/>
            <a:ext cx="467963" cy="629504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43180" y="3732657"/>
            <a:ext cx="213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MI-52 Lam. / V701 C-magnets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Eliminated by new RR to P1 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51579" y="3200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V714 C-magnet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Replace with B2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9059" y="368159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Tev</a:t>
            </a:r>
            <a:r>
              <a:rPr lang="en-US" sz="1000" dirty="0"/>
              <a:t>. F0 Lambertsons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Remove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56537" y="287564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F-17 C-Magnets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Replace with CDA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5756" y="3322652"/>
            <a:ext cx="1412361" cy="402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HV100 dipoles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Replace with MDC’s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3491" y="2776563"/>
            <a:ext cx="132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HV102 dipoles</a:t>
            </a:r>
          </a:p>
          <a:p>
            <a:r>
              <a:rPr lang="en-US" sz="1000" dirty="0">
                <a:solidFill>
                  <a:srgbClr val="006600"/>
                </a:solidFill>
              </a:rPr>
              <a:t>Replace with MDC’s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92212-FB8C-4903-A9DF-3A3C3A13B93D}"/>
              </a:ext>
            </a:extLst>
          </p:cNvPr>
          <p:cNvSpPr txBox="1"/>
          <p:nvPr/>
        </p:nvSpPr>
        <p:spPr>
          <a:xfrm>
            <a:off x="7158473" y="2321643"/>
            <a:ext cx="789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Final Focus</a:t>
            </a:r>
          </a:p>
          <a:p>
            <a:r>
              <a:rPr lang="en-US" sz="1000" dirty="0" err="1">
                <a:solidFill>
                  <a:srgbClr val="006600"/>
                </a:solidFill>
              </a:rPr>
              <a:t>SQx</a:t>
            </a:r>
            <a:r>
              <a:rPr lang="en-US" sz="1000" dirty="0">
                <a:solidFill>
                  <a:srgbClr val="006600"/>
                </a:solidFill>
              </a:rPr>
              <a:t> triplet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603001-E488-4220-AF33-456E6B1895E8}"/>
              </a:ext>
            </a:extLst>
          </p:cNvPr>
          <p:cNvCxnSpPr>
            <a:cxnSpLocks/>
          </p:cNvCxnSpPr>
          <p:nvPr/>
        </p:nvCxnSpPr>
        <p:spPr>
          <a:xfrm flipV="1">
            <a:off x="7661082" y="2063697"/>
            <a:ext cx="222419" cy="493561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A15D9-912D-4C4C-B6AF-F1394AA2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F5601-0A42-4EA1-AAE1-128EEF01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469E1F3-9E93-4D94-8829-995EA337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09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336699"/>
                </a:solidFill>
              </a:rPr>
              <a:t>F-17 before C-Magnet and EPB dipole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9008"/>
            <a:ext cx="9144632" cy="776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390"/>
            <a:ext cx="4500880" cy="3375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20" y="1153390"/>
            <a:ext cx="4500880" cy="3375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0081" y="5713077"/>
            <a:ext cx="504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36699"/>
                </a:solidFill>
              </a:rPr>
              <a:t>Tevatron</a:t>
            </a:r>
            <a:r>
              <a:rPr lang="en-US" dirty="0">
                <a:solidFill>
                  <a:srgbClr val="336699"/>
                </a:solidFill>
              </a:rPr>
              <a:t> Enclosure – upstream AP-1 at F-17/18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DF3FB-DDC7-4720-8A29-9198D3ECA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E92407-6359-4BA7-AB87-A9179AFC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B7E817-0DD9-4D97-BBDB-E1086E1B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9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19044" y="914400"/>
            <a:ext cx="3581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GeV kinetic energy beam from Booster takes a long path through mostly existing beam lines to the Mu2e production target.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/>
              <a:t>Booster </a:t>
            </a:r>
            <a:r>
              <a:rPr lang="en-US" dirty="0">
                <a:sym typeface="Symbol"/>
              </a:rPr>
              <a:t> MI-8 line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Partial turn in Recycler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olidFill>
                  <a:srgbClr val="0000FF"/>
                </a:solidFill>
                <a:sym typeface="Symbol"/>
              </a:rPr>
              <a:t>Extracted at MI-52 from Recycler to the P1 beam line*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P1  P2  AP1  AP3  Accumulator Ring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Multiple proton batches stacked in Accumulator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i="1" dirty="0">
                <a:sym typeface="Symbol"/>
              </a:rPr>
              <a:t>h</a:t>
            </a:r>
            <a:r>
              <a:rPr lang="en-US" dirty="0">
                <a:sym typeface="Symbol"/>
              </a:rPr>
              <a:t>=4 RF bunch formation in Accumulator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One bunch at a time extracted to the Debuncher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dirty="0">
                <a:sym typeface="Symbol"/>
              </a:rPr>
              <a:t>Resonantly extracted to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Mu2e external beamline *</a:t>
            </a:r>
          </a:p>
          <a:p>
            <a:pPr marL="569913" lvl="1" indent="-112713">
              <a:spcBef>
                <a:spcPts val="1200"/>
              </a:spcBef>
            </a:pPr>
            <a:r>
              <a:rPr lang="en-US" dirty="0">
                <a:solidFill>
                  <a:srgbClr val="0000FF"/>
                </a:solidFill>
                <a:sym typeface="Symbol"/>
              </a:rPr>
              <a:t>	     * New beamlines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444" y="1029094"/>
            <a:ext cx="5515276" cy="5053406"/>
            <a:chOff x="0" y="1302944"/>
            <a:chExt cx="5515276" cy="5053406"/>
          </a:xfrm>
        </p:grpSpPr>
        <p:pic>
          <p:nvPicPr>
            <p:cNvPr id="11" name="Picture 10" descr="FNAL_Aerial_Pbar-MI_99-0912-07.hr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02944"/>
              <a:ext cx="5515276" cy="505340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61726" y="5701004"/>
              <a:ext cx="1975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FF00"/>
                  </a:solidFill>
                </a:rPr>
                <a:t>Mu2e external beamline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B262016A-97A4-4976-B839-6E720116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45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Mu2e plan – Circa fall 2011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E15DD-D11E-4E0A-9221-4536731908DF}"/>
              </a:ext>
            </a:extLst>
          </p:cNvPr>
          <p:cNvSpPr txBox="1"/>
          <p:nvPr/>
        </p:nvSpPr>
        <p:spPr>
          <a:xfrm>
            <a:off x="65465" y="6082500"/>
            <a:ext cx="345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 </a:t>
            </a:r>
            <a:r>
              <a:rPr lang="en-US" sz="1400" dirty="0" err="1"/>
              <a:t>Werkema</a:t>
            </a:r>
            <a:r>
              <a:rPr lang="en-US" sz="1400" dirty="0"/>
              <a:t> presentation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26257-0284-44D6-97A5-366718BE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03A563-1FD9-4DC2-80EE-0E071D00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4A0DF0-9038-4AE7-8A57-870DD761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336699"/>
                </a:solidFill>
              </a:rPr>
              <a:t>F-17 ─ Old magnets removed, new M1 dipoles installed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" y="4513809"/>
            <a:ext cx="9128625" cy="754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389"/>
            <a:ext cx="4480560" cy="3360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98" y="1153390"/>
            <a:ext cx="4295202" cy="3360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5544416"/>
            <a:ext cx="917686" cy="1028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5232972"/>
            <a:ext cx="1206802" cy="158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64202" y="573552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99"/>
                </a:solidFill>
              </a:rPr>
              <a:t>Aperture comparison –</a:t>
            </a:r>
          </a:p>
          <a:p>
            <a:r>
              <a:rPr lang="en-US" dirty="0">
                <a:solidFill>
                  <a:srgbClr val="336699"/>
                </a:solidFill>
              </a:rPr>
              <a:t>     old versus new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70F8B-E10F-4C53-BFF7-F82DB7B5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60FED23-169E-4BF8-B199-BDD69474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EC03F90-EA49-4AB1-8C0A-56D9774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25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067800" cy="64173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336699"/>
                </a:solidFill>
              </a:rPr>
              <a:t>M1 Final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"/>
          <a:stretch/>
        </p:blipFill>
        <p:spPr>
          <a:xfrm>
            <a:off x="0" y="3705957"/>
            <a:ext cx="9144000" cy="2758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4" y="866372"/>
            <a:ext cx="3829646" cy="2872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" y="3475820"/>
            <a:ext cx="799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Old AP-1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48457"/>
            <a:ext cx="3810000" cy="285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6900" y="342895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New M1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53036-A3FF-4503-BFF5-0558113A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0A6BD-D0DF-4832-AE0B-4F0380DB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ACDF2D-2D34-402D-997D-BCECE4DF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87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22" y="1632641"/>
            <a:ext cx="2288395" cy="218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840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M1 Final Focus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9203" y="1386420"/>
            <a:ext cx="1254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Quadrupole triplet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3256" y="847618"/>
            <a:ext cx="8763000" cy="447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54FAD"/>
                </a:solidFill>
              </a:rPr>
              <a:t>Final Focus – replace PQ9B quadrupole with triplet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187" y="5220236"/>
            <a:ext cx="6256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PQ8A&amp;B and PQ9A removed and replaced with a quadrupole triplet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Beta function at the target needs to be 7 </a:t>
            </a:r>
            <a:r>
              <a:rPr lang="en-US" sz="1600" u="sng" dirty="0">
                <a:solidFill>
                  <a:srgbClr val="1F497D"/>
                </a:solidFill>
              </a:rPr>
              <a:t>cm</a:t>
            </a:r>
            <a:r>
              <a:rPr lang="en-US" sz="1600" dirty="0">
                <a:solidFill>
                  <a:srgbClr val="1F497D"/>
                </a:solidFill>
              </a:rPr>
              <a:t>!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Large beta functions are required in downstream M1 Line, particularly in triplet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22543" y="1751711"/>
            <a:ext cx="723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PA7A&amp;B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8571" y="1751710"/>
            <a:ext cx="723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PA6A&amp;B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6875" y="1225233"/>
            <a:ext cx="6477000" cy="3964395"/>
            <a:chOff x="990600" y="1225233"/>
            <a:chExt cx="6477000" cy="39643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5" b="1365"/>
            <a:stretch/>
          </p:blipFill>
          <p:spPr>
            <a:xfrm>
              <a:off x="990600" y="1225233"/>
              <a:ext cx="6477000" cy="39643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335697" y="1508760"/>
              <a:ext cx="91440" cy="22771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32068" y="1508760"/>
              <a:ext cx="91440" cy="22771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59878" y="1503195"/>
              <a:ext cx="91440" cy="22771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51318" y="1503195"/>
              <a:ext cx="91440" cy="22771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H="1" flipV="1">
            <a:off x="6146515" y="1447590"/>
            <a:ext cx="1167010" cy="61170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/>
          <a:stretch/>
        </p:blipFill>
        <p:spPr bwMode="auto">
          <a:xfrm>
            <a:off x="6156022" y="3852842"/>
            <a:ext cx="298797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13525" y="5551169"/>
            <a:ext cx="1199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Tishchenko</a:t>
            </a:r>
            <a:endParaRPr lang="en-US" sz="1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9D512-0B81-41E7-AB4D-3928C781F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2FE9BD-9CD7-4389-A9FD-2802BD5B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9C3C83-AABA-4C72-83CC-4E2F7101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98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571"/>
            <a:ext cx="8229600" cy="70453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M2 Line optics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83509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Peak beta functions occur in four quadrupole “triplet” immediately after Target Vault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After triplet, beta functions vary between 2 and 25 m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540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of phase advance required to cancel horizontal dispersion from PMAG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M2 matches into M3 lattice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Existing AP-2 and AP-3 quadrupoles, trims and magnet supports can be used to construct most of M2 line (dipoles mostly come from AP-3 and the Accumulator)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M2 Merge must not compromise ability for M3 to efficiently transport 8.89 GeV/c protons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t="5303" r="12575" b="5909"/>
          <a:stretch/>
        </p:blipFill>
        <p:spPr>
          <a:xfrm>
            <a:off x="457200" y="2875362"/>
            <a:ext cx="4038600" cy="3551695"/>
          </a:xfrm>
          <a:prstGeom prst="rect">
            <a:avLst/>
          </a:prstGeom>
        </p:spPr>
      </p:pic>
      <p:pic>
        <p:nvPicPr>
          <p:cNvPr id="1026" name="Picture 2" descr="X:\Projects\g-2\Drawings\D30SS\D30 3D NX drawings\F100182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2"/>
          <a:stretch/>
        </p:blipFill>
        <p:spPr bwMode="auto">
          <a:xfrm>
            <a:off x="4648200" y="2920067"/>
            <a:ext cx="4331383" cy="34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87624" y="3760403"/>
            <a:ext cx="48923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5D32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58101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Target Vault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444135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M2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3600" y="4580316"/>
            <a:ext cx="762000" cy="53906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16509" y="47280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M3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748893" y="3665121"/>
            <a:ext cx="937907" cy="1240145"/>
          </a:xfrm>
          <a:prstGeom prst="straightConnector1">
            <a:avLst/>
          </a:prstGeom>
          <a:ln w="31750">
            <a:solidFill>
              <a:srgbClr val="33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A2DCC-F124-4408-8BB8-56A4AF19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50AF18-E434-4B88-AEB7-BAA3C04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3829359-F7FA-47E9-A1CA-DB0846CD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8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6652" r="11103"/>
          <a:stretch/>
        </p:blipFill>
        <p:spPr>
          <a:xfrm>
            <a:off x="5622782" y="4028417"/>
            <a:ext cx="3292620" cy="2783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b="3174"/>
          <a:stretch/>
        </p:blipFill>
        <p:spPr>
          <a:xfrm>
            <a:off x="4800600" y="910936"/>
            <a:ext cx="4281154" cy="3167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9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M3 Line optics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253" y="1447800"/>
            <a:ext cx="44818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Match from M2, transition to FODO lattice with 90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cells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After triplet, beta functions vary between 2 and 25 m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540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of phase advance required to cancel horizontal dispersion from PMAG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Two dipole 18.5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achromatic bend made of two Accumulator SDB dipoles</a:t>
            </a:r>
          </a:p>
          <a:p>
            <a:pPr marL="1127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Another FODO section with 72</a:t>
            </a:r>
            <a:r>
              <a:rPr lang="en-US" sz="160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cells spans section between “Right Bend” and Delivery Ring match</a:t>
            </a:r>
            <a:endParaRPr lang="en-US" sz="1600" dirty="0">
              <a:solidFill>
                <a:srgbClr val="1F497D"/>
              </a:solidFill>
              <a:sym typeface="Symbol"/>
            </a:endParaRP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M3 Line changes elevation in two steps to Delivery Ring level, on either side of a horizontal bend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sym typeface="Symbol"/>
              </a:rPr>
              <a:t>Two dipole 5</a:t>
            </a:r>
            <a:r>
              <a:rPr lang="en-US" sz="1600" kern="0" spc="-500" dirty="0">
                <a:solidFill>
                  <a:srgbClr val="1F497D"/>
                </a:solidFill>
              </a:rPr>
              <a:t>°</a:t>
            </a:r>
            <a:r>
              <a:rPr lang="en-US" sz="1600" dirty="0">
                <a:solidFill>
                  <a:srgbClr val="1F497D"/>
                </a:solidFill>
              </a:rPr>
              <a:t>achromatic bend made of two MDC dipoles to align M3 with Delivery 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5000" y="1949450"/>
            <a:ext cx="304800" cy="152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22782" y="1917928"/>
            <a:ext cx="431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5D32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2" y="5638800"/>
            <a:ext cx="5486400" cy="78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24600" y="6465243"/>
            <a:ext cx="990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Target Vault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2185" y="4101750"/>
            <a:ext cx="1104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Rings Enclosure</a:t>
            </a:r>
          </a:p>
        </p:txBody>
      </p:sp>
      <p:sp>
        <p:nvSpPr>
          <p:cNvPr id="14" name="TextBox 13"/>
          <p:cNvSpPr txBox="1"/>
          <p:nvPr/>
        </p:nvSpPr>
        <p:spPr>
          <a:xfrm rot="19873462">
            <a:off x="8451276" y="4195432"/>
            <a:ext cx="7491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D30 straight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1892" y="556171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M3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535430" y="5144988"/>
            <a:ext cx="579588" cy="935931"/>
          </a:xfrm>
          <a:prstGeom prst="straightConnector1">
            <a:avLst/>
          </a:prstGeom>
          <a:ln w="31750">
            <a:solidFill>
              <a:srgbClr val="33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391400" y="4403675"/>
            <a:ext cx="959495" cy="503221"/>
          </a:xfrm>
          <a:prstGeom prst="straightConnector1">
            <a:avLst/>
          </a:prstGeom>
          <a:ln w="31750">
            <a:solidFill>
              <a:srgbClr val="33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6A403-2F46-4947-8F02-C474BAD77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362AF-EBF6-4630-BECB-B05B89A3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3CCDC7B-09F9-4291-85F1-1F17DC691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31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55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M3 Line 8 GeV optics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125" y="872581"/>
            <a:ext cx="50485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Original Pbar AP-3 Line target bypass bend geometry remains in place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Pbar AP-3 to AP-1 optics match always had issues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Beamlines AIP had budget for optics analysis and addition of quads, trims and power supplies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Did not have solution that cancelled dispersion in both planes when money had to be spent</a:t>
            </a:r>
          </a:p>
          <a:p>
            <a:pPr marL="5699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Vladimir assisted and came up with the present configuration</a:t>
            </a:r>
          </a:p>
          <a:p>
            <a:pPr marL="569913" lvl="1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M3 numbering downstream of M2 merge was already in place, thus Q704A,B&amp;C, Q705A&amp;B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</a:rPr>
              <a:t>8 GeV protons from RR via M1/M3 are only about 60% efficient to the Delivery Ring</a:t>
            </a:r>
          </a:p>
          <a:p>
            <a:pPr marL="569913" lvl="1" indent="-112713">
              <a:buFont typeface="Arial" pitchFamily="34" charset="0"/>
              <a:buChar char="•"/>
            </a:pPr>
            <a:endParaRPr lang="en-US" sz="1600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6364" y="1831431"/>
            <a:ext cx="304800" cy="1524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5E9E58-E92F-411A-84A2-1A5D80E0DF52}"/>
              </a:ext>
            </a:extLst>
          </p:cNvPr>
          <p:cNvGrpSpPr/>
          <p:nvPr/>
        </p:nvGrpSpPr>
        <p:grpSpPr>
          <a:xfrm>
            <a:off x="5367705" y="872580"/>
            <a:ext cx="3798873" cy="2986611"/>
            <a:chOff x="5622782" y="4028417"/>
            <a:chExt cx="3577661" cy="27833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6652" r="11103"/>
            <a:stretch/>
          </p:blipFill>
          <p:spPr>
            <a:xfrm>
              <a:off x="5622782" y="4028417"/>
              <a:ext cx="3292620" cy="27833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24600" y="6465243"/>
              <a:ext cx="990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Target Vault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2185" y="4101750"/>
              <a:ext cx="11049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Rings Enclosure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9873462">
              <a:off x="8451276" y="4195432"/>
              <a:ext cx="7491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D30 straight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11892" y="5561717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M3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535430" y="5144988"/>
              <a:ext cx="579588" cy="935931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391400" y="4403675"/>
              <a:ext cx="959495" cy="503221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C52C796-CCC6-45EA-9EFE-B9B6847BFE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6077" y="6208578"/>
              <a:ext cx="457200" cy="468447"/>
            </a:xfrm>
            <a:prstGeom prst="straightConnector1">
              <a:avLst/>
            </a:prstGeom>
            <a:ln w="31750">
              <a:solidFill>
                <a:srgbClr val="3366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273EB60-EAC7-4E27-A493-BF20FEFCA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631" y="4163992"/>
            <a:ext cx="4263315" cy="2192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CC0727-7AB4-4256-ADE5-6790CDD3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15" y="4169636"/>
            <a:ext cx="4355582" cy="2192358"/>
          </a:xfrm>
          <a:prstGeom prst="rect">
            <a:avLst/>
          </a:prstGeom>
        </p:spPr>
      </p:pic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6E5102DE-C3A9-4F6F-888B-876BA78C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5A17A444-B467-4A7C-ACAD-54DA5F81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E19B1B0-04F0-4911-B307-3C07F485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23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671"/>
            <a:ext cx="9144000" cy="27795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3225653"/>
            <a:ext cx="5996763" cy="582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13391" y="3337295"/>
            <a:ext cx="3787849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122631" y="4103537"/>
            <a:ext cx="3888326" cy="411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360000">
            <a:off x="5779151" y="3703763"/>
            <a:ext cx="157734" cy="1783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 rot="360000">
            <a:off x="5260739" y="3652921"/>
            <a:ext cx="157734" cy="1783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360000">
            <a:off x="5484259" y="3675692"/>
            <a:ext cx="226314" cy="1783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 rot="360000">
            <a:off x="5073239" y="3669647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 rot="360000">
            <a:off x="4889352" y="3653018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 rot="360000">
            <a:off x="1555973" y="3326130"/>
            <a:ext cx="68580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 rot="360000">
            <a:off x="1704074" y="3340588"/>
            <a:ext cx="68580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 rot="613970">
            <a:off x="1833839" y="3477006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8695" y="3591288"/>
            <a:ext cx="44595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VT700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2056" y="3206251"/>
            <a:ext cx="50366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VT107A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44637" y="3256764"/>
            <a:ext cx="508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HT107A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66737" y="3490151"/>
            <a:ext cx="50045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VT107B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7612" y="3741345"/>
            <a:ext cx="50526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HT107B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9606" y="3844755"/>
            <a:ext cx="54854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88" dirty="0">
                <a:solidFill>
                  <a:prstClr val="black"/>
                </a:solidFill>
                <a:latin typeface="Calibri" panose="020F0502020204030204"/>
                <a:ea typeface="+mn-ea"/>
              </a:rPr>
              <a:t>Q108A-C</a:t>
            </a:r>
          </a:p>
        </p:txBody>
      </p:sp>
      <p:sp>
        <p:nvSpPr>
          <p:cNvPr id="2" name="Rectangle 1"/>
          <p:cNvSpPr/>
          <p:nvPr/>
        </p:nvSpPr>
        <p:spPr>
          <a:xfrm rot="660000">
            <a:off x="4169266" y="3865867"/>
            <a:ext cx="175405" cy="205856"/>
          </a:xfrm>
          <a:prstGeom prst="rect">
            <a:avLst/>
          </a:prstGeom>
          <a:noFill/>
          <a:ln w="508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998382" y="4086567"/>
            <a:ext cx="1152855" cy="88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489144" y="3807786"/>
            <a:ext cx="509238" cy="366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49339" y="4208186"/>
            <a:ext cx="27718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EQ27/Q927 is relocated upstream and becomes new Q701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(Q901 in Vladimir’s OPTIM model)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65910" y="4820728"/>
            <a:ext cx="2771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Old EB6, EQ28, EB5, EQ26 and EB4 remain where they are and become H700, Q702, H702, Q703 and H703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(new naming convention)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5132" y="3393847"/>
            <a:ext cx="595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H700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86556" y="4245417"/>
            <a:ext cx="595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H702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79148" y="4682229"/>
            <a:ext cx="595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H703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893685" y="2235968"/>
            <a:ext cx="27374" cy="1505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92834" y="1759552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EQ28/Q928 is renamed Q702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(Q902 in Vladimir’s OPTIM model)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858841" y="3243031"/>
            <a:ext cx="585550" cy="795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89325" y="2746282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EQ26/Q926 is renamed Q703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(Q902 in Vladimir’s OPTIM model)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4883714" y="2748554"/>
            <a:ext cx="171425" cy="1141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953665" y="2277877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EB5/H926 is renamed H702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(EB5 in Vladimir’s OPTIM model)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572654" y="1494985"/>
            <a:ext cx="441138" cy="15904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203" y="1010236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EB6/H928 is renamed H700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(EB6 in Vladimir’s OPTIM model)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8080513" y="4619756"/>
            <a:ext cx="877518" cy="782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600757" y="5402667"/>
            <a:ext cx="2771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Old EB4/H925 is renamed H703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(EB4 in Vladimir’s OPTIM model)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2525D5A-F261-43B1-B077-E86C06A6E45B}"/>
              </a:ext>
            </a:extLst>
          </p:cNvPr>
          <p:cNvSpPr txBox="1">
            <a:spLocks/>
          </p:cNvSpPr>
          <p:nvPr/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M3 Line 8 GeV optics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ACE0F-26AE-4CA3-B0BD-54C271B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200" dirty="0"/>
              <a:t>10/17/2018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2E5D1D0C-9852-494A-A395-9DCEB182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/>
              <a:t>J. Morgan - Muon Department Meeting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710B601-F65E-4301-9812-08E8450D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FF9E-78F0-453B-9FF0-14AADB0558C8}" type="slidenum">
              <a:rPr lang="en-US" sz="1200" smtClean="0"/>
              <a:t>36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7185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541"/>
            <a:ext cx="9144000" cy="17767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328726">
            <a:off x="3354550" y="2588924"/>
            <a:ext cx="1095593" cy="35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Hatch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07819" y="2275925"/>
            <a:ext cx="173255" cy="46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91867" y="2432784"/>
            <a:ext cx="7407155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470217" y="2351252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12667" y="2347224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13513" y="2351975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54782" y="2351252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67152" y="2351252"/>
            <a:ext cx="121444" cy="16306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34703" y="2489377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Q904/Q704A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08939" y="2523260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Q905/Q704B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76226" y="2247395"/>
            <a:ext cx="9044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Q906/Q704C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05203" y="2596628"/>
            <a:ext cx="104753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Q907/Q705A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ED7D31"/>
                </a:solidFill>
                <a:latin typeface="Calibri" panose="020F0502020204030204"/>
                <a:ea typeface="+mn-ea"/>
              </a:rPr>
              <a:t>Existing EQ24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176980" y="1956004"/>
            <a:ext cx="8745794" cy="4767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080954" y="2540374"/>
            <a:ext cx="147349" cy="17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69887" y="2599459"/>
            <a:ext cx="9060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D7D31"/>
                </a:solidFill>
                <a:latin typeface="Calibri" panose="020F0502020204030204"/>
                <a:ea typeface="+mn-ea"/>
              </a:rPr>
              <a:t>Q908/Q705B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7843" y="1993565"/>
            <a:ext cx="1337360" cy="54386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46698" y="995126"/>
            <a:ext cx="17636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Hanging magnets to improve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head clearance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36524" y="1387541"/>
            <a:ext cx="257923" cy="5347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448739" y="2377299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91560" y="2372335"/>
            <a:ext cx="106889" cy="10651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45408" y="2125826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VT703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38449" y="2482649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FF0000"/>
                </a:solidFill>
                <a:latin typeface="Calibri" panose="020F0502020204030204"/>
                <a:ea typeface="+mn-ea"/>
              </a:rPr>
              <a:t>HT704C</a:t>
            </a:r>
          </a:p>
        </p:txBody>
      </p:sp>
      <p:sp>
        <p:nvSpPr>
          <p:cNvPr id="2" name="Oval 1"/>
          <p:cNvSpPr/>
          <p:nvPr/>
        </p:nvSpPr>
        <p:spPr>
          <a:xfrm>
            <a:off x="1152218" y="2393494"/>
            <a:ext cx="85725" cy="7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6" y="2632130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+mn-ea"/>
              </a:rPr>
              <a:t>SEM703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5BDF4-6954-4B26-B199-E656AD8280FB}"/>
              </a:ext>
            </a:extLst>
          </p:cNvPr>
          <p:cNvGrpSpPr/>
          <p:nvPr/>
        </p:nvGrpSpPr>
        <p:grpSpPr>
          <a:xfrm>
            <a:off x="-22123" y="4114800"/>
            <a:ext cx="9144000" cy="1436132"/>
            <a:chOff x="0" y="2590800"/>
            <a:chExt cx="9144000" cy="1436132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F4B95BC9-E2CC-45BA-88F0-261687E7F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40596"/>
              <a:ext cx="9144000" cy="44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92FC65-74EC-4CF0-AE6E-69729664AA25}"/>
                </a:ext>
              </a:extLst>
            </p:cNvPr>
            <p:cNvSpPr txBox="1"/>
            <p:nvPr/>
          </p:nvSpPr>
          <p:spPr>
            <a:xfrm>
              <a:off x="152400" y="25908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AP-3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756467-DD1A-47A4-A82A-5F73F693873C}"/>
                </a:ext>
              </a:extLst>
            </p:cNvPr>
            <p:cNvSpPr txBox="1"/>
            <p:nvPr/>
          </p:nvSpPr>
          <p:spPr>
            <a:xfrm>
              <a:off x="152400" y="36576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M3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AA7017C-A33D-4DE1-AF2E-402E9CA45E58}"/>
                </a:ext>
              </a:extLst>
            </p:cNvPr>
            <p:cNvSpPr/>
            <p:nvPr/>
          </p:nvSpPr>
          <p:spPr>
            <a:xfrm>
              <a:off x="4242816" y="3040596"/>
              <a:ext cx="1088136" cy="4442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AC771A0-378C-45A7-B582-A58D7EFB77FB}"/>
                </a:ext>
              </a:extLst>
            </p:cNvPr>
            <p:cNvSpPr txBox="1"/>
            <p:nvPr/>
          </p:nvSpPr>
          <p:spPr>
            <a:xfrm>
              <a:off x="4416552" y="3078037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Vault</a:t>
              </a:r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6B274E68-8473-43BF-A78A-B6F76B23C7FB}"/>
              </a:ext>
            </a:extLst>
          </p:cNvPr>
          <p:cNvSpPr txBox="1">
            <a:spLocks/>
          </p:cNvSpPr>
          <p:nvPr/>
        </p:nvSpPr>
        <p:spPr>
          <a:xfrm>
            <a:off x="838200" y="76200"/>
            <a:ext cx="7467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M3 Line 8 GeV optics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0" name="Date Placeholder 6">
            <a:extLst>
              <a:ext uri="{FF2B5EF4-FFF2-40B4-BE49-F238E27FC236}">
                <a16:creationId xmlns:a16="http://schemas.microsoft.com/office/drawing/2014/main" id="{028B8EA0-649B-4506-B8D0-E68383C1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en-US" sz="1200" dirty="0"/>
              <a:t>10/17/2018</a:t>
            </a:r>
          </a:p>
        </p:txBody>
      </p:sp>
      <p:sp>
        <p:nvSpPr>
          <p:cNvPr id="51" name="Footer Placeholder 24">
            <a:extLst>
              <a:ext uri="{FF2B5EF4-FFF2-40B4-BE49-F238E27FC236}">
                <a16:creationId xmlns:a16="http://schemas.microsoft.com/office/drawing/2014/main" id="{0C1814F0-DF1A-4709-9558-CA93657B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z="1200" dirty="0"/>
              <a:t>J. Morgan - Muon Department Meeting</a:t>
            </a:r>
          </a:p>
        </p:txBody>
      </p:sp>
      <p:sp>
        <p:nvSpPr>
          <p:cNvPr id="52" name="Slide Number Placeholder 26">
            <a:extLst>
              <a:ext uri="{FF2B5EF4-FFF2-40B4-BE49-F238E27FC236}">
                <a16:creationId xmlns:a16="http://schemas.microsoft.com/office/drawing/2014/main" id="{0EC2C6DA-3ADD-4586-B21F-9B219916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BA3FF9E-78F0-453B-9FF0-14AADB0558C8}" type="slidenum">
              <a:rPr lang="en-US" sz="1200" smtClean="0"/>
              <a:t>37</a:t>
            </a:fld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7EC02-D3C4-4CFA-9C35-ACB08A3EA28D}"/>
              </a:ext>
            </a:extLst>
          </p:cNvPr>
          <p:cNvSpPr/>
          <p:nvPr/>
        </p:nvSpPr>
        <p:spPr>
          <a:xfrm>
            <a:off x="2819400" y="4876800"/>
            <a:ext cx="152400" cy="94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02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7"/>
          <p:cNvGrpSpPr/>
          <p:nvPr/>
        </p:nvGrpSpPr>
        <p:grpSpPr>
          <a:xfrm>
            <a:off x="70511" y="893493"/>
            <a:ext cx="8372979" cy="5622150"/>
            <a:chOff x="-506827" y="-359356"/>
            <a:chExt cx="9646094" cy="6477000"/>
          </a:xfrm>
        </p:grpSpPr>
        <p:grpSp>
          <p:nvGrpSpPr>
            <p:cNvPr id="131" name="Group 130"/>
            <p:cNvGrpSpPr/>
            <p:nvPr/>
          </p:nvGrpSpPr>
          <p:grpSpPr>
            <a:xfrm>
              <a:off x="-15534" y="-359356"/>
              <a:ext cx="9154801" cy="6477000"/>
              <a:chOff x="381000" y="438912"/>
              <a:chExt cx="8420510" cy="5733288"/>
            </a:xfrm>
          </p:grpSpPr>
          <p:pic>
            <p:nvPicPr>
              <p:cNvPr id="13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57200"/>
                <a:ext cx="8410575" cy="56697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" name="Rectangle 132"/>
              <p:cNvSpPr/>
              <p:nvPr/>
            </p:nvSpPr>
            <p:spPr>
              <a:xfrm rot="1620000">
                <a:off x="7576764" y="4483436"/>
                <a:ext cx="173225" cy="80941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324600" y="1752600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FF0000"/>
                    </a:solidFill>
                    <a:latin typeface="Calibri"/>
                  </a:rPr>
                  <a:t>   Horizontal bend (5</a:t>
                </a:r>
                <a:r>
                  <a:rPr lang="en-US" b="1" kern="0" dirty="0">
                    <a:solidFill>
                      <a:srgbClr val="FF0000"/>
                    </a:solidFill>
                    <a:latin typeface="Calibri"/>
                    <a:sym typeface="Symbol"/>
                  </a:rPr>
                  <a:t>)</a:t>
                </a:r>
                <a:endParaRPr lang="en-US" b="1" kern="0" dirty="0">
                  <a:solidFill>
                    <a:srgbClr val="FF0000"/>
                  </a:solidFill>
                  <a:latin typeface="Calibri"/>
                </a:endParaRPr>
              </a:p>
            </p:txBody>
          </p:sp>
          <p:cxnSp>
            <p:nvCxnSpPr>
              <p:cNvPr id="135" name="Straight Arrow Connector 134"/>
              <p:cNvCxnSpPr/>
              <p:nvPr/>
            </p:nvCxnSpPr>
            <p:spPr>
              <a:xfrm>
                <a:off x="7468395" y="2209800"/>
                <a:ext cx="194981" cy="216809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36" name="Straight Arrow Connector 135"/>
              <p:cNvCxnSpPr/>
              <p:nvPr/>
            </p:nvCxnSpPr>
            <p:spPr>
              <a:xfrm flipH="1">
                <a:off x="6376998" y="2209800"/>
                <a:ext cx="709603" cy="152400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37" name="TextBox 136"/>
              <p:cNvSpPr txBox="1"/>
              <p:nvPr/>
            </p:nvSpPr>
            <p:spPr>
              <a:xfrm>
                <a:off x="4670984" y="1601750"/>
                <a:ext cx="1904999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</a:rPr>
                  <a:t>Injection kickers</a:t>
                </a:r>
              </a:p>
            </p:txBody>
          </p: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3905763" y="1937266"/>
                <a:ext cx="998411" cy="447277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39" name="TextBox 138"/>
              <p:cNvSpPr txBox="1"/>
              <p:nvPr/>
            </p:nvSpPr>
            <p:spPr>
              <a:xfrm>
                <a:off x="2415095" y="2867877"/>
                <a:ext cx="1663834" cy="57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1F497D"/>
                    </a:solidFill>
                    <a:latin typeface="Calibri"/>
                  </a:rPr>
                  <a:t>Injection Septum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1F497D"/>
                    </a:solidFill>
                    <a:latin typeface="Calibri"/>
                  </a:rPr>
                  <a:t>and C-magnet</a:t>
                </a:r>
              </a:p>
            </p:txBody>
          </p:sp>
          <p:sp>
            <p:nvSpPr>
              <p:cNvPr id="140" name="Rectangle 139"/>
              <p:cNvSpPr/>
              <p:nvPr/>
            </p:nvSpPr>
            <p:spPr>
              <a:xfrm rot="1744047">
                <a:off x="5560384" y="3424446"/>
                <a:ext cx="182880" cy="84589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1744047">
                <a:off x="4609771" y="2901152"/>
                <a:ext cx="191308" cy="77917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 rot="1744047">
                <a:off x="4915588" y="3061811"/>
                <a:ext cx="217763" cy="99550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1528977">
                <a:off x="8246304" y="4787844"/>
                <a:ext cx="155448" cy="84589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1528977">
                <a:off x="8646062" y="4957819"/>
                <a:ext cx="155448" cy="84589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 rot="1744047">
                <a:off x="5469866" y="3346325"/>
                <a:ext cx="74441" cy="81391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 rot="1500000">
                <a:off x="6829378" y="4083662"/>
                <a:ext cx="117748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 rot="1500000">
                <a:off x="7859389" y="4593587"/>
                <a:ext cx="100927" cy="89035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 rot="1500000">
                <a:off x="8473620" y="4880003"/>
                <a:ext cx="100927" cy="89035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 rot="1744047">
                <a:off x="1833496" y="1299307"/>
                <a:ext cx="170640" cy="103144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 rot="1744047">
                <a:off x="2149161" y="1468504"/>
                <a:ext cx="146304" cy="101990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1744047">
                <a:off x="1671577" y="1160930"/>
                <a:ext cx="36576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52" name="Straight Connector 151"/>
              <p:cNvCxnSpPr>
                <a:stCxn id="153" idx="1"/>
              </p:cNvCxnSpPr>
              <p:nvPr/>
            </p:nvCxnSpPr>
            <p:spPr>
              <a:xfrm rot="10800000">
                <a:off x="381001" y="457200"/>
                <a:ext cx="1102701" cy="63795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53" name="Rectangle 152"/>
              <p:cNvSpPr/>
              <p:nvPr/>
            </p:nvSpPr>
            <p:spPr>
              <a:xfrm rot="1744047">
                <a:off x="1472184" y="1097280"/>
                <a:ext cx="182880" cy="84589"/>
              </a:xfrm>
              <a:prstGeom prst="rect">
                <a:avLst/>
              </a:prstGeom>
              <a:solidFill>
                <a:srgbClr val="1F497D"/>
              </a:solidFill>
              <a:ln w="25400" cap="flat" cmpd="sng" algn="ctr">
                <a:solidFill>
                  <a:srgbClr val="1F497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 rot="1744047">
                <a:off x="1165472" y="877824"/>
                <a:ext cx="36576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 rot="1744047">
                <a:off x="784471" y="649224"/>
                <a:ext cx="36576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 rot="1744047">
                <a:off x="403471" y="438912"/>
                <a:ext cx="36576" cy="101990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533400" y="2759054"/>
                <a:ext cx="2167071" cy="57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1F497D"/>
                    </a:solidFill>
                    <a:latin typeface="Calibri"/>
                  </a:rPr>
                  <a:t>Extraction Lambertson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srgbClr val="1F497D"/>
                    </a:solidFill>
                    <a:latin typeface="Calibri"/>
                  </a:rPr>
                  <a:t>and C-magnet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 rot="1747016">
                <a:off x="3725876" y="2387145"/>
                <a:ext cx="118872" cy="4572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006600"/>
                  </a:solidFill>
                  <a:latin typeface="Calibri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1747016">
                <a:off x="3868856" y="2464851"/>
                <a:ext cx="118872" cy="4572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006600"/>
                  </a:solidFill>
                  <a:latin typeface="Calibri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1747016">
                <a:off x="3397863" y="2197747"/>
                <a:ext cx="109337" cy="45720"/>
              </a:xfrm>
              <a:prstGeom prst="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006600"/>
                  </a:solidFill>
                  <a:latin typeface="Calibri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4890964" y="1111274"/>
                <a:ext cx="2286000" cy="32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</a:rPr>
                  <a:t>Extraction kickers</a:t>
                </a:r>
              </a:p>
            </p:txBody>
          </p:sp>
          <p:cxnSp>
            <p:nvCxnSpPr>
              <p:cNvPr id="162" name="Straight Arrow Connector 161"/>
              <p:cNvCxnSpPr/>
              <p:nvPr/>
            </p:nvCxnSpPr>
            <p:spPr>
              <a:xfrm flipH="1">
                <a:off x="3511850" y="1294780"/>
                <a:ext cx="1392324" cy="827151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>
              <a:xfrm rot="10800000">
                <a:off x="2286000" y="2057400"/>
                <a:ext cx="4343400" cy="1981200"/>
              </a:xfrm>
              <a:prstGeom prst="line">
                <a:avLst/>
              </a:prstGeom>
              <a:noFill/>
              <a:ln w="508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5791200" y="4038600"/>
                <a:ext cx="2590800" cy="18288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65" name="Straight Connector 164"/>
              <p:cNvCxnSpPr>
                <a:endCxn id="166" idx="1"/>
              </p:cNvCxnSpPr>
              <p:nvPr/>
            </p:nvCxnSpPr>
            <p:spPr>
              <a:xfrm rot="10800000">
                <a:off x="6190174" y="3784182"/>
                <a:ext cx="269894" cy="154648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6" name="Rectangle 165"/>
              <p:cNvSpPr/>
              <p:nvPr/>
            </p:nvSpPr>
            <p:spPr>
              <a:xfrm rot="1680000">
                <a:off x="6190174" y="3784182"/>
                <a:ext cx="176829" cy="83403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 rot="16200000" flipH="1">
                <a:off x="8382000" y="5867400"/>
                <a:ext cx="304800" cy="304800"/>
              </a:xfrm>
              <a:prstGeom prst="line">
                <a:avLst/>
              </a:prstGeom>
              <a:noFill/>
              <a:ln w="2032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>
              <a:xfrm rot="10800000">
                <a:off x="2133600" y="1981200"/>
                <a:ext cx="3657600" cy="20574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>
              <a:xfrm rot="10800000">
                <a:off x="2362200" y="1981200"/>
                <a:ext cx="3657600" cy="20574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>
              <a:xfrm rot="10800000">
                <a:off x="2590800" y="1981200"/>
                <a:ext cx="3657600" cy="20574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71" name="Straight Arrow Connector 170"/>
              <p:cNvCxnSpPr/>
              <p:nvPr/>
            </p:nvCxnSpPr>
            <p:spPr>
              <a:xfrm flipV="1">
                <a:off x="3511850" y="3124201"/>
                <a:ext cx="1212549" cy="26281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1F497D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381000" y="1219200"/>
                <a:ext cx="1905000" cy="8382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609600" y="1219200"/>
                <a:ext cx="1905000" cy="838200"/>
              </a:xfrm>
              <a:prstGeom prst="line">
                <a:avLst/>
              </a:prstGeom>
              <a:noFill/>
              <a:ln w="1270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74" name="Straight Arrow Connector 173"/>
              <p:cNvCxnSpPr>
                <a:stCxn id="157" idx="0"/>
              </p:cNvCxnSpPr>
              <p:nvPr/>
            </p:nvCxnSpPr>
            <p:spPr>
              <a:xfrm flipV="1">
                <a:off x="1616937" y="1524000"/>
                <a:ext cx="440463" cy="123505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1F497D"/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175" name="Rectangle 174"/>
            <p:cNvSpPr/>
            <p:nvPr/>
          </p:nvSpPr>
          <p:spPr>
            <a:xfrm rot="1744047">
              <a:off x="5255497" y="2778897"/>
              <a:ext cx="80932" cy="91949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 rot="1680000">
              <a:off x="5828626" y="3108081"/>
              <a:ext cx="109728" cy="100584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 rot="1680000">
              <a:off x="6153912" y="3300984"/>
              <a:ext cx="109728" cy="100584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 rot="1620000">
              <a:off x="6647688" y="3593592"/>
              <a:ext cx="182881" cy="11522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 rot="1620000">
              <a:off x="7434072" y="4005072"/>
              <a:ext cx="182881" cy="11522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207352" y="5181600"/>
              <a:ext cx="1808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1F497D"/>
                  </a:solidFill>
                  <a:latin typeface="Calibri"/>
                </a:rPr>
                <a:t>Vertical bends</a:t>
              </a:r>
            </a:p>
          </p:txBody>
        </p:sp>
        <p:cxnSp>
          <p:nvCxnSpPr>
            <p:cNvPr id="181" name="Straight Arrow Connector 180"/>
            <p:cNvCxnSpPr/>
            <p:nvPr/>
          </p:nvCxnSpPr>
          <p:spPr>
            <a:xfrm flipH="1" flipV="1">
              <a:off x="5684109" y="3167010"/>
              <a:ext cx="271434" cy="2014590"/>
            </a:xfrm>
            <a:prstGeom prst="straightConnector1">
              <a:avLst/>
            </a:prstGeom>
            <a:noFill/>
            <a:ln w="190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6976808" y="4639351"/>
              <a:ext cx="1481392" cy="673774"/>
            </a:xfrm>
            <a:prstGeom prst="straightConnector1">
              <a:avLst/>
            </a:prstGeom>
            <a:noFill/>
            <a:ln w="190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cxnSp>
          <p:nvCxnSpPr>
            <p:cNvPr id="183" name="Straight Arrow Connector 182"/>
            <p:cNvCxnSpPr>
              <a:stCxn id="180" idx="3"/>
            </p:cNvCxnSpPr>
            <p:nvPr/>
          </p:nvCxnSpPr>
          <p:spPr>
            <a:xfrm flipV="1">
              <a:off x="7016277" y="4873008"/>
              <a:ext cx="1892349" cy="493258"/>
            </a:xfrm>
            <a:prstGeom prst="straightConnector1">
              <a:avLst/>
            </a:prstGeom>
            <a:noFill/>
            <a:ln w="190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sp>
          <p:nvSpPr>
            <p:cNvPr id="184" name="TextBox 183"/>
            <p:cNvSpPr txBox="1"/>
            <p:nvPr/>
          </p:nvSpPr>
          <p:spPr>
            <a:xfrm>
              <a:off x="-506827" y="1770543"/>
              <a:ext cx="1808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1F497D"/>
                  </a:solidFill>
                  <a:latin typeface="Calibri"/>
                </a:rPr>
                <a:t>Vertical bend</a:t>
              </a:r>
            </a:p>
          </p:txBody>
        </p:sp>
        <p:cxnSp>
          <p:nvCxnSpPr>
            <p:cNvPr id="185" name="Straight Arrow Connector 184"/>
            <p:cNvCxnSpPr/>
            <p:nvPr/>
          </p:nvCxnSpPr>
          <p:spPr>
            <a:xfrm flipV="1">
              <a:off x="397635" y="513932"/>
              <a:ext cx="860151" cy="1256612"/>
            </a:xfrm>
            <a:prstGeom prst="straightConnector1">
              <a:avLst/>
            </a:prstGeom>
            <a:noFill/>
            <a:ln w="190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sp>
          <p:nvSpPr>
            <p:cNvPr id="186" name="Rectangle 185"/>
            <p:cNvSpPr/>
            <p:nvPr/>
          </p:nvSpPr>
          <p:spPr>
            <a:xfrm rot="1747016">
              <a:off x="3104803" y="1536192"/>
              <a:ext cx="129238" cy="51651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006600"/>
                </a:solidFill>
                <a:latin typeface="Calibri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 rot="1500000">
              <a:off x="7202700" y="3867912"/>
              <a:ext cx="128016" cy="11522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990600" y="76200"/>
            <a:ext cx="7467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kern="0" dirty="0">
                <a:solidFill>
                  <a:srgbClr val="336699"/>
                </a:solidFill>
              </a:rPr>
              <a:t>Delivery Ring 30 straight section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/>
          <a:stretch/>
        </p:blipFill>
        <p:spPr bwMode="auto">
          <a:xfrm>
            <a:off x="-20802" y="4176796"/>
            <a:ext cx="3879955" cy="269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10593-C89D-46AB-B1B3-53826B4C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625A3-DDA3-44FF-95F0-74DFBF903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2327" y="6356350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1030A-263D-4148-BF3F-AB635EEE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07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Beamline Design – D30 reconfiguration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9AD161-AFAC-41AC-83AA-4053A52B9B02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5" y="1051560"/>
            <a:ext cx="7638098" cy="5374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4596" y="3308866"/>
            <a:ext cx="2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Obsoleted Accumulator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4195" y="5061466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Current Debuncher  - Future Delivery Ring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70595" y="3678198"/>
            <a:ext cx="1524000" cy="665202"/>
          </a:xfrm>
          <a:prstGeom prst="straightConnector1">
            <a:avLst/>
          </a:prstGeom>
          <a:ln w="762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773817" y="3918466"/>
            <a:ext cx="830578" cy="1143000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42195" y="2145268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Obsoleted AP3 Line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15626" y="2486799"/>
            <a:ext cx="0" cy="1704201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9447916">
            <a:off x="519648" y="4322089"/>
            <a:ext cx="6477000" cy="228600"/>
          </a:xfrm>
          <a:prstGeom prst="rect">
            <a:avLst/>
          </a:prstGeom>
          <a:gradFill>
            <a:gsLst>
              <a:gs pos="100000">
                <a:srgbClr val="FF0000">
                  <a:alpha val="12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3788" y="3493532"/>
            <a:ext cx="2693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Remove the AP3 Line.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Store magnets in the tunnel for reuse.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5462400" y="3346969"/>
            <a:ext cx="801388" cy="608228"/>
          </a:xfrm>
          <a:prstGeom prst="straightConnector1">
            <a:avLst/>
          </a:prstGeom>
          <a:ln w="76200">
            <a:solidFill>
              <a:srgbClr val="FF999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5939" y="1110734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Overview of what needs to be reconfigured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1D2D4-9AAC-4D50-AAAA-CF9ED3AB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</p:spTree>
    <p:extLst>
      <p:ext uri="{BB962C8B-B14F-4D97-AF65-F5344CB8AC3E}">
        <p14:creationId xmlns:p14="http://schemas.microsoft.com/office/powerpoint/2010/main" val="263419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4" t="12562" r="6652" b="42686"/>
          <a:stretch/>
        </p:blipFill>
        <p:spPr bwMode="auto">
          <a:xfrm>
            <a:off x="277179" y="2209800"/>
            <a:ext cx="8589642" cy="298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79" y="5357916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Enhanced shielding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1276812" y="3334640"/>
            <a:ext cx="338511" cy="2023276"/>
          </a:xfrm>
          <a:prstGeom prst="straightConnector1">
            <a:avLst/>
          </a:prstGeom>
          <a:ln w="34925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1276812" y="2810534"/>
            <a:ext cx="1754716" cy="2547382"/>
          </a:xfrm>
          <a:prstGeom prst="straightConnector1">
            <a:avLst/>
          </a:prstGeom>
          <a:ln w="34925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V="1">
            <a:off x="1276812" y="3334640"/>
            <a:ext cx="2657964" cy="2023276"/>
          </a:xfrm>
          <a:prstGeom prst="straightConnector1">
            <a:avLst/>
          </a:prstGeom>
          <a:ln w="34925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6067" y="6015838"/>
            <a:ext cx="25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Transport to Mu2e target</a:t>
            </a:r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2719846" y="3802991"/>
            <a:ext cx="1560618" cy="2212847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86240" y="6100142"/>
            <a:ext cx="2441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Mu2e Experimental Hall</a:t>
            </a:r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>
          <a:xfrm flipH="1" flipV="1">
            <a:off x="6830376" y="3802991"/>
            <a:ext cx="276647" cy="2297151"/>
          </a:xfrm>
          <a:prstGeom prst="straightConnector1">
            <a:avLst/>
          </a:prstGeom>
          <a:ln w="34925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D5F1CB64-9253-40D6-9057-8DCE011B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42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Mu2e plan – Circa fall 2011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527F0D-CF34-4FBE-BC47-601D1C70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677" y="915059"/>
            <a:ext cx="3374144" cy="18954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F3D08A3-AEB2-4404-80D3-F46ECA906D49}"/>
              </a:ext>
            </a:extLst>
          </p:cNvPr>
          <p:cNvSpPr txBox="1"/>
          <p:nvPr/>
        </p:nvSpPr>
        <p:spPr>
          <a:xfrm>
            <a:off x="-28875" y="5727056"/>
            <a:ext cx="345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 </a:t>
            </a:r>
            <a:r>
              <a:rPr lang="en-US" sz="1400" dirty="0" err="1"/>
              <a:t>Werkema</a:t>
            </a:r>
            <a:r>
              <a:rPr lang="en-US" sz="1400" dirty="0"/>
              <a:t> presentation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36C6928-7CB6-433C-A552-114C8521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B639FB9-75C7-49AB-B3DB-6E126073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A5173BA-D318-4923-A178-F70FBB78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28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67600" cy="609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1F497D"/>
                </a:solidFill>
              </a:rPr>
              <a:t>Beamline Design – D30 reconfiguration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J. Morgan - Muon Department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9AD161-AFAC-41AC-83AA-4053A52B9B02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4" y="960120"/>
            <a:ext cx="7620953" cy="5426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8445" y="573315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M3 Beamline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6813" y="2514600"/>
            <a:ext cx="211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M4  Beamline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414057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Injection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7573" y="313784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Extraction Devices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045" y="46212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Delivery 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7589" y="11107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After reconfiguration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B277E-5E64-4318-B73E-68F17DE5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</p:spTree>
    <p:extLst>
      <p:ext uri="{BB962C8B-B14F-4D97-AF65-F5344CB8AC3E}">
        <p14:creationId xmlns:p14="http://schemas.microsoft.com/office/powerpoint/2010/main" val="782415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7262"/>
          </a:xfrm>
        </p:spPr>
        <p:txBody>
          <a:bodyPr/>
          <a:lstStyle/>
          <a:p>
            <a:pPr algn="ctr"/>
            <a:r>
              <a:rPr lang="en-US" sz="2800" b="0" dirty="0">
                <a:solidFill>
                  <a:srgbClr val="1F497D"/>
                </a:solidFill>
                <a:latin typeface="Calibri" panose="020F0502020204030204" pitchFamily="34" charset="0"/>
              </a:rPr>
              <a:t>D30 Straight Section Reconfiguration</a:t>
            </a:r>
          </a:p>
        </p:txBody>
      </p:sp>
      <p:sp>
        <p:nvSpPr>
          <p:cNvPr id="30" name="Content Placeholder 5"/>
          <p:cNvSpPr>
            <a:spLocks noGrp="1"/>
          </p:cNvSpPr>
          <p:nvPr>
            <p:ph idx="1"/>
          </p:nvPr>
        </p:nvSpPr>
        <p:spPr>
          <a:xfrm>
            <a:off x="290484" y="4922034"/>
            <a:ext cx="8239598" cy="1435343"/>
          </a:xfrm>
        </p:spPr>
        <p:txBody>
          <a:bodyPr>
            <a:noAutofit/>
          </a:bodyPr>
          <a:lstStyle/>
          <a:p>
            <a:r>
              <a:rPr lang="en-US" sz="1800" dirty="0"/>
              <a:t>Remove existing magnets </a:t>
            </a:r>
            <a:r>
              <a:rPr lang="en-US" sz="1800" dirty="0">
                <a:solidFill>
                  <a:schemeClr val="tx1"/>
                </a:solidFill>
              </a:rPr>
              <a:t>(complete)</a:t>
            </a:r>
          </a:p>
          <a:p>
            <a:r>
              <a:rPr lang="en-US" sz="1800" dirty="0"/>
              <a:t>Reconfigure cables, cooling water, electrical bus, lighting </a:t>
            </a:r>
            <a:r>
              <a:rPr lang="en-US" sz="1800" dirty="0">
                <a:solidFill>
                  <a:schemeClr val="tx1"/>
                </a:solidFill>
              </a:rPr>
              <a:t>(40% complete)</a:t>
            </a:r>
          </a:p>
          <a:p>
            <a:r>
              <a:rPr lang="en-US" sz="1800" dirty="0"/>
              <a:t>Install injection (M3) and extraction (M4) lines</a:t>
            </a:r>
          </a:p>
          <a:p>
            <a:r>
              <a:rPr lang="en-US" sz="1800" dirty="0"/>
              <a:t>Reinstall Delivery Ring magnets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957"/>
            <a:ext cx="4476376" cy="2075353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1435" r="2539" b="42458"/>
          <a:stretch/>
        </p:blipFill>
        <p:spPr bwMode="auto">
          <a:xfrm>
            <a:off x="0" y="868680"/>
            <a:ext cx="9144000" cy="156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733800" y="942703"/>
            <a:ext cx="14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Delivery Ring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00" y="2161903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injection of beam from target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77000" y="2161903"/>
            <a:ext cx="270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extraction towards g-2 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4285" y="2714358"/>
            <a:ext cx="2795233" cy="31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5/8/14 start of decommissioning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"/>
          <a:stretch/>
        </p:blipFill>
        <p:spPr>
          <a:xfrm>
            <a:off x="4521713" y="2669768"/>
            <a:ext cx="4622288" cy="20945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90105" y="2664512"/>
            <a:ext cx="813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3/23/15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C9AEB-6171-4291-9C05-EB43BDFE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E75AE-8BDB-407B-9D2A-269FAE21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F75D7-581A-4CA1-8A0F-43C381A2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78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8865"/>
            <a:ext cx="9136379" cy="318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2944" y="457200"/>
            <a:ext cx="253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Injection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8336" y="3217783"/>
            <a:ext cx="408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Bend angles of Septum, LQ and C-Magnet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3668" y="5562600"/>
            <a:ext cx="165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Injection region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5600"/>
            <a:ext cx="9144000" cy="45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E195768-B131-4D48-A26A-FF5B7B85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6AEAF8F2-9650-40A1-B5E7-2ADC7977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9C4D6144-803A-453A-8374-93F14413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16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990600" y="152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 Ring Extraction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61" y="2581809"/>
            <a:ext cx="4348940" cy="351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"/>
          <a:stretch/>
        </p:blipFill>
        <p:spPr bwMode="auto">
          <a:xfrm>
            <a:off x="8238" y="1255586"/>
            <a:ext cx="9127524" cy="96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1594" y="2434782"/>
            <a:ext cx="47134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is driven by need for Lambertson to support    Mu2e resonantly extracted beam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g-2 will extract beam with a pair of horizontal kickers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Lambertson has design bend angle of 38 mr, requiring 1.13 T-m of integrated field @8.89 GeV/c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inch aperture quadrupole required due to beam being offset in both planes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horizontal bump required for g-2 to achieve 40 pi acceptance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“C”-Magnet has design bend angle of 56.3 mr, requiring 1.68 T-m of integrated field @ 8.89 GeV/c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Extraction devices will have radiation shielding for Mu2e operation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BADD5-FFA6-4544-9E13-33C7AA39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DEC4D-58D5-4F46-8155-704E6357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ADF3C-47A0-49E4-B850-57D23E2C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85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29DA8-6D36-4397-8249-79059276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0" y="3875087"/>
            <a:ext cx="3757814" cy="256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5" y="109680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M4 Line optics design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-19756" y="749442"/>
            <a:ext cx="4505447" cy="5080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Carol Johnstone began the original M4 design in 2010, tunnel defined by 2013</a:t>
            </a:r>
            <a:endParaRPr lang="en-US" sz="1400" dirty="0">
              <a:cs typeface="Arial" pitchFamily="34" charset="0"/>
            </a:endParaRP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Modular design (Carol’s terminology)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Extraction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Horizontal Bend /Momentum Collimation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A/C dipole optics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Collimation section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Vertical bend to experiment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Final Focus (within vertical descent)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Original horizontal bend was similar to the AP-2 Left Bend (36.53°)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5ACDE-65B3-4EBC-9F3B-EF63FCBFE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92" y="749442"/>
            <a:ext cx="4513911" cy="2987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B9DF7-2255-4F07-836D-EB28AF682B26}"/>
              </a:ext>
            </a:extLst>
          </p:cNvPr>
          <p:cNvSpPr txBox="1"/>
          <p:nvPr/>
        </p:nvSpPr>
        <p:spPr>
          <a:xfrm>
            <a:off x="1227668" y="6217850"/>
            <a:ext cx="2443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</a:rPr>
              <a:t>M4 Line design, September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9F1A2-7BFC-46B4-B05A-B496597E3EDF}"/>
              </a:ext>
            </a:extLst>
          </p:cNvPr>
          <p:cNvSpPr txBox="1"/>
          <p:nvPr/>
        </p:nvSpPr>
        <p:spPr>
          <a:xfrm>
            <a:off x="5046157" y="3598088"/>
            <a:ext cx="3392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</a:rPr>
              <a:t>From Mu2e CD-1 Director’s Review,  May 2011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B6B0E-589A-4A12-AFA8-8D8624559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135" y="3876576"/>
            <a:ext cx="3914120" cy="25679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F308EC4-3E45-45CA-8665-D323C4A9C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BF1A06B3-735D-4FEC-AD21-AFE25DD2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E2F8B03-7DF8-4AD0-A609-14E2CB67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30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5654" y="868137"/>
            <a:ext cx="491175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Common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Shared with g-2.   Extraction is vertically 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Vertical Split between g-2  &amp; mu2e is at 908.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Vertical dispersion due the ECMAG is locally corrected.</a:t>
            </a:r>
          </a:p>
          <a:p>
            <a:endParaRPr lang="en-US" sz="1800" dirty="0"/>
          </a:p>
          <a:p>
            <a:r>
              <a:rPr lang="en-US" sz="1800" dirty="0"/>
              <a:t>Horizontal Bend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Left bend section uses 4 SDFW and 2 SDF dipoles to bend beam 41</a:t>
            </a:r>
            <a:r>
              <a:rPr lang="en-US" sz="1400" dirty="0">
                <a:sym typeface="Symbol" panose="05050102010706020507" pitchFamily="18" charset="2"/>
              </a:rPr>
              <a:t> to the mu2e target.  </a:t>
            </a:r>
            <a:endParaRPr lang="en-US" sz="1400" dirty="0"/>
          </a:p>
          <a:p>
            <a:endParaRPr lang="en-US" sz="1400" dirty="0"/>
          </a:p>
          <a:p>
            <a:r>
              <a:rPr lang="en-US" sz="1800" dirty="0"/>
              <a:t>Extinction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Out-of-time to in-time particle ratio &lt; 10</a:t>
            </a:r>
            <a:r>
              <a:rPr lang="en-US" sz="1400" baseline="30000" dirty="0"/>
              <a:t>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At AC dipole location:</a:t>
            </a:r>
          </a:p>
          <a:p>
            <a:pPr marL="742950" lvl="1" indent="-285750">
              <a:buFont typeface="Calibri" panose="020F0502020204030204" pitchFamily="34" charset="0"/>
              <a:buChar char="−"/>
            </a:pPr>
            <a:r>
              <a:rPr lang="en-US" sz="1400" dirty="0"/>
              <a:t>Large </a:t>
            </a:r>
            <a:r>
              <a:rPr lang="el-GR" sz="1400" dirty="0"/>
              <a:t>β</a:t>
            </a:r>
            <a:r>
              <a:rPr lang="en-US" sz="1400" baseline="-25000" dirty="0"/>
              <a:t>x</a:t>
            </a:r>
            <a:r>
              <a:rPr lang="en-US" sz="1400" dirty="0"/>
              <a:t>  to maximize the kickers effect .  </a:t>
            </a:r>
          </a:p>
          <a:p>
            <a:pPr marL="742950" lvl="1" indent="-285750">
              <a:buFont typeface="Calibri" panose="020F0502020204030204" pitchFamily="34" charset="0"/>
              <a:buChar char="−"/>
            </a:pPr>
            <a:r>
              <a:rPr lang="en-US" sz="1400" dirty="0"/>
              <a:t>Small </a:t>
            </a:r>
            <a:r>
              <a:rPr lang="el-GR" sz="1400" dirty="0"/>
              <a:t>β</a:t>
            </a:r>
            <a:r>
              <a:rPr lang="en-US" sz="1400" baseline="-25000" dirty="0"/>
              <a:t>y</a:t>
            </a:r>
            <a:r>
              <a:rPr lang="en-US" sz="1400" dirty="0"/>
              <a:t> allow small kicker vertical gap.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At collimator:   90</a:t>
            </a:r>
            <a:r>
              <a:rPr lang="en-US" sz="1400" dirty="0">
                <a:sym typeface="Symbol" panose="05050102010706020507" pitchFamily="18" charset="2"/>
              </a:rPr>
              <a:t> of phase between up &amp; down stream collimator &amp; kicker.    Small</a:t>
            </a:r>
            <a:r>
              <a:rPr lang="en-US" sz="1400" dirty="0"/>
              <a:t> </a:t>
            </a:r>
            <a:r>
              <a:rPr lang="el-GR" sz="1400" dirty="0"/>
              <a:t>β</a:t>
            </a:r>
            <a:r>
              <a:rPr lang="en-US" sz="1400" baseline="-25000" dirty="0"/>
              <a:t>x</a:t>
            </a:r>
            <a:r>
              <a:rPr lang="en-US" sz="1400" dirty="0"/>
              <a:t>  at downstream collimator. </a:t>
            </a:r>
          </a:p>
          <a:p>
            <a:endParaRPr lang="en-US" sz="1400" dirty="0"/>
          </a:p>
          <a:p>
            <a:r>
              <a:rPr lang="en-US" sz="1800" dirty="0"/>
              <a:t>Final Focus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Brings beam to required spot size at target. (2x2 mm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 Vertical dipoles bend the beam down to the target (2x1.375</a:t>
            </a:r>
            <a:r>
              <a:rPr lang="en-US" sz="1400" dirty="0">
                <a:sym typeface="Symbol" panose="05050102010706020507" pitchFamily="18" charset="2"/>
              </a:rPr>
              <a:t>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Symbol" panose="05050102010706020507" pitchFamily="18" charset="2"/>
              </a:rPr>
              <a:t>FF magnets are installed on a </a:t>
            </a:r>
            <a:r>
              <a:rPr lang="en-US" sz="1400" dirty="0"/>
              <a:t>1.375</a:t>
            </a:r>
            <a:r>
              <a:rPr lang="en-US" sz="1400" dirty="0">
                <a:sym typeface="Symbol" panose="05050102010706020507" pitchFamily="18" charset="2"/>
              </a:rPr>
              <a:t> vertical slope.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5987" r="4087" b="2788"/>
          <a:stretch/>
        </p:blipFill>
        <p:spPr>
          <a:xfrm>
            <a:off x="189789" y="3485103"/>
            <a:ext cx="3801035" cy="2671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EDCA61-97F3-4677-8A21-2F4B9B87AA2C}"/>
              </a:ext>
            </a:extLst>
          </p:cNvPr>
          <p:cNvGrpSpPr/>
          <p:nvPr/>
        </p:nvGrpSpPr>
        <p:grpSpPr>
          <a:xfrm>
            <a:off x="54960" y="868137"/>
            <a:ext cx="4149254" cy="2607074"/>
            <a:chOff x="54960" y="868137"/>
            <a:chExt cx="4149254" cy="260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0" y="868137"/>
              <a:ext cx="4070694" cy="2607074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615536" y="2277879"/>
              <a:ext cx="609600" cy="3312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98477" y="2197274"/>
              <a:ext cx="5918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protons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47889" y="959352"/>
              <a:ext cx="856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Mu2e Target</a:t>
              </a:r>
            </a:p>
          </p:txBody>
        </p:sp>
        <p:cxnSp>
          <p:nvCxnSpPr>
            <p:cNvPr id="16" name="Straight Arrow Connector 15"/>
            <p:cNvCxnSpPr>
              <a:stCxn id="14" idx="2"/>
            </p:cNvCxnSpPr>
            <p:nvPr/>
          </p:nvCxnSpPr>
          <p:spPr>
            <a:xfrm flipH="1">
              <a:off x="3666565" y="1205573"/>
              <a:ext cx="109487" cy="35428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1362635" y="3783106"/>
            <a:ext cx="0" cy="1855694"/>
          </a:xfrm>
          <a:prstGeom prst="line">
            <a:avLst/>
          </a:prstGeom>
          <a:ln w="95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17059" y="3783106"/>
            <a:ext cx="0" cy="1855694"/>
          </a:xfrm>
          <a:prstGeom prst="line">
            <a:avLst/>
          </a:prstGeom>
          <a:ln w="95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146612" y="3783106"/>
            <a:ext cx="0" cy="1855694"/>
          </a:xfrm>
          <a:prstGeom prst="line">
            <a:avLst/>
          </a:prstGeom>
          <a:ln w="95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3600" y="5145741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Extinction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8565" y="5145741"/>
            <a:ext cx="700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Final Focus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0205" y="4249270"/>
            <a:ext cx="426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Bend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9707" y="5128853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Common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7344" y="5985329"/>
            <a:ext cx="16337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cs typeface="Helvetica" panose="020B0604020202020204" pitchFamily="34" charset="0"/>
              </a:rPr>
              <a:t>Courtesy Eliana Gianfelice-Wendt </a:t>
            </a:r>
            <a:endParaRPr lang="en-US" sz="8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162CC4-786B-44F7-8169-53B4CF2D9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70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M4 Line design now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CDB0F0E1-F4F0-4E27-BCB9-C86282D8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9F1D0E8-0D42-43C0-9257-0DD1ADCE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0042C0-16C6-41B2-BD78-EAA0072D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25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978"/>
            <a:ext cx="9144000" cy="4156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55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M4&amp;M5 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397311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M4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6597" y="284773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FF"/>
                </a:solidFill>
              </a:rPr>
              <a:t>M5 Line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23482" y="818577"/>
            <a:ext cx="2558444" cy="2238689"/>
            <a:chOff x="2582402" y="928530"/>
            <a:chExt cx="6080917" cy="5320920"/>
          </a:xfrm>
        </p:grpSpPr>
        <p:grpSp>
          <p:nvGrpSpPr>
            <p:cNvPr id="12" name="Group 11"/>
            <p:cNvGrpSpPr/>
            <p:nvPr/>
          </p:nvGrpSpPr>
          <p:grpSpPr>
            <a:xfrm>
              <a:off x="2582402" y="928530"/>
              <a:ext cx="6080917" cy="5320920"/>
              <a:chOff x="721486" y="666035"/>
              <a:chExt cx="4435443" cy="388094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18" b="33660"/>
              <a:stretch/>
            </p:blipFill>
            <p:spPr>
              <a:xfrm>
                <a:off x="721486" y="666035"/>
                <a:ext cx="4287982" cy="3880943"/>
              </a:xfrm>
              <a:prstGeom prst="rect">
                <a:avLst/>
              </a:prstGeom>
            </p:spPr>
          </p:pic>
          <p:sp>
            <p:nvSpPr>
              <p:cNvPr id="15" name="TextBox 7"/>
              <p:cNvSpPr txBox="1"/>
              <p:nvPr/>
            </p:nvSpPr>
            <p:spPr>
              <a:xfrm>
                <a:off x="1317383" y="1142837"/>
                <a:ext cx="984795" cy="832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Mu2e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Bldg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  <p:sp>
            <p:nvSpPr>
              <p:cNvPr id="16" name="TextBox 8"/>
              <p:cNvSpPr txBox="1"/>
              <p:nvPr/>
            </p:nvSpPr>
            <p:spPr>
              <a:xfrm>
                <a:off x="3824998" y="1856202"/>
                <a:ext cx="1331931" cy="90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MC-1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Bldg</a:t>
                </a:r>
                <a:endParaRPr lang="en-US" sz="10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  <p:sp>
            <p:nvSpPr>
              <p:cNvPr id="17" name="TextBox 6"/>
              <p:cNvSpPr txBox="1"/>
              <p:nvPr/>
            </p:nvSpPr>
            <p:spPr>
              <a:xfrm>
                <a:off x="1492740" y="4013045"/>
                <a:ext cx="1851223" cy="53393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MS PGothic"/>
                    <a:cs typeface="Times New Roman"/>
                  </a:rPr>
                  <a:t>Delivery Ring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13" name="TextBox 6"/>
            <p:cNvSpPr txBox="1"/>
            <p:nvPr/>
          </p:nvSpPr>
          <p:spPr>
            <a:xfrm>
              <a:off x="6979892" y="1657641"/>
              <a:ext cx="1383328" cy="73204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EE9F12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Calibri"/>
                  <a:ea typeface="MS PGothic"/>
                  <a:cs typeface="Times New Roman"/>
                </a:rPr>
                <a:t>Booster</a:t>
              </a:r>
              <a:endParaRPr lang="en-US" sz="1000" dirty="0">
                <a:solidFill>
                  <a:srgbClr val="EE9F12"/>
                </a:solidFill>
                <a:latin typeface="Times New Roman"/>
                <a:ea typeface="Times New Roman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0144" b="7915"/>
          <a:stretch/>
        </p:blipFill>
        <p:spPr>
          <a:xfrm>
            <a:off x="-5918" y="4770491"/>
            <a:ext cx="9127725" cy="1614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74777" y="500134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M4/M5 split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011880" y="4361026"/>
            <a:ext cx="228600" cy="1009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1FD21-5FFE-48A5-BE57-BC695EFC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F45ED10-42B3-497C-8A47-9025A50A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0E126D0-DE3D-4A71-837A-8AEB6559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57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r="1803" b="1483"/>
          <a:stretch/>
        </p:blipFill>
        <p:spPr bwMode="auto">
          <a:xfrm>
            <a:off x="3749090" y="1063478"/>
            <a:ext cx="4946190" cy="347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90" y="113947"/>
            <a:ext cx="8229600" cy="74963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Shared M4 and M5 Line optics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-25400" y="753709"/>
            <a:ext cx="3260919" cy="5080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Elevation change to Storage Ring elevation in three steps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cs typeface="Arial" pitchFamily="34" charset="0"/>
              </a:rPr>
              <a:t>ELAM/Q205/C-Magnet to V901 (32”)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cs typeface="Arial" pitchFamily="34" charset="0"/>
              </a:rPr>
              <a:t>V905 to V907 (16”)</a:t>
            </a:r>
          </a:p>
          <a:p>
            <a:pPr marL="685800" lvl="1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cs typeface="Arial" pitchFamily="34" charset="0"/>
              </a:rPr>
              <a:t>V907 to V003 (69.5”)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cs typeface="Arial" pitchFamily="34" charset="0"/>
              </a:rPr>
              <a:t>“Switch” Magnet at V907 reverses polarity for g-2 vs. Mu2e operation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Immediate transition into 27.1</a:t>
            </a:r>
            <a:r>
              <a:rPr lang="en-US" sz="1600" spc="-400" dirty="0">
                <a:solidFill>
                  <a:srgbClr val="1F497D"/>
                </a:solidFill>
                <a:latin typeface="+mn-lt"/>
                <a:cs typeface="Arial" pitchFamily="34" charset="0"/>
              </a:rPr>
              <a:t>°</a:t>
            </a: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Left Bend to establish proper horizontal trajectory to Ring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Shield wall incorporated into M5 tunnel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Final Focus section to provide optical matching to Storage Ring 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1F497D"/>
                </a:solidFill>
                <a:latin typeface="+mn-lt"/>
                <a:cs typeface="Arial" pitchFamily="34" charset="0"/>
              </a:rPr>
              <a:t>M5 trajectory entering Storage Ring must compensate for horizontal steering caused by fringe fields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113880" y="973772"/>
            <a:ext cx="2011308" cy="40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471440" y="973772"/>
            <a:ext cx="65371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66900" y="6379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8612" y="6379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 b="9511"/>
          <a:stretch/>
        </p:blipFill>
        <p:spPr>
          <a:xfrm>
            <a:off x="3234780" y="4542224"/>
            <a:ext cx="5771758" cy="186746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1697A-5C6B-4D10-8E0F-56CA9261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121D1-2314-4A1C-B515-9ACB805F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F9337-6368-4620-8FC4-2AD1D65B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45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M5 Final Focus into g-2 Storage 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1150" y="552052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Inflector with WG field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5520522"/>
            <a:ext cx="294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Inflector with uniform field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558" y="594351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1F497D"/>
                </a:solidFill>
              </a:rPr>
              <a:t>Storage Ring is on left side of plots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182" y="966719"/>
            <a:ext cx="6325018" cy="1516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+mn-lt"/>
                <a:cs typeface="Arial" pitchFamily="34" charset="0"/>
              </a:rPr>
              <a:t>Design accommodates optics for cases with and without focusing from the Inflector, provided by Ring Team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+mn-lt"/>
                <a:cs typeface="Arial" pitchFamily="34" charset="0"/>
              </a:rPr>
              <a:t>Also provides tuning flexibility for optics between the two cases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+mn-lt"/>
                <a:cs typeface="Arial" pitchFamily="34" charset="0"/>
              </a:rPr>
              <a:t>Four repurposed </a:t>
            </a:r>
            <a:r>
              <a:rPr lang="en-US" dirty="0" err="1">
                <a:solidFill>
                  <a:srgbClr val="1F497D"/>
                </a:solidFill>
                <a:latin typeface="+mn-lt"/>
                <a:cs typeface="Arial" pitchFamily="34" charset="0"/>
              </a:rPr>
              <a:t>Pbar</a:t>
            </a:r>
            <a:r>
              <a:rPr lang="en-US" dirty="0">
                <a:solidFill>
                  <a:srgbClr val="1F497D"/>
                </a:solidFill>
                <a:latin typeface="+mn-lt"/>
                <a:cs typeface="Arial" pitchFamily="34" charset="0"/>
              </a:rPr>
              <a:t> LQ magnets are used to provide adequate aperture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58963"/>
            <a:ext cx="4267200" cy="282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26077"/>
            <a:ext cx="4229100" cy="28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43045"/>
            <a:ext cx="2362618" cy="177196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4CB19-A6A3-48D6-BFCD-5638EA434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6C6488-7A86-44E3-A3D3-A6078149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8540CC-A76B-4733-A1F9-E97C22B6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18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1D3663-BB7C-4843-AEA0-06F6F44A9CD8}"/>
              </a:ext>
            </a:extLst>
          </p:cNvPr>
          <p:cNvSpPr txBox="1">
            <a:spLocks/>
          </p:cNvSpPr>
          <p:nvPr/>
        </p:nvSpPr>
        <p:spPr>
          <a:xfrm>
            <a:off x="533400" y="1912092"/>
            <a:ext cx="8001000" cy="288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Delivery Ring Injection and upstream optics issues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Delivery Ring Extraction, the Abort and g-2 Proton Removal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Issues complicating switching between g-2 and Mu2e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The Ionization Cooling Wedges (Diktys?)</a:t>
            </a:r>
          </a:p>
          <a:p>
            <a:pPr marL="228600" indent="-227013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1F497D"/>
                </a:solidFill>
                <a:latin typeface="+mn-lt"/>
                <a:cs typeface="Arial" pitchFamily="34" charset="0"/>
              </a:rPr>
              <a:t>Injecting beam into the g-2 Storage Ring (Nathan?)</a:t>
            </a:r>
            <a:endParaRPr lang="en-US" sz="2000" dirty="0">
              <a:solidFill>
                <a:srgbClr val="1F497D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B720BA-609E-4911-B23D-F353B1A2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20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Future presentations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76779F-0FFD-4355-B3EF-A7AF2C97F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298903-C679-4229-98B3-DF02B325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302A03-F307-48EA-B369-F76B1293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20900" r="2953" b="2710"/>
          <a:stretch/>
        </p:blipFill>
        <p:spPr bwMode="auto">
          <a:xfrm>
            <a:off x="457200" y="1143000"/>
            <a:ext cx="8229600" cy="496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3082" y="3407801"/>
            <a:ext cx="235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H-Bend,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collimation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082" y="2992146"/>
            <a:ext cx="20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Extinction AC Dipole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082" y="2622814"/>
            <a:ext cx="2243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Extinction Collimation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082" y="2252239"/>
            <a:ext cx="1426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Bend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3081" y="1882907"/>
            <a:ext cx="1215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Focus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27381" y="3623581"/>
            <a:ext cx="1644619" cy="1111867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61154" y="3176812"/>
            <a:ext cx="2124602" cy="1002702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16197" y="2807480"/>
            <a:ext cx="2432697" cy="455428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3"/>
          </p:cNvCxnSpPr>
          <p:nvPr/>
        </p:nvCxnSpPr>
        <p:spPr>
          <a:xfrm>
            <a:off x="1999498" y="2436905"/>
            <a:ext cx="3480964" cy="321302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767930" y="2010061"/>
            <a:ext cx="4074730" cy="57512"/>
          </a:xfrm>
          <a:prstGeom prst="straightConnector1">
            <a:avLst/>
          </a:prstGeom>
          <a:ln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8F79A64-72C4-4D56-B97B-70B6332B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46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The Mu2e plan – Circa fall 2011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118CE6-092B-48C2-93FE-D112D8E69983}"/>
              </a:ext>
            </a:extLst>
          </p:cNvPr>
          <p:cNvSpPr txBox="1"/>
          <p:nvPr/>
        </p:nvSpPr>
        <p:spPr>
          <a:xfrm>
            <a:off x="65465" y="6082500"/>
            <a:ext cx="345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 </a:t>
            </a:r>
            <a:r>
              <a:rPr lang="en-US" sz="1400" dirty="0" err="1"/>
              <a:t>Werkema</a:t>
            </a:r>
            <a:r>
              <a:rPr lang="en-US" sz="1400" dirty="0"/>
              <a:t> presentation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790FF91-CD23-44B3-B4FF-E5E73148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DF9146F-361C-4838-8766-95742109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DE80C75-8D01-482E-BAA4-8148E87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9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15276" y="1329605"/>
            <a:ext cx="3581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Beam from Booster is injected directly into the Accumulator</a:t>
            </a:r>
            <a:endParaRPr lang="en-US" sz="1600" dirty="0">
              <a:latin typeface="Arial" pitchFamily="34" charset="0"/>
              <a:cs typeface="Arial" pitchFamily="34" charset="0"/>
              <a:sym typeface="Symbol"/>
            </a:endParaRP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MI-8 line </a:t>
            </a:r>
            <a:r>
              <a:rPr lang="en-US" sz="1400" dirty="0">
                <a:latin typeface="Arial" pitchFamily="34" charset="0"/>
                <a:cs typeface="Arial" pitchFamily="34" charset="0"/>
                <a:sym typeface="Symbol"/>
              </a:rPr>
              <a:t> AP-B Line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  <a:sym typeface="Symbol"/>
              </a:rPr>
              <a:t>B/A Line  Accumulator</a:t>
            </a:r>
          </a:p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Beam circulates in opposite direction, A/D line would need to be reoriented</a:t>
            </a:r>
          </a:p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Beam extracted to Mu2e from Debuncher at AP50</a:t>
            </a:r>
          </a:p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Could provide larger aperture, eliminate need for long beam line and new kickers, operational simplicity, improved up-time</a:t>
            </a:r>
          </a:p>
          <a:p>
            <a:pPr marL="112713" indent="-112713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  <a:sym typeface="Symbol"/>
              </a:rPr>
              <a:t>Main drawback is the cost of the new beam line (partly mitigated by eliminating Recycler  Accumulator costs) and program interruption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302944"/>
            <a:ext cx="5515276" cy="5053406"/>
            <a:chOff x="0" y="1302944"/>
            <a:chExt cx="5515276" cy="5053406"/>
          </a:xfrm>
        </p:grpSpPr>
        <p:pic>
          <p:nvPicPr>
            <p:cNvPr id="9" name="Picture 8" descr="FNAL_Aerial_Pbar-MI_99-0912-07.hr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02944"/>
              <a:ext cx="5515276" cy="5053406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1922106" y="5113175"/>
              <a:ext cx="45719" cy="1243175"/>
            </a:xfrm>
            <a:custGeom>
              <a:avLst/>
              <a:gdLst>
                <a:gd name="connsiteX0" fmla="*/ 74645 w 130629"/>
                <a:gd name="connsiteY0" fmla="*/ 1175657 h 1175657"/>
                <a:gd name="connsiteX1" fmla="*/ 9331 w 130629"/>
                <a:gd name="connsiteY1" fmla="*/ 382555 h 1175657"/>
                <a:gd name="connsiteX2" fmla="*/ 130629 w 130629"/>
                <a:gd name="connsiteY2" fmla="*/ 0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629" h="1175657">
                  <a:moveTo>
                    <a:pt x="74645" y="1175657"/>
                  </a:moveTo>
                  <a:cubicBezTo>
                    <a:pt x="37322" y="877077"/>
                    <a:pt x="0" y="578498"/>
                    <a:pt x="9331" y="382555"/>
                  </a:cubicBezTo>
                  <a:cubicBezTo>
                    <a:pt x="18662" y="186612"/>
                    <a:pt x="74645" y="93306"/>
                    <a:pt x="130629" y="0"/>
                  </a:cubicBezTo>
                </a:path>
              </a:pathLst>
            </a:custGeom>
            <a:ln w="38100">
              <a:solidFill>
                <a:srgbClr val="FFFF00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472612" y="4506686"/>
              <a:ext cx="1586204" cy="340567"/>
            </a:xfrm>
            <a:custGeom>
              <a:avLst/>
              <a:gdLst>
                <a:gd name="connsiteX0" fmla="*/ 0 w 1586204"/>
                <a:gd name="connsiteY0" fmla="*/ 0 h 340567"/>
                <a:gd name="connsiteX1" fmla="*/ 177282 w 1586204"/>
                <a:gd name="connsiteY1" fmla="*/ 65314 h 340567"/>
                <a:gd name="connsiteX2" fmla="*/ 317241 w 1586204"/>
                <a:gd name="connsiteY2" fmla="*/ 130628 h 340567"/>
                <a:gd name="connsiteX3" fmla="*/ 447870 w 1586204"/>
                <a:gd name="connsiteY3" fmla="*/ 167951 h 340567"/>
                <a:gd name="connsiteX4" fmla="*/ 1091682 w 1586204"/>
                <a:gd name="connsiteY4" fmla="*/ 326571 h 340567"/>
                <a:gd name="connsiteX5" fmla="*/ 1586204 w 1586204"/>
                <a:gd name="connsiteY5" fmla="*/ 251926 h 340567"/>
                <a:gd name="connsiteX6" fmla="*/ 1586204 w 1586204"/>
                <a:gd name="connsiteY6" fmla="*/ 251926 h 34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6204" h="340567">
                  <a:moveTo>
                    <a:pt x="0" y="0"/>
                  </a:moveTo>
                  <a:cubicBezTo>
                    <a:pt x="62204" y="21771"/>
                    <a:pt x="124408" y="43543"/>
                    <a:pt x="177282" y="65314"/>
                  </a:cubicBezTo>
                  <a:cubicBezTo>
                    <a:pt x="230156" y="87085"/>
                    <a:pt x="272143" y="113522"/>
                    <a:pt x="317241" y="130628"/>
                  </a:cubicBezTo>
                  <a:cubicBezTo>
                    <a:pt x="362339" y="147734"/>
                    <a:pt x="447870" y="167951"/>
                    <a:pt x="447870" y="167951"/>
                  </a:cubicBezTo>
                  <a:cubicBezTo>
                    <a:pt x="576943" y="200608"/>
                    <a:pt x="901960" y="312575"/>
                    <a:pt x="1091682" y="326571"/>
                  </a:cubicBezTo>
                  <a:cubicBezTo>
                    <a:pt x="1281404" y="340567"/>
                    <a:pt x="1586204" y="251926"/>
                    <a:pt x="1586204" y="251926"/>
                  </a:cubicBezTo>
                  <a:lnTo>
                    <a:pt x="1586204" y="251926"/>
                  </a:lnTo>
                </a:path>
              </a:pathLst>
            </a:custGeom>
            <a:ln w="38100">
              <a:solidFill>
                <a:srgbClr val="00FF00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38939" y="5607698"/>
              <a:ext cx="1544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New Beamline</a:t>
              </a: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rot="10800000" flipV="1">
              <a:off x="1967825" y="5792364"/>
              <a:ext cx="1671114" cy="18466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70C884B-7E41-44C5-9CED-953A8AE9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56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Wacky alternatives were considered…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8B8CD5E-B61A-40B4-A4C2-D32360D4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A734155-E308-4248-A218-A618629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F761CF8-BD42-4573-9DC3-A79E632D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70C884B-7E41-44C5-9CED-953A8AE9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609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99"/>
                </a:solidFill>
              </a:rPr>
              <a:t>And Mu2e was about to drop the Accumulator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396EE-C694-4A03-9F23-A655C0980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716844"/>
            <a:ext cx="6753225" cy="569854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C69882-1533-4D7C-93DF-C1F9D2AA24A7}"/>
              </a:ext>
            </a:extLst>
          </p:cNvPr>
          <p:cNvCxnSpPr>
            <a:cxnSpLocks/>
          </p:cNvCxnSpPr>
          <p:nvPr/>
        </p:nvCxnSpPr>
        <p:spPr>
          <a:xfrm>
            <a:off x="3440289" y="4218432"/>
            <a:ext cx="434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6AAE0E-41B3-4D8C-BB15-F2731393321E}"/>
              </a:ext>
            </a:extLst>
          </p:cNvPr>
          <p:cNvCxnSpPr/>
          <p:nvPr/>
        </p:nvCxnSpPr>
        <p:spPr>
          <a:xfrm>
            <a:off x="1459089" y="4389120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9118E5-D99E-49A4-B642-1162D5E6E851}"/>
              </a:ext>
            </a:extLst>
          </p:cNvPr>
          <p:cNvCxnSpPr>
            <a:cxnSpLocks/>
          </p:cNvCxnSpPr>
          <p:nvPr/>
        </p:nvCxnSpPr>
        <p:spPr>
          <a:xfrm>
            <a:off x="3973689" y="4572000"/>
            <a:ext cx="3810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007B0C-E0E2-4362-9062-02EAABC25365}"/>
              </a:ext>
            </a:extLst>
          </p:cNvPr>
          <p:cNvCxnSpPr>
            <a:cxnSpLocks/>
          </p:cNvCxnSpPr>
          <p:nvPr/>
        </p:nvCxnSpPr>
        <p:spPr>
          <a:xfrm>
            <a:off x="1459089" y="4751832"/>
            <a:ext cx="281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8D1A7BE0-9DB8-4D4F-95FC-44E594A0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71386E4A-DA98-42EB-8890-8FA1F37C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55F9FA7-F98A-4331-A9C2-F0CA86F7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584"/>
            <a:ext cx="8229600" cy="7159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Accumulator magnets became available</a:t>
            </a:r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51018-D235-43B6-8810-4C902F15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38200"/>
            <a:ext cx="5410200" cy="2885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45BDB-3753-408D-9F38-D373E0302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746218"/>
            <a:ext cx="5410200" cy="265462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1E366-6C72-493E-94EB-CDF77955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B119-C649-442E-B443-4167EC3D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9AB34-6B4D-4839-B955-97E68D31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D8A00-91FA-4582-A9D5-88BE458D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/>
          <a:stretch/>
        </p:blipFill>
        <p:spPr>
          <a:xfrm>
            <a:off x="61385" y="3936632"/>
            <a:ext cx="1691215" cy="10419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78E019-F43C-4DC4-AC15-6290A1AA3BC4}"/>
              </a:ext>
            </a:extLst>
          </p:cNvPr>
          <p:cNvSpPr txBox="1"/>
          <p:nvPr/>
        </p:nvSpPr>
        <p:spPr>
          <a:xfrm>
            <a:off x="3695700" y="4897396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</a:rPr>
              <a:t>Beamline dipoles and quadrupoles – 85% Pbar, 10% BNL, 5% New</a:t>
            </a:r>
          </a:p>
        </p:txBody>
      </p:sp>
    </p:spTree>
    <p:extLst>
      <p:ext uri="{BB962C8B-B14F-4D97-AF65-F5344CB8AC3E}">
        <p14:creationId xmlns:p14="http://schemas.microsoft.com/office/powerpoint/2010/main" val="84312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/>
          <a:lstStyle/>
          <a:p>
            <a:r>
              <a:rPr lang="en-US" sz="2800" dirty="0">
                <a:solidFill>
                  <a:srgbClr val="336699"/>
                </a:solidFill>
              </a:rPr>
              <a:t>New Magnet types were needed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028700"/>
            <a:ext cx="8686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B2 and CDA dipoles - Refurbished by Technical Division and installed this summer (BT AIP)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BNL magnets (4Q16, 4Q24, 8Q24 and 5D32) – Inspected and one of each type had magnetic field measurements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MLG </a:t>
            </a:r>
            <a:r>
              <a:rPr lang="en-US" sz="2000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Lambertsons</a:t>
            </a:r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(new type) – Construction in progress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MCDA Septum Dipoles/C-Magnets (new type) - All parts received, construction about to start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Pulsed Septum (new type, DR AIP) - Design complete, parts procurement to begin soon</a:t>
            </a:r>
          </a:p>
          <a:p>
            <a:r>
              <a:rPr lang="en-US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MDC dipoles (existing type) – Drawing updated and tooling located, production to begin later this winter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07346"/>
            <a:ext cx="3192262" cy="1634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660900"/>
            <a:ext cx="3619500" cy="1809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6217756"/>
            <a:ext cx="2369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MCDA (Injection and Extraction)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6228576"/>
            <a:ext cx="2641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Pulsed Septum (Injection and Abort)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CEFFB-C18E-4CDD-8444-F8F67B2E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10/17/2018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9B99F-13A4-4906-B479-FA6BD99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 Morgan - Muon Department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BBFC82-33CF-4300-AA99-A91540B3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6DD-3A7C-4D3E-A906-EBEF4EA71E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6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88578</TotalTime>
  <Words>2755</Words>
  <Application>Microsoft Office PowerPoint</Application>
  <PresentationFormat>On-screen Show (4:3)</PresentationFormat>
  <Paragraphs>513</Paragraphs>
  <Slides>49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ＭＳ Ｐゴシック</vt:lpstr>
      <vt:lpstr>ＭＳ Ｐゴシック</vt:lpstr>
      <vt:lpstr>Arial</vt:lpstr>
      <vt:lpstr>Calibri</vt:lpstr>
      <vt:lpstr>Calibri Light</vt:lpstr>
      <vt:lpstr>Helvetica</vt:lpstr>
      <vt:lpstr>Symbol</vt:lpstr>
      <vt:lpstr>Times New Roman</vt:lpstr>
      <vt:lpstr>Office Theme</vt:lpstr>
      <vt:lpstr>1_Office Theme</vt:lpstr>
      <vt:lpstr>2_Office Theme</vt:lpstr>
      <vt:lpstr>PowerPoint Presentation</vt:lpstr>
      <vt:lpstr>Back in 2011…</vt:lpstr>
      <vt:lpstr>The Mu2e plan – Circa fall 2011</vt:lpstr>
      <vt:lpstr>The Mu2e plan – Circa fall 2011</vt:lpstr>
      <vt:lpstr>The Mu2e plan – Circa fall 2011</vt:lpstr>
      <vt:lpstr>Wacky alternatives were considered…</vt:lpstr>
      <vt:lpstr>And Mu2e was about to drop the Accumulator</vt:lpstr>
      <vt:lpstr>Accumulator magnets became available</vt:lpstr>
      <vt:lpstr>New Magnet types were needed</vt:lpstr>
      <vt:lpstr>Needed to reuse Kickers to meet schedule</vt:lpstr>
      <vt:lpstr>The g-2 plan – Circa fall 2011</vt:lpstr>
      <vt:lpstr>Chris Polly already had a vision of a Muon Campus</vt:lpstr>
      <vt:lpstr>However, the schedule was optimistic</vt:lpstr>
      <vt:lpstr>2012-2015 The Muon Campus takes shape</vt:lpstr>
      <vt:lpstr>Lots of AIPs to interface with g-2 and Mu2e projects</vt:lpstr>
      <vt:lpstr>2012- Locating the MC-1 Building</vt:lpstr>
      <vt:lpstr>2013 g-2 IDR, vertical split from M4</vt:lpstr>
      <vt:lpstr>2012- Locating the MC-1 Building</vt:lpstr>
      <vt:lpstr>2012- Locating the MC-1 Building</vt:lpstr>
      <vt:lpstr>2012- Locating the MC-1 Building</vt:lpstr>
      <vt:lpstr>M4/M5 Line - Magnets in MC-1 Building</vt:lpstr>
      <vt:lpstr>December 2013 – New tunnel design</vt:lpstr>
      <vt:lpstr>2012-2015 The Muon Campus takes shape</vt:lpstr>
      <vt:lpstr>2015 The Muon Campus takes shape</vt:lpstr>
      <vt:lpstr>Repurposing Pbar</vt:lpstr>
      <vt:lpstr>Beamline Design – Dual modes</vt:lpstr>
      <vt:lpstr>Beamline Overview</vt:lpstr>
      <vt:lpstr>RR to Target optics and aperture improvements</vt:lpstr>
      <vt:lpstr>F-17 before C-Magnet and EPB dipole removal</vt:lpstr>
      <vt:lpstr>F-17 ─ Old magnets removed, new M1 dipoles installed</vt:lpstr>
      <vt:lpstr>M1 Final Focus</vt:lpstr>
      <vt:lpstr>M1 Final Focus</vt:lpstr>
      <vt:lpstr>M2 Line optics</vt:lpstr>
      <vt:lpstr>M3 Line optics</vt:lpstr>
      <vt:lpstr>M3 Line 8 GeV optics</vt:lpstr>
      <vt:lpstr>PowerPoint Presentation</vt:lpstr>
      <vt:lpstr>PowerPoint Presentation</vt:lpstr>
      <vt:lpstr>PowerPoint Presentation</vt:lpstr>
      <vt:lpstr>Beamline Design – D30 reconfiguration</vt:lpstr>
      <vt:lpstr>Beamline Design – D30 reconfiguration</vt:lpstr>
      <vt:lpstr>D30 Straight Section Reconfiguration</vt:lpstr>
      <vt:lpstr>PowerPoint Presentation</vt:lpstr>
      <vt:lpstr>PowerPoint Presentation</vt:lpstr>
      <vt:lpstr>M4 Line optics design</vt:lpstr>
      <vt:lpstr>M4 Line design now</vt:lpstr>
      <vt:lpstr>M4&amp;M5 Lines</vt:lpstr>
      <vt:lpstr>Shared M4 and M5 Line optics</vt:lpstr>
      <vt:lpstr>M5 Final Focus into g-2 Storage Ring</vt:lpstr>
      <vt:lpstr>Future presentations</vt:lpstr>
    </vt:vector>
  </TitlesOfParts>
  <Company>Fermilab - CDF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Mary E. Convery x4390 14804N</dc:creator>
  <cp:lastModifiedBy>James P. Morgan x5236,3721 04889N</cp:lastModifiedBy>
  <cp:revision>910</cp:revision>
  <dcterms:created xsi:type="dcterms:W3CDTF">2003-12-02T22:53:08Z</dcterms:created>
  <dcterms:modified xsi:type="dcterms:W3CDTF">2018-10-18T13:23:51Z</dcterms:modified>
</cp:coreProperties>
</file>