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3" r:id="rId5"/>
    <p:sldId id="261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D5895-994E-F149-B875-C3F8312C7384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79316-2A30-E743-A247-01FE02CFF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371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89394-9B6A-2C46-A078-694ACDD9BC79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E37D7-89F9-2342-9055-028F3CA89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7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1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4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2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6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6785-D74E-E043-B5EF-74036797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6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4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of the SP-PD at the CE Test Stand</a:t>
            </a:r>
            <a:br>
              <a:rPr lang="en-US" dirty="0" smtClean="0"/>
            </a:br>
            <a:r>
              <a:rPr lang="en-US" dirty="0" smtClean="0"/>
              <a:t>(ICEBERG)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Warner</a:t>
            </a:r>
          </a:p>
          <a:p>
            <a:r>
              <a:rPr lang="en-US" dirty="0" smtClean="0"/>
              <a:t>Colorado State University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18,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18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SP-PD Goals for ICEBERG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419"/>
            <a:ext cx="8229600" cy="531893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Primary goals of testing:</a:t>
            </a:r>
          </a:p>
          <a:p>
            <a:pPr lvl="1"/>
            <a:r>
              <a:rPr lang="en-US" dirty="0" smtClean="0"/>
              <a:t>Tests of single-sided </a:t>
            </a:r>
            <a:r>
              <a:rPr lang="en-US" dirty="0" smtClean="0"/>
              <a:t>ARAPUCA and single-sided X-ARAPUCA (with filter-plate rear reflectors)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TPC track information--  Similar to </a:t>
            </a:r>
            <a:r>
              <a:rPr lang="en-US" dirty="0" err="1" smtClean="0"/>
              <a:t>ProtoDUNE</a:t>
            </a:r>
            <a:endParaRPr lang="en-US" dirty="0" smtClean="0"/>
          </a:p>
          <a:p>
            <a:pPr lvl="1"/>
            <a:r>
              <a:rPr lang="en-US" dirty="0" smtClean="0"/>
              <a:t>Comparison of SSP and mu2e electronics</a:t>
            </a:r>
          </a:p>
          <a:p>
            <a:pPr lvl="2"/>
            <a:r>
              <a:rPr lang="en-US" dirty="0" smtClean="0"/>
              <a:t>Mu2e DAQ interface available for second run (Winter 2019)</a:t>
            </a:r>
          </a:p>
          <a:p>
            <a:pPr lvl="1"/>
            <a:r>
              <a:rPr lang="en-US" dirty="0" smtClean="0"/>
              <a:t>Interference testing between CE and PD electronics</a:t>
            </a:r>
          </a:p>
          <a:p>
            <a:pPr lvl="1"/>
            <a:r>
              <a:rPr lang="en-US" dirty="0" smtClean="0"/>
              <a:t>Comparison of active ganging circuit prototypes</a:t>
            </a:r>
          </a:p>
          <a:p>
            <a:pPr lvl="2"/>
            <a:r>
              <a:rPr lang="en-US" dirty="0" smtClean="0"/>
              <a:t>Available in second test </a:t>
            </a:r>
            <a:r>
              <a:rPr lang="en-US" dirty="0" smtClean="0"/>
              <a:t>run</a:t>
            </a:r>
            <a:endParaRPr lang="en-US" dirty="0" smtClean="0"/>
          </a:p>
          <a:p>
            <a:pPr lvl="1"/>
            <a:r>
              <a:rPr lang="en-US" dirty="0" smtClean="0"/>
              <a:t>DAQ/TPC interface</a:t>
            </a:r>
          </a:p>
          <a:p>
            <a:pPr lvl="1"/>
            <a:r>
              <a:rPr lang="en-US" dirty="0" smtClean="0"/>
              <a:t>DUNE FD PD cabling scheme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Schedule (as of October </a:t>
            </a:r>
            <a:r>
              <a:rPr lang="en-US" dirty="0" smtClean="0"/>
              <a:t>16)</a:t>
            </a:r>
            <a:endParaRPr lang="en-US" dirty="0"/>
          </a:p>
        </p:txBody>
      </p:sp>
      <p:pic>
        <p:nvPicPr>
          <p:cNvPr id="5" name="Picture 4" descr="screenshot14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39709"/>
            <a:ext cx="4609688" cy="4784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45667" y="3990819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PDs needed for installation ~ </a:t>
            </a:r>
            <a:r>
              <a:rPr lang="en-US" dirty="0" smtClean="0">
                <a:solidFill>
                  <a:srgbClr val="FF0000"/>
                </a:solidFill>
              </a:rPr>
              <a:t>11/7/18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5147733" y="4175485"/>
            <a:ext cx="397934" cy="138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45667" y="5312939"/>
            <a:ext cx="248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Cool-down begins.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45667" y="5674267"/>
            <a:ext cx="3259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Test Run ~ 12/14 </a:t>
            </a:r>
            <a:r>
              <a:rPr lang="mr-IN" dirty="0" smtClean="0"/>
              <a:t>–</a:t>
            </a:r>
            <a:r>
              <a:rPr lang="en-US" dirty="0" smtClean="0"/>
              <a:t> 12/24(?)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47733" y="5510199"/>
            <a:ext cx="397934" cy="2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47733" y="5848866"/>
            <a:ext cx="397934" cy="2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45667" y="5977467"/>
            <a:ext cx="302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Test Run ~March 2019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47733" y="6162133"/>
            <a:ext cx="397934" cy="2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5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2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PD </a:t>
            </a:r>
            <a:r>
              <a:rPr lang="en-US" dirty="0" smtClean="0"/>
              <a:t>Mechanical Design </a:t>
            </a:r>
            <a:r>
              <a:rPr lang="en-US" dirty="0" smtClean="0"/>
              <a:t>Status</a:t>
            </a:r>
            <a:r>
              <a:rPr lang="en-US" dirty="0" smtClean="0"/>
              <a:t>-Done!</a:t>
            </a:r>
            <a:endParaRPr lang="en-US" dirty="0"/>
          </a:p>
        </p:txBody>
      </p:sp>
      <p:pic>
        <p:nvPicPr>
          <p:cNvPr id="7" name="Content Placeholder 6" descr="screenshot157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48" r="-19548"/>
          <a:stretch>
            <a:fillRect/>
          </a:stretch>
        </p:blipFill>
        <p:spPr>
          <a:xfrm>
            <a:off x="136387" y="984730"/>
            <a:ext cx="9007613" cy="49538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83894" y="5753904"/>
            <a:ext cx="306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Single-sided ARAPUCA Module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96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33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/>
              <a:t>PD Status:  Test 1 Modules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952500"/>
            <a:ext cx="8928100" cy="54038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Required:  96 MPPCs 		</a:t>
            </a:r>
            <a:r>
              <a:rPr lang="en-US" dirty="0" smtClean="0"/>
              <a:t>					</a:t>
            </a:r>
            <a:r>
              <a:rPr lang="en-US" dirty="0" smtClean="0">
                <a:solidFill>
                  <a:srgbClr val="008000"/>
                </a:solidFill>
              </a:rPr>
              <a:t>OK (In hand)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Required:  16 MPPC mount boards		</a:t>
            </a:r>
            <a:r>
              <a:rPr lang="en-US" dirty="0" smtClean="0">
                <a:solidFill>
                  <a:srgbClr val="008000"/>
                </a:solidFill>
              </a:rPr>
              <a:t>OK (In hand)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Active Ganging Boards (2 </a:t>
            </a:r>
            <a:r>
              <a:rPr lang="en-US" dirty="0" err="1" smtClean="0"/>
              <a:t>req’d</a:t>
            </a:r>
            <a:r>
              <a:rPr lang="en-US" dirty="0" smtClean="0"/>
              <a:t>)			</a:t>
            </a:r>
            <a:r>
              <a:rPr lang="en-US" dirty="0" smtClean="0">
                <a:solidFill>
                  <a:srgbClr val="008000"/>
                </a:solidFill>
              </a:rPr>
              <a:t>OK (In fab.)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Required: 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</a:t>
            </a:r>
            <a:r>
              <a:rPr lang="en-US" dirty="0" smtClean="0"/>
              <a:t>coated filter </a:t>
            </a:r>
            <a:r>
              <a:rPr lang="en-US" dirty="0" smtClean="0"/>
              <a:t>plates, 6 </a:t>
            </a:r>
            <a:r>
              <a:rPr lang="en-US" dirty="0" err="1" smtClean="0"/>
              <a:t>Vikuiti</a:t>
            </a:r>
            <a:r>
              <a:rPr lang="en-US" dirty="0" smtClean="0"/>
              <a:t> sheets</a:t>
            </a:r>
            <a:endParaRPr lang="en-US" dirty="0" smtClean="0"/>
          </a:p>
          <a:p>
            <a:pPr lvl="1"/>
            <a:r>
              <a:rPr lang="en-US" dirty="0" smtClean="0"/>
              <a:t>Filter plates									</a:t>
            </a:r>
            <a:r>
              <a:rPr lang="en-US" dirty="0" smtClean="0">
                <a:solidFill>
                  <a:srgbClr val="008000"/>
                </a:solidFill>
              </a:rPr>
              <a:t>OK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Vikuiti</a:t>
            </a:r>
            <a:r>
              <a:rPr lang="en-US" dirty="0" smtClean="0">
                <a:solidFill>
                  <a:srgbClr val="000000"/>
                </a:solidFill>
              </a:rPr>
              <a:t>											</a:t>
            </a:r>
            <a:r>
              <a:rPr lang="en-US" dirty="0" smtClean="0">
                <a:solidFill>
                  <a:schemeClr val="accent6"/>
                </a:solidFill>
              </a:rPr>
              <a:t>On order</a:t>
            </a:r>
            <a:endParaRPr lang="en-US" dirty="0" smtClean="0"/>
          </a:p>
          <a:p>
            <a:pPr lvl="1"/>
            <a:r>
              <a:rPr lang="en-US" dirty="0" smtClean="0"/>
              <a:t>Coating											</a:t>
            </a:r>
            <a:r>
              <a:rPr lang="en-US" dirty="0" smtClean="0">
                <a:solidFill>
                  <a:srgbClr val="FF0000"/>
                </a:solidFill>
              </a:rPr>
              <a:t>Real-time update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WLS Plates (X-ARAPUCA) </a:t>
            </a:r>
            <a:r>
              <a:rPr lang="en-US" dirty="0" smtClean="0">
                <a:solidFill>
                  <a:srgbClr val="000000"/>
                </a:solidFill>
              </a:rPr>
              <a:t>			</a:t>
            </a:r>
            <a:r>
              <a:rPr lang="en-US" dirty="0" smtClean="0">
                <a:solidFill>
                  <a:srgbClr val="000000"/>
                </a:solidFill>
              </a:rPr>
              <a:t>			</a:t>
            </a:r>
            <a:r>
              <a:rPr lang="en-US" dirty="0" smtClean="0">
                <a:solidFill>
                  <a:srgbClr val="008000"/>
                </a:solidFill>
              </a:rPr>
              <a:t>OK (In hand)</a:t>
            </a:r>
            <a:endParaRPr lang="en-US" dirty="0" smtClean="0">
              <a:solidFill>
                <a:srgbClr val="00000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APA Connectors/cables							</a:t>
            </a:r>
            <a:r>
              <a:rPr lang="en-US" dirty="0" smtClean="0">
                <a:solidFill>
                  <a:srgbClr val="008000"/>
                </a:solidFill>
              </a:rPr>
              <a:t>OK (Installed)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Connectors (Module mount) 2 on hand		</a:t>
            </a:r>
            <a:r>
              <a:rPr lang="en-US" sz="2800" dirty="0" smtClean="0">
                <a:solidFill>
                  <a:srgbClr val="008000"/>
                </a:solidFill>
              </a:rPr>
              <a:t>OK (In hand)</a:t>
            </a:r>
            <a:endParaRPr lang="en-US" sz="2800" dirty="0" smtClean="0">
              <a:solidFill>
                <a:schemeClr val="accent3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Mechanical Design&amp; Fabrication				</a:t>
            </a:r>
            <a:r>
              <a:rPr lang="en-US" sz="2800" dirty="0" smtClean="0">
                <a:solidFill>
                  <a:srgbClr val="008000"/>
                </a:solidFill>
              </a:rPr>
              <a:t>OK (In fab)</a:t>
            </a:r>
            <a:endParaRPr lang="en-US" sz="2800" dirty="0" smtClean="0">
              <a:solidFill>
                <a:srgbClr val="008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/>
              <a:t>Readout Electronics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Primary readout in test 1 will require an SSP modified for MPPCs (50V) and ideally for RJ-45 connectors)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working to identify exact SSP to be used</a:t>
            </a:r>
          </a:p>
          <a:p>
            <a:r>
              <a:rPr lang="en-US" dirty="0" smtClean="0"/>
              <a:t>Secondary readout will be provided by the mu2e electronics system.</a:t>
            </a:r>
          </a:p>
          <a:p>
            <a:pPr lvl="1"/>
            <a:r>
              <a:rPr lang="en-US" dirty="0" smtClean="0"/>
              <a:t>System is making good progress--  still on track for December use.</a:t>
            </a:r>
          </a:p>
          <a:p>
            <a:r>
              <a:rPr lang="en-US" dirty="0" smtClean="0"/>
              <a:t>Working to understand data analysis/DAQ integration plan.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10/18/18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2653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0000"/>
                </a:solidFill>
              </a:rPr>
              <a:t>SP</a:t>
            </a:r>
            <a:r>
              <a:rPr lang="en-US" dirty="0" smtClean="0">
                <a:solidFill>
                  <a:srgbClr val="FF0000"/>
                </a:solidFill>
              </a:rPr>
              <a:t>-SP ICEBERG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09256"/>
            <a:ext cx="8229600" cy="50990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Operations group (FNAL)</a:t>
            </a:r>
          </a:p>
          <a:p>
            <a:pPr lvl="1"/>
            <a:r>
              <a:rPr lang="en-US" dirty="0" smtClean="0"/>
              <a:t>Design Lead:  Warner</a:t>
            </a:r>
          </a:p>
          <a:p>
            <a:pPr lvl="1"/>
            <a:r>
              <a:rPr lang="en-US" dirty="0" smtClean="0"/>
              <a:t>Operational lead(s):  Escobar, ???</a:t>
            </a:r>
          </a:p>
          <a:p>
            <a:r>
              <a:rPr lang="en-US" dirty="0" smtClean="0"/>
              <a:t>Electronics group</a:t>
            </a:r>
          </a:p>
          <a:p>
            <a:pPr lvl="1"/>
            <a:r>
              <a:rPr lang="en-US" dirty="0" smtClean="0"/>
              <a:t>FE electronics:  Fitzpatrick, </a:t>
            </a:r>
            <a:r>
              <a:rPr lang="en-US" dirty="0" err="1" smtClean="0"/>
              <a:t>Mousseau</a:t>
            </a:r>
            <a:r>
              <a:rPr lang="en-US" dirty="0" smtClean="0"/>
              <a:t>, Spitz, </a:t>
            </a:r>
            <a:r>
              <a:rPr lang="en-US" dirty="0" err="1" smtClean="0"/>
              <a:t>Djurcic</a:t>
            </a:r>
            <a:endParaRPr lang="en-US" dirty="0" smtClean="0"/>
          </a:p>
          <a:p>
            <a:pPr lvl="1"/>
            <a:r>
              <a:rPr lang="en-US" dirty="0" smtClean="0"/>
              <a:t>Active ganging:  </a:t>
            </a:r>
            <a:r>
              <a:rPr lang="en-US" dirty="0" err="1" smtClean="0"/>
              <a:t>Cancelo</a:t>
            </a:r>
            <a:r>
              <a:rPr lang="en-US" dirty="0" smtClean="0"/>
              <a:t>, Molina</a:t>
            </a:r>
          </a:p>
          <a:p>
            <a:pPr lvl="1"/>
            <a:r>
              <a:rPr lang="en-US" dirty="0" smtClean="0"/>
              <a:t>Cabling:  Warner, ???</a:t>
            </a:r>
          </a:p>
          <a:p>
            <a:pPr lvl="1"/>
            <a:r>
              <a:rPr lang="en-US" dirty="0" smtClean="0"/>
              <a:t>DAQ/Data readout:  ???</a:t>
            </a:r>
          </a:p>
          <a:p>
            <a:r>
              <a:rPr lang="en-US" dirty="0" smtClean="0"/>
              <a:t>Run coordination/analysis/planning:  ???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ICEBERG Update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6785-D74E-E043-B5EF-7403679787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356</Words>
  <Application>Microsoft Macintosh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Status of the SP-PD at the CE Test Stand (ICEBERG)</vt:lpstr>
      <vt:lpstr>SP-PD Goals for ICEBERG Tests</vt:lpstr>
      <vt:lpstr>PowerPoint Presentation</vt:lpstr>
      <vt:lpstr>PD Mechanical Design Status-Done!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the SP-PD at the CE Test Stand (ICEBERG)</dc:title>
  <dc:creator>David Warner</dc:creator>
  <cp:lastModifiedBy>David Warner</cp:lastModifiedBy>
  <cp:revision>15</cp:revision>
  <dcterms:created xsi:type="dcterms:W3CDTF">2018-10-09T14:54:58Z</dcterms:created>
  <dcterms:modified xsi:type="dcterms:W3CDTF">2018-10-18T16:22:28Z</dcterms:modified>
</cp:coreProperties>
</file>