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9"/>
  </p:notesMasterIdLst>
  <p:handoutMasterIdLst>
    <p:handoutMasterId r:id="rId20"/>
  </p:handoutMasterIdLst>
  <p:sldIdLst>
    <p:sldId id="292" r:id="rId3"/>
    <p:sldId id="264" r:id="rId4"/>
    <p:sldId id="259" r:id="rId5"/>
    <p:sldId id="257" r:id="rId6"/>
    <p:sldId id="258" r:id="rId7"/>
    <p:sldId id="261" r:id="rId8"/>
    <p:sldId id="263" r:id="rId9"/>
    <p:sldId id="265" r:id="rId10"/>
    <p:sldId id="279" r:id="rId11"/>
    <p:sldId id="282" r:id="rId12"/>
    <p:sldId id="283" r:id="rId13"/>
    <p:sldId id="278" r:id="rId14"/>
    <p:sldId id="277" r:id="rId15"/>
    <p:sldId id="289" r:id="rId16"/>
    <p:sldId id="288" r:id="rId17"/>
    <p:sldId id="291"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napToObjects="1">
      <p:cViewPr varScale="1">
        <p:scale>
          <a:sx n="131" d="100"/>
          <a:sy n="131" d="100"/>
        </p:scale>
        <p:origin x="906" y="11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1/16/2019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1/16/2019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01/17/2019</a:t>
            </a:r>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US MDP Collaboration Meeting</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01/17/2019</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US MDP Collaboration Meeting</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01/17/2019</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a:t>US MDP Collaboration Meeting</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01/17/2019</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a:t>US MDP Collaboration Meeting</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01/17/2019</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US MDP Collaboration Meeting</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pic>
        <p:nvPicPr>
          <p:cNvPr id="53" name="20160714_001-2-Edit_blueppt.jpg" descr="20160714_001-2-Edit_blueppt.jpg"/>
          <p:cNvPicPr>
            <a:picLocks noChangeAspect="1"/>
          </p:cNvPicPr>
          <p:nvPr/>
        </p:nvPicPr>
        <p:blipFill>
          <a:blip r:embed="rId2">
            <a:extLst/>
          </a:blip>
          <a:srcRect l="4033" t="17632" r="5976" b="20233"/>
          <a:stretch>
            <a:fillRect/>
          </a:stretch>
        </p:blipFill>
        <p:spPr>
          <a:xfrm>
            <a:off x="-1" y="0"/>
            <a:ext cx="9144001" cy="6313728"/>
          </a:xfrm>
          <a:prstGeom prst="rect">
            <a:avLst/>
          </a:prstGeom>
          <a:ln w="12700">
            <a:miter lim="400000"/>
          </a:ln>
        </p:spPr>
      </p:pic>
      <p:sp>
        <p:nvSpPr>
          <p:cNvPr id="54" name="Rectangle"/>
          <p:cNvSpPr/>
          <p:nvPr/>
        </p:nvSpPr>
        <p:spPr>
          <a:xfrm>
            <a:off x="0" y="4891938"/>
            <a:ext cx="9144000" cy="1421790"/>
          </a:xfrm>
          <a:prstGeom prst="rect">
            <a:avLst/>
          </a:prstGeom>
          <a:gradFill>
            <a:gsLst>
              <a:gs pos="0">
                <a:srgbClr val="1F497D">
                  <a:alpha val="61000"/>
                </a:srgbClr>
              </a:gs>
              <a:gs pos="100000">
                <a:schemeClr val="accent3">
                  <a:alpha val="0"/>
                </a:schemeClr>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55" name="Body Level One…"/>
          <p:cNvSpPr txBox="1">
            <a:spLocks noGrp="1"/>
          </p:cNvSpPr>
          <p:nvPr>
            <p:ph type="body" sz="quarter" idx="1"/>
          </p:nvPr>
        </p:nvSpPr>
        <p:spPr>
          <a:xfrm>
            <a:off x="458789" y="4891938"/>
            <a:ext cx="8226426" cy="805054"/>
          </a:xfrm>
          <a:prstGeom prst="rect">
            <a:avLst/>
          </a:prstGeom>
        </p:spPr>
        <p:txBody>
          <a:bodyPr anchor="b"/>
          <a:lstStyle>
            <a:lvl1pPr marL="0" indent="0" algn="ctr">
              <a:buSzTx/>
              <a:buFontTx/>
              <a:buNone/>
              <a:defRPr sz="2400">
                <a:solidFill>
                  <a:srgbClr val="FFFFFF"/>
                </a:solidFill>
                <a:latin typeface="Franklin Gothic Book"/>
                <a:ea typeface="Franklin Gothic Book"/>
                <a:cs typeface="Franklin Gothic Book"/>
                <a:sym typeface="Franklin Gothic Book"/>
              </a:defRPr>
            </a:lvl1pPr>
            <a:lvl2pPr marL="0" indent="457200" algn="ctr">
              <a:buSzTx/>
              <a:buFontTx/>
              <a:buNone/>
              <a:defRPr sz="2400">
                <a:solidFill>
                  <a:srgbClr val="FFFFFF"/>
                </a:solidFill>
                <a:latin typeface="Franklin Gothic Book"/>
                <a:ea typeface="Franklin Gothic Book"/>
                <a:cs typeface="Franklin Gothic Book"/>
                <a:sym typeface="Franklin Gothic Book"/>
              </a:defRPr>
            </a:lvl2pPr>
            <a:lvl3pPr marL="0" indent="914400" algn="ctr">
              <a:buSzTx/>
              <a:buFontTx/>
              <a:buNone/>
              <a:defRPr sz="2400">
                <a:solidFill>
                  <a:srgbClr val="FFFFFF"/>
                </a:solidFill>
                <a:latin typeface="Franklin Gothic Book"/>
                <a:ea typeface="Franklin Gothic Book"/>
                <a:cs typeface="Franklin Gothic Book"/>
                <a:sym typeface="Franklin Gothic Book"/>
              </a:defRPr>
            </a:lvl3pPr>
            <a:lvl4pPr marL="0" indent="1371600" algn="ctr">
              <a:buSzTx/>
              <a:buFontTx/>
              <a:buNone/>
              <a:defRPr sz="2400">
                <a:solidFill>
                  <a:srgbClr val="FFFFFF"/>
                </a:solidFill>
                <a:latin typeface="Franklin Gothic Book"/>
                <a:ea typeface="Franklin Gothic Book"/>
                <a:cs typeface="Franklin Gothic Book"/>
                <a:sym typeface="Franklin Gothic Book"/>
              </a:defRPr>
            </a:lvl4pPr>
            <a:lvl5pPr marL="0" indent="1828800" algn="ctr">
              <a:buSzTx/>
              <a:buFontTx/>
              <a:buNone/>
              <a:defRPr sz="2400">
                <a:solidFill>
                  <a:srgbClr val="FFFFFF"/>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56" name="Rectangle"/>
          <p:cNvSpPr/>
          <p:nvPr/>
        </p:nvSpPr>
        <p:spPr>
          <a:xfrm>
            <a:off x="0" y="2183807"/>
            <a:ext cx="9144000" cy="2183809"/>
          </a:xfrm>
          <a:prstGeom prst="rect">
            <a:avLst/>
          </a:prstGeom>
          <a:solidFill>
            <a:srgbClr val="00395A">
              <a:alpha val="90000"/>
            </a:srgbClr>
          </a:solidFill>
          <a:ln>
            <a:solidFill>
              <a:srgbClr val="4A7EBB"/>
            </a:solidFill>
          </a:ln>
        </p:spPr>
        <p:txBody>
          <a:bodyPr lIns="45719" rIns="45719" anchor="ctr"/>
          <a:lstStyle/>
          <a:p>
            <a:pPr algn="ctr">
              <a:defRPr>
                <a:solidFill>
                  <a:srgbClr val="FFFFFF"/>
                </a:solidFill>
              </a:defRPr>
            </a:pPr>
            <a:endParaRPr/>
          </a:p>
        </p:txBody>
      </p:sp>
      <p:sp>
        <p:nvSpPr>
          <p:cNvPr id="57" name="Rectangle"/>
          <p:cNvSpPr>
            <a:spLocks noGrp="1"/>
          </p:cNvSpPr>
          <p:nvPr>
            <p:ph type="body" sz="half" idx="13"/>
          </p:nvPr>
        </p:nvSpPr>
        <p:spPr>
          <a:xfrm>
            <a:off x="458788" y="2538981"/>
            <a:ext cx="8226426" cy="1574801"/>
          </a:xfrm>
          <a:prstGeom prst="rect">
            <a:avLst/>
          </a:prstGeom>
        </p:spPr>
        <p:txBody>
          <a:bodyPr anchor="ctr"/>
          <a:lstStyle/>
          <a:p>
            <a:pPr marL="0" indent="0" algn="ctr">
              <a:spcBef>
                <a:spcPts val="800"/>
              </a:spcBef>
              <a:buSzTx/>
              <a:buFontTx/>
              <a:buNone/>
              <a:defRPr sz="3600">
                <a:solidFill>
                  <a:srgbClr val="FFFFFF"/>
                </a:solidFill>
              </a:defRPr>
            </a:pPr>
            <a:endParaRPr/>
          </a:p>
        </p:txBody>
      </p:sp>
      <p:pic>
        <p:nvPicPr>
          <p:cNvPr id="58" name="image3.png" descr="image3.png"/>
          <p:cNvPicPr>
            <a:picLocks noChangeAspect="1"/>
          </p:cNvPicPr>
          <p:nvPr/>
        </p:nvPicPr>
        <p:blipFill>
          <a:blip r:embed="rId3">
            <a:extLst/>
          </a:blip>
          <a:stretch>
            <a:fillRect/>
          </a:stretch>
        </p:blipFill>
        <p:spPr>
          <a:xfrm>
            <a:off x="248591" y="186638"/>
            <a:ext cx="2842338" cy="1020400"/>
          </a:xfrm>
          <a:prstGeom prst="rect">
            <a:avLst/>
          </a:prstGeom>
          <a:ln w="12700">
            <a:miter lim="400000"/>
          </a:ln>
        </p:spPr>
      </p:pic>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39400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01/17/2019</a:t>
            </a:r>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US MDP Collaboration Meeting</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01/17/2019</a:t>
            </a:r>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US MDP Collaboration Meeting</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01/17/2019</a:t>
            </a: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US MDP Collaboration Meeting</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01/17/2019</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US MDP Collaboration Meeting</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01/17/2019</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US MDP Collaboration Meeting</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oren Prestemon…"/>
          <p:cNvSpPr txBox="1">
            <a:spLocks noGrp="1"/>
          </p:cNvSpPr>
          <p:nvPr>
            <p:ph type="body" sz="quarter" idx="1"/>
          </p:nvPr>
        </p:nvSpPr>
        <p:spPr>
          <a:xfrm>
            <a:off x="458789" y="4891938"/>
            <a:ext cx="8226426" cy="1232088"/>
          </a:xfrm>
          <a:prstGeom prst="rect">
            <a:avLst/>
          </a:prstGeom>
        </p:spPr>
        <p:txBody>
          <a:bodyPr/>
          <a:lstStyle/>
          <a:p>
            <a:pPr>
              <a:lnSpc>
                <a:spcPct val="80000"/>
              </a:lnSpc>
              <a:spcBef>
                <a:spcPts val="400"/>
              </a:spcBef>
              <a:defRPr sz="1800"/>
            </a:pPr>
            <a:r>
              <a:rPr lang="en-US" dirty="0"/>
              <a:t>Vadim Kashikhin</a:t>
            </a:r>
          </a:p>
          <a:p>
            <a:pPr>
              <a:lnSpc>
                <a:spcPct val="80000"/>
              </a:lnSpc>
              <a:spcBef>
                <a:spcPts val="400"/>
              </a:spcBef>
              <a:defRPr sz="1800"/>
            </a:pPr>
            <a:r>
              <a:rPr lang="en-US" dirty="0"/>
              <a:t>January 17, 2019</a:t>
            </a:r>
            <a:endParaRPr dirty="0"/>
          </a:p>
          <a:p>
            <a:pPr>
              <a:lnSpc>
                <a:spcPct val="80000"/>
              </a:lnSpc>
              <a:spcBef>
                <a:spcPts val="300"/>
              </a:spcBef>
              <a:defRPr sz="1800"/>
            </a:pPr>
            <a:r>
              <a:rPr lang="en-US" dirty="0"/>
              <a:t>Fermi National Accelerator Laboratory</a:t>
            </a:r>
            <a:endParaRPr dirty="0"/>
          </a:p>
        </p:txBody>
      </p:sp>
      <p:sp>
        <p:nvSpPr>
          <p:cNvPr id="366" name="Current Status of the…"/>
          <p:cNvSpPr txBox="1"/>
          <p:nvPr/>
        </p:nvSpPr>
        <p:spPr>
          <a:xfrm>
            <a:off x="458789" y="2315591"/>
            <a:ext cx="8226426"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a:solidFill>
                  <a:srgbClr val="FFFFFF"/>
                </a:solidFill>
              </a:defRPr>
            </a:pPr>
            <a:r>
              <a:rPr lang="en-US" sz="3600" dirty="0"/>
              <a:t>Analysis of a small racetrack model </a:t>
            </a:r>
          </a:p>
          <a:p>
            <a:pPr algn="ctr">
              <a:defRPr sz="3200">
                <a:solidFill>
                  <a:srgbClr val="FFFFFF"/>
                </a:solidFill>
              </a:defRPr>
            </a:pPr>
            <a:r>
              <a:rPr lang="en-US" sz="3600" dirty="0"/>
              <a:t>for cable studies</a:t>
            </a:r>
            <a:endParaRPr sz="3600" dirty="0"/>
          </a:p>
          <a:p>
            <a:pPr algn="ctr">
              <a:defRPr sz="3200">
                <a:solidFill>
                  <a:srgbClr val="FFFFFF"/>
                </a:solidFill>
              </a:defRPr>
            </a:pPr>
            <a:endParaRPr dirty="0"/>
          </a:p>
          <a:p>
            <a:pPr algn="ctr">
              <a:defRPr sz="3200" i="1">
                <a:solidFill>
                  <a:srgbClr val="FFFFFF"/>
                </a:solidFill>
              </a:defRPr>
            </a:pPr>
            <a:r>
              <a:rPr sz="2000" dirty="0"/>
              <a:t>3</a:t>
            </a:r>
            <a:r>
              <a:rPr sz="2000" baseline="31999" dirty="0"/>
              <a:t>rd</a:t>
            </a:r>
            <a:r>
              <a:rPr sz="2000" dirty="0"/>
              <a:t> US MDP Collaboration Meeting</a:t>
            </a:r>
          </a:p>
          <a:p>
            <a:pPr algn="ctr">
              <a:defRPr sz="3200">
                <a:solidFill>
                  <a:srgbClr val="FFFFFF"/>
                </a:solidFill>
              </a:defRPr>
            </a:pPr>
            <a:endParaRPr dirty="0"/>
          </a:p>
        </p:txBody>
      </p:sp>
      <p:pic>
        <p:nvPicPr>
          <p:cNvPr id="2" name="Picture 1">
            <a:extLst>
              <a:ext uri="{FF2B5EF4-FFF2-40B4-BE49-F238E27FC236}">
                <a16:creationId xmlns:a16="http://schemas.microsoft.com/office/drawing/2014/main" id="{6FD2783C-F871-4CEE-9B51-D2183A31F242}"/>
              </a:ext>
            </a:extLst>
          </p:cNvPr>
          <p:cNvPicPr>
            <a:picLocks noChangeAspect="1"/>
          </p:cNvPicPr>
          <p:nvPr/>
        </p:nvPicPr>
        <p:blipFill>
          <a:blip r:embed="rId2"/>
          <a:stretch>
            <a:fillRect/>
          </a:stretch>
        </p:blipFill>
        <p:spPr>
          <a:xfrm>
            <a:off x="0" y="6305461"/>
            <a:ext cx="9144000" cy="558025"/>
          </a:xfrm>
          <a:prstGeom prst="rect">
            <a:avLst/>
          </a:prstGeom>
        </p:spPr>
      </p:pic>
      <p:sp>
        <p:nvSpPr>
          <p:cNvPr id="3" name="Slide Number Placeholder 2">
            <a:extLst>
              <a:ext uri="{FF2B5EF4-FFF2-40B4-BE49-F238E27FC236}">
                <a16:creationId xmlns:a16="http://schemas.microsoft.com/office/drawing/2014/main" id="{22CC6A90-81EC-42B4-BE9A-FDA9C49410AD}"/>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4019824-0960-4A14-AF2C-6E876A9826B3}"/>
              </a:ext>
            </a:extLst>
          </p:cNvPr>
          <p:cNvPicPr>
            <a:picLocks noChangeAspect="1"/>
          </p:cNvPicPr>
          <p:nvPr/>
        </p:nvPicPr>
        <p:blipFill>
          <a:blip r:embed="rId2"/>
          <a:stretch>
            <a:fillRect/>
          </a:stretch>
        </p:blipFill>
        <p:spPr>
          <a:xfrm>
            <a:off x="4521706" y="1423623"/>
            <a:ext cx="4479229" cy="4236931"/>
          </a:xfrm>
          <a:prstGeom prst="rect">
            <a:avLst/>
          </a:prstGeom>
        </p:spPr>
      </p:pic>
      <p:pic>
        <p:nvPicPr>
          <p:cNvPr id="9" name="Picture 8">
            <a:extLst>
              <a:ext uri="{FF2B5EF4-FFF2-40B4-BE49-F238E27FC236}">
                <a16:creationId xmlns:a16="http://schemas.microsoft.com/office/drawing/2014/main" id="{568B7825-7197-4B41-90F5-C6A6EBDC38D9}"/>
              </a:ext>
            </a:extLst>
          </p:cNvPr>
          <p:cNvPicPr>
            <a:picLocks noChangeAspect="1"/>
          </p:cNvPicPr>
          <p:nvPr/>
        </p:nvPicPr>
        <p:blipFill>
          <a:blip r:embed="rId3"/>
          <a:stretch>
            <a:fillRect/>
          </a:stretch>
        </p:blipFill>
        <p:spPr>
          <a:xfrm>
            <a:off x="49210" y="1423624"/>
            <a:ext cx="4479229" cy="4236931"/>
          </a:xfrm>
          <a:prstGeom prst="rect">
            <a:avLst/>
          </a:prstGeom>
        </p:spPr>
      </p:pic>
      <p:sp>
        <p:nvSpPr>
          <p:cNvPr id="2" name="Title 1">
            <a:extLst>
              <a:ext uri="{FF2B5EF4-FFF2-40B4-BE49-F238E27FC236}">
                <a16:creationId xmlns:a16="http://schemas.microsoft.com/office/drawing/2014/main" id="{5B5D94D2-51E2-4105-B1A5-E336AE675205}"/>
              </a:ext>
            </a:extLst>
          </p:cNvPr>
          <p:cNvSpPr>
            <a:spLocks noGrp="1"/>
          </p:cNvSpPr>
          <p:nvPr>
            <p:ph type="title"/>
          </p:nvPr>
        </p:nvSpPr>
        <p:spPr/>
        <p:txBody>
          <a:bodyPr/>
          <a:lstStyle/>
          <a:p>
            <a:r>
              <a:rPr lang="en-US" dirty="0"/>
              <a:t>SS structure and glued pad</a:t>
            </a:r>
            <a:r>
              <a:rPr lang="en-US" dirty="0">
                <a:solidFill>
                  <a:schemeClr val="tx1"/>
                </a:solidFill>
              </a:rPr>
              <a:t>, </a:t>
            </a:r>
            <a:r>
              <a:rPr lang="en-US" dirty="0"/>
              <a:t>horizontal interference</a:t>
            </a:r>
          </a:p>
        </p:txBody>
      </p:sp>
      <p:sp>
        <p:nvSpPr>
          <p:cNvPr id="4" name="Date Placeholder 3">
            <a:extLst>
              <a:ext uri="{FF2B5EF4-FFF2-40B4-BE49-F238E27FC236}">
                <a16:creationId xmlns:a16="http://schemas.microsoft.com/office/drawing/2014/main" id="{1001EA77-9DE8-4C9C-9C32-2F5D81F517AB}"/>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455F8EA6-D1EC-4BDC-96BC-618183D51C5C}"/>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96E56191-5AA5-4C49-9947-B524C2FBEEDD}"/>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sp>
        <p:nvSpPr>
          <p:cNvPr id="8" name="TextBox 7">
            <a:extLst>
              <a:ext uri="{FF2B5EF4-FFF2-40B4-BE49-F238E27FC236}">
                <a16:creationId xmlns:a16="http://schemas.microsoft.com/office/drawing/2014/main" id="{FFB72F7C-1090-498E-80F4-0E459239D0D1}"/>
              </a:ext>
            </a:extLst>
          </p:cNvPr>
          <p:cNvSpPr txBox="1"/>
          <p:nvPr/>
        </p:nvSpPr>
        <p:spPr>
          <a:xfrm>
            <a:off x="0" y="948134"/>
            <a:ext cx="9144000" cy="400110"/>
          </a:xfrm>
          <a:prstGeom prst="rect">
            <a:avLst/>
          </a:prstGeom>
          <a:noFill/>
        </p:spPr>
        <p:txBody>
          <a:bodyPr wrap="square" rtlCol="0">
            <a:spAutoFit/>
          </a:bodyPr>
          <a:lstStyle/>
          <a:p>
            <a:pPr algn="ctr"/>
            <a:r>
              <a:rPr lang="en-US" sz="2000" dirty="0"/>
              <a:t>At the maximum current 						Coil-pad shear stress</a:t>
            </a:r>
          </a:p>
        </p:txBody>
      </p:sp>
      <p:cxnSp>
        <p:nvCxnSpPr>
          <p:cNvPr id="19" name="Straight Arrow Connector 18">
            <a:extLst>
              <a:ext uri="{FF2B5EF4-FFF2-40B4-BE49-F238E27FC236}">
                <a16:creationId xmlns:a16="http://schemas.microsoft.com/office/drawing/2014/main" id="{95E9970D-29DA-4ADF-966A-E36CFEAEC1C0}"/>
              </a:ext>
            </a:extLst>
          </p:cNvPr>
          <p:cNvCxnSpPr>
            <a:cxnSpLocks/>
          </p:cNvCxnSpPr>
          <p:nvPr/>
        </p:nvCxnSpPr>
        <p:spPr>
          <a:xfrm flipH="1">
            <a:off x="2530395" y="5110599"/>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417F4CC-BFB1-40E7-A731-3F73EB051A8E}"/>
              </a:ext>
            </a:extLst>
          </p:cNvPr>
          <p:cNvSpPr txBox="1"/>
          <p:nvPr/>
        </p:nvSpPr>
        <p:spPr>
          <a:xfrm>
            <a:off x="2910869" y="4848989"/>
            <a:ext cx="1272845" cy="523220"/>
          </a:xfrm>
          <a:prstGeom prst="rect">
            <a:avLst/>
          </a:prstGeom>
          <a:noFill/>
        </p:spPr>
        <p:txBody>
          <a:bodyPr wrap="square" rtlCol="0">
            <a:spAutoFit/>
          </a:bodyPr>
          <a:lstStyle/>
          <a:p>
            <a:r>
              <a:rPr lang="en-US" sz="1400" dirty="0">
                <a:solidFill>
                  <a:srgbClr val="000000"/>
                </a:solidFill>
              </a:rPr>
              <a:t>160 </a:t>
            </a:r>
            <a:r>
              <a:rPr lang="en-US" sz="1400" dirty="0">
                <a:solidFill>
                  <a:srgbClr val="000000"/>
                </a:solidFill>
                <a:latin typeface="Symbol" panose="05050102010706020507" pitchFamily="18" charset="2"/>
              </a:rPr>
              <a:t>m</a:t>
            </a:r>
            <a:r>
              <a:rPr lang="en-US" sz="1400" dirty="0">
                <a:solidFill>
                  <a:srgbClr val="000000"/>
                </a:solidFill>
              </a:rPr>
              <a:t>m</a:t>
            </a:r>
          </a:p>
          <a:p>
            <a:r>
              <a:rPr lang="en-US" sz="1400" dirty="0">
                <a:solidFill>
                  <a:srgbClr val="000000"/>
                </a:solidFill>
              </a:rPr>
              <a:t>interference</a:t>
            </a:r>
          </a:p>
        </p:txBody>
      </p:sp>
      <p:sp>
        <p:nvSpPr>
          <p:cNvPr id="21" name="TextBox 20">
            <a:extLst>
              <a:ext uri="{FF2B5EF4-FFF2-40B4-BE49-F238E27FC236}">
                <a16:creationId xmlns:a16="http://schemas.microsoft.com/office/drawing/2014/main" id="{02DDBBD8-1920-4153-8BD8-51DC60FE7A4B}"/>
              </a:ext>
            </a:extLst>
          </p:cNvPr>
          <p:cNvSpPr txBox="1"/>
          <p:nvPr/>
        </p:nvSpPr>
        <p:spPr>
          <a:xfrm>
            <a:off x="796524" y="4956711"/>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114 </a:t>
            </a:r>
            <a:r>
              <a:rPr lang="en-US" sz="1400" dirty="0" err="1">
                <a:solidFill>
                  <a:srgbClr val="000000"/>
                </a:solidFill>
              </a:rPr>
              <a:t>MPa</a:t>
            </a:r>
            <a:endParaRPr lang="en-US" sz="1400" dirty="0">
              <a:solidFill>
                <a:srgbClr val="000000"/>
              </a:solidFill>
            </a:endParaRPr>
          </a:p>
        </p:txBody>
      </p:sp>
      <p:sp>
        <p:nvSpPr>
          <p:cNvPr id="24" name="TextBox 23">
            <a:extLst>
              <a:ext uri="{FF2B5EF4-FFF2-40B4-BE49-F238E27FC236}">
                <a16:creationId xmlns:a16="http://schemas.microsoft.com/office/drawing/2014/main" id="{9AA87FD9-9580-4584-A6D5-AB182572DBA6}"/>
              </a:ext>
            </a:extLst>
          </p:cNvPr>
          <p:cNvSpPr txBox="1"/>
          <p:nvPr/>
        </p:nvSpPr>
        <p:spPr>
          <a:xfrm>
            <a:off x="452437" y="5795868"/>
            <a:ext cx="3675558" cy="338554"/>
          </a:xfrm>
          <a:prstGeom prst="rect">
            <a:avLst/>
          </a:prstGeom>
          <a:noFill/>
        </p:spPr>
        <p:txBody>
          <a:bodyPr wrap="none" rtlCol="0">
            <a:spAutoFit/>
          </a:bodyPr>
          <a:lstStyle/>
          <a:p>
            <a:r>
              <a:rPr lang="en-US" sz="1600" dirty="0">
                <a:solidFill>
                  <a:srgbClr val="C00000"/>
                </a:solidFill>
              </a:rPr>
              <a:t>The peak coil stress is reduced by 26 MPa.</a:t>
            </a:r>
          </a:p>
        </p:txBody>
      </p:sp>
      <p:sp>
        <p:nvSpPr>
          <p:cNvPr id="25" name="TextBox 24">
            <a:extLst>
              <a:ext uri="{FF2B5EF4-FFF2-40B4-BE49-F238E27FC236}">
                <a16:creationId xmlns:a16="http://schemas.microsoft.com/office/drawing/2014/main" id="{D21A331B-646B-49E8-9D06-224DF904C658}"/>
              </a:ext>
            </a:extLst>
          </p:cNvPr>
          <p:cNvSpPr txBox="1"/>
          <p:nvPr/>
        </p:nvSpPr>
        <p:spPr>
          <a:xfrm>
            <a:off x="5150396" y="5660554"/>
            <a:ext cx="3808800" cy="584775"/>
          </a:xfrm>
          <a:prstGeom prst="rect">
            <a:avLst/>
          </a:prstGeom>
          <a:noFill/>
        </p:spPr>
        <p:txBody>
          <a:bodyPr wrap="none" rtlCol="0">
            <a:spAutoFit/>
          </a:bodyPr>
          <a:lstStyle/>
          <a:p>
            <a:r>
              <a:rPr lang="en-US" sz="1600" dirty="0">
                <a:solidFill>
                  <a:srgbClr val="C00000"/>
                </a:solidFill>
              </a:rPr>
              <a:t>However, there is a substantial shear stress </a:t>
            </a:r>
          </a:p>
          <a:p>
            <a:r>
              <a:rPr lang="en-US" sz="1600" dirty="0">
                <a:solidFill>
                  <a:srgbClr val="C00000"/>
                </a:solidFill>
              </a:rPr>
              <a:t>at the coil-pad interface.</a:t>
            </a:r>
          </a:p>
        </p:txBody>
      </p:sp>
    </p:spTree>
    <p:extLst>
      <p:ext uri="{BB962C8B-B14F-4D97-AF65-F5344CB8AC3E}">
        <p14:creationId xmlns:p14="http://schemas.microsoft.com/office/powerpoint/2010/main" val="400601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EBB33D-7BE1-4FA1-A002-017EE0839774}"/>
              </a:ext>
            </a:extLst>
          </p:cNvPr>
          <p:cNvPicPr>
            <a:picLocks noChangeAspect="1"/>
          </p:cNvPicPr>
          <p:nvPr/>
        </p:nvPicPr>
        <p:blipFill>
          <a:blip r:embed="rId2"/>
          <a:stretch>
            <a:fillRect/>
          </a:stretch>
        </p:blipFill>
        <p:spPr>
          <a:xfrm>
            <a:off x="49208" y="1368599"/>
            <a:ext cx="4479229" cy="4236931"/>
          </a:xfrm>
          <a:prstGeom prst="rect">
            <a:avLst/>
          </a:prstGeom>
        </p:spPr>
      </p:pic>
      <p:sp>
        <p:nvSpPr>
          <p:cNvPr id="2" name="Title 1">
            <a:extLst>
              <a:ext uri="{FF2B5EF4-FFF2-40B4-BE49-F238E27FC236}">
                <a16:creationId xmlns:a16="http://schemas.microsoft.com/office/drawing/2014/main" id="{5B5D94D2-51E2-4105-B1A5-E336AE675205}"/>
              </a:ext>
            </a:extLst>
          </p:cNvPr>
          <p:cNvSpPr>
            <a:spLocks noGrp="1"/>
          </p:cNvSpPr>
          <p:nvPr>
            <p:ph type="title"/>
          </p:nvPr>
        </p:nvSpPr>
        <p:spPr/>
        <p:txBody>
          <a:bodyPr/>
          <a:lstStyle/>
          <a:p>
            <a:r>
              <a:rPr lang="en-US" dirty="0"/>
              <a:t>SS structure and sliding pad</a:t>
            </a:r>
            <a:r>
              <a:rPr lang="en-US" dirty="0">
                <a:solidFill>
                  <a:schemeClr val="tx1"/>
                </a:solidFill>
              </a:rPr>
              <a:t>, </a:t>
            </a:r>
            <a:r>
              <a:rPr lang="en-US" dirty="0"/>
              <a:t>horizontal interference</a:t>
            </a:r>
          </a:p>
        </p:txBody>
      </p:sp>
      <p:sp>
        <p:nvSpPr>
          <p:cNvPr id="4" name="Date Placeholder 3">
            <a:extLst>
              <a:ext uri="{FF2B5EF4-FFF2-40B4-BE49-F238E27FC236}">
                <a16:creationId xmlns:a16="http://schemas.microsoft.com/office/drawing/2014/main" id="{1001EA77-9DE8-4C9C-9C32-2F5D81F517AB}"/>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455F8EA6-D1EC-4BDC-96BC-618183D51C5C}"/>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96E56191-5AA5-4C49-9947-B524C2FBEEDD}"/>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sp>
        <p:nvSpPr>
          <p:cNvPr id="8" name="TextBox 7">
            <a:extLst>
              <a:ext uri="{FF2B5EF4-FFF2-40B4-BE49-F238E27FC236}">
                <a16:creationId xmlns:a16="http://schemas.microsoft.com/office/drawing/2014/main" id="{FFB72F7C-1090-498E-80F4-0E459239D0D1}"/>
              </a:ext>
            </a:extLst>
          </p:cNvPr>
          <p:cNvSpPr txBox="1"/>
          <p:nvPr/>
        </p:nvSpPr>
        <p:spPr>
          <a:xfrm>
            <a:off x="-7686" y="962444"/>
            <a:ext cx="9144000" cy="400110"/>
          </a:xfrm>
          <a:prstGeom prst="rect">
            <a:avLst/>
          </a:prstGeom>
          <a:noFill/>
        </p:spPr>
        <p:txBody>
          <a:bodyPr wrap="square" rtlCol="0">
            <a:spAutoFit/>
          </a:bodyPr>
          <a:lstStyle/>
          <a:p>
            <a:pPr algn="ctr"/>
            <a:r>
              <a:rPr lang="en-US" sz="2000" dirty="0"/>
              <a:t>At the maximum current 						Coil-pad normal stress</a:t>
            </a:r>
          </a:p>
        </p:txBody>
      </p:sp>
      <p:cxnSp>
        <p:nvCxnSpPr>
          <p:cNvPr id="19" name="Straight Arrow Connector 18">
            <a:extLst>
              <a:ext uri="{FF2B5EF4-FFF2-40B4-BE49-F238E27FC236}">
                <a16:creationId xmlns:a16="http://schemas.microsoft.com/office/drawing/2014/main" id="{95E9970D-29DA-4ADF-966A-E36CFEAEC1C0}"/>
              </a:ext>
            </a:extLst>
          </p:cNvPr>
          <p:cNvCxnSpPr>
            <a:cxnSpLocks/>
          </p:cNvCxnSpPr>
          <p:nvPr/>
        </p:nvCxnSpPr>
        <p:spPr>
          <a:xfrm flipH="1">
            <a:off x="2530395" y="5110599"/>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417F4CC-BFB1-40E7-A731-3F73EB051A8E}"/>
              </a:ext>
            </a:extLst>
          </p:cNvPr>
          <p:cNvSpPr txBox="1"/>
          <p:nvPr/>
        </p:nvSpPr>
        <p:spPr>
          <a:xfrm>
            <a:off x="2910869" y="4848989"/>
            <a:ext cx="1272845" cy="523220"/>
          </a:xfrm>
          <a:prstGeom prst="rect">
            <a:avLst/>
          </a:prstGeom>
          <a:noFill/>
        </p:spPr>
        <p:txBody>
          <a:bodyPr wrap="square" rtlCol="0">
            <a:spAutoFit/>
          </a:bodyPr>
          <a:lstStyle/>
          <a:p>
            <a:r>
              <a:rPr lang="en-US" sz="1400" dirty="0">
                <a:solidFill>
                  <a:srgbClr val="000000"/>
                </a:solidFill>
              </a:rPr>
              <a:t>160 </a:t>
            </a:r>
            <a:r>
              <a:rPr lang="en-US" sz="1400" dirty="0">
                <a:solidFill>
                  <a:srgbClr val="000000"/>
                </a:solidFill>
                <a:latin typeface="Symbol" panose="05050102010706020507" pitchFamily="18" charset="2"/>
              </a:rPr>
              <a:t>m</a:t>
            </a:r>
            <a:r>
              <a:rPr lang="en-US" sz="1400" dirty="0">
                <a:solidFill>
                  <a:srgbClr val="000000"/>
                </a:solidFill>
              </a:rPr>
              <a:t>m</a:t>
            </a:r>
          </a:p>
          <a:p>
            <a:r>
              <a:rPr lang="en-US" sz="1400" dirty="0">
                <a:solidFill>
                  <a:srgbClr val="000000"/>
                </a:solidFill>
              </a:rPr>
              <a:t>interference</a:t>
            </a:r>
          </a:p>
        </p:txBody>
      </p:sp>
      <p:sp>
        <p:nvSpPr>
          <p:cNvPr id="21" name="TextBox 20">
            <a:extLst>
              <a:ext uri="{FF2B5EF4-FFF2-40B4-BE49-F238E27FC236}">
                <a16:creationId xmlns:a16="http://schemas.microsoft.com/office/drawing/2014/main" id="{02DDBBD8-1920-4153-8BD8-51DC60FE7A4B}"/>
              </a:ext>
            </a:extLst>
          </p:cNvPr>
          <p:cNvSpPr txBox="1"/>
          <p:nvPr/>
        </p:nvSpPr>
        <p:spPr>
          <a:xfrm>
            <a:off x="796524" y="4956711"/>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91 </a:t>
            </a:r>
            <a:r>
              <a:rPr lang="en-US" sz="1400" dirty="0" err="1">
                <a:solidFill>
                  <a:srgbClr val="000000"/>
                </a:solidFill>
              </a:rPr>
              <a:t>MPa</a:t>
            </a:r>
            <a:endParaRPr lang="en-US" sz="1400" dirty="0">
              <a:solidFill>
                <a:srgbClr val="000000"/>
              </a:solidFill>
            </a:endParaRPr>
          </a:p>
        </p:txBody>
      </p:sp>
      <p:sp>
        <p:nvSpPr>
          <p:cNvPr id="24" name="TextBox 23">
            <a:extLst>
              <a:ext uri="{FF2B5EF4-FFF2-40B4-BE49-F238E27FC236}">
                <a16:creationId xmlns:a16="http://schemas.microsoft.com/office/drawing/2014/main" id="{9AA87FD9-9580-4584-A6D5-AB182572DBA6}"/>
              </a:ext>
            </a:extLst>
          </p:cNvPr>
          <p:cNvSpPr txBox="1"/>
          <p:nvPr/>
        </p:nvSpPr>
        <p:spPr>
          <a:xfrm>
            <a:off x="131245" y="5795869"/>
            <a:ext cx="4315156" cy="338554"/>
          </a:xfrm>
          <a:prstGeom prst="rect">
            <a:avLst/>
          </a:prstGeom>
          <a:noFill/>
        </p:spPr>
        <p:txBody>
          <a:bodyPr wrap="none" rtlCol="0">
            <a:spAutoFit/>
          </a:bodyPr>
          <a:lstStyle/>
          <a:p>
            <a:r>
              <a:rPr lang="en-US" sz="1600" dirty="0">
                <a:solidFill>
                  <a:srgbClr val="C00000"/>
                </a:solidFill>
              </a:rPr>
              <a:t>The peak coil stress is further reduced by 23 MPa.</a:t>
            </a:r>
          </a:p>
        </p:txBody>
      </p:sp>
      <p:sp>
        <p:nvSpPr>
          <p:cNvPr id="25" name="TextBox 24">
            <a:extLst>
              <a:ext uri="{FF2B5EF4-FFF2-40B4-BE49-F238E27FC236}">
                <a16:creationId xmlns:a16="http://schemas.microsoft.com/office/drawing/2014/main" id="{D21A331B-646B-49E8-9D06-224DF904C658}"/>
              </a:ext>
            </a:extLst>
          </p:cNvPr>
          <p:cNvSpPr txBox="1"/>
          <p:nvPr/>
        </p:nvSpPr>
        <p:spPr>
          <a:xfrm>
            <a:off x="4993912" y="5549647"/>
            <a:ext cx="3931717" cy="830997"/>
          </a:xfrm>
          <a:prstGeom prst="rect">
            <a:avLst/>
          </a:prstGeom>
          <a:noFill/>
        </p:spPr>
        <p:txBody>
          <a:bodyPr wrap="none" rtlCol="0">
            <a:spAutoFit/>
          </a:bodyPr>
          <a:lstStyle/>
          <a:p>
            <a:r>
              <a:rPr lang="en-US" sz="1600" dirty="0">
                <a:solidFill>
                  <a:srgbClr val="C00000"/>
                </a:solidFill>
              </a:rPr>
              <a:t>The shear stress at the coil-pad interface is 0.</a:t>
            </a:r>
          </a:p>
          <a:p>
            <a:r>
              <a:rPr lang="en-US" sz="1600" dirty="0">
                <a:solidFill>
                  <a:srgbClr val="C00000"/>
                </a:solidFill>
              </a:rPr>
              <a:t>However, the normal stress is over 100 </a:t>
            </a:r>
            <a:r>
              <a:rPr lang="en-US" sz="1600" dirty="0" err="1">
                <a:solidFill>
                  <a:srgbClr val="C00000"/>
                </a:solidFill>
              </a:rPr>
              <a:t>MPa</a:t>
            </a:r>
            <a:r>
              <a:rPr lang="en-US" sz="1600" dirty="0">
                <a:solidFill>
                  <a:srgbClr val="C00000"/>
                </a:solidFill>
              </a:rPr>
              <a:t>. </a:t>
            </a:r>
          </a:p>
          <a:p>
            <a:r>
              <a:rPr lang="en-US" sz="1600" dirty="0">
                <a:solidFill>
                  <a:srgbClr val="C00000"/>
                </a:solidFill>
              </a:rPr>
              <a:t>Zero friction is not realistic.</a:t>
            </a:r>
          </a:p>
        </p:txBody>
      </p:sp>
      <p:pic>
        <p:nvPicPr>
          <p:cNvPr id="7" name="Picture 6">
            <a:extLst>
              <a:ext uri="{FF2B5EF4-FFF2-40B4-BE49-F238E27FC236}">
                <a16:creationId xmlns:a16="http://schemas.microsoft.com/office/drawing/2014/main" id="{7D1BFB7B-B914-4B1B-A73E-DD37B4ED8C88}"/>
              </a:ext>
            </a:extLst>
          </p:cNvPr>
          <p:cNvPicPr>
            <a:picLocks noChangeAspect="1"/>
          </p:cNvPicPr>
          <p:nvPr/>
        </p:nvPicPr>
        <p:blipFill>
          <a:blip r:embed="rId3"/>
          <a:stretch>
            <a:fillRect/>
          </a:stretch>
        </p:blipFill>
        <p:spPr>
          <a:xfrm>
            <a:off x="4446401" y="1368599"/>
            <a:ext cx="4479228" cy="4236931"/>
          </a:xfrm>
          <a:prstGeom prst="rect">
            <a:avLst/>
          </a:prstGeom>
        </p:spPr>
      </p:pic>
    </p:spTree>
    <p:extLst>
      <p:ext uri="{BB962C8B-B14F-4D97-AF65-F5344CB8AC3E}">
        <p14:creationId xmlns:p14="http://schemas.microsoft.com/office/powerpoint/2010/main" val="122408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06C7A9-AFEE-4C68-827A-6A6468B1FC61}"/>
              </a:ext>
            </a:extLst>
          </p:cNvPr>
          <p:cNvPicPr>
            <a:picLocks noChangeAspect="1"/>
          </p:cNvPicPr>
          <p:nvPr/>
        </p:nvPicPr>
        <p:blipFill>
          <a:blip r:embed="rId2"/>
          <a:stretch>
            <a:fillRect/>
          </a:stretch>
        </p:blipFill>
        <p:spPr>
          <a:xfrm>
            <a:off x="4540436" y="1414805"/>
            <a:ext cx="4540436" cy="4294828"/>
          </a:xfrm>
          <a:prstGeom prst="rect">
            <a:avLst/>
          </a:prstGeom>
        </p:spPr>
      </p:pic>
      <p:pic>
        <p:nvPicPr>
          <p:cNvPr id="3" name="Picture 2">
            <a:extLst>
              <a:ext uri="{FF2B5EF4-FFF2-40B4-BE49-F238E27FC236}">
                <a16:creationId xmlns:a16="http://schemas.microsoft.com/office/drawing/2014/main" id="{F3F2408E-185E-49CD-B7BB-CEFBBE44135E}"/>
              </a:ext>
            </a:extLst>
          </p:cNvPr>
          <p:cNvPicPr>
            <a:picLocks noChangeAspect="1"/>
          </p:cNvPicPr>
          <p:nvPr/>
        </p:nvPicPr>
        <p:blipFill>
          <a:blip r:embed="rId3"/>
          <a:stretch>
            <a:fillRect/>
          </a:stretch>
        </p:blipFill>
        <p:spPr>
          <a:xfrm>
            <a:off x="0" y="1418217"/>
            <a:ext cx="4540436" cy="4294828"/>
          </a:xfrm>
          <a:prstGeom prst="rect">
            <a:avLst/>
          </a:prstGeom>
        </p:spPr>
      </p:pic>
      <p:sp>
        <p:nvSpPr>
          <p:cNvPr id="2" name="Title 1">
            <a:extLst>
              <a:ext uri="{FF2B5EF4-FFF2-40B4-BE49-F238E27FC236}">
                <a16:creationId xmlns:a16="http://schemas.microsoft.com/office/drawing/2014/main" id="{5B5D94D2-51E2-4105-B1A5-E336AE675205}"/>
              </a:ext>
            </a:extLst>
          </p:cNvPr>
          <p:cNvSpPr>
            <a:spLocks noGrp="1"/>
          </p:cNvSpPr>
          <p:nvPr>
            <p:ph type="title"/>
          </p:nvPr>
        </p:nvSpPr>
        <p:spPr/>
        <p:txBody>
          <a:bodyPr/>
          <a:lstStyle/>
          <a:p>
            <a:r>
              <a:rPr lang="en-US" dirty="0">
                <a:solidFill>
                  <a:schemeClr val="tx1"/>
                </a:solidFill>
              </a:rPr>
              <a:t>Aluminum structure and SS sliding pad, zero interference</a:t>
            </a:r>
          </a:p>
        </p:txBody>
      </p:sp>
      <p:sp>
        <p:nvSpPr>
          <p:cNvPr id="4" name="Date Placeholder 3">
            <a:extLst>
              <a:ext uri="{FF2B5EF4-FFF2-40B4-BE49-F238E27FC236}">
                <a16:creationId xmlns:a16="http://schemas.microsoft.com/office/drawing/2014/main" id="{1001EA77-9DE8-4C9C-9C32-2F5D81F517AB}"/>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455F8EA6-D1EC-4BDC-96BC-618183D51C5C}"/>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96E56191-5AA5-4C49-9947-B524C2FBEEDD}"/>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
        <p:nvSpPr>
          <p:cNvPr id="8" name="TextBox 7">
            <a:extLst>
              <a:ext uri="{FF2B5EF4-FFF2-40B4-BE49-F238E27FC236}">
                <a16:creationId xmlns:a16="http://schemas.microsoft.com/office/drawing/2014/main" id="{FFB72F7C-1090-498E-80F4-0E459239D0D1}"/>
              </a:ext>
            </a:extLst>
          </p:cNvPr>
          <p:cNvSpPr txBox="1"/>
          <p:nvPr/>
        </p:nvSpPr>
        <p:spPr>
          <a:xfrm>
            <a:off x="0" y="981544"/>
            <a:ext cx="9144000" cy="400110"/>
          </a:xfrm>
          <a:prstGeom prst="rect">
            <a:avLst/>
          </a:prstGeom>
          <a:noFill/>
        </p:spPr>
        <p:txBody>
          <a:bodyPr wrap="square" rtlCol="0">
            <a:spAutoFit/>
          </a:bodyPr>
          <a:lstStyle/>
          <a:p>
            <a:pPr algn="ctr"/>
            <a:r>
              <a:rPr lang="en-US" sz="2000" dirty="0"/>
              <a:t>After cool-down						At the maximum current</a:t>
            </a:r>
          </a:p>
        </p:txBody>
      </p:sp>
      <p:sp>
        <p:nvSpPr>
          <p:cNvPr id="10" name="TextBox 9">
            <a:extLst>
              <a:ext uri="{FF2B5EF4-FFF2-40B4-BE49-F238E27FC236}">
                <a16:creationId xmlns:a16="http://schemas.microsoft.com/office/drawing/2014/main" id="{6A0D7F8B-A272-4001-8489-EFA5D4177E13}"/>
              </a:ext>
            </a:extLst>
          </p:cNvPr>
          <p:cNvSpPr txBox="1"/>
          <p:nvPr/>
        </p:nvSpPr>
        <p:spPr>
          <a:xfrm>
            <a:off x="6034038" y="5112997"/>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91 </a:t>
            </a:r>
            <a:r>
              <a:rPr lang="en-US" sz="1400" dirty="0" err="1">
                <a:solidFill>
                  <a:srgbClr val="000000"/>
                </a:solidFill>
              </a:rPr>
              <a:t>MPa</a:t>
            </a:r>
            <a:endParaRPr lang="en-US" sz="1400" dirty="0">
              <a:solidFill>
                <a:srgbClr val="000000"/>
              </a:solidFill>
            </a:endParaRPr>
          </a:p>
        </p:txBody>
      </p:sp>
      <p:cxnSp>
        <p:nvCxnSpPr>
          <p:cNvPr id="11" name="Straight Arrow Connector 10">
            <a:extLst>
              <a:ext uri="{FF2B5EF4-FFF2-40B4-BE49-F238E27FC236}">
                <a16:creationId xmlns:a16="http://schemas.microsoft.com/office/drawing/2014/main" id="{1D31693E-22AE-44B6-9721-8F24F9AF6F5B}"/>
              </a:ext>
            </a:extLst>
          </p:cNvPr>
          <p:cNvCxnSpPr>
            <a:cxnSpLocks/>
          </p:cNvCxnSpPr>
          <p:nvPr/>
        </p:nvCxnSpPr>
        <p:spPr>
          <a:xfrm>
            <a:off x="6031704" y="4487938"/>
            <a:ext cx="0" cy="26085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03E719-D267-4B18-A3F8-CFBD5AF61A4F}"/>
              </a:ext>
            </a:extLst>
          </p:cNvPr>
          <p:cNvSpPr txBox="1"/>
          <p:nvPr/>
        </p:nvSpPr>
        <p:spPr>
          <a:xfrm>
            <a:off x="5782504" y="4184797"/>
            <a:ext cx="1854073" cy="338554"/>
          </a:xfrm>
          <a:prstGeom prst="rect">
            <a:avLst/>
          </a:prstGeom>
          <a:noFill/>
        </p:spPr>
        <p:txBody>
          <a:bodyPr wrap="square" rtlCol="0">
            <a:spAutoFit/>
          </a:bodyPr>
          <a:lstStyle/>
          <a:p>
            <a:r>
              <a:rPr lang="en-US" sz="1600" dirty="0">
                <a:solidFill>
                  <a:srgbClr val="000000"/>
                </a:solidFill>
              </a:rPr>
              <a:t>20 </a:t>
            </a:r>
            <a:r>
              <a:rPr lang="en-US" sz="1600" dirty="0">
                <a:solidFill>
                  <a:srgbClr val="000000"/>
                </a:solidFill>
                <a:latin typeface="Symbol" panose="05050102010706020507" pitchFamily="18" charset="2"/>
              </a:rPr>
              <a:t>m</a:t>
            </a:r>
            <a:r>
              <a:rPr lang="en-US" sz="1600" dirty="0">
                <a:solidFill>
                  <a:srgbClr val="000000"/>
                </a:solidFill>
              </a:rPr>
              <a:t>m gap</a:t>
            </a:r>
          </a:p>
        </p:txBody>
      </p:sp>
      <p:cxnSp>
        <p:nvCxnSpPr>
          <p:cNvPr id="16" name="Straight Arrow Connector 15">
            <a:extLst>
              <a:ext uri="{FF2B5EF4-FFF2-40B4-BE49-F238E27FC236}">
                <a16:creationId xmlns:a16="http://schemas.microsoft.com/office/drawing/2014/main" id="{FDE11A80-F50E-40A7-9F42-FA2C59EF505A}"/>
              </a:ext>
            </a:extLst>
          </p:cNvPr>
          <p:cNvCxnSpPr>
            <a:cxnSpLocks/>
          </p:cNvCxnSpPr>
          <p:nvPr/>
        </p:nvCxnSpPr>
        <p:spPr>
          <a:xfrm flipH="1">
            <a:off x="5782504" y="4979132"/>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1072E0D-C173-467A-A8DA-D90D4E29FF35}"/>
              </a:ext>
            </a:extLst>
          </p:cNvPr>
          <p:cNvSpPr txBox="1"/>
          <p:nvPr/>
        </p:nvSpPr>
        <p:spPr>
          <a:xfrm>
            <a:off x="6273345" y="4822307"/>
            <a:ext cx="1272845" cy="307777"/>
          </a:xfrm>
          <a:prstGeom prst="rect">
            <a:avLst/>
          </a:prstGeom>
          <a:noFill/>
        </p:spPr>
        <p:txBody>
          <a:bodyPr wrap="square" rtlCol="0">
            <a:spAutoFit/>
          </a:bodyPr>
          <a:lstStyle/>
          <a:p>
            <a:r>
              <a:rPr lang="en-US" sz="1400" dirty="0">
                <a:solidFill>
                  <a:srgbClr val="000000"/>
                </a:solidFill>
              </a:rPr>
              <a:t>118 </a:t>
            </a:r>
            <a:r>
              <a:rPr lang="en-US" sz="1400" dirty="0">
                <a:solidFill>
                  <a:srgbClr val="000000"/>
                </a:solidFill>
                <a:latin typeface="Symbol" panose="05050102010706020507" pitchFamily="18" charset="2"/>
              </a:rPr>
              <a:t>m</a:t>
            </a:r>
            <a:r>
              <a:rPr lang="en-US" sz="1400" dirty="0">
                <a:solidFill>
                  <a:srgbClr val="000000"/>
                </a:solidFill>
              </a:rPr>
              <a:t>m gap</a:t>
            </a:r>
          </a:p>
        </p:txBody>
      </p:sp>
      <p:sp>
        <p:nvSpPr>
          <p:cNvPr id="18" name="TextBox 17">
            <a:extLst>
              <a:ext uri="{FF2B5EF4-FFF2-40B4-BE49-F238E27FC236}">
                <a16:creationId xmlns:a16="http://schemas.microsoft.com/office/drawing/2014/main" id="{EBF36B0E-5B32-4174-9DFA-DC3455587025}"/>
              </a:ext>
            </a:extLst>
          </p:cNvPr>
          <p:cNvSpPr txBox="1"/>
          <p:nvPr/>
        </p:nvSpPr>
        <p:spPr>
          <a:xfrm>
            <a:off x="1142175" y="4979132"/>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46 </a:t>
            </a:r>
            <a:r>
              <a:rPr lang="en-US" sz="1400" dirty="0" err="1">
                <a:solidFill>
                  <a:srgbClr val="000000"/>
                </a:solidFill>
              </a:rPr>
              <a:t>MPa</a:t>
            </a:r>
            <a:endParaRPr lang="en-US" sz="1400" dirty="0">
              <a:solidFill>
                <a:srgbClr val="000000"/>
              </a:solidFill>
            </a:endParaRPr>
          </a:p>
        </p:txBody>
      </p:sp>
      <p:sp>
        <p:nvSpPr>
          <p:cNvPr id="19" name="TextBox 18">
            <a:extLst>
              <a:ext uri="{FF2B5EF4-FFF2-40B4-BE49-F238E27FC236}">
                <a16:creationId xmlns:a16="http://schemas.microsoft.com/office/drawing/2014/main" id="{DE665DDD-DA65-4556-8BD8-38CCA497D5E1}"/>
              </a:ext>
            </a:extLst>
          </p:cNvPr>
          <p:cNvSpPr txBox="1"/>
          <p:nvPr/>
        </p:nvSpPr>
        <p:spPr>
          <a:xfrm>
            <a:off x="452437" y="5734808"/>
            <a:ext cx="3748270" cy="584775"/>
          </a:xfrm>
          <a:prstGeom prst="rect">
            <a:avLst/>
          </a:prstGeom>
          <a:noFill/>
        </p:spPr>
        <p:txBody>
          <a:bodyPr wrap="none" rtlCol="0">
            <a:spAutoFit/>
          </a:bodyPr>
          <a:lstStyle/>
          <a:p>
            <a:r>
              <a:rPr lang="en-US" sz="1600" dirty="0">
                <a:solidFill>
                  <a:srgbClr val="C00000"/>
                </a:solidFill>
              </a:rPr>
              <a:t>Virtually no gaps after cool-down with zero</a:t>
            </a:r>
          </a:p>
          <a:p>
            <a:r>
              <a:rPr lang="en-US" sz="1600" dirty="0">
                <a:solidFill>
                  <a:srgbClr val="C00000"/>
                </a:solidFill>
              </a:rPr>
              <a:t>initial prestress.</a:t>
            </a:r>
          </a:p>
        </p:txBody>
      </p:sp>
      <p:sp>
        <p:nvSpPr>
          <p:cNvPr id="20" name="TextBox 19">
            <a:extLst>
              <a:ext uri="{FF2B5EF4-FFF2-40B4-BE49-F238E27FC236}">
                <a16:creationId xmlns:a16="http://schemas.microsoft.com/office/drawing/2014/main" id="{EA4DB8A3-3FEC-4CDC-B03A-D637BCD80F76}"/>
              </a:ext>
            </a:extLst>
          </p:cNvPr>
          <p:cNvSpPr txBox="1"/>
          <p:nvPr/>
        </p:nvSpPr>
        <p:spPr>
          <a:xfrm>
            <a:off x="4943295" y="5713049"/>
            <a:ext cx="3568669" cy="584775"/>
          </a:xfrm>
          <a:prstGeom prst="rect">
            <a:avLst/>
          </a:prstGeom>
          <a:noFill/>
        </p:spPr>
        <p:txBody>
          <a:bodyPr wrap="none" rtlCol="0">
            <a:spAutoFit/>
          </a:bodyPr>
          <a:lstStyle/>
          <a:p>
            <a:r>
              <a:rPr lang="en-US" sz="1600" dirty="0">
                <a:solidFill>
                  <a:srgbClr val="C00000"/>
                </a:solidFill>
              </a:rPr>
              <a:t>A large structure deformation under the </a:t>
            </a:r>
          </a:p>
          <a:p>
            <a:r>
              <a:rPr lang="en-US" sz="1600" dirty="0">
                <a:solidFill>
                  <a:srgbClr val="C00000"/>
                </a:solidFill>
              </a:rPr>
              <a:t>Lorentz forces.</a:t>
            </a:r>
          </a:p>
        </p:txBody>
      </p:sp>
    </p:spTree>
    <p:extLst>
      <p:ext uri="{BB962C8B-B14F-4D97-AF65-F5344CB8AC3E}">
        <p14:creationId xmlns:p14="http://schemas.microsoft.com/office/powerpoint/2010/main" val="8120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1B8511-50D8-4A08-9492-61A4FC06B008}"/>
              </a:ext>
            </a:extLst>
          </p:cNvPr>
          <p:cNvPicPr>
            <a:picLocks noChangeAspect="1"/>
          </p:cNvPicPr>
          <p:nvPr/>
        </p:nvPicPr>
        <p:blipFill>
          <a:blip r:embed="rId2"/>
          <a:stretch>
            <a:fillRect/>
          </a:stretch>
        </p:blipFill>
        <p:spPr>
          <a:xfrm>
            <a:off x="25608" y="1492749"/>
            <a:ext cx="4473448" cy="4231463"/>
          </a:xfrm>
          <a:prstGeom prst="rect">
            <a:avLst/>
          </a:prstGeom>
        </p:spPr>
      </p:pic>
      <p:pic>
        <p:nvPicPr>
          <p:cNvPr id="3" name="Picture 2">
            <a:extLst>
              <a:ext uri="{FF2B5EF4-FFF2-40B4-BE49-F238E27FC236}">
                <a16:creationId xmlns:a16="http://schemas.microsoft.com/office/drawing/2014/main" id="{DC609EB3-E095-46E2-ACA2-A519D1EFE8A0}"/>
              </a:ext>
            </a:extLst>
          </p:cNvPr>
          <p:cNvPicPr>
            <a:picLocks noChangeAspect="1"/>
          </p:cNvPicPr>
          <p:nvPr/>
        </p:nvPicPr>
        <p:blipFill>
          <a:blip r:embed="rId3"/>
          <a:stretch>
            <a:fillRect/>
          </a:stretch>
        </p:blipFill>
        <p:spPr>
          <a:xfrm>
            <a:off x="4572000" y="1492749"/>
            <a:ext cx="4473446" cy="4231462"/>
          </a:xfrm>
          <a:prstGeom prst="rect">
            <a:avLst/>
          </a:prstGeom>
        </p:spPr>
      </p:pic>
      <p:sp>
        <p:nvSpPr>
          <p:cNvPr id="2" name="Title 1">
            <a:extLst>
              <a:ext uri="{FF2B5EF4-FFF2-40B4-BE49-F238E27FC236}">
                <a16:creationId xmlns:a16="http://schemas.microsoft.com/office/drawing/2014/main" id="{5B5D94D2-51E2-4105-B1A5-E336AE675205}"/>
              </a:ext>
            </a:extLst>
          </p:cNvPr>
          <p:cNvSpPr>
            <a:spLocks noGrp="1"/>
          </p:cNvSpPr>
          <p:nvPr>
            <p:ph type="title"/>
          </p:nvPr>
        </p:nvSpPr>
        <p:spPr/>
        <p:txBody>
          <a:bodyPr/>
          <a:lstStyle/>
          <a:p>
            <a:r>
              <a:rPr lang="en-US" dirty="0">
                <a:solidFill>
                  <a:schemeClr val="tx1"/>
                </a:solidFill>
              </a:rPr>
              <a:t>Aluminum structure and SS sliding pad, </a:t>
            </a:r>
            <a:r>
              <a:rPr lang="en-US" dirty="0"/>
              <a:t>horizontal interference</a:t>
            </a:r>
          </a:p>
        </p:txBody>
      </p:sp>
      <p:sp>
        <p:nvSpPr>
          <p:cNvPr id="4" name="Date Placeholder 3">
            <a:extLst>
              <a:ext uri="{FF2B5EF4-FFF2-40B4-BE49-F238E27FC236}">
                <a16:creationId xmlns:a16="http://schemas.microsoft.com/office/drawing/2014/main" id="{1001EA77-9DE8-4C9C-9C32-2F5D81F517AB}"/>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455F8EA6-D1EC-4BDC-96BC-618183D51C5C}"/>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96E56191-5AA5-4C49-9947-B524C2FBEEDD}"/>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sp>
        <p:nvSpPr>
          <p:cNvPr id="8" name="TextBox 7">
            <a:extLst>
              <a:ext uri="{FF2B5EF4-FFF2-40B4-BE49-F238E27FC236}">
                <a16:creationId xmlns:a16="http://schemas.microsoft.com/office/drawing/2014/main" id="{FFB72F7C-1090-498E-80F4-0E459239D0D1}"/>
              </a:ext>
            </a:extLst>
          </p:cNvPr>
          <p:cNvSpPr txBox="1"/>
          <p:nvPr/>
        </p:nvSpPr>
        <p:spPr>
          <a:xfrm>
            <a:off x="0" y="1036299"/>
            <a:ext cx="9144000" cy="400110"/>
          </a:xfrm>
          <a:prstGeom prst="rect">
            <a:avLst/>
          </a:prstGeom>
          <a:noFill/>
        </p:spPr>
        <p:txBody>
          <a:bodyPr wrap="square" rtlCol="0">
            <a:spAutoFit/>
          </a:bodyPr>
          <a:lstStyle/>
          <a:p>
            <a:pPr algn="ctr"/>
            <a:r>
              <a:rPr lang="en-US" sz="2000" dirty="0"/>
              <a:t>After cool-down						At the maximum current</a:t>
            </a:r>
          </a:p>
        </p:txBody>
      </p:sp>
      <p:sp>
        <p:nvSpPr>
          <p:cNvPr id="10" name="TextBox 9">
            <a:extLst>
              <a:ext uri="{FF2B5EF4-FFF2-40B4-BE49-F238E27FC236}">
                <a16:creationId xmlns:a16="http://schemas.microsoft.com/office/drawing/2014/main" id="{6A0D7F8B-A272-4001-8489-EFA5D4177E13}"/>
              </a:ext>
            </a:extLst>
          </p:cNvPr>
          <p:cNvSpPr txBox="1"/>
          <p:nvPr/>
        </p:nvSpPr>
        <p:spPr>
          <a:xfrm>
            <a:off x="5431256" y="5047790"/>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96 </a:t>
            </a:r>
            <a:r>
              <a:rPr lang="en-US" sz="1400" dirty="0" err="1">
                <a:solidFill>
                  <a:srgbClr val="000000"/>
                </a:solidFill>
              </a:rPr>
              <a:t>MPa</a:t>
            </a:r>
            <a:endParaRPr lang="en-US" sz="1400" dirty="0">
              <a:solidFill>
                <a:srgbClr val="000000"/>
              </a:solidFill>
            </a:endParaRPr>
          </a:p>
        </p:txBody>
      </p:sp>
      <p:cxnSp>
        <p:nvCxnSpPr>
          <p:cNvPr id="11" name="Straight Arrow Connector 10">
            <a:extLst>
              <a:ext uri="{FF2B5EF4-FFF2-40B4-BE49-F238E27FC236}">
                <a16:creationId xmlns:a16="http://schemas.microsoft.com/office/drawing/2014/main" id="{1D31693E-22AE-44B6-9721-8F24F9AF6F5B}"/>
              </a:ext>
            </a:extLst>
          </p:cNvPr>
          <p:cNvCxnSpPr>
            <a:cxnSpLocks/>
          </p:cNvCxnSpPr>
          <p:nvPr/>
        </p:nvCxnSpPr>
        <p:spPr>
          <a:xfrm>
            <a:off x="5440175" y="4487938"/>
            <a:ext cx="0" cy="26085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03E719-D267-4B18-A3F8-CFBD5AF61A4F}"/>
              </a:ext>
            </a:extLst>
          </p:cNvPr>
          <p:cNvSpPr txBox="1"/>
          <p:nvPr/>
        </p:nvSpPr>
        <p:spPr>
          <a:xfrm>
            <a:off x="5250369" y="4166431"/>
            <a:ext cx="1854073" cy="307777"/>
          </a:xfrm>
          <a:prstGeom prst="rect">
            <a:avLst/>
          </a:prstGeom>
          <a:noFill/>
        </p:spPr>
        <p:txBody>
          <a:bodyPr wrap="square" rtlCol="0">
            <a:spAutoFit/>
          </a:bodyPr>
          <a:lstStyle/>
          <a:p>
            <a:r>
              <a:rPr lang="en-US" sz="1400" dirty="0">
                <a:solidFill>
                  <a:srgbClr val="000000"/>
                </a:solidFill>
              </a:rPr>
              <a:t>18 </a:t>
            </a:r>
            <a:r>
              <a:rPr lang="en-US" sz="1400" dirty="0">
                <a:solidFill>
                  <a:srgbClr val="000000"/>
                </a:solidFill>
                <a:latin typeface="Symbol" panose="05050102010706020507" pitchFamily="18" charset="2"/>
              </a:rPr>
              <a:t>m</a:t>
            </a:r>
            <a:r>
              <a:rPr lang="en-US" sz="1400" dirty="0">
                <a:solidFill>
                  <a:srgbClr val="000000"/>
                </a:solidFill>
              </a:rPr>
              <a:t>m gap</a:t>
            </a:r>
          </a:p>
        </p:txBody>
      </p:sp>
      <p:cxnSp>
        <p:nvCxnSpPr>
          <p:cNvPr id="13" name="Straight Arrow Connector 12">
            <a:extLst>
              <a:ext uri="{FF2B5EF4-FFF2-40B4-BE49-F238E27FC236}">
                <a16:creationId xmlns:a16="http://schemas.microsoft.com/office/drawing/2014/main" id="{0D5670D8-DA74-4768-9647-E3ECB25DD0B4}"/>
              </a:ext>
            </a:extLst>
          </p:cNvPr>
          <p:cNvCxnSpPr>
            <a:cxnSpLocks/>
          </p:cNvCxnSpPr>
          <p:nvPr/>
        </p:nvCxnSpPr>
        <p:spPr>
          <a:xfrm flipH="1">
            <a:off x="7176808" y="5098648"/>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9385036-3537-4199-90C3-D31FBC80AF97}"/>
              </a:ext>
            </a:extLst>
          </p:cNvPr>
          <p:cNvSpPr txBox="1"/>
          <p:nvPr/>
        </p:nvSpPr>
        <p:spPr>
          <a:xfrm>
            <a:off x="7518463" y="4842031"/>
            <a:ext cx="1272845" cy="523220"/>
          </a:xfrm>
          <a:prstGeom prst="rect">
            <a:avLst/>
          </a:prstGeom>
          <a:noFill/>
        </p:spPr>
        <p:txBody>
          <a:bodyPr wrap="square" rtlCol="0">
            <a:spAutoFit/>
          </a:bodyPr>
          <a:lstStyle/>
          <a:p>
            <a:r>
              <a:rPr lang="en-US" sz="1400" dirty="0">
                <a:solidFill>
                  <a:srgbClr val="000000"/>
                </a:solidFill>
              </a:rPr>
              <a:t>130 </a:t>
            </a:r>
            <a:r>
              <a:rPr lang="en-US" sz="1400" dirty="0">
                <a:solidFill>
                  <a:srgbClr val="000000"/>
                </a:solidFill>
                <a:latin typeface="Symbol" panose="05050102010706020507" pitchFamily="18" charset="2"/>
              </a:rPr>
              <a:t>m</a:t>
            </a:r>
            <a:r>
              <a:rPr lang="en-US" sz="1400" dirty="0">
                <a:solidFill>
                  <a:srgbClr val="000000"/>
                </a:solidFill>
              </a:rPr>
              <a:t>m</a:t>
            </a:r>
          </a:p>
          <a:p>
            <a:r>
              <a:rPr lang="en-US" sz="1400" dirty="0">
                <a:solidFill>
                  <a:srgbClr val="000000"/>
                </a:solidFill>
              </a:rPr>
              <a:t>interference</a:t>
            </a:r>
          </a:p>
        </p:txBody>
      </p:sp>
      <p:sp>
        <p:nvSpPr>
          <p:cNvPr id="18" name="TextBox 17">
            <a:extLst>
              <a:ext uri="{FF2B5EF4-FFF2-40B4-BE49-F238E27FC236}">
                <a16:creationId xmlns:a16="http://schemas.microsoft.com/office/drawing/2014/main" id="{EBF36B0E-5B32-4174-9DFA-DC3455587025}"/>
              </a:ext>
            </a:extLst>
          </p:cNvPr>
          <p:cNvSpPr txBox="1"/>
          <p:nvPr/>
        </p:nvSpPr>
        <p:spPr>
          <a:xfrm>
            <a:off x="854830" y="5040564"/>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91 </a:t>
            </a:r>
            <a:r>
              <a:rPr lang="en-US" sz="1400" dirty="0" err="1">
                <a:solidFill>
                  <a:srgbClr val="000000"/>
                </a:solidFill>
              </a:rPr>
              <a:t>MPa</a:t>
            </a:r>
            <a:endParaRPr lang="en-US" sz="1400" dirty="0">
              <a:solidFill>
                <a:srgbClr val="000000"/>
              </a:solidFill>
            </a:endParaRPr>
          </a:p>
        </p:txBody>
      </p:sp>
      <p:cxnSp>
        <p:nvCxnSpPr>
          <p:cNvPr id="22" name="Straight Arrow Connector 21">
            <a:extLst>
              <a:ext uri="{FF2B5EF4-FFF2-40B4-BE49-F238E27FC236}">
                <a16:creationId xmlns:a16="http://schemas.microsoft.com/office/drawing/2014/main" id="{5013AF4B-263B-43F3-BEC1-AE737AA1FE90}"/>
              </a:ext>
            </a:extLst>
          </p:cNvPr>
          <p:cNvCxnSpPr>
            <a:cxnSpLocks/>
          </p:cNvCxnSpPr>
          <p:nvPr/>
        </p:nvCxnSpPr>
        <p:spPr>
          <a:xfrm flipH="1">
            <a:off x="2567238" y="5155950"/>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4525CBF-FFAC-43E3-819B-555E11DD8E3C}"/>
              </a:ext>
            </a:extLst>
          </p:cNvPr>
          <p:cNvSpPr txBox="1"/>
          <p:nvPr/>
        </p:nvSpPr>
        <p:spPr>
          <a:xfrm>
            <a:off x="2908893" y="4899333"/>
            <a:ext cx="1272845" cy="523220"/>
          </a:xfrm>
          <a:prstGeom prst="rect">
            <a:avLst/>
          </a:prstGeom>
          <a:noFill/>
        </p:spPr>
        <p:txBody>
          <a:bodyPr wrap="square" rtlCol="0">
            <a:spAutoFit/>
          </a:bodyPr>
          <a:lstStyle/>
          <a:p>
            <a:r>
              <a:rPr lang="en-US" sz="1400" dirty="0">
                <a:solidFill>
                  <a:srgbClr val="000000"/>
                </a:solidFill>
              </a:rPr>
              <a:t>130 </a:t>
            </a:r>
            <a:r>
              <a:rPr lang="en-US" sz="1400" dirty="0">
                <a:solidFill>
                  <a:srgbClr val="000000"/>
                </a:solidFill>
                <a:latin typeface="Symbol" panose="05050102010706020507" pitchFamily="18" charset="2"/>
              </a:rPr>
              <a:t>m</a:t>
            </a:r>
            <a:r>
              <a:rPr lang="en-US" sz="1400" dirty="0">
                <a:solidFill>
                  <a:srgbClr val="000000"/>
                </a:solidFill>
              </a:rPr>
              <a:t>m</a:t>
            </a:r>
          </a:p>
          <a:p>
            <a:r>
              <a:rPr lang="en-US" sz="1400" dirty="0">
                <a:solidFill>
                  <a:srgbClr val="000000"/>
                </a:solidFill>
              </a:rPr>
              <a:t>interference</a:t>
            </a:r>
          </a:p>
        </p:txBody>
      </p:sp>
      <p:sp>
        <p:nvSpPr>
          <p:cNvPr id="20" name="TextBox 19">
            <a:extLst>
              <a:ext uri="{FF2B5EF4-FFF2-40B4-BE49-F238E27FC236}">
                <a16:creationId xmlns:a16="http://schemas.microsoft.com/office/drawing/2014/main" id="{7BB7E3B8-57EA-4B2E-9EB2-15A0DE8A3386}"/>
              </a:ext>
            </a:extLst>
          </p:cNvPr>
          <p:cNvSpPr txBox="1"/>
          <p:nvPr/>
        </p:nvSpPr>
        <p:spPr>
          <a:xfrm>
            <a:off x="228600" y="5730816"/>
            <a:ext cx="8498434" cy="584775"/>
          </a:xfrm>
          <a:prstGeom prst="rect">
            <a:avLst/>
          </a:prstGeom>
          <a:noFill/>
        </p:spPr>
        <p:txBody>
          <a:bodyPr wrap="square" rtlCol="0">
            <a:spAutoFit/>
          </a:bodyPr>
          <a:lstStyle/>
          <a:p>
            <a:r>
              <a:rPr lang="en-US" sz="1600" dirty="0">
                <a:solidFill>
                  <a:srgbClr val="C00000"/>
                </a:solidFill>
              </a:rPr>
              <a:t>The required interference is reduced vs. the stainless steel structure. The peak coil stress is (slightly) higher. Also, there is a substantial vertical gap due to the structure deformation.</a:t>
            </a:r>
          </a:p>
        </p:txBody>
      </p:sp>
    </p:spTree>
    <p:extLst>
      <p:ext uri="{BB962C8B-B14F-4D97-AF65-F5344CB8AC3E}">
        <p14:creationId xmlns:p14="http://schemas.microsoft.com/office/powerpoint/2010/main" val="297035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Assembly - bolted structure</a:t>
            </a:r>
          </a:p>
        </p:txBody>
      </p:sp>
      <p:sp>
        <p:nvSpPr>
          <p:cNvPr id="4" name="Date Placeholder 3"/>
          <p:cNvSpPr>
            <a:spLocks noGrp="1"/>
          </p:cNvSpPr>
          <p:nvPr>
            <p:ph type="dt" sz="half" idx="10"/>
          </p:nvPr>
        </p:nvSpPr>
        <p:spPr/>
        <p:txBody>
          <a:bodyPr/>
          <a:lstStyle/>
          <a:p>
            <a:r>
              <a:rPr lang="en-US" altLang="en-US"/>
              <a:t>01/17/2019</a:t>
            </a:r>
          </a:p>
        </p:txBody>
      </p:sp>
      <p:sp>
        <p:nvSpPr>
          <p:cNvPr id="5" name="Footer Placeholder 4"/>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7" name="Picture 6">
            <a:extLst>
              <a:ext uri="{FF2B5EF4-FFF2-40B4-BE49-F238E27FC236}">
                <a16:creationId xmlns:a16="http://schemas.microsoft.com/office/drawing/2014/main" id="{CE680156-704B-477A-961D-BF6D818ED7E5}"/>
              </a:ext>
            </a:extLst>
          </p:cNvPr>
          <p:cNvPicPr>
            <a:picLocks noChangeAspect="1"/>
          </p:cNvPicPr>
          <p:nvPr/>
        </p:nvPicPr>
        <p:blipFill>
          <a:blip r:embed="rId2"/>
          <a:stretch>
            <a:fillRect/>
          </a:stretch>
        </p:blipFill>
        <p:spPr>
          <a:xfrm>
            <a:off x="58522" y="881269"/>
            <a:ext cx="8915400" cy="5298775"/>
          </a:xfrm>
          <a:prstGeom prst="rect">
            <a:avLst/>
          </a:prstGeom>
        </p:spPr>
      </p:pic>
    </p:spTree>
    <p:extLst>
      <p:ext uri="{BB962C8B-B14F-4D97-AF65-F5344CB8AC3E}">
        <p14:creationId xmlns:p14="http://schemas.microsoft.com/office/powerpoint/2010/main" val="94751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Bolt selection</a:t>
            </a:r>
          </a:p>
        </p:txBody>
      </p:sp>
      <p:sp>
        <p:nvSpPr>
          <p:cNvPr id="4" name="Date Placeholder 3"/>
          <p:cNvSpPr>
            <a:spLocks noGrp="1"/>
          </p:cNvSpPr>
          <p:nvPr>
            <p:ph type="dt" sz="half" idx="10"/>
          </p:nvPr>
        </p:nvSpPr>
        <p:spPr/>
        <p:txBody>
          <a:bodyPr/>
          <a:lstStyle/>
          <a:p>
            <a:r>
              <a:rPr lang="en-US" altLang="en-US"/>
              <a:t>01/17/2019</a:t>
            </a:r>
          </a:p>
        </p:txBody>
      </p:sp>
      <p:sp>
        <p:nvSpPr>
          <p:cNvPr id="5" name="Footer Placeholder 4"/>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sp>
        <p:nvSpPr>
          <p:cNvPr id="8" name="Content Placeholder 2">
            <a:extLst>
              <a:ext uri="{FF2B5EF4-FFF2-40B4-BE49-F238E27FC236}">
                <a16:creationId xmlns:a16="http://schemas.microsoft.com/office/drawing/2014/main" id="{A96AE19F-5087-4C3E-A77A-8DAF8A50A26A}"/>
              </a:ext>
            </a:extLst>
          </p:cNvPr>
          <p:cNvSpPr>
            <a:spLocks noGrp="1"/>
          </p:cNvSpPr>
          <p:nvPr>
            <p:ph idx="1"/>
          </p:nvPr>
        </p:nvSpPr>
        <p:spPr>
          <a:xfrm>
            <a:off x="214293" y="967926"/>
            <a:ext cx="4447574" cy="3556071"/>
          </a:xfrm>
        </p:spPr>
        <p:txBody>
          <a:bodyPr>
            <a:normAutofit fontScale="70000" lnSpcReduction="20000"/>
          </a:bodyPr>
          <a:lstStyle/>
          <a:p>
            <a:pPr>
              <a:lnSpc>
                <a:spcPct val="120000"/>
              </a:lnSpc>
            </a:pPr>
            <a:r>
              <a:rPr lang="en-US" sz="2000" dirty="0">
                <a:solidFill>
                  <a:schemeClr val="accent6"/>
                </a:solidFill>
              </a:rPr>
              <a:t>The total azimuthal reaction force is 1.73 MN/m per one coil (including the prestress, thermal contraction and Lorentz forces. </a:t>
            </a:r>
          </a:p>
          <a:p>
            <a:pPr>
              <a:lnSpc>
                <a:spcPct val="120000"/>
              </a:lnSpc>
            </a:pPr>
            <a:r>
              <a:rPr lang="en-US" sz="2000" dirty="0">
                <a:solidFill>
                  <a:schemeClr val="accent6"/>
                </a:solidFill>
              </a:rPr>
              <a:t>If the bolts are 25 mm apart, the total force per one bolt is 43.1 </a:t>
            </a:r>
            <a:r>
              <a:rPr lang="en-US" sz="2000" dirty="0" err="1">
                <a:solidFill>
                  <a:schemeClr val="accent6"/>
                </a:solidFill>
              </a:rPr>
              <a:t>kN.</a:t>
            </a:r>
            <a:endParaRPr lang="en-US" sz="2000" dirty="0">
              <a:solidFill>
                <a:schemeClr val="accent6"/>
              </a:solidFill>
            </a:endParaRPr>
          </a:p>
          <a:p>
            <a:pPr>
              <a:lnSpc>
                <a:spcPct val="120000"/>
              </a:lnSpc>
            </a:pPr>
            <a:r>
              <a:rPr lang="en-US" sz="2000" dirty="0"/>
              <a:t>If the bolt diameter is 3/8”, the peak bolt stress is 605 MPa.</a:t>
            </a:r>
          </a:p>
          <a:p>
            <a:pPr>
              <a:lnSpc>
                <a:spcPct val="120000"/>
              </a:lnSpc>
            </a:pPr>
            <a:r>
              <a:rPr lang="en-US" sz="2000" dirty="0"/>
              <a:t>Possible bolt materials:</a:t>
            </a:r>
          </a:p>
          <a:p>
            <a:pPr lvl="1">
              <a:lnSpc>
                <a:spcPct val="120000"/>
              </a:lnSpc>
            </a:pPr>
            <a:r>
              <a:rPr lang="en-US" sz="1800" dirty="0"/>
              <a:t>Inconel 718 </a:t>
            </a:r>
            <a:r>
              <a:rPr lang="en-US" sz="1800" dirty="0" err="1">
                <a:latin typeface="Symbol" panose="05050102010706020507" pitchFamily="18" charset="2"/>
              </a:rPr>
              <a:t>s</a:t>
            </a:r>
            <a:r>
              <a:rPr lang="en-US" sz="1800" baseline="-25000" dirty="0" err="1"/>
              <a:t>bolt</a:t>
            </a:r>
            <a:r>
              <a:rPr lang="en-US" sz="1800" dirty="0"/>
              <a:t>/</a:t>
            </a:r>
            <a:r>
              <a:rPr lang="en-US" sz="1800" dirty="0" err="1">
                <a:latin typeface="Symbol" panose="05050102010706020507" pitchFamily="18" charset="2"/>
              </a:rPr>
              <a:t>s</a:t>
            </a:r>
            <a:r>
              <a:rPr lang="en-US" sz="1800" baseline="-25000" dirty="0" err="1"/>
              <a:t>y.s</a:t>
            </a:r>
            <a:r>
              <a:rPr lang="en-US" sz="1800" baseline="-25000" dirty="0"/>
              <a:t>.</a:t>
            </a:r>
            <a:r>
              <a:rPr lang="en-US" sz="1800" dirty="0"/>
              <a:t> = 605/1060 = 0.57</a:t>
            </a:r>
          </a:p>
          <a:p>
            <a:pPr lvl="1">
              <a:lnSpc>
                <a:spcPct val="120000"/>
              </a:lnSpc>
            </a:pPr>
            <a:r>
              <a:rPr lang="en-US" sz="1800" dirty="0"/>
              <a:t>Titanium 3Al-2.5V </a:t>
            </a:r>
            <a:r>
              <a:rPr lang="en-US" sz="1800" dirty="0" err="1">
                <a:latin typeface="Symbol" panose="05050102010706020507" pitchFamily="18" charset="2"/>
              </a:rPr>
              <a:t>s</a:t>
            </a:r>
            <a:r>
              <a:rPr lang="en-US" sz="1800" baseline="-25000" dirty="0" err="1"/>
              <a:t>bolt</a:t>
            </a:r>
            <a:r>
              <a:rPr lang="en-US" sz="1800" dirty="0"/>
              <a:t>/</a:t>
            </a:r>
            <a:r>
              <a:rPr lang="en-US" sz="1800" dirty="0" err="1">
                <a:latin typeface="Symbol" panose="05050102010706020507" pitchFamily="18" charset="2"/>
              </a:rPr>
              <a:t>s</a:t>
            </a:r>
            <a:r>
              <a:rPr lang="en-US" sz="1800" baseline="-25000" dirty="0" err="1"/>
              <a:t>y.s</a:t>
            </a:r>
            <a:r>
              <a:rPr lang="en-US" sz="1800" baseline="-25000" dirty="0"/>
              <a:t>.</a:t>
            </a:r>
            <a:r>
              <a:rPr lang="en-US" sz="1800" dirty="0"/>
              <a:t> = 605/830 = 0.73</a:t>
            </a:r>
          </a:p>
          <a:p>
            <a:pPr>
              <a:lnSpc>
                <a:spcPct val="120000"/>
              </a:lnSpc>
            </a:pPr>
            <a:r>
              <a:rPr lang="en-US" sz="2000" dirty="0"/>
              <a:t>If the bolts are made from SS316, </a:t>
            </a:r>
            <a:r>
              <a:rPr lang="en-US" sz="2000" dirty="0" err="1">
                <a:latin typeface="Symbol" panose="05050102010706020507" pitchFamily="18" charset="2"/>
              </a:rPr>
              <a:t>s</a:t>
            </a:r>
            <a:r>
              <a:rPr lang="en-US" sz="2000" baseline="-25000" dirty="0" err="1"/>
              <a:t>y.s</a:t>
            </a:r>
            <a:r>
              <a:rPr lang="en-US" sz="2000" baseline="-25000" dirty="0"/>
              <a:t>.</a:t>
            </a:r>
            <a:r>
              <a:rPr lang="en-US" sz="2000" dirty="0"/>
              <a:t> = 84 </a:t>
            </a:r>
            <a:r>
              <a:rPr lang="en-US" sz="2000" dirty="0" err="1"/>
              <a:t>ksi</a:t>
            </a:r>
            <a:r>
              <a:rPr lang="en-US" sz="2000" dirty="0"/>
              <a:t> = 386 </a:t>
            </a:r>
            <a:r>
              <a:rPr lang="en-US" sz="2000" dirty="0" err="1"/>
              <a:t>MPa</a:t>
            </a:r>
            <a:r>
              <a:rPr lang="en-US" sz="2000" dirty="0"/>
              <a:t>.</a:t>
            </a:r>
          </a:p>
          <a:p>
            <a:pPr lvl="1">
              <a:lnSpc>
                <a:spcPct val="120000"/>
              </a:lnSpc>
            </a:pPr>
            <a:r>
              <a:rPr lang="en-US" sz="1800" dirty="0"/>
              <a:t>The minimum bolt cross-section area is </a:t>
            </a:r>
            <a:r>
              <a:rPr lang="en-US" sz="1800" dirty="0" err="1"/>
              <a:t>F</a:t>
            </a:r>
            <a:r>
              <a:rPr lang="en-US" sz="1800" baseline="-25000" dirty="0" err="1"/>
              <a:t>bolt</a:t>
            </a:r>
            <a:r>
              <a:rPr lang="en-US" sz="1800" dirty="0"/>
              <a:t>/</a:t>
            </a:r>
            <a:r>
              <a:rPr lang="en-US" sz="1800" dirty="0">
                <a:latin typeface="Symbol" panose="05050102010706020507" pitchFamily="18" charset="2"/>
              </a:rPr>
              <a:t> (2/3</a:t>
            </a:r>
            <a:r>
              <a:rPr lang="en-US" sz="1800" dirty="0">
                <a:latin typeface="Calibri"/>
                <a:cs typeface="Calibri"/>
              </a:rPr>
              <a:t>▪</a:t>
            </a:r>
            <a:r>
              <a:rPr lang="en-US" sz="1800" dirty="0">
                <a:latin typeface="Symbol" panose="05050102010706020507" pitchFamily="18" charset="2"/>
              </a:rPr>
              <a:t>s</a:t>
            </a:r>
            <a:r>
              <a:rPr lang="en-US" sz="1800" baseline="-25000" dirty="0"/>
              <a:t>y.s.</a:t>
            </a:r>
            <a:r>
              <a:rPr lang="en-US" sz="1800" dirty="0"/>
              <a:t>) = 112 mm</a:t>
            </a:r>
            <a:r>
              <a:rPr lang="en-US" sz="1800" baseline="30000" dirty="0"/>
              <a:t>2</a:t>
            </a:r>
          </a:p>
          <a:p>
            <a:pPr lvl="1">
              <a:lnSpc>
                <a:spcPct val="120000"/>
              </a:lnSpc>
            </a:pPr>
            <a:r>
              <a:rPr lang="en-US" sz="1800" dirty="0"/>
              <a:t>The bolt diameter should be 11.94 mm → ½”</a:t>
            </a:r>
            <a:endParaRPr lang="en-US" sz="1800" baseline="30000" dirty="0"/>
          </a:p>
        </p:txBody>
      </p:sp>
      <p:grpSp>
        <p:nvGrpSpPr>
          <p:cNvPr id="9" name="Group 8"/>
          <p:cNvGrpSpPr/>
          <p:nvPr/>
        </p:nvGrpSpPr>
        <p:grpSpPr>
          <a:xfrm>
            <a:off x="4816434" y="1633447"/>
            <a:ext cx="4267580" cy="4638137"/>
            <a:chOff x="4823256" y="1633447"/>
            <a:chExt cx="4267580" cy="4638137"/>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256" y="1633447"/>
              <a:ext cx="4267580" cy="46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7904204" y="3982994"/>
              <a:ext cx="317157" cy="115330"/>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7908324" y="4810897"/>
              <a:ext cx="317157" cy="115330"/>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726" y="4544990"/>
            <a:ext cx="4829432" cy="1737773"/>
            <a:chOff x="59726" y="4544990"/>
            <a:chExt cx="4829432" cy="173777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6" y="4544990"/>
              <a:ext cx="4829432" cy="173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462216" y="5519351"/>
              <a:ext cx="317157" cy="115330"/>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12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0B9A-6792-4E46-AA8F-E037626ECC3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96AE19F-5087-4C3E-A77A-8DAF8A50A26A}"/>
              </a:ext>
            </a:extLst>
          </p:cNvPr>
          <p:cNvSpPr>
            <a:spLocks noGrp="1"/>
          </p:cNvSpPr>
          <p:nvPr>
            <p:ph idx="1"/>
          </p:nvPr>
        </p:nvSpPr>
        <p:spPr>
          <a:xfrm>
            <a:off x="452437" y="1411834"/>
            <a:ext cx="8154767" cy="4539510"/>
          </a:xfrm>
        </p:spPr>
        <p:txBody>
          <a:bodyPr/>
          <a:lstStyle/>
          <a:p>
            <a:r>
              <a:rPr lang="en-US" sz="2000" dirty="0"/>
              <a:t>Magnetic analyses of the common-coil and block type racetrack models have been performed. The block type design was selected for the structural studies as the more promising in terms of the field and force distribution. </a:t>
            </a:r>
          </a:p>
          <a:p>
            <a:r>
              <a:rPr lang="en-US" sz="2000" dirty="0"/>
              <a:t>The structural analysis showed that the stresses and displacements can be well controlled in the stainless steel structure combined with the stainless steel pole and the protective pad. </a:t>
            </a:r>
          </a:p>
          <a:p>
            <a:r>
              <a:rPr lang="en-US" sz="2000" dirty="0"/>
              <a:t>An aluminum structure is a less favorable alternative. It allows to reduce the amount of interference (and prestress at RT), but has a larger deformation under the Lorentz forces and consequently higher peak stresses in the coil as well as a larger vertical gap.</a:t>
            </a:r>
          </a:p>
          <a:p>
            <a:r>
              <a:rPr lang="en-US" sz="2000" dirty="0"/>
              <a:t>The preloads and the interface behaviors should be tailored to the specific test goals.</a:t>
            </a:r>
          </a:p>
        </p:txBody>
      </p:sp>
      <p:sp>
        <p:nvSpPr>
          <p:cNvPr id="4" name="Date Placeholder 3">
            <a:extLst>
              <a:ext uri="{FF2B5EF4-FFF2-40B4-BE49-F238E27FC236}">
                <a16:creationId xmlns:a16="http://schemas.microsoft.com/office/drawing/2014/main" id="{8D8DE320-5472-452F-9336-8A3AC88CD091}"/>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7B21757A-C940-4875-B351-6CEE1C6E06D2}"/>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E8700692-BDAC-4FB5-B5B4-0212EFCB26A7}"/>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299739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C146-E81C-4290-B830-B92C47424235}"/>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0D9315EB-7D4D-4455-8AA8-F6FB9A7E4667}"/>
              </a:ext>
            </a:extLst>
          </p:cNvPr>
          <p:cNvSpPr>
            <a:spLocks noGrp="1"/>
          </p:cNvSpPr>
          <p:nvPr>
            <p:ph idx="1"/>
          </p:nvPr>
        </p:nvSpPr>
        <p:spPr>
          <a:xfrm>
            <a:off x="452437" y="1412152"/>
            <a:ext cx="8101806" cy="3628021"/>
          </a:xfrm>
        </p:spPr>
        <p:txBody>
          <a:bodyPr>
            <a:normAutofit fontScale="92500" lnSpcReduction="10000"/>
          </a:bodyPr>
          <a:lstStyle/>
          <a:p>
            <a:r>
              <a:rPr lang="en-US" dirty="0"/>
              <a:t>To develop a possible test vehicle for the cable/coil/magnet related studies:</a:t>
            </a:r>
          </a:p>
          <a:p>
            <a:pPr lvl="1"/>
            <a:r>
              <a:rPr lang="en-US" dirty="0"/>
              <a:t>high-</a:t>
            </a:r>
            <a:r>
              <a:rPr lang="en-US" dirty="0" err="1"/>
              <a:t>J</a:t>
            </a:r>
            <a:r>
              <a:rPr lang="en-US" baseline="-25000" dirty="0" err="1"/>
              <a:t>c</a:t>
            </a:r>
            <a:r>
              <a:rPr lang="en-US" dirty="0"/>
              <a:t> and high-C</a:t>
            </a:r>
            <a:r>
              <a:rPr lang="en-US" baseline="-25000" dirty="0"/>
              <a:t>p</a:t>
            </a:r>
            <a:r>
              <a:rPr lang="en-US" dirty="0"/>
              <a:t> cables;</a:t>
            </a:r>
          </a:p>
          <a:p>
            <a:pPr lvl="1"/>
            <a:r>
              <a:rPr lang="en-US" dirty="0"/>
              <a:t>improved cable insulation;</a:t>
            </a:r>
          </a:p>
          <a:p>
            <a:pPr lvl="1"/>
            <a:r>
              <a:rPr lang="en-US" dirty="0"/>
              <a:t>new impregnation materials;</a:t>
            </a:r>
          </a:p>
          <a:p>
            <a:pPr lvl="1"/>
            <a:r>
              <a:rPr lang="en-US" dirty="0"/>
              <a:t>new quench protection methods.</a:t>
            </a:r>
          </a:p>
          <a:p>
            <a:r>
              <a:rPr lang="en-US" dirty="0"/>
              <a:t>Should preferably have features of a real magnet: </a:t>
            </a:r>
          </a:p>
          <a:p>
            <a:pPr lvl="1"/>
            <a:r>
              <a:rPr lang="en-US" dirty="0"/>
              <a:t>coil with a relatively large number of turns to simulate a single block of a potential 16+ T dipole;</a:t>
            </a:r>
          </a:p>
          <a:p>
            <a:pPr lvl="1"/>
            <a:r>
              <a:rPr lang="en-US" dirty="0"/>
              <a:t>straight-section and ends.</a:t>
            </a:r>
          </a:p>
          <a:p>
            <a:r>
              <a:rPr lang="en-US" dirty="0"/>
              <a:t>Should be cost-effective and allow a quick turn-around.</a:t>
            </a:r>
          </a:p>
          <a:p>
            <a:pPr lvl="1"/>
            <a:endParaRPr lang="en-US" dirty="0"/>
          </a:p>
        </p:txBody>
      </p:sp>
      <p:sp>
        <p:nvSpPr>
          <p:cNvPr id="4" name="Date Placeholder 3">
            <a:extLst>
              <a:ext uri="{FF2B5EF4-FFF2-40B4-BE49-F238E27FC236}">
                <a16:creationId xmlns:a16="http://schemas.microsoft.com/office/drawing/2014/main" id="{FB52FD86-7EF6-4CF1-931B-DBFCA589B3AB}"/>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016038B3-A731-4CCA-B704-885F20708D0B}"/>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BE5DADE2-9D4D-4ED2-BF5B-92AAC804120F}"/>
              </a:ext>
            </a:extLst>
          </p:cNvPr>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124015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1A83-74F7-4F83-BD75-677A98F2690C}"/>
              </a:ext>
            </a:extLst>
          </p:cNvPr>
          <p:cNvSpPr>
            <a:spLocks noGrp="1"/>
          </p:cNvSpPr>
          <p:nvPr>
            <p:ph type="title"/>
          </p:nvPr>
        </p:nvSpPr>
        <p:spPr/>
        <p:txBody>
          <a:bodyPr/>
          <a:lstStyle/>
          <a:p>
            <a:r>
              <a:rPr lang="en-US" dirty="0"/>
              <a:t>General constraints</a:t>
            </a:r>
          </a:p>
        </p:txBody>
      </p:sp>
      <p:sp>
        <p:nvSpPr>
          <p:cNvPr id="4" name="Date Placeholder 3">
            <a:extLst>
              <a:ext uri="{FF2B5EF4-FFF2-40B4-BE49-F238E27FC236}">
                <a16:creationId xmlns:a16="http://schemas.microsoft.com/office/drawing/2014/main" id="{A1F19051-11C1-4A4F-9124-D93EEB90A4B1}"/>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C6E0D77E-A325-4ED0-AAB8-5523F7B79D6F}"/>
              </a:ext>
            </a:extLst>
          </p:cNvPr>
          <p:cNvSpPr>
            <a:spLocks noGrp="1"/>
          </p:cNvSpPr>
          <p:nvPr>
            <p:ph type="ftr" sz="quarter" idx="11"/>
          </p:nvPr>
        </p:nvSpPr>
        <p:spPr/>
        <p:txBody>
          <a:bodyPr/>
          <a:lstStyle/>
          <a:p>
            <a:pPr>
              <a:defRPr/>
            </a:pPr>
            <a:r>
              <a:rPr lang="en-US"/>
              <a:t>US MDP Collaboration Meeting</a:t>
            </a:r>
            <a:endParaRPr lang="en-US" b="1" dirty="0"/>
          </a:p>
        </p:txBody>
      </p:sp>
      <p:sp>
        <p:nvSpPr>
          <p:cNvPr id="6" name="Slide Number Placeholder 5">
            <a:extLst>
              <a:ext uri="{FF2B5EF4-FFF2-40B4-BE49-F238E27FC236}">
                <a16:creationId xmlns:a16="http://schemas.microsoft.com/office/drawing/2014/main" id="{1423FE89-641D-49A0-A180-62D45A041181}"/>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graphicFrame>
        <p:nvGraphicFramePr>
          <p:cNvPr id="7" name="Table 6">
            <a:extLst>
              <a:ext uri="{FF2B5EF4-FFF2-40B4-BE49-F238E27FC236}">
                <a16:creationId xmlns:a16="http://schemas.microsoft.com/office/drawing/2014/main" id="{45220CB1-1C53-494E-887A-6499324874D9}"/>
              </a:ext>
            </a:extLst>
          </p:cNvPr>
          <p:cNvGraphicFramePr>
            <a:graphicFrameLocks noGrp="1"/>
          </p:cNvGraphicFramePr>
          <p:nvPr>
            <p:extLst>
              <p:ext uri="{D42A27DB-BD31-4B8C-83A1-F6EECF244321}">
                <p14:modId xmlns:p14="http://schemas.microsoft.com/office/powerpoint/2010/main" val="2227683188"/>
              </p:ext>
            </p:extLst>
          </p:nvPr>
        </p:nvGraphicFramePr>
        <p:xfrm>
          <a:off x="1119226" y="3712668"/>
          <a:ext cx="6617718" cy="2133600"/>
        </p:xfrm>
        <a:graphic>
          <a:graphicData uri="http://schemas.openxmlformats.org/drawingml/2006/table">
            <a:tbl>
              <a:tblPr firstRow="1" bandRow="1">
                <a:tableStyleId>{5C22544A-7EE6-4342-B048-85BDC9FD1C3A}</a:tableStyleId>
              </a:tblPr>
              <a:tblGrid>
                <a:gridCol w="3111258">
                  <a:extLst>
                    <a:ext uri="{9D8B030D-6E8A-4147-A177-3AD203B41FA5}">
                      <a16:colId xmlns:a16="http://schemas.microsoft.com/office/drawing/2014/main" val="3504054587"/>
                    </a:ext>
                  </a:extLst>
                </a:gridCol>
                <a:gridCol w="1258223">
                  <a:extLst>
                    <a:ext uri="{9D8B030D-6E8A-4147-A177-3AD203B41FA5}">
                      <a16:colId xmlns:a16="http://schemas.microsoft.com/office/drawing/2014/main" val="1173520160"/>
                    </a:ext>
                  </a:extLst>
                </a:gridCol>
                <a:gridCol w="2248237">
                  <a:extLst>
                    <a:ext uri="{9D8B030D-6E8A-4147-A177-3AD203B41FA5}">
                      <a16:colId xmlns:a16="http://schemas.microsoft.com/office/drawing/2014/main" val="3908970822"/>
                    </a:ext>
                  </a:extLst>
                </a:gridCol>
              </a:tblGrid>
              <a:tr h="178740">
                <a:tc>
                  <a:txBody>
                    <a:bodyPr/>
                    <a:lstStyle/>
                    <a:p>
                      <a:pPr algn="ctr"/>
                      <a:r>
                        <a:rPr lang="en-US" sz="1400" dirty="0"/>
                        <a:t>Cable parameters</a:t>
                      </a:r>
                    </a:p>
                  </a:txBody>
                  <a:tcPr/>
                </a:tc>
                <a:tc>
                  <a:txBody>
                    <a:bodyPr/>
                    <a:lstStyle/>
                    <a:p>
                      <a:pPr algn="ctr"/>
                      <a:r>
                        <a:rPr lang="en-US" sz="1400" dirty="0"/>
                        <a:t>Unit</a:t>
                      </a:r>
                    </a:p>
                  </a:txBody>
                  <a:tcPr/>
                </a:tc>
                <a:tc>
                  <a:txBody>
                    <a:bodyPr/>
                    <a:lstStyle/>
                    <a:p>
                      <a:pPr algn="ctr"/>
                      <a:r>
                        <a:rPr lang="en-US" sz="1400" dirty="0"/>
                        <a:t>Value</a:t>
                      </a:r>
                    </a:p>
                  </a:txBody>
                  <a:tcPr/>
                </a:tc>
                <a:extLst>
                  <a:ext uri="{0D108BD9-81ED-4DB2-BD59-A6C34878D82A}">
                    <a16:rowId xmlns:a16="http://schemas.microsoft.com/office/drawing/2014/main" val="3775008393"/>
                  </a:ext>
                </a:extLst>
              </a:tr>
              <a:tr h="178740">
                <a:tc>
                  <a:txBody>
                    <a:bodyPr/>
                    <a:lstStyle/>
                    <a:p>
                      <a:r>
                        <a:rPr lang="en-US" sz="1400" dirty="0"/>
                        <a:t>Strand diameter</a:t>
                      </a:r>
                    </a:p>
                  </a:txBody>
                  <a:tcPr/>
                </a:tc>
                <a:tc>
                  <a:txBody>
                    <a:bodyPr/>
                    <a:lstStyle/>
                    <a:p>
                      <a:pPr algn="ctr"/>
                      <a:r>
                        <a:rPr lang="en-US" sz="1400" dirty="0"/>
                        <a:t>mm</a:t>
                      </a:r>
                    </a:p>
                  </a:txBody>
                  <a:tcPr/>
                </a:tc>
                <a:tc>
                  <a:txBody>
                    <a:bodyPr/>
                    <a:lstStyle/>
                    <a:p>
                      <a:pPr algn="ctr"/>
                      <a:r>
                        <a:rPr lang="en-US" sz="1400" dirty="0"/>
                        <a:t>0.700</a:t>
                      </a:r>
                    </a:p>
                  </a:txBody>
                  <a:tcPr/>
                </a:tc>
                <a:extLst>
                  <a:ext uri="{0D108BD9-81ED-4DB2-BD59-A6C34878D82A}">
                    <a16:rowId xmlns:a16="http://schemas.microsoft.com/office/drawing/2014/main" val="3543219845"/>
                  </a:ext>
                </a:extLst>
              </a:tr>
              <a:tr h="178740">
                <a:tc>
                  <a:txBody>
                    <a:bodyPr/>
                    <a:lstStyle/>
                    <a:p>
                      <a:r>
                        <a:rPr lang="en-US" sz="1400" dirty="0"/>
                        <a:t>Cu/non-Cu ratio</a:t>
                      </a:r>
                    </a:p>
                  </a:txBody>
                  <a:tcPr/>
                </a:tc>
                <a:tc>
                  <a:txBody>
                    <a:bodyPr/>
                    <a:lstStyle/>
                    <a:p>
                      <a:pPr algn="ctr"/>
                      <a:r>
                        <a:rPr lang="en-US" sz="1400" dirty="0"/>
                        <a:t>-</a:t>
                      </a:r>
                    </a:p>
                  </a:txBody>
                  <a:tcPr/>
                </a:tc>
                <a:tc>
                  <a:txBody>
                    <a:bodyPr/>
                    <a:lstStyle/>
                    <a:p>
                      <a:pPr algn="ctr"/>
                      <a:r>
                        <a:rPr lang="en-US" sz="1400" dirty="0"/>
                        <a:t>1.13</a:t>
                      </a:r>
                    </a:p>
                  </a:txBody>
                  <a:tcPr/>
                </a:tc>
                <a:extLst>
                  <a:ext uri="{0D108BD9-81ED-4DB2-BD59-A6C34878D82A}">
                    <a16:rowId xmlns:a16="http://schemas.microsoft.com/office/drawing/2014/main" val="2817655939"/>
                  </a:ext>
                </a:extLst>
              </a:tr>
              <a:tr h="178740">
                <a:tc>
                  <a:txBody>
                    <a:bodyPr/>
                    <a:lstStyle/>
                    <a:p>
                      <a:r>
                        <a:rPr lang="en-US" sz="1400" dirty="0"/>
                        <a:t>Non-Cu </a:t>
                      </a:r>
                      <a:r>
                        <a:rPr lang="en-US" sz="1400" dirty="0" err="1"/>
                        <a:t>J</a:t>
                      </a:r>
                      <a:r>
                        <a:rPr lang="en-US" sz="1400" baseline="-25000" dirty="0" err="1"/>
                        <a:t>c</a:t>
                      </a:r>
                      <a:r>
                        <a:rPr lang="en-US" sz="1400" dirty="0"/>
                        <a:t> (12 T, 4.2K)</a:t>
                      </a:r>
                    </a:p>
                  </a:txBody>
                  <a:tcPr/>
                </a:tc>
                <a:tc>
                  <a:txBody>
                    <a:bodyPr/>
                    <a:lstStyle/>
                    <a:p>
                      <a:pPr algn="ctr"/>
                      <a:r>
                        <a:rPr lang="en-US" sz="1400" dirty="0"/>
                        <a:t>A/mm</a:t>
                      </a:r>
                      <a:r>
                        <a:rPr lang="en-US" sz="1400" baseline="30000" dirty="0"/>
                        <a:t>2</a:t>
                      </a:r>
                    </a:p>
                  </a:txBody>
                  <a:tcPr/>
                </a:tc>
                <a:tc>
                  <a:txBody>
                    <a:bodyPr/>
                    <a:lstStyle/>
                    <a:p>
                      <a:pPr algn="ctr"/>
                      <a:r>
                        <a:rPr lang="en-US" sz="1400" dirty="0"/>
                        <a:t>3000</a:t>
                      </a:r>
                    </a:p>
                  </a:txBody>
                  <a:tcPr/>
                </a:tc>
                <a:extLst>
                  <a:ext uri="{0D108BD9-81ED-4DB2-BD59-A6C34878D82A}">
                    <a16:rowId xmlns:a16="http://schemas.microsoft.com/office/drawing/2014/main" val="2337508315"/>
                  </a:ext>
                </a:extLst>
              </a:tr>
              <a:tr h="178740">
                <a:tc>
                  <a:txBody>
                    <a:bodyPr/>
                    <a:lstStyle/>
                    <a:p>
                      <a:r>
                        <a:rPr lang="en-US" sz="1400" dirty="0"/>
                        <a:t>Number of strands</a:t>
                      </a:r>
                    </a:p>
                  </a:txBody>
                  <a:tcPr/>
                </a:tc>
                <a:tc>
                  <a:txBody>
                    <a:bodyPr/>
                    <a:lstStyle/>
                    <a:p>
                      <a:pPr algn="ctr"/>
                      <a:r>
                        <a:rPr lang="en-US" sz="1400" dirty="0"/>
                        <a:t>-</a:t>
                      </a:r>
                    </a:p>
                  </a:txBody>
                  <a:tcPr/>
                </a:tc>
                <a:tc>
                  <a:txBody>
                    <a:bodyPr/>
                    <a:lstStyle/>
                    <a:p>
                      <a:pPr algn="ctr"/>
                      <a:r>
                        <a:rPr lang="en-US" sz="1400" dirty="0"/>
                        <a:t>40</a:t>
                      </a:r>
                    </a:p>
                  </a:txBody>
                  <a:tcPr/>
                </a:tc>
                <a:extLst>
                  <a:ext uri="{0D108BD9-81ED-4DB2-BD59-A6C34878D82A}">
                    <a16:rowId xmlns:a16="http://schemas.microsoft.com/office/drawing/2014/main" val="915167502"/>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Bare cable dimensions</a:t>
                      </a:r>
                    </a:p>
                  </a:txBody>
                  <a:tcPr/>
                </a:tc>
                <a:tc>
                  <a:txBody>
                    <a:bodyPr/>
                    <a:lstStyle/>
                    <a:p>
                      <a:pPr algn="ctr"/>
                      <a:r>
                        <a:rPr lang="en-US" sz="1400" dirty="0"/>
                        <a:t>mm</a:t>
                      </a:r>
                    </a:p>
                  </a:txBody>
                  <a:tcPr/>
                </a:tc>
                <a:tc>
                  <a:txBody>
                    <a:bodyPr/>
                    <a:lstStyle/>
                    <a:p>
                      <a:pPr algn="ctr"/>
                      <a:r>
                        <a:rPr lang="en-US" sz="1400" dirty="0"/>
                        <a:t>1.319 x 15.100</a:t>
                      </a:r>
                    </a:p>
                  </a:txBody>
                  <a:tcPr/>
                </a:tc>
                <a:extLst>
                  <a:ext uri="{0D108BD9-81ED-4DB2-BD59-A6C34878D82A}">
                    <a16:rowId xmlns:a16="http://schemas.microsoft.com/office/drawing/2014/main" val="1076547906"/>
                  </a:ext>
                </a:extLst>
              </a:tr>
              <a:tr h="178740">
                <a:tc>
                  <a:txBody>
                    <a:bodyPr/>
                    <a:lstStyle/>
                    <a:p>
                      <a:r>
                        <a:rPr lang="en-US" sz="1400" dirty="0"/>
                        <a:t>Insulation thickness</a:t>
                      </a:r>
                    </a:p>
                  </a:txBody>
                  <a:tcPr/>
                </a:tc>
                <a:tc>
                  <a:txBody>
                    <a:bodyPr/>
                    <a:lstStyle/>
                    <a:p>
                      <a:pPr algn="ctr"/>
                      <a:r>
                        <a:rPr lang="en-US" sz="1400" dirty="0"/>
                        <a:t>mm</a:t>
                      </a:r>
                    </a:p>
                  </a:txBody>
                  <a:tcPr/>
                </a:tc>
                <a:tc>
                  <a:txBody>
                    <a:bodyPr/>
                    <a:lstStyle/>
                    <a:p>
                      <a:pPr algn="ctr"/>
                      <a:r>
                        <a:rPr lang="en-US" sz="1400" dirty="0"/>
                        <a:t>0.125</a:t>
                      </a:r>
                    </a:p>
                  </a:txBody>
                  <a:tcPr/>
                </a:tc>
                <a:extLst>
                  <a:ext uri="{0D108BD9-81ED-4DB2-BD59-A6C34878D82A}">
                    <a16:rowId xmlns:a16="http://schemas.microsoft.com/office/drawing/2014/main" val="3526741517"/>
                  </a:ext>
                </a:extLst>
              </a:tr>
            </a:tbl>
          </a:graphicData>
        </a:graphic>
      </p:graphicFrame>
      <p:sp>
        <p:nvSpPr>
          <p:cNvPr id="10" name="Content Placeholder 2">
            <a:extLst>
              <a:ext uri="{FF2B5EF4-FFF2-40B4-BE49-F238E27FC236}">
                <a16:creationId xmlns:a16="http://schemas.microsoft.com/office/drawing/2014/main" id="{EEC28D74-7F8D-4FCC-9A6E-F33E6C48597B}"/>
              </a:ext>
            </a:extLst>
          </p:cNvPr>
          <p:cNvSpPr>
            <a:spLocks noGrp="1"/>
          </p:cNvSpPr>
          <p:nvPr>
            <p:ph idx="1"/>
          </p:nvPr>
        </p:nvSpPr>
        <p:spPr>
          <a:xfrm>
            <a:off x="548640" y="1121461"/>
            <a:ext cx="8279321" cy="2417268"/>
          </a:xfrm>
        </p:spPr>
        <p:txBody>
          <a:bodyPr/>
          <a:lstStyle/>
          <a:p>
            <a:r>
              <a:rPr lang="en-US" sz="2000" dirty="0"/>
              <a:t>Pole width: 20 mm. Smaller is better – makes coils more compact, but too small would be difficult for winding.</a:t>
            </a:r>
          </a:p>
          <a:p>
            <a:r>
              <a:rPr lang="en-US" sz="2000" dirty="0"/>
              <a:t>Maximum current &lt;30 kA (at 1.9K).</a:t>
            </a:r>
          </a:p>
          <a:p>
            <a:r>
              <a:rPr lang="en-US" sz="2000" dirty="0"/>
              <a:t>Preferably use a cable that has already been well characterized by the past experiments to weed out the cable-related factors (i.e. degradation due to cabling, expansion during the reaction, etc.) and that has a potential to be used in future magnets. </a:t>
            </a:r>
          </a:p>
        </p:txBody>
      </p:sp>
    </p:spTree>
    <p:extLst>
      <p:ext uri="{BB962C8B-B14F-4D97-AF65-F5344CB8AC3E}">
        <p14:creationId xmlns:p14="http://schemas.microsoft.com/office/powerpoint/2010/main" val="140209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C5FC-3188-48AE-BF8B-BC0E5B33DC09}"/>
              </a:ext>
            </a:extLst>
          </p:cNvPr>
          <p:cNvSpPr>
            <a:spLocks noGrp="1"/>
          </p:cNvSpPr>
          <p:nvPr>
            <p:ph type="title"/>
          </p:nvPr>
        </p:nvSpPr>
        <p:spPr/>
        <p:txBody>
          <a:bodyPr/>
          <a:lstStyle/>
          <a:p>
            <a:r>
              <a:rPr lang="en-US" dirty="0"/>
              <a:t>Common-coil design</a:t>
            </a:r>
          </a:p>
        </p:txBody>
      </p:sp>
      <p:sp>
        <p:nvSpPr>
          <p:cNvPr id="4" name="Date Placeholder 3">
            <a:extLst>
              <a:ext uri="{FF2B5EF4-FFF2-40B4-BE49-F238E27FC236}">
                <a16:creationId xmlns:a16="http://schemas.microsoft.com/office/drawing/2014/main" id="{09C85C39-3755-4795-B87A-B756FCB23052}"/>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0408ACFA-09D0-4B26-A807-A65537979B7F}"/>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F263ECDF-E985-47FC-98EC-85C0F3D06D93}"/>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10" name="Picture 9">
            <a:extLst>
              <a:ext uri="{FF2B5EF4-FFF2-40B4-BE49-F238E27FC236}">
                <a16:creationId xmlns:a16="http://schemas.microsoft.com/office/drawing/2014/main" id="{EEDD16E2-A7EE-4AD7-80BF-2BFDA492D137}"/>
              </a:ext>
            </a:extLst>
          </p:cNvPr>
          <p:cNvPicPr>
            <a:picLocks noChangeAspect="1"/>
          </p:cNvPicPr>
          <p:nvPr/>
        </p:nvPicPr>
        <p:blipFill>
          <a:blip r:embed="rId2"/>
          <a:stretch>
            <a:fillRect/>
          </a:stretch>
        </p:blipFill>
        <p:spPr>
          <a:xfrm>
            <a:off x="329511" y="907104"/>
            <a:ext cx="3878144" cy="3009384"/>
          </a:xfrm>
          <a:prstGeom prst="rect">
            <a:avLst/>
          </a:prstGeom>
        </p:spPr>
      </p:pic>
      <p:pic>
        <p:nvPicPr>
          <p:cNvPr id="11" name="Picture 10">
            <a:extLst>
              <a:ext uri="{FF2B5EF4-FFF2-40B4-BE49-F238E27FC236}">
                <a16:creationId xmlns:a16="http://schemas.microsoft.com/office/drawing/2014/main" id="{3A22CC63-97F9-443D-A3AC-383620F126EB}"/>
              </a:ext>
            </a:extLst>
          </p:cNvPr>
          <p:cNvPicPr>
            <a:picLocks noChangeAspect="1"/>
          </p:cNvPicPr>
          <p:nvPr/>
        </p:nvPicPr>
        <p:blipFill>
          <a:blip r:embed="rId3"/>
          <a:stretch>
            <a:fillRect/>
          </a:stretch>
        </p:blipFill>
        <p:spPr>
          <a:xfrm>
            <a:off x="4936347" y="1018666"/>
            <a:ext cx="3672230" cy="2645728"/>
          </a:xfrm>
          <a:prstGeom prst="rect">
            <a:avLst/>
          </a:prstGeom>
        </p:spPr>
      </p:pic>
      <p:graphicFrame>
        <p:nvGraphicFramePr>
          <p:cNvPr id="12" name="Table 11">
            <a:extLst>
              <a:ext uri="{FF2B5EF4-FFF2-40B4-BE49-F238E27FC236}">
                <a16:creationId xmlns:a16="http://schemas.microsoft.com/office/drawing/2014/main" id="{D65314FD-FF3D-4B88-9C4B-5487AEE69EA8}"/>
              </a:ext>
            </a:extLst>
          </p:cNvPr>
          <p:cNvGraphicFramePr>
            <a:graphicFrameLocks noGrp="1"/>
          </p:cNvGraphicFramePr>
          <p:nvPr>
            <p:extLst>
              <p:ext uri="{D42A27DB-BD31-4B8C-83A1-F6EECF244321}">
                <p14:modId xmlns:p14="http://schemas.microsoft.com/office/powerpoint/2010/main" val="3444346577"/>
              </p:ext>
            </p:extLst>
          </p:nvPr>
        </p:nvGraphicFramePr>
        <p:xfrm>
          <a:off x="1230782" y="4155580"/>
          <a:ext cx="6682435" cy="1828800"/>
        </p:xfrm>
        <a:graphic>
          <a:graphicData uri="http://schemas.openxmlformats.org/drawingml/2006/table">
            <a:tbl>
              <a:tblPr firstRow="1" bandRow="1">
                <a:tableStyleId>{5C22544A-7EE6-4342-B048-85BDC9FD1C3A}</a:tableStyleId>
              </a:tblPr>
              <a:tblGrid>
                <a:gridCol w="2675507">
                  <a:extLst>
                    <a:ext uri="{9D8B030D-6E8A-4147-A177-3AD203B41FA5}">
                      <a16:colId xmlns:a16="http://schemas.microsoft.com/office/drawing/2014/main" val="3504054587"/>
                    </a:ext>
                  </a:extLst>
                </a:gridCol>
                <a:gridCol w="868415">
                  <a:extLst>
                    <a:ext uri="{9D8B030D-6E8A-4147-A177-3AD203B41FA5}">
                      <a16:colId xmlns:a16="http://schemas.microsoft.com/office/drawing/2014/main" val="1173520160"/>
                    </a:ext>
                  </a:extLst>
                </a:gridCol>
                <a:gridCol w="1595006">
                  <a:extLst>
                    <a:ext uri="{9D8B030D-6E8A-4147-A177-3AD203B41FA5}">
                      <a16:colId xmlns:a16="http://schemas.microsoft.com/office/drawing/2014/main" val="3908970822"/>
                    </a:ext>
                  </a:extLst>
                </a:gridCol>
                <a:gridCol w="1543507">
                  <a:extLst>
                    <a:ext uri="{9D8B030D-6E8A-4147-A177-3AD203B41FA5}">
                      <a16:colId xmlns:a16="http://schemas.microsoft.com/office/drawing/2014/main" val="1798907027"/>
                    </a:ext>
                  </a:extLst>
                </a:gridCol>
              </a:tblGrid>
              <a:tr h="178740">
                <a:tc>
                  <a:txBody>
                    <a:bodyPr/>
                    <a:lstStyle/>
                    <a:p>
                      <a:pPr algn="ctr"/>
                      <a:r>
                        <a:rPr lang="en-US" sz="1400" dirty="0"/>
                        <a:t>Parameter</a:t>
                      </a:r>
                    </a:p>
                  </a:txBody>
                  <a:tcPr/>
                </a:tc>
                <a:tc>
                  <a:txBody>
                    <a:bodyPr/>
                    <a:lstStyle/>
                    <a:p>
                      <a:pPr algn="ctr"/>
                      <a:r>
                        <a:rPr lang="en-US" sz="1400" dirty="0"/>
                        <a:t>Unit</a:t>
                      </a:r>
                    </a:p>
                  </a:txBody>
                  <a:tcPr/>
                </a:tc>
                <a:tc gridSpan="2">
                  <a:txBody>
                    <a:bodyPr/>
                    <a:lstStyle/>
                    <a:p>
                      <a:pPr algn="ctr"/>
                      <a:r>
                        <a:rPr lang="en-US" sz="1400" dirty="0"/>
                        <a:t>Value</a:t>
                      </a:r>
                    </a:p>
                  </a:txBody>
                  <a:tcPr/>
                </a:tc>
                <a:tc hMerge="1">
                  <a:txBody>
                    <a:bodyPr/>
                    <a:lstStyle/>
                    <a:p>
                      <a:pPr algn="ctr"/>
                      <a:endParaRPr lang="en-US" sz="1200" dirty="0"/>
                    </a:p>
                  </a:txBody>
                  <a:tcPr/>
                </a:tc>
                <a:extLst>
                  <a:ext uri="{0D108BD9-81ED-4DB2-BD59-A6C34878D82A}">
                    <a16:rowId xmlns:a16="http://schemas.microsoft.com/office/drawing/2014/main" val="3775008393"/>
                  </a:ext>
                </a:extLst>
              </a:tr>
              <a:tr h="178740">
                <a:tc>
                  <a:txBody>
                    <a:bodyPr/>
                    <a:lstStyle/>
                    <a:p>
                      <a:r>
                        <a:rPr lang="en-US" sz="1400" dirty="0"/>
                        <a:t>Number of turns/layer</a:t>
                      </a:r>
                    </a:p>
                  </a:txBody>
                  <a:tcPr/>
                </a:tc>
                <a:tc>
                  <a:txBody>
                    <a:bodyPr/>
                    <a:lstStyle/>
                    <a:p>
                      <a:pPr algn="ctr"/>
                      <a:r>
                        <a:rPr lang="en-US" sz="1400" dirty="0"/>
                        <a:t>-</a:t>
                      </a:r>
                    </a:p>
                  </a:txBody>
                  <a:tcPr/>
                </a:tc>
                <a:tc>
                  <a:txBody>
                    <a:bodyPr/>
                    <a:lstStyle/>
                    <a:p>
                      <a:pPr algn="ctr"/>
                      <a:r>
                        <a:rPr lang="en-US" sz="1400" dirty="0"/>
                        <a:t>15</a:t>
                      </a:r>
                    </a:p>
                  </a:txBody>
                  <a:tcPr/>
                </a:tc>
                <a:tc>
                  <a:txBody>
                    <a:bodyPr/>
                    <a:lstStyle/>
                    <a:p>
                      <a:pPr algn="ctr"/>
                      <a:r>
                        <a:rPr lang="en-US" sz="1400" dirty="0"/>
                        <a:t>30</a:t>
                      </a:r>
                    </a:p>
                  </a:txBody>
                  <a:tcPr/>
                </a:tc>
                <a:extLst>
                  <a:ext uri="{0D108BD9-81ED-4DB2-BD59-A6C34878D82A}">
                    <a16:rowId xmlns:a16="http://schemas.microsoft.com/office/drawing/2014/main" val="2817655939"/>
                  </a:ext>
                </a:extLst>
              </a:tr>
              <a:tr h="178740">
                <a:tc>
                  <a:txBody>
                    <a:bodyPr/>
                    <a:lstStyle/>
                    <a:p>
                      <a:r>
                        <a:rPr lang="en-US" sz="1400" dirty="0" err="1"/>
                        <a:t>B</a:t>
                      </a:r>
                      <a:r>
                        <a:rPr lang="en-US" sz="1400" baseline="-25000" dirty="0" err="1"/>
                        <a:t>peak_SSL</a:t>
                      </a:r>
                      <a:r>
                        <a:rPr lang="en-US" sz="1400" baseline="-25000" dirty="0"/>
                        <a:t> </a:t>
                      </a:r>
                      <a:r>
                        <a:rPr lang="en-US" sz="1400" dirty="0"/>
                        <a:t>@ 4.2K/1.9K</a:t>
                      </a:r>
                    </a:p>
                  </a:txBody>
                  <a:tcPr/>
                </a:tc>
                <a:tc>
                  <a:txBody>
                    <a:bodyPr/>
                    <a:lstStyle/>
                    <a:p>
                      <a:pPr algn="ctr"/>
                      <a:r>
                        <a:rPr lang="en-US" sz="1400" dirty="0"/>
                        <a:t>T</a:t>
                      </a:r>
                    </a:p>
                  </a:txBody>
                  <a:tcPr/>
                </a:tc>
                <a:tc>
                  <a:txBody>
                    <a:bodyPr/>
                    <a:lstStyle/>
                    <a:p>
                      <a:pPr algn="ctr"/>
                      <a:r>
                        <a:rPr lang="en-US" sz="1400" dirty="0"/>
                        <a:t>11.55/12.47</a:t>
                      </a:r>
                    </a:p>
                  </a:txBody>
                  <a:tcPr/>
                </a:tc>
                <a:tc>
                  <a:txBody>
                    <a:bodyPr/>
                    <a:lstStyle/>
                    <a:p>
                      <a:pPr algn="ctr"/>
                      <a:r>
                        <a:rPr lang="en-US" sz="1400" dirty="0"/>
                        <a:t>12.37/13.35</a:t>
                      </a:r>
                    </a:p>
                  </a:txBody>
                  <a:tcPr/>
                </a:tc>
                <a:extLst>
                  <a:ext uri="{0D108BD9-81ED-4DB2-BD59-A6C34878D82A}">
                    <a16:rowId xmlns:a16="http://schemas.microsoft.com/office/drawing/2014/main" val="543950447"/>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a:t>
                      </a:r>
                      <a:r>
                        <a:rPr lang="en-US" sz="1400" baseline="-25000" dirty="0"/>
                        <a:t>SSL </a:t>
                      </a:r>
                      <a:r>
                        <a:rPr lang="en-US" sz="1400" dirty="0"/>
                        <a:t>@ 4.2K/1.9K</a:t>
                      </a:r>
                    </a:p>
                  </a:txBody>
                  <a:tcPr/>
                </a:tc>
                <a:tc>
                  <a:txBody>
                    <a:bodyPr/>
                    <a:lstStyle/>
                    <a:p>
                      <a:pPr algn="ctr"/>
                      <a:r>
                        <a:rPr lang="en-US" sz="1400" dirty="0"/>
                        <a:t>kA</a:t>
                      </a:r>
                    </a:p>
                  </a:txBody>
                  <a:tcPr/>
                </a:tc>
                <a:tc>
                  <a:txBody>
                    <a:bodyPr/>
                    <a:lstStyle/>
                    <a:p>
                      <a:pPr algn="ctr"/>
                      <a:r>
                        <a:rPr lang="en-US" sz="1400" dirty="0"/>
                        <a:t>23.61/25.49</a:t>
                      </a:r>
                    </a:p>
                  </a:txBody>
                  <a:tcPr/>
                </a:tc>
                <a:tc>
                  <a:txBody>
                    <a:bodyPr/>
                    <a:lstStyle/>
                    <a:p>
                      <a:pPr algn="ctr"/>
                      <a:r>
                        <a:rPr lang="en-US" sz="1400" dirty="0"/>
                        <a:t>20.14/21.75</a:t>
                      </a:r>
                    </a:p>
                  </a:txBody>
                  <a:tcPr/>
                </a:tc>
                <a:extLst>
                  <a:ext uri="{0D108BD9-81ED-4DB2-BD59-A6C34878D82A}">
                    <a16:rowId xmlns:a16="http://schemas.microsoft.com/office/drawing/2014/main" val="220170704"/>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Inductance</a:t>
                      </a:r>
                    </a:p>
                  </a:txBody>
                  <a:tcPr/>
                </a:tc>
                <a:tc>
                  <a:txBody>
                    <a:bodyPr/>
                    <a:lstStyle/>
                    <a:p>
                      <a:pPr algn="ctr"/>
                      <a:r>
                        <a:rPr lang="en-US" sz="1400" dirty="0" err="1"/>
                        <a:t>mH</a:t>
                      </a:r>
                      <a:r>
                        <a:rPr lang="en-US" sz="1400" dirty="0"/>
                        <a:t>/m</a:t>
                      </a:r>
                    </a:p>
                  </a:txBody>
                  <a:tcPr/>
                </a:tc>
                <a:tc>
                  <a:txBody>
                    <a:bodyPr/>
                    <a:lstStyle/>
                    <a:p>
                      <a:pPr algn="ctr"/>
                      <a:r>
                        <a:rPr lang="en-US" sz="1400" dirty="0"/>
                        <a:t>0.121</a:t>
                      </a:r>
                    </a:p>
                  </a:txBody>
                  <a:tcPr/>
                </a:tc>
                <a:tc>
                  <a:txBody>
                    <a:bodyPr/>
                    <a:lstStyle/>
                    <a:p>
                      <a:pPr algn="ctr"/>
                      <a:r>
                        <a:rPr lang="en-US" sz="1400" dirty="0"/>
                        <a:t>0.325</a:t>
                      </a:r>
                    </a:p>
                  </a:txBody>
                  <a:tcPr/>
                </a:tc>
                <a:extLst>
                  <a:ext uri="{0D108BD9-81ED-4DB2-BD59-A6C34878D82A}">
                    <a16:rowId xmlns:a16="http://schemas.microsoft.com/office/drawing/2014/main" val="2302174266"/>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Stored energy @ I</a:t>
                      </a:r>
                      <a:r>
                        <a:rPr lang="en-US" sz="1400" baseline="-25000" dirty="0"/>
                        <a:t>SSL</a:t>
                      </a:r>
                    </a:p>
                  </a:txBody>
                  <a:tcPr/>
                </a:tc>
                <a:tc>
                  <a:txBody>
                    <a:bodyPr/>
                    <a:lstStyle/>
                    <a:p>
                      <a:pPr algn="ctr"/>
                      <a:r>
                        <a:rPr lang="en-US" sz="1400" dirty="0"/>
                        <a:t>kJ/m</a:t>
                      </a:r>
                    </a:p>
                  </a:txBody>
                  <a:tcPr/>
                </a:tc>
                <a:tc>
                  <a:txBody>
                    <a:bodyPr/>
                    <a:lstStyle/>
                    <a:p>
                      <a:pPr algn="ctr"/>
                      <a:r>
                        <a:rPr lang="en-US" sz="1400" dirty="0"/>
                        <a:t>33.6/39.2</a:t>
                      </a:r>
                    </a:p>
                  </a:txBody>
                  <a:tcPr/>
                </a:tc>
                <a:tc>
                  <a:txBody>
                    <a:bodyPr/>
                    <a:lstStyle/>
                    <a:p>
                      <a:pPr algn="ctr"/>
                      <a:r>
                        <a:rPr lang="en-US" sz="1400" dirty="0"/>
                        <a:t>65.9/76.9</a:t>
                      </a:r>
                    </a:p>
                  </a:txBody>
                  <a:tcPr/>
                </a:tc>
                <a:extLst>
                  <a:ext uri="{0D108BD9-81ED-4DB2-BD59-A6C34878D82A}">
                    <a16:rowId xmlns:a16="http://schemas.microsoft.com/office/drawing/2014/main" val="1442698017"/>
                  </a:ext>
                </a:extLst>
              </a:tr>
            </a:tbl>
          </a:graphicData>
        </a:graphic>
      </p:graphicFrame>
    </p:spTree>
    <p:extLst>
      <p:ext uri="{BB962C8B-B14F-4D97-AF65-F5344CB8AC3E}">
        <p14:creationId xmlns:p14="http://schemas.microsoft.com/office/powerpoint/2010/main" val="115285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C5FC-3188-48AE-BF8B-BC0E5B33DC09}"/>
              </a:ext>
            </a:extLst>
          </p:cNvPr>
          <p:cNvSpPr>
            <a:spLocks noGrp="1"/>
          </p:cNvSpPr>
          <p:nvPr>
            <p:ph type="title"/>
          </p:nvPr>
        </p:nvSpPr>
        <p:spPr/>
        <p:txBody>
          <a:bodyPr/>
          <a:lstStyle/>
          <a:p>
            <a:r>
              <a:rPr lang="en-US" dirty="0"/>
              <a:t>Block-type design</a:t>
            </a:r>
          </a:p>
        </p:txBody>
      </p:sp>
      <p:sp>
        <p:nvSpPr>
          <p:cNvPr id="4" name="Date Placeholder 3">
            <a:extLst>
              <a:ext uri="{FF2B5EF4-FFF2-40B4-BE49-F238E27FC236}">
                <a16:creationId xmlns:a16="http://schemas.microsoft.com/office/drawing/2014/main" id="{09C85C39-3755-4795-B87A-B756FCB23052}"/>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0408ACFA-09D0-4B26-A807-A65537979B7F}"/>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F263ECDF-E985-47FC-98EC-85C0F3D06D93}"/>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graphicFrame>
        <p:nvGraphicFramePr>
          <p:cNvPr id="8" name="Table 7">
            <a:extLst>
              <a:ext uri="{FF2B5EF4-FFF2-40B4-BE49-F238E27FC236}">
                <a16:creationId xmlns:a16="http://schemas.microsoft.com/office/drawing/2014/main" id="{2DCA2A15-F1B1-49A2-AC6E-DA737D735C87}"/>
              </a:ext>
            </a:extLst>
          </p:cNvPr>
          <p:cNvGraphicFramePr>
            <a:graphicFrameLocks noGrp="1"/>
          </p:cNvGraphicFramePr>
          <p:nvPr>
            <p:extLst>
              <p:ext uri="{D42A27DB-BD31-4B8C-83A1-F6EECF244321}">
                <p14:modId xmlns:p14="http://schemas.microsoft.com/office/powerpoint/2010/main" val="1887975256"/>
              </p:ext>
            </p:extLst>
          </p:nvPr>
        </p:nvGraphicFramePr>
        <p:xfrm>
          <a:off x="1230782" y="4155580"/>
          <a:ext cx="6682435" cy="1828800"/>
        </p:xfrm>
        <a:graphic>
          <a:graphicData uri="http://schemas.openxmlformats.org/drawingml/2006/table">
            <a:tbl>
              <a:tblPr firstRow="1" bandRow="1">
                <a:tableStyleId>{5C22544A-7EE6-4342-B048-85BDC9FD1C3A}</a:tableStyleId>
              </a:tblPr>
              <a:tblGrid>
                <a:gridCol w="2675507">
                  <a:extLst>
                    <a:ext uri="{9D8B030D-6E8A-4147-A177-3AD203B41FA5}">
                      <a16:colId xmlns:a16="http://schemas.microsoft.com/office/drawing/2014/main" val="3504054587"/>
                    </a:ext>
                  </a:extLst>
                </a:gridCol>
                <a:gridCol w="868415">
                  <a:extLst>
                    <a:ext uri="{9D8B030D-6E8A-4147-A177-3AD203B41FA5}">
                      <a16:colId xmlns:a16="http://schemas.microsoft.com/office/drawing/2014/main" val="1173520160"/>
                    </a:ext>
                  </a:extLst>
                </a:gridCol>
                <a:gridCol w="1595006">
                  <a:extLst>
                    <a:ext uri="{9D8B030D-6E8A-4147-A177-3AD203B41FA5}">
                      <a16:colId xmlns:a16="http://schemas.microsoft.com/office/drawing/2014/main" val="3908970822"/>
                    </a:ext>
                  </a:extLst>
                </a:gridCol>
                <a:gridCol w="1543507">
                  <a:extLst>
                    <a:ext uri="{9D8B030D-6E8A-4147-A177-3AD203B41FA5}">
                      <a16:colId xmlns:a16="http://schemas.microsoft.com/office/drawing/2014/main" val="1798907027"/>
                    </a:ext>
                  </a:extLst>
                </a:gridCol>
              </a:tblGrid>
              <a:tr h="178740">
                <a:tc>
                  <a:txBody>
                    <a:bodyPr/>
                    <a:lstStyle/>
                    <a:p>
                      <a:pPr algn="ctr"/>
                      <a:r>
                        <a:rPr lang="en-US" sz="1400" dirty="0"/>
                        <a:t>Parameter</a:t>
                      </a:r>
                    </a:p>
                  </a:txBody>
                  <a:tcPr/>
                </a:tc>
                <a:tc>
                  <a:txBody>
                    <a:bodyPr/>
                    <a:lstStyle/>
                    <a:p>
                      <a:pPr algn="ctr"/>
                      <a:r>
                        <a:rPr lang="en-US" sz="1400" dirty="0"/>
                        <a:t>Unit</a:t>
                      </a:r>
                    </a:p>
                  </a:txBody>
                  <a:tcPr/>
                </a:tc>
                <a:tc gridSpan="2">
                  <a:txBody>
                    <a:bodyPr/>
                    <a:lstStyle/>
                    <a:p>
                      <a:pPr algn="ctr"/>
                      <a:r>
                        <a:rPr lang="en-US" sz="1400" dirty="0"/>
                        <a:t>Value</a:t>
                      </a:r>
                    </a:p>
                  </a:txBody>
                  <a:tcPr/>
                </a:tc>
                <a:tc hMerge="1">
                  <a:txBody>
                    <a:bodyPr/>
                    <a:lstStyle/>
                    <a:p>
                      <a:pPr algn="ctr"/>
                      <a:endParaRPr lang="en-US" sz="1200" dirty="0"/>
                    </a:p>
                  </a:txBody>
                  <a:tcPr/>
                </a:tc>
                <a:extLst>
                  <a:ext uri="{0D108BD9-81ED-4DB2-BD59-A6C34878D82A}">
                    <a16:rowId xmlns:a16="http://schemas.microsoft.com/office/drawing/2014/main" val="3775008393"/>
                  </a:ext>
                </a:extLst>
              </a:tr>
              <a:tr h="178740">
                <a:tc>
                  <a:txBody>
                    <a:bodyPr/>
                    <a:lstStyle/>
                    <a:p>
                      <a:r>
                        <a:rPr lang="en-US" sz="1400" dirty="0"/>
                        <a:t>Number of turns/layer</a:t>
                      </a:r>
                    </a:p>
                  </a:txBody>
                  <a:tcPr/>
                </a:tc>
                <a:tc>
                  <a:txBody>
                    <a:bodyPr/>
                    <a:lstStyle/>
                    <a:p>
                      <a:pPr algn="ctr"/>
                      <a:r>
                        <a:rPr lang="en-US" sz="1400" dirty="0"/>
                        <a:t>-</a:t>
                      </a:r>
                    </a:p>
                  </a:txBody>
                  <a:tcPr/>
                </a:tc>
                <a:tc>
                  <a:txBody>
                    <a:bodyPr/>
                    <a:lstStyle/>
                    <a:p>
                      <a:pPr algn="ctr"/>
                      <a:r>
                        <a:rPr lang="en-US" sz="1400" dirty="0"/>
                        <a:t>15</a:t>
                      </a:r>
                    </a:p>
                  </a:txBody>
                  <a:tcPr/>
                </a:tc>
                <a:tc>
                  <a:txBody>
                    <a:bodyPr/>
                    <a:lstStyle/>
                    <a:p>
                      <a:pPr algn="ctr"/>
                      <a:r>
                        <a:rPr lang="en-US" sz="1400" dirty="0"/>
                        <a:t>30</a:t>
                      </a:r>
                    </a:p>
                  </a:txBody>
                  <a:tcPr/>
                </a:tc>
                <a:extLst>
                  <a:ext uri="{0D108BD9-81ED-4DB2-BD59-A6C34878D82A}">
                    <a16:rowId xmlns:a16="http://schemas.microsoft.com/office/drawing/2014/main" val="2817655939"/>
                  </a:ext>
                </a:extLst>
              </a:tr>
              <a:tr h="178740">
                <a:tc>
                  <a:txBody>
                    <a:bodyPr/>
                    <a:lstStyle/>
                    <a:p>
                      <a:r>
                        <a:rPr lang="en-US" sz="1400" dirty="0" err="1"/>
                        <a:t>B</a:t>
                      </a:r>
                      <a:r>
                        <a:rPr lang="en-US" sz="1400" baseline="-25000" dirty="0" err="1"/>
                        <a:t>peak_SSL</a:t>
                      </a:r>
                      <a:r>
                        <a:rPr lang="en-US" sz="1400" baseline="-25000" dirty="0"/>
                        <a:t> </a:t>
                      </a:r>
                      <a:r>
                        <a:rPr lang="en-US" sz="1400" dirty="0"/>
                        <a:t>@ 4.2K/1.9K</a:t>
                      </a:r>
                    </a:p>
                  </a:txBody>
                  <a:tcPr/>
                </a:tc>
                <a:tc>
                  <a:txBody>
                    <a:bodyPr/>
                    <a:lstStyle/>
                    <a:p>
                      <a:pPr algn="ctr"/>
                      <a:r>
                        <a:rPr lang="en-US" sz="1400" dirty="0"/>
                        <a:t>T</a:t>
                      </a:r>
                    </a:p>
                  </a:txBody>
                  <a:tcPr/>
                </a:tc>
                <a:tc>
                  <a:txBody>
                    <a:bodyPr/>
                    <a:lstStyle/>
                    <a:p>
                      <a:pPr algn="ctr"/>
                      <a:r>
                        <a:rPr lang="en-US" sz="1400" dirty="0"/>
                        <a:t>11.97/12.92</a:t>
                      </a:r>
                    </a:p>
                  </a:txBody>
                  <a:tcPr/>
                </a:tc>
                <a:tc>
                  <a:txBody>
                    <a:bodyPr/>
                    <a:lstStyle/>
                    <a:p>
                      <a:pPr algn="ctr"/>
                      <a:r>
                        <a:rPr lang="en-US" sz="1400" dirty="0"/>
                        <a:t>13.38/14.47</a:t>
                      </a:r>
                    </a:p>
                  </a:txBody>
                  <a:tcPr/>
                </a:tc>
                <a:extLst>
                  <a:ext uri="{0D108BD9-81ED-4DB2-BD59-A6C34878D82A}">
                    <a16:rowId xmlns:a16="http://schemas.microsoft.com/office/drawing/2014/main" val="543950447"/>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a:t>
                      </a:r>
                      <a:r>
                        <a:rPr lang="en-US" sz="1400" baseline="-25000" dirty="0"/>
                        <a:t>SSL </a:t>
                      </a:r>
                      <a:r>
                        <a:rPr lang="en-US" sz="1400" dirty="0"/>
                        <a:t>@ 4.2K/1.9K</a:t>
                      </a:r>
                    </a:p>
                  </a:txBody>
                  <a:tcPr/>
                </a:tc>
                <a:tc>
                  <a:txBody>
                    <a:bodyPr/>
                    <a:lstStyle/>
                    <a:p>
                      <a:pPr algn="ctr"/>
                      <a:r>
                        <a:rPr lang="en-US" sz="1400" dirty="0"/>
                        <a:t>kA</a:t>
                      </a:r>
                    </a:p>
                  </a:txBody>
                  <a:tcPr/>
                </a:tc>
                <a:tc>
                  <a:txBody>
                    <a:bodyPr/>
                    <a:lstStyle/>
                    <a:p>
                      <a:pPr algn="ctr"/>
                      <a:r>
                        <a:rPr lang="en-US" sz="1400" dirty="0"/>
                        <a:t>21.81/23.53</a:t>
                      </a:r>
                    </a:p>
                  </a:txBody>
                  <a:tcPr/>
                </a:tc>
                <a:tc>
                  <a:txBody>
                    <a:bodyPr/>
                    <a:lstStyle/>
                    <a:p>
                      <a:pPr algn="ctr"/>
                      <a:r>
                        <a:rPr lang="en-US" sz="1400" dirty="0"/>
                        <a:t>16.35/17.67</a:t>
                      </a:r>
                    </a:p>
                  </a:txBody>
                  <a:tcPr/>
                </a:tc>
                <a:extLst>
                  <a:ext uri="{0D108BD9-81ED-4DB2-BD59-A6C34878D82A}">
                    <a16:rowId xmlns:a16="http://schemas.microsoft.com/office/drawing/2014/main" val="220170704"/>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Inductance</a:t>
                      </a:r>
                    </a:p>
                  </a:txBody>
                  <a:tcPr/>
                </a:tc>
                <a:tc>
                  <a:txBody>
                    <a:bodyPr/>
                    <a:lstStyle/>
                    <a:p>
                      <a:pPr algn="ctr"/>
                      <a:r>
                        <a:rPr lang="en-US" sz="1400" dirty="0" err="1"/>
                        <a:t>mH</a:t>
                      </a:r>
                      <a:r>
                        <a:rPr lang="en-US" sz="1400" dirty="0"/>
                        <a:t>/m</a:t>
                      </a:r>
                    </a:p>
                  </a:txBody>
                  <a:tcPr/>
                </a:tc>
                <a:tc>
                  <a:txBody>
                    <a:bodyPr/>
                    <a:lstStyle/>
                    <a:p>
                      <a:pPr algn="ctr"/>
                      <a:r>
                        <a:rPr lang="en-US" sz="1400" dirty="0"/>
                        <a:t>0.462</a:t>
                      </a:r>
                    </a:p>
                  </a:txBody>
                  <a:tcPr/>
                </a:tc>
                <a:tc>
                  <a:txBody>
                    <a:bodyPr/>
                    <a:lstStyle/>
                    <a:p>
                      <a:pPr algn="ctr"/>
                      <a:r>
                        <a:rPr lang="en-US" sz="1400" dirty="0"/>
                        <a:t>1.893</a:t>
                      </a:r>
                    </a:p>
                  </a:txBody>
                  <a:tcPr/>
                </a:tc>
                <a:extLst>
                  <a:ext uri="{0D108BD9-81ED-4DB2-BD59-A6C34878D82A}">
                    <a16:rowId xmlns:a16="http://schemas.microsoft.com/office/drawing/2014/main" val="2302174266"/>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Stored energy @ I</a:t>
                      </a:r>
                      <a:r>
                        <a:rPr lang="en-US" sz="1400" baseline="-25000" dirty="0"/>
                        <a:t>SSL</a:t>
                      </a:r>
                    </a:p>
                  </a:txBody>
                  <a:tcPr/>
                </a:tc>
                <a:tc>
                  <a:txBody>
                    <a:bodyPr/>
                    <a:lstStyle/>
                    <a:p>
                      <a:pPr algn="ctr"/>
                      <a:r>
                        <a:rPr lang="en-US" sz="1400" dirty="0"/>
                        <a:t>kJ/m</a:t>
                      </a:r>
                    </a:p>
                  </a:txBody>
                  <a:tcPr/>
                </a:tc>
                <a:tc>
                  <a:txBody>
                    <a:bodyPr/>
                    <a:lstStyle/>
                    <a:p>
                      <a:pPr algn="ctr"/>
                      <a:r>
                        <a:rPr lang="en-US" sz="1400" dirty="0"/>
                        <a:t>109.8/127.8</a:t>
                      </a:r>
                    </a:p>
                  </a:txBody>
                  <a:tcPr/>
                </a:tc>
                <a:tc>
                  <a:txBody>
                    <a:bodyPr/>
                    <a:lstStyle/>
                    <a:p>
                      <a:pPr algn="ctr"/>
                      <a:r>
                        <a:rPr lang="en-US" sz="1400" dirty="0"/>
                        <a:t>252.9/295.5</a:t>
                      </a:r>
                    </a:p>
                  </a:txBody>
                  <a:tcPr/>
                </a:tc>
                <a:extLst>
                  <a:ext uri="{0D108BD9-81ED-4DB2-BD59-A6C34878D82A}">
                    <a16:rowId xmlns:a16="http://schemas.microsoft.com/office/drawing/2014/main" val="1442698017"/>
                  </a:ext>
                </a:extLst>
              </a:tr>
            </a:tbl>
          </a:graphicData>
        </a:graphic>
      </p:graphicFrame>
      <p:pic>
        <p:nvPicPr>
          <p:cNvPr id="9" name="Picture 8">
            <a:extLst>
              <a:ext uri="{FF2B5EF4-FFF2-40B4-BE49-F238E27FC236}">
                <a16:creationId xmlns:a16="http://schemas.microsoft.com/office/drawing/2014/main" id="{1240BF5B-E9F0-4E51-8063-AA31452BA682}"/>
              </a:ext>
            </a:extLst>
          </p:cNvPr>
          <p:cNvPicPr>
            <a:picLocks noChangeAspect="1"/>
          </p:cNvPicPr>
          <p:nvPr/>
        </p:nvPicPr>
        <p:blipFill>
          <a:blip r:embed="rId2"/>
          <a:stretch>
            <a:fillRect/>
          </a:stretch>
        </p:blipFill>
        <p:spPr>
          <a:xfrm>
            <a:off x="381682" y="891616"/>
            <a:ext cx="3963548" cy="3051645"/>
          </a:xfrm>
          <a:prstGeom prst="rect">
            <a:avLst/>
          </a:prstGeom>
        </p:spPr>
      </p:pic>
      <p:pic>
        <p:nvPicPr>
          <p:cNvPr id="10" name="Picture 9">
            <a:extLst>
              <a:ext uri="{FF2B5EF4-FFF2-40B4-BE49-F238E27FC236}">
                <a16:creationId xmlns:a16="http://schemas.microsoft.com/office/drawing/2014/main" id="{6CE069C7-B3C9-43AE-89A6-2BEA9339968F}"/>
              </a:ext>
            </a:extLst>
          </p:cNvPr>
          <p:cNvPicPr>
            <a:picLocks noChangeAspect="1"/>
          </p:cNvPicPr>
          <p:nvPr/>
        </p:nvPicPr>
        <p:blipFill>
          <a:blip r:embed="rId3"/>
          <a:stretch>
            <a:fillRect/>
          </a:stretch>
        </p:blipFill>
        <p:spPr>
          <a:xfrm>
            <a:off x="4798771" y="891616"/>
            <a:ext cx="3898624" cy="2538148"/>
          </a:xfrm>
          <a:prstGeom prst="rect">
            <a:avLst/>
          </a:prstGeom>
        </p:spPr>
      </p:pic>
    </p:spTree>
    <p:extLst>
      <p:ext uri="{BB962C8B-B14F-4D97-AF65-F5344CB8AC3E}">
        <p14:creationId xmlns:p14="http://schemas.microsoft.com/office/powerpoint/2010/main" val="230782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C5FC-3188-48AE-BF8B-BC0E5B33DC09}"/>
              </a:ext>
            </a:extLst>
          </p:cNvPr>
          <p:cNvSpPr>
            <a:spLocks noGrp="1"/>
          </p:cNvSpPr>
          <p:nvPr>
            <p:ph type="title"/>
          </p:nvPr>
        </p:nvSpPr>
        <p:spPr/>
        <p:txBody>
          <a:bodyPr/>
          <a:lstStyle/>
          <a:p>
            <a:r>
              <a:rPr lang="en-US" dirty="0"/>
              <a:t>Double block-type design</a:t>
            </a:r>
          </a:p>
        </p:txBody>
      </p:sp>
      <p:sp>
        <p:nvSpPr>
          <p:cNvPr id="4" name="Date Placeholder 3">
            <a:extLst>
              <a:ext uri="{FF2B5EF4-FFF2-40B4-BE49-F238E27FC236}">
                <a16:creationId xmlns:a16="http://schemas.microsoft.com/office/drawing/2014/main" id="{09C85C39-3755-4795-B87A-B756FCB23052}"/>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0408ACFA-09D0-4B26-A807-A65537979B7F}"/>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F263ECDF-E985-47FC-98EC-85C0F3D06D93}"/>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graphicFrame>
        <p:nvGraphicFramePr>
          <p:cNvPr id="8" name="Table 7">
            <a:extLst>
              <a:ext uri="{FF2B5EF4-FFF2-40B4-BE49-F238E27FC236}">
                <a16:creationId xmlns:a16="http://schemas.microsoft.com/office/drawing/2014/main" id="{2DCA2A15-F1B1-49A2-AC6E-DA737D735C87}"/>
              </a:ext>
            </a:extLst>
          </p:cNvPr>
          <p:cNvGraphicFramePr>
            <a:graphicFrameLocks noGrp="1"/>
          </p:cNvGraphicFramePr>
          <p:nvPr>
            <p:extLst>
              <p:ext uri="{D42A27DB-BD31-4B8C-83A1-F6EECF244321}">
                <p14:modId xmlns:p14="http://schemas.microsoft.com/office/powerpoint/2010/main" val="973111906"/>
              </p:ext>
            </p:extLst>
          </p:nvPr>
        </p:nvGraphicFramePr>
        <p:xfrm>
          <a:off x="1230782" y="4155580"/>
          <a:ext cx="6682435" cy="1828800"/>
        </p:xfrm>
        <a:graphic>
          <a:graphicData uri="http://schemas.openxmlformats.org/drawingml/2006/table">
            <a:tbl>
              <a:tblPr firstRow="1" bandRow="1">
                <a:tableStyleId>{5C22544A-7EE6-4342-B048-85BDC9FD1C3A}</a:tableStyleId>
              </a:tblPr>
              <a:tblGrid>
                <a:gridCol w="2675507">
                  <a:extLst>
                    <a:ext uri="{9D8B030D-6E8A-4147-A177-3AD203B41FA5}">
                      <a16:colId xmlns:a16="http://schemas.microsoft.com/office/drawing/2014/main" val="3504054587"/>
                    </a:ext>
                  </a:extLst>
                </a:gridCol>
                <a:gridCol w="868415">
                  <a:extLst>
                    <a:ext uri="{9D8B030D-6E8A-4147-A177-3AD203B41FA5}">
                      <a16:colId xmlns:a16="http://schemas.microsoft.com/office/drawing/2014/main" val="1173520160"/>
                    </a:ext>
                  </a:extLst>
                </a:gridCol>
                <a:gridCol w="1595006">
                  <a:extLst>
                    <a:ext uri="{9D8B030D-6E8A-4147-A177-3AD203B41FA5}">
                      <a16:colId xmlns:a16="http://schemas.microsoft.com/office/drawing/2014/main" val="3908970822"/>
                    </a:ext>
                  </a:extLst>
                </a:gridCol>
                <a:gridCol w="1543507">
                  <a:extLst>
                    <a:ext uri="{9D8B030D-6E8A-4147-A177-3AD203B41FA5}">
                      <a16:colId xmlns:a16="http://schemas.microsoft.com/office/drawing/2014/main" val="1798907027"/>
                    </a:ext>
                  </a:extLst>
                </a:gridCol>
              </a:tblGrid>
              <a:tr h="178740">
                <a:tc>
                  <a:txBody>
                    <a:bodyPr/>
                    <a:lstStyle/>
                    <a:p>
                      <a:pPr algn="ctr"/>
                      <a:r>
                        <a:rPr lang="en-US" sz="1400" dirty="0"/>
                        <a:t>Parameter</a:t>
                      </a:r>
                    </a:p>
                  </a:txBody>
                  <a:tcPr/>
                </a:tc>
                <a:tc>
                  <a:txBody>
                    <a:bodyPr/>
                    <a:lstStyle/>
                    <a:p>
                      <a:pPr algn="ctr"/>
                      <a:r>
                        <a:rPr lang="en-US" sz="1400" dirty="0"/>
                        <a:t>Unit</a:t>
                      </a:r>
                    </a:p>
                  </a:txBody>
                  <a:tcPr/>
                </a:tc>
                <a:tc gridSpan="2">
                  <a:txBody>
                    <a:bodyPr/>
                    <a:lstStyle/>
                    <a:p>
                      <a:pPr algn="ctr"/>
                      <a:r>
                        <a:rPr lang="en-US" sz="1400" dirty="0"/>
                        <a:t>Value</a:t>
                      </a:r>
                    </a:p>
                  </a:txBody>
                  <a:tcPr/>
                </a:tc>
                <a:tc hMerge="1">
                  <a:txBody>
                    <a:bodyPr/>
                    <a:lstStyle/>
                    <a:p>
                      <a:pPr algn="ctr"/>
                      <a:endParaRPr lang="en-US" sz="1200" dirty="0"/>
                    </a:p>
                  </a:txBody>
                  <a:tcPr/>
                </a:tc>
                <a:extLst>
                  <a:ext uri="{0D108BD9-81ED-4DB2-BD59-A6C34878D82A}">
                    <a16:rowId xmlns:a16="http://schemas.microsoft.com/office/drawing/2014/main" val="3775008393"/>
                  </a:ext>
                </a:extLst>
              </a:tr>
              <a:tr h="178740">
                <a:tc>
                  <a:txBody>
                    <a:bodyPr/>
                    <a:lstStyle/>
                    <a:p>
                      <a:r>
                        <a:rPr lang="en-US" sz="1400" dirty="0"/>
                        <a:t>Number of turns/layer</a:t>
                      </a:r>
                    </a:p>
                  </a:txBody>
                  <a:tcPr/>
                </a:tc>
                <a:tc>
                  <a:txBody>
                    <a:bodyPr/>
                    <a:lstStyle/>
                    <a:p>
                      <a:pPr algn="ctr"/>
                      <a:r>
                        <a:rPr lang="en-US" sz="1400" dirty="0"/>
                        <a:t>-</a:t>
                      </a:r>
                    </a:p>
                  </a:txBody>
                  <a:tcPr/>
                </a:tc>
                <a:tc>
                  <a:txBody>
                    <a:bodyPr/>
                    <a:lstStyle/>
                    <a:p>
                      <a:pPr algn="ctr"/>
                      <a:r>
                        <a:rPr lang="en-US" sz="1400" dirty="0"/>
                        <a:t>15</a:t>
                      </a:r>
                    </a:p>
                  </a:txBody>
                  <a:tcPr/>
                </a:tc>
                <a:tc>
                  <a:txBody>
                    <a:bodyPr/>
                    <a:lstStyle/>
                    <a:p>
                      <a:pPr algn="ctr"/>
                      <a:r>
                        <a:rPr lang="en-US" sz="1400" dirty="0"/>
                        <a:t>30</a:t>
                      </a:r>
                    </a:p>
                  </a:txBody>
                  <a:tcPr/>
                </a:tc>
                <a:extLst>
                  <a:ext uri="{0D108BD9-81ED-4DB2-BD59-A6C34878D82A}">
                    <a16:rowId xmlns:a16="http://schemas.microsoft.com/office/drawing/2014/main" val="2817655939"/>
                  </a:ext>
                </a:extLst>
              </a:tr>
              <a:tr h="266875">
                <a:tc>
                  <a:txBody>
                    <a:bodyPr/>
                    <a:lstStyle/>
                    <a:p>
                      <a:r>
                        <a:rPr lang="en-US" sz="1400" dirty="0" err="1"/>
                        <a:t>B</a:t>
                      </a:r>
                      <a:r>
                        <a:rPr lang="en-US" sz="1400" baseline="-25000" dirty="0" err="1"/>
                        <a:t>peak_SSL</a:t>
                      </a:r>
                      <a:r>
                        <a:rPr lang="en-US" sz="1400" baseline="-25000" dirty="0"/>
                        <a:t> </a:t>
                      </a:r>
                      <a:r>
                        <a:rPr lang="en-US" sz="1400" dirty="0"/>
                        <a:t>@ 4.2K/1.9K</a:t>
                      </a:r>
                    </a:p>
                  </a:txBody>
                  <a:tcPr/>
                </a:tc>
                <a:tc>
                  <a:txBody>
                    <a:bodyPr/>
                    <a:lstStyle/>
                    <a:p>
                      <a:pPr algn="ctr"/>
                      <a:r>
                        <a:rPr lang="en-US" sz="1400" dirty="0"/>
                        <a:t>T</a:t>
                      </a:r>
                    </a:p>
                  </a:txBody>
                  <a:tcPr/>
                </a:tc>
                <a:tc>
                  <a:txBody>
                    <a:bodyPr/>
                    <a:lstStyle/>
                    <a:p>
                      <a:pPr algn="ctr"/>
                      <a:r>
                        <a:rPr lang="en-US" sz="1400" dirty="0"/>
                        <a:t>13.11/14.16</a:t>
                      </a:r>
                    </a:p>
                  </a:txBody>
                  <a:tcPr/>
                </a:tc>
                <a:tc>
                  <a:txBody>
                    <a:bodyPr/>
                    <a:lstStyle/>
                    <a:p>
                      <a:pPr algn="ctr"/>
                      <a:r>
                        <a:rPr lang="en-US" sz="1400" dirty="0"/>
                        <a:t>14.77/16.00</a:t>
                      </a:r>
                    </a:p>
                  </a:txBody>
                  <a:tcPr/>
                </a:tc>
                <a:extLst>
                  <a:ext uri="{0D108BD9-81ED-4DB2-BD59-A6C34878D82A}">
                    <a16:rowId xmlns:a16="http://schemas.microsoft.com/office/drawing/2014/main" val="543950447"/>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a:t>
                      </a:r>
                      <a:r>
                        <a:rPr lang="en-US" sz="1400" baseline="-25000" dirty="0"/>
                        <a:t>SSL </a:t>
                      </a:r>
                      <a:r>
                        <a:rPr lang="en-US" sz="1400" dirty="0"/>
                        <a:t>@ 4.2K/1.9K</a:t>
                      </a:r>
                    </a:p>
                  </a:txBody>
                  <a:tcPr/>
                </a:tc>
                <a:tc>
                  <a:txBody>
                    <a:bodyPr/>
                    <a:lstStyle/>
                    <a:p>
                      <a:pPr algn="ctr"/>
                      <a:r>
                        <a:rPr lang="en-US" sz="1400" dirty="0"/>
                        <a:t>kA</a:t>
                      </a:r>
                    </a:p>
                  </a:txBody>
                  <a:tcPr/>
                </a:tc>
                <a:tc>
                  <a:txBody>
                    <a:bodyPr/>
                    <a:lstStyle/>
                    <a:p>
                      <a:pPr algn="ctr"/>
                      <a:r>
                        <a:rPr lang="en-US" sz="1400" dirty="0"/>
                        <a:t>17.32/18.72</a:t>
                      </a:r>
                    </a:p>
                  </a:txBody>
                  <a:tcPr/>
                </a:tc>
                <a:tc>
                  <a:txBody>
                    <a:bodyPr/>
                    <a:lstStyle/>
                    <a:p>
                      <a:pPr algn="ctr"/>
                      <a:r>
                        <a:rPr lang="en-US" sz="1400" dirty="0"/>
                        <a:t>12.00/13.00</a:t>
                      </a:r>
                    </a:p>
                  </a:txBody>
                  <a:tcPr/>
                </a:tc>
                <a:extLst>
                  <a:ext uri="{0D108BD9-81ED-4DB2-BD59-A6C34878D82A}">
                    <a16:rowId xmlns:a16="http://schemas.microsoft.com/office/drawing/2014/main" val="220170704"/>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Inductance</a:t>
                      </a:r>
                    </a:p>
                  </a:txBody>
                  <a:tcPr/>
                </a:tc>
                <a:tc>
                  <a:txBody>
                    <a:bodyPr/>
                    <a:lstStyle/>
                    <a:p>
                      <a:pPr algn="ctr"/>
                      <a:r>
                        <a:rPr lang="en-US" sz="1400" dirty="0" err="1"/>
                        <a:t>mH</a:t>
                      </a:r>
                      <a:r>
                        <a:rPr lang="en-US" sz="1400" dirty="0"/>
                        <a:t>/m</a:t>
                      </a:r>
                    </a:p>
                  </a:txBody>
                  <a:tcPr/>
                </a:tc>
                <a:tc>
                  <a:txBody>
                    <a:bodyPr/>
                    <a:lstStyle/>
                    <a:p>
                      <a:pPr algn="ctr"/>
                      <a:r>
                        <a:rPr lang="en-US" sz="1400" dirty="0"/>
                        <a:t>1.318</a:t>
                      </a:r>
                    </a:p>
                  </a:txBody>
                  <a:tcPr/>
                </a:tc>
                <a:tc>
                  <a:txBody>
                    <a:bodyPr/>
                    <a:lstStyle/>
                    <a:p>
                      <a:pPr algn="ctr"/>
                      <a:r>
                        <a:rPr lang="en-US" sz="1400" dirty="0"/>
                        <a:t>5.892</a:t>
                      </a:r>
                    </a:p>
                  </a:txBody>
                  <a:tcPr/>
                </a:tc>
                <a:extLst>
                  <a:ext uri="{0D108BD9-81ED-4DB2-BD59-A6C34878D82A}">
                    <a16:rowId xmlns:a16="http://schemas.microsoft.com/office/drawing/2014/main" val="2302174266"/>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Stored energy @ I</a:t>
                      </a:r>
                      <a:r>
                        <a:rPr lang="en-US" sz="1400" baseline="-25000" dirty="0"/>
                        <a:t>SSL</a:t>
                      </a:r>
                    </a:p>
                  </a:txBody>
                  <a:tcPr/>
                </a:tc>
                <a:tc>
                  <a:txBody>
                    <a:bodyPr/>
                    <a:lstStyle/>
                    <a:p>
                      <a:pPr algn="ctr"/>
                      <a:r>
                        <a:rPr lang="en-US" sz="1400" dirty="0"/>
                        <a:t>kJ/m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197.8/230.9</a:t>
                      </a:r>
                    </a:p>
                  </a:txBody>
                  <a:tcPr/>
                </a:tc>
                <a:tc>
                  <a:txBody>
                    <a:bodyPr/>
                    <a:lstStyle/>
                    <a:p>
                      <a:pPr algn="ctr"/>
                      <a:r>
                        <a:rPr lang="en-US" sz="1400" dirty="0"/>
                        <a:t>424.5/498.0</a:t>
                      </a:r>
                    </a:p>
                  </a:txBody>
                  <a:tcPr/>
                </a:tc>
                <a:extLst>
                  <a:ext uri="{0D108BD9-81ED-4DB2-BD59-A6C34878D82A}">
                    <a16:rowId xmlns:a16="http://schemas.microsoft.com/office/drawing/2014/main" val="1442698017"/>
                  </a:ext>
                </a:extLst>
              </a:tr>
            </a:tbl>
          </a:graphicData>
        </a:graphic>
      </p:graphicFrame>
      <p:pic>
        <p:nvPicPr>
          <p:cNvPr id="3" name="Picture 2">
            <a:extLst>
              <a:ext uri="{FF2B5EF4-FFF2-40B4-BE49-F238E27FC236}">
                <a16:creationId xmlns:a16="http://schemas.microsoft.com/office/drawing/2014/main" id="{C86E5140-ADA9-4129-A6E2-6D234427615B}"/>
              </a:ext>
            </a:extLst>
          </p:cNvPr>
          <p:cNvPicPr>
            <a:picLocks noChangeAspect="1"/>
          </p:cNvPicPr>
          <p:nvPr/>
        </p:nvPicPr>
        <p:blipFill>
          <a:blip r:embed="rId2"/>
          <a:stretch>
            <a:fillRect/>
          </a:stretch>
        </p:blipFill>
        <p:spPr>
          <a:xfrm>
            <a:off x="345644" y="1068019"/>
            <a:ext cx="3851247" cy="2971856"/>
          </a:xfrm>
          <a:prstGeom prst="rect">
            <a:avLst/>
          </a:prstGeom>
        </p:spPr>
      </p:pic>
      <p:pic>
        <p:nvPicPr>
          <p:cNvPr id="7" name="Picture 6">
            <a:extLst>
              <a:ext uri="{FF2B5EF4-FFF2-40B4-BE49-F238E27FC236}">
                <a16:creationId xmlns:a16="http://schemas.microsoft.com/office/drawing/2014/main" id="{83A0B4C4-8E7B-491C-BBFF-C55968499095}"/>
              </a:ext>
            </a:extLst>
          </p:cNvPr>
          <p:cNvPicPr>
            <a:picLocks noChangeAspect="1"/>
          </p:cNvPicPr>
          <p:nvPr/>
        </p:nvPicPr>
        <p:blipFill>
          <a:blip r:embed="rId3"/>
          <a:stretch>
            <a:fillRect/>
          </a:stretch>
        </p:blipFill>
        <p:spPr>
          <a:xfrm>
            <a:off x="4947111" y="1108619"/>
            <a:ext cx="3704244" cy="2607681"/>
          </a:xfrm>
          <a:prstGeom prst="rect">
            <a:avLst/>
          </a:prstGeom>
        </p:spPr>
      </p:pic>
    </p:spTree>
    <p:extLst>
      <p:ext uri="{BB962C8B-B14F-4D97-AF65-F5344CB8AC3E}">
        <p14:creationId xmlns:p14="http://schemas.microsoft.com/office/powerpoint/2010/main" val="14884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C5FC-3188-48AE-BF8B-BC0E5B33DC09}"/>
              </a:ext>
            </a:extLst>
          </p:cNvPr>
          <p:cNvSpPr>
            <a:spLocks noGrp="1"/>
          </p:cNvSpPr>
          <p:nvPr>
            <p:ph type="title"/>
          </p:nvPr>
        </p:nvSpPr>
        <p:spPr/>
        <p:txBody>
          <a:bodyPr/>
          <a:lstStyle/>
          <a:p>
            <a:r>
              <a:rPr lang="en-US" dirty="0"/>
              <a:t>Inverted double block-type design (i.e. common-coil)</a:t>
            </a:r>
          </a:p>
        </p:txBody>
      </p:sp>
      <p:sp>
        <p:nvSpPr>
          <p:cNvPr id="4" name="Date Placeholder 3">
            <a:extLst>
              <a:ext uri="{FF2B5EF4-FFF2-40B4-BE49-F238E27FC236}">
                <a16:creationId xmlns:a16="http://schemas.microsoft.com/office/drawing/2014/main" id="{09C85C39-3755-4795-B87A-B756FCB23052}"/>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0408ACFA-09D0-4B26-A807-A65537979B7F}"/>
              </a:ext>
            </a:extLst>
          </p:cNvPr>
          <p:cNvSpPr>
            <a:spLocks noGrp="1"/>
          </p:cNvSpPr>
          <p:nvPr>
            <p:ph type="ftr" sz="quarter" idx="11"/>
          </p:nvPr>
        </p:nvSpPr>
        <p:spPr/>
        <p:txBody>
          <a:bodyPr/>
          <a:lstStyle/>
          <a:p>
            <a:pPr>
              <a:defRPr/>
            </a:pPr>
            <a:r>
              <a:rPr lang="en-US"/>
              <a:t>US MDP Collaboration Meeting</a:t>
            </a:r>
            <a:endParaRPr lang="en-US" b="1"/>
          </a:p>
        </p:txBody>
      </p:sp>
      <p:sp>
        <p:nvSpPr>
          <p:cNvPr id="6" name="Slide Number Placeholder 5">
            <a:extLst>
              <a:ext uri="{FF2B5EF4-FFF2-40B4-BE49-F238E27FC236}">
                <a16:creationId xmlns:a16="http://schemas.microsoft.com/office/drawing/2014/main" id="{F263ECDF-E985-47FC-98EC-85C0F3D06D93}"/>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graphicFrame>
        <p:nvGraphicFramePr>
          <p:cNvPr id="8" name="Table 7">
            <a:extLst>
              <a:ext uri="{FF2B5EF4-FFF2-40B4-BE49-F238E27FC236}">
                <a16:creationId xmlns:a16="http://schemas.microsoft.com/office/drawing/2014/main" id="{2DCA2A15-F1B1-49A2-AC6E-DA737D735C87}"/>
              </a:ext>
            </a:extLst>
          </p:cNvPr>
          <p:cNvGraphicFramePr>
            <a:graphicFrameLocks noGrp="1"/>
          </p:cNvGraphicFramePr>
          <p:nvPr>
            <p:extLst>
              <p:ext uri="{D42A27DB-BD31-4B8C-83A1-F6EECF244321}">
                <p14:modId xmlns:p14="http://schemas.microsoft.com/office/powerpoint/2010/main" val="1710722454"/>
              </p:ext>
            </p:extLst>
          </p:nvPr>
        </p:nvGraphicFramePr>
        <p:xfrm>
          <a:off x="1230782" y="4155580"/>
          <a:ext cx="6682435" cy="1828800"/>
        </p:xfrm>
        <a:graphic>
          <a:graphicData uri="http://schemas.openxmlformats.org/drawingml/2006/table">
            <a:tbl>
              <a:tblPr firstRow="1" bandRow="1">
                <a:tableStyleId>{5C22544A-7EE6-4342-B048-85BDC9FD1C3A}</a:tableStyleId>
              </a:tblPr>
              <a:tblGrid>
                <a:gridCol w="2675507">
                  <a:extLst>
                    <a:ext uri="{9D8B030D-6E8A-4147-A177-3AD203B41FA5}">
                      <a16:colId xmlns:a16="http://schemas.microsoft.com/office/drawing/2014/main" val="3504054587"/>
                    </a:ext>
                  </a:extLst>
                </a:gridCol>
                <a:gridCol w="868415">
                  <a:extLst>
                    <a:ext uri="{9D8B030D-6E8A-4147-A177-3AD203B41FA5}">
                      <a16:colId xmlns:a16="http://schemas.microsoft.com/office/drawing/2014/main" val="1173520160"/>
                    </a:ext>
                  </a:extLst>
                </a:gridCol>
                <a:gridCol w="1595006">
                  <a:extLst>
                    <a:ext uri="{9D8B030D-6E8A-4147-A177-3AD203B41FA5}">
                      <a16:colId xmlns:a16="http://schemas.microsoft.com/office/drawing/2014/main" val="3908970822"/>
                    </a:ext>
                  </a:extLst>
                </a:gridCol>
                <a:gridCol w="1543507">
                  <a:extLst>
                    <a:ext uri="{9D8B030D-6E8A-4147-A177-3AD203B41FA5}">
                      <a16:colId xmlns:a16="http://schemas.microsoft.com/office/drawing/2014/main" val="1798907027"/>
                    </a:ext>
                  </a:extLst>
                </a:gridCol>
              </a:tblGrid>
              <a:tr h="178740">
                <a:tc>
                  <a:txBody>
                    <a:bodyPr/>
                    <a:lstStyle/>
                    <a:p>
                      <a:pPr algn="ctr"/>
                      <a:r>
                        <a:rPr lang="en-US" sz="1400" dirty="0"/>
                        <a:t>Parameter</a:t>
                      </a:r>
                    </a:p>
                  </a:txBody>
                  <a:tcPr/>
                </a:tc>
                <a:tc>
                  <a:txBody>
                    <a:bodyPr/>
                    <a:lstStyle/>
                    <a:p>
                      <a:pPr algn="ctr"/>
                      <a:r>
                        <a:rPr lang="en-US" sz="1400" dirty="0"/>
                        <a:t>Unit</a:t>
                      </a:r>
                    </a:p>
                  </a:txBody>
                  <a:tcPr/>
                </a:tc>
                <a:tc gridSpan="2">
                  <a:txBody>
                    <a:bodyPr/>
                    <a:lstStyle/>
                    <a:p>
                      <a:pPr algn="ctr"/>
                      <a:r>
                        <a:rPr lang="en-US" sz="1400" dirty="0"/>
                        <a:t>Value</a:t>
                      </a:r>
                    </a:p>
                  </a:txBody>
                  <a:tcPr/>
                </a:tc>
                <a:tc hMerge="1">
                  <a:txBody>
                    <a:bodyPr/>
                    <a:lstStyle/>
                    <a:p>
                      <a:pPr algn="ctr"/>
                      <a:endParaRPr lang="en-US" sz="1200" dirty="0"/>
                    </a:p>
                  </a:txBody>
                  <a:tcPr/>
                </a:tc>
                <a:extLst>
                  <a:ext uri="{0D108BD9-81ED-4DB2-BD59-A6C34878D82A}">
                    <a16:rowId xmlns:a16="http://schemas.microsoft.com/office/drawing/2014/main" val="3775008393"/>
                  </a:ext>
                </a:extLst>
              </a:tr>
              <a:tr h="178740">
                <a:tc>
                  <a:txBody>
                    <a:bodyPr/>
                    <a:lstStyle/>
                    <a:p>
                      <a:r>
                        <a:rPr lang="en-US" sz="1400" dirty="0"/>
                        <a:t>Number of turns/layer</a:t>
                      </a:r>
                    </a:p>
                  </a:txBody>
                  <a:tcPr/>
                </a:tc>
                <a:tc>
                  <a:txBody>
                    <a:bodyPr/>
                    <a:lstStyle/>
                    <a:p>
                      <a:pPr algn="ctr"/>
                      <a:r>
                        <a:rPr lang="en-US" sz="1400" dirty="0"/>
                        <a:t>-</a:t>
                      </a:r>
                    </a:p>
                  </a:txBody>
                  <a:tcPr/>
                </a:tc>
                <a:tc>
                  <a:txBody>
                    <a:bodyPr/>
                    <a:lstStyle/>
                    <a:p>
                      <a:pPr algn="ctr"/>
                      <a:r>
                        <a:rPr lang="en-US" sz="1400" dirty="0"/>
                        <a:t>15</a:t>
                      </a:r>
                    </a:p>
                  </a:txBody>
                  <a:tcPr/>
                </a:tc>
                <a:tc>
                  <a:txBody>
                    <a:bodyPr/>
                    <a:lstStyle/>
                    <a:p>
                      <a:pPr algn="ctr"/>
                      <a:r>
                        <a:rPr lang="en-US" sz="1400" dirty="0"/>
                        <a:t>30</a:t>
                      </a:r>
                    </a:p>
                  </a:txBody>
                  <a:tcPr/>
                </a:tc>
                <a:extLst>
                  <a:ext uri="{0D108BD9-81ED-4DB2-BD59-A6C34878D82A}">
                    <a16:rowId xmlns:a16="http://schemas.microsoft.com/office/drawing/2014/main" val="2817655939"/>
                  </a:ext>
                </a:extLst>
              </a:tr>
              <a:tr h="266875">
                <a:tc>
                  <a:txBody>
                    <a:bodyPr/>
                    <a:lstStyle/>
                    <a:p>
                      <a:r>
                        <a:rPr lang="en-US" sz="1400" dirty="0" err="1"/>
                        <a:t>B</a:t>
                      </a:r>
                      <a:r>
                        <a:rPr lang="en-US" sz="1400" baseline="-25000" dirty="0" err="1"/>
                        <a:t>peak_SSL</a:t>
                      </a:r>
                      <a:r>
                        <a:rPr lang="en-US" sz="1400" baseline="-25000" dirty="0"/>
                        <a:t> </a:t>
                      </a:r>
                      <a:r>
                        <a:rPr lang="en-US" sz="1400" dirty="0"/>
                        <a:t>@ 4.2K/1.9K</a:t>
                      </a:r>
                    </a:p>
                  </a:txBody>
                  <a:tcPr/>
                </a:tc>
                <a:tc>
                  <a:txBody>
                    <a:bodyPr/>
                    <a:lstStyle/>
                    <a:p>
                      <a:pPr algn="ctr"/>
                      <a:r>
                        <a:rPr lang="en-US" sz="1400" dirty="0"/>
                        <a:t>T</a:t>
                      </a:r>
                    </a:p>
                  </a:txBody>
                  <a:tcPr/>
                </a:tc>
                <a:tc>
                  <a:txBody>
                    <a:bodyPr/>
                    <a:lstStyle/>
                    <a:p>
                      <a:pPr algn="ctr"/>
                      <a:r>
                        <a:rPr lang="en-US" sz="1400" dirty="0"/>
                        <a:t>12.64/13.65</a:t>
                      </a:r>
                    </a:p>
                  </a:txBody>
                  <a:tcPr/>
                </a:tc>
                <a:tc>
                  <a:txBody>
                    <a:bodyPr/>
                    <a:lstStyle/>
                    <a:p>
                      <a:pPr algn="ctr"/>
                      <a:r>
                        <a:rPr lang="en-US" sz="1400" dirty="0"/>
                        <a:t>13.90/15.03</a:t>
                      </a:r>
                    </a:p>
                  </a:txBody>
                  <a:tcPr/>
                </a:tc>
                <a:extLst>
                  <a:ext uri="{0D108BD9-81ED-4DB2-BD59-A6C34878D82A}">
                    <a16:rowId xmlns:a16="http://schemas.microsoft.com/office/drawing/2014/main" val="543950447"/>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a:t>
                      </a:r>
                      <a:r>
                        <a:rPr lang="en-US" sz="1400" baseline="-25000" dirty="0"/>
                        <a:t>SSL </a:t>
                      </a:r>
                      <a:r>
                        <a:rPr lang="en-US" sz="1400" dirty="0"/>
                        <a:t>@ 4.2K/1.9K</a:t>
                      </a:r>
                    </a:p>
                  </a:txBody>
                  <a:tcPr/>
                </a:tc>
                <a:tc>
                  <a:txBody>
                    <a:bodyPr/>
                    <a:lstStyle/>
                    <a:p>
                      <a:pPr algn="ctr"/>
                      <a:r>
                        <a:rPr lang="en-US" sz="1400" dirty="0"/>
                        <a:t>kA</a:t>
                      </a:r>
                    </a:p>
                  </a:txBody>
                  <a:tcPr/>
                </a:tc>
                <a:tc>
                  <a:txBody>
                    <a:bodyPr/>
                    <a:lstStyle/>
                    <a:p>
                      <a:pPr algn="ctr"/>
                      <a:r>
                        <a:rPr lang="en-US" sz="1400" dirty="0"/>
                        <a:t>19.03/20.56</a:t>
                      </a:r>
                    </a:p>
                  </a:txBody>
                  <a:tcPr/>
                </a:tc>
                <a:tc>
                  <a:txBody>
                    <a:bodyPr/>
                    <a:lstStyle/>
                    <a:p>
                      <a:pPr algn="ctr"/>
                      <a:r>
                        <a:rPr lang="en-US" sz="1400" dirty="0"/>
                        <a:t>14.65/15.85</a:t>
                      </a:r>
                    </a:p>
                  </a:txBody>
                  <a:tcPr/>
                </a:tc>
                <a:extLst>
                  <a:ext uri="{0D108BD9-81ED-4DB2-BD59-A6C34878D82A}">
                    <a16:rowId xmlns:a16="http://schemas.microsoft.com/office/drawing/2014/main" val="220170704"/>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Inductance</a:t>
                      </a:r>
                    </a:p>
                  </a:txBody>
                  <a:tcPr/>
                </a:tc>
                <a:tc>
                  <a:txBody>
                    <a:bodyPr/>
                    <a:lstStyle/>
                    <a:p>
                      <a:pPr algn="ctr"/>
                      <a:r>
                        <a:rPr lang="en-US" sz="1400" dirty="0" err="1"/>
                        <a:t>mH</a:t>
                      </a:r>
                      <a:r>
                        <a:rPr lang="en-US" sz="1400" dirty="0"/>
                        <a:t>/m</a:t>
                      </a:r>
                    </a:p>
                  </a:txBody>
                  <a:tcPr/>
                </a:tc>
                <a:tc>
                  <a:txBody>
                    <a:bodyPr/>
                    <a:lstStyle/>
                    <a:p>
                      <a:pPr algn="ctr"/>
                      <a:r>
                        <a:rPr lang="en-US" sz="1400" dirty="0"/>
                        <a:t>0.529</a:t>
                      </a:r>
                    </a:p>
                  </a:txBody>
                  <a:tcPr/>
                </a:tc>
                <a:tc>
                  <a:txBody>
                    <a:bodyPr/>
                    <a:lstStyle/>
                    <a:p>
                      <a:pPr algn="ctr"/>
                      <a:r>
                        <a:rPr lang="en-US" sz="1400" dirty="0"/>
                        <a:t>1.680</a:t>
                      </a:r>
                    </a:p>
                  </a:txBody>
                  <a:tcPr/>
                </a:tc>
                <a:extLst>
                  <a:ext uri="{0D108BD9-81ED-4DB2-BD59-A6C34878D82A}">
                    <a16:rowId xmlns:a16="http://schemas.microsoft.com/office/drawing/2014/main" val="2302174266"/>
                  </a:ext>
                </a:extLst>
              </a:tr>
              <a:tr h="178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Stored energy @ I</a:t>
                      </a:r>
                      <a:r>
                        <a:rPr lang="en-US" sz="1400" baseline="-25000" dirty="0"/>
                        <a:t>SSL</a:t>
                      </a:r>
                    </a:p>
                  </a:txBody>
                  <a:tcPr/>
                </a:tc>
                <a:tc>
                  <a:txBody>
                    <a:bodyPr/>
                    <a:lstStyle/>
                    <a:p>
                      <a:pPr algn="ctr"/>
                      <a:r>
                        <a:rPr lang="en-US" sz="1400" dirty="0"/>
                        <a:t>kJ/m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95.7/111.7</a:t>
                      </a:r>
                    </a:p>
                  </a:txBody>
                  <a:tcPr/>
                </a:tc>
                <a:tc>
                  <a:txBody>
                    <a:bodyPr/>
                    <a:lstStyle/>
                    <a:p>
                      <a:pPr algn="ctr"/>
                      <a:r>
                        <a:rPr lang="en-US" sz="1400" dirty="0"/>
                        <a:t>180.3/210.9</a:t>
                      </a:r>
                    </a:p>
                  </a:txBody>
                  <a:tcPr/>
                </a:tc>
                <a:extLst>
                  <a:ext uri="{0D108BD9-81ED-4DB2-BD59-A6C34878D82A}">
                    <a16:rowId xmlns:a16="http://schemas.microsoft.com/office/drawing/2014/main" val="1442698017"/>
                  </a:ext>
                </a:extLst>
              </a:tr>
            </a:tbl>
          </a:graphicData>
        </a:graphic>
      </p:graphicFrame>
      <p:pic>
        <p:nvPicPr>
          <p:cNvPr id="9" name="Picture 8">
            <a:extLst>
              <a:ext uri="{FF2B5EF4-FFF2-40B4-BE49-F238E27FC236}">
                <a16:creationId xmlns:a16="http://schemas.microsoft.com/office/drawing/2014/main" id="{665631CF-2508-4248-9ABA-66D6FABD7DFA}"/>
              </a:ext>
            </a:extLst>
          </p:cNvPr>
          <p:cNvPicPr>
            <a:picLocks noChangeAspect="1"/>
          </p:cNvPicPr>
          <p:nvPr/>
        </p:nvPicPr>
        <p:blipFill>
          <a:blip r:embed="rId2"/>
          <a:stretch>
            <a:fillRect/>
          </a:stretch>
        </p:blipFill>
        <p:spPr>
          <a:xfrm>
            <a:off x="334399" y="974855"/>
            <a:ext cx="3927764" cy="3034930"/>
          </a:xfrm>
          <a:prstGeom prst="rect">
            <a:avLst/>
          </a:prstGeom>
        </p:spPr>
      </p:pic>
      <p:pic>
        <p:nvPicPr>
          <p:cNvPr id="10" name="Picture 9">
            <a:extLst>
              <a:ext uri="{FF2B5EF4-FFF2-40B4-BE49-F238E27FC236}">
                <a16:creationId xmlns:a16="http://schemas.microsoft.com/office/drawing/2014/main" id="{86691997-FFF7-42EA-BD15-5615F4A9A486}"/>
              </a:ext>
            </a:extLst>
          </p:cNvPr>
          <p:cNvPicPr>
            <a:picLocks noChangeAspect="1"/>
          </p:cNvPicPr>
          <p:nvPr/>
        </p:nvPicPr>
        <p:blipFill>
          <a:blip r:embed="rId3"/>
          <a:stretch>
            <a:fillRect/>
          </a:stretch>
        </p:blipFill>
        <p:spPr>
          <a:xfrm>
            <a:off x="4572000" y="974855"/>
            <a:ext cx="4073235" cy="2911025"/>
          </a:xfrm>
          <a:prstGeom prst="rect">
            <a:avLst/>
          </a:prstGeom>
        </p:spPr>
      </p:pic>
    </p:spTree>
    <p:extLst>
      <p:ext uri="{BB962C8B-B14F-4D97-AF65-F5344CB8AC3E}">
        <p14:creationId xmlns:p14="http://schemas.microsoft.com/office/powerpoint/2010/main" val="147251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1A83-74F7-4F83-BD75-677A98F2690C}"/>
              </a:ext>
            </a:extLst>
          </p:cNvPr>
          <p:cNvSpPr>
            <a:spLocks noGrp="1"/>
          </p:cNvSpPr>
          <p:nvPr>
            <p:ph type="title"/>
          </p:nvPr>
        </p:nvSpPr>
        <p:spPr/>
        <p:txBody>
          <a:bodyPr/>
          <a:lstStyle/>
          <a:p>
            <a:r>
              <a:rPr lang="en-US" dirty="0"/>
              <a:t>Assumptions for the structural analysis</a:t>
            </a:r>
          </a:p>
        </p:txBody>
      </p:sp>
      <p:sp>
        <p:nvSpPr>
          <p:cNvPr id="4" name="Date Placeholder 3">
            <a:extLst>
              <a:ext uri="{FF2B5EF4-FFF2-40B4-BE49-F238E27FC236}">
                <a16:creationId xmlns:a16="http://schemas.microsoft.com/office/drawing/2014/main" id="{A1F19051-11C1-4A4F-9124-D93EEB90A4B1}"/>
              </a:ext>
            </a:extLst>
          </p:cNvPr>
          <p:cNvSpPr>
            <a:spLocks noGrp="1"/>
          </p:cNvSpPr>
          <p:nvPr>
            <p:ph type="dt" sz="half" idx="10"/>
          </p:nvPr>
        </p:nvSpPr>
        <p:spPr/>
        <p:txBody>
          <a:bodyPr/>
          <a:lstStyle/>
          <a:p>
            <a:r>
              <a:rPr lang="en-US" altLang="en-US"/>
              <a:t>01/17/2019</a:t>
            </a:r>
          </a:p>
        </p:txBody>
      </p:sp>
      <p:sp>
        <p:nvSpPr>
          <p:cNvPr id="5" name="Footer Placeholder 4">
            <a:extLst>
              <a:ext uri="{FF2B5EF4-FFF2-40B4-BE49-F238E27FC236}">
                <a16:creationId xmlns:a16="http://schemas.microsoft.com/office/drawing/2014/main" id="{C6E0D77E-A325-4ED0-AAB8-5523F7B79D6F}"/>
              </a:ext>
            </a:extLst>
          </p:cNvPr>
          <p:cNvSpPr>
            <a:spLocks noGrp="1"/>
          </p:cNvSpPr>
          <p:nvPr>
            <p:ph type="ftr" sz="quarter" idx="11"/>
          </p:nvPr>
        </p:nvSpPr>
        <p:spPr/>
        <p:txBody>
          <a:bodyPr/>
          <a:lstStyle/>
          <a:p>
            <a:pPr>
              <a:defRPr/>
            </a:pPr>
            <a:r>
              <a:rPr lang="en-US"/>
              <a:t>US MDP Collaboration Meeting</a:t>
            </a:r>
            <a:endParaRPr lang="en-US" b="1" dirty="0"/>
          </a:p>
        </p:txBody>
      </p:sp>
      <p:sp>
        <p:nvSpPr>
          <p:cNvPr id="6" name="Slide Number Placeholder 5">
            <a:extLst>
              <a:ext uri="{FF2B5EF4-FFF2-40B4-BE49-F238E27FC236}">
                <a16:creationId xmlns:a16="http://schemas.microsoft.com/office/drawing/2014/main" id="{1423FE89-641D-49A0-A180-62D45A041181}"/>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10" name="Content Placeholder 2">
            <a:extLst>
              <a:ext uri="{FF2B5EF4-FFF2-40B4-BE49-F238E27FC236}">
                <a16:creationId xmlns:a16="http://schemas.microsoft.com/office/drawing/2014/main" id="{EEC28D74-7F8D-4FCC-9A6E-F33E6C48597B}"/>
              </a:ext>
            </a:extLst>
          </p:cNvPr>
          <p:cNvSpPr>
            <a:spLocks noGrp="1"/>
          </p:cNvSpPr>
          <p:nvPr>
            <p:ph idx="1"/>
          </p:nvPr>
        </p:nvSpPr>
        <p:spPr>
          <a:xfrm>
            <a:off x="452437" y="1011468"/>
            <a:ext cx="8439912" cy="1965331"/>
          </a:xfrm>
        </p:spPr>
        <p:txBody>
          <a:bodyPr>
            <a:normAutofit/>
          </a:bodyPr>
          <a:lstStyle/>
          <a:p>
            <a:r>
              <a:rPr lang="en-US" sz="1800" dirty="0"/>
              <a:t>Block-type design with 30 turns per layer.</a:t>
            </a:r>
          </a:p>
          <a:p>
            <a:r>
              <a:rPr lang="en-US" sz="1800" dirty="0"/>
              <a:t>Forces at the maximum current (at 1.9K).</a:t>
            </a:r>
          </a:p>
          <a:p>
            <a:r>
              <a:rPr lang="en-US" sz="1800" dirty="0"/>
              <a:t>Uniform coil block with orthotropic (elastic) material properties from 10-stack measurements. Isotropic material properties everywhere else.</a:t>
            </a:r>
          </a:p>
          <a:p>
            <a:r>
              <a:rPr lang="en-US" sz="1800" dirty="0"/>
              <a:t>A free sliding contact between the coil and the pole and between the coil and the structure.</a:t>
            </a:r>
          </a:p>
        </p:txBody>
      </p:sp>
      <p:graphicFrame>
        <p:nvGraphicFramePr>
          <p:cNvPr id="7" name="Table 6">
            <a:extLst>
              <a:ext uri="{FF2B5EF4-FFF2-40B4-BE49-F238E27FC236}">
                <a16:creationId xmlns:a16="http://schemas.microsoft.com/office/drawing/2014/main" id="{30C0BA7D-3E64-45FE-99C1-7D76E24EB1E7}"/>
              </a:ext>
            </a:extLst>
          </p:cNvPr>
          <p:cNvGraphicFramePr>
            <a:graphicFrameLocks noGrp="1"/>
          </p:cNvGraphicFramePr>
          <p:nvPr>
            <p:extLst>
              <p:ext uri="{D42A27DB-BD31-4B8C-83A1-F6EECF244321}">
                <p14:modId xmlns:p14="http://schemas.microsoft.com/office/powerpoint/2010/main" val="1291926685"/>
              </p:ext>
            </p:extLst>
          </p:nvPr>
        </p:nvGraphicFramePr>
        <p:xfrm>
          <a:off x="228600" y="2865100"/>
          <a:ext cx="8686800" cy="3352800"/>
        </p:xfrm>
        <a:graphic>
          <a:graphicData uri="http://schemas.openxmlformats.org/drawingml/2006/table">
            <a:tbl>
              <a:tblPr firstRow="1" bandRow="1">
                <a:tableStyleId>{5C22544A-7EE6-4342-B048-85BDC9FD1C3A}</a:tableStyleId>
              </a:tblPr>
              <a:tblGrid>
                <a:gridCol w="1200085">
                  <a:extLst>
                    <a:ext uri="{9D8B030D-6E8A-4147-A177-3AD203B41FA5}">
                      <a16:colId xmlns:a16="http://schemas.microsoft.com/office/drawing/2014/main" val="3067100325"/>
                    </a:ext>
                  </a:extLst>
                </a:gridCol>
                <a:gridCol w="2003973">
                  <a:extLst>
                    <a:ext uri="{9D8B030D-6E8A-4147-A177-3AD203B41FA5}">
                      <a16:colId xmlns:a16="http://schemas.microsoft.com/office/drawing/2014/main" val="619220515"/>
                    </a:ext>
                  </a:extLst>
                </a:gridCol>
                <a:gridCol w="826618">
                  <a:extLst>
                    <a:ext uri="{9D8B030D-6E8A-4147-A177-3AD203B41FA5}">
                      <a16:colId xmlns:a16="http://schemas.microsoft.com/office/drawing/2014/main" val="875564959"/>
                    </a:ext>
                  </a:extLst>
                </a:gridCol>
                <a:gridCol w="892454">
                  <a:extLst>
                    <a:ext uri="{9D8B030D-6E8A-4147-A177-3AD203B41FA5}">
                      <a16:colId xmlns:a16="http://schemas.microsoft.com/office/drawing/2014/main" val="3273411855"/>
                    </a:ext>
                  </a:extLst>
                </a:gridCol>
                <a:gridCol w="892455">
                  <a:extLst>
                    <a:ext uri="{9D8B030D-6E8A-4147-A177-3AD203B41FA5}">
                      <a16:colId xmlns:a16="http://schemas.microsoft.com/office/drawing/2014/main" val="4208543401"/>
                    </a:ext>
                  </a:extLst>
                </a:gridCol>
                <a:gridCol w="950976">
                  <a:extLst>
                    <a:ext uri="{9D8B030D-6E8A-4147-A177-3AD203B41FA5}">
                      <a16:colId xmlns:a16="http://schemas.microsoft.com/office/drawing/2014/main" val="1531703078"/>
                    </a:ext>
                  </a:extLst>
                </a:gridCol>
                <a:gridCol w="1920239">
                  <a:extLst>
                    <a:ext uri="{9D8B030D-6E8A-4147-A177-3AD203B41FA5}">
                      <a16:colId xmlns:a16="http://schemas.microsoft.com/office/drawing/2014/main" val="1713659365"/>
                    </a:ext>
                  </a:extLst>
                </a:gridCol>
              </a:tblGrid>
              <a:tr h="160060">
                <a:tc>
                  <a:txBody>
                    <a:bodyPr/>
                    <a:lstStyle/>
                    <a:p>
                      <a:pPr algn="ctr"/>
                      <a:r>
                        <a:rPr lang="en-US" sz="1400" dirty="0"/>
                        <a:t>Material</a:t>
                      </a:r>
                    </a:p>
                  </a:txBody>
                  <a:tcPr anchor="ctr"/>
                </a:tc>
                <a:tc>
                  <a:txBody>
                    <a:bodyPr/>
                    <a:lstStyle/>
                    <a:p>
                      <a:pPr algn="ctr"/>
                      <a:r>
                        <a:rPr lang="en-US" sz="1400" dirty="0"/>
                        <a:t>Parameter (4.2K)</a:t>
                      </a:r>
                    </a:p>
                  </a:txBody>
                  <a:tcPr anchor="ctr"/>
                </a:tc>
                <a:tc>
                  <a:txBody>
                    <a:bodyPr/>
                    <a:lstStyle/>
                    <a:p>
                      <a:pPr algn="ctr"/>
                      <a:r>
                        <a:rPr lang="en-US" sz="1400" dirty="0"/>
                        <a:t>Unit</a:t>
                      </a:r>
                    </a:p>
                  </a:txBody>
                  <a:tcPr anchor="ctr"/>
                </a:tc>
                <a:tc>
                  <a:txBody>
                    <a:bodyPr/>
                    <a:lstStyle/>
                    <a:p>
                      <a:pPr algn="ctr"/>
                      <a:r>
                        <a:rPr lang="en-US" sz="1400" dirty="0"/>
                        <a:t>Azim.</a:t>
                      </a:r>
                    </a:p>
                  </a:txBody>
                  <a:tcPr anchor="ctr"/>
                </a:tc>
                <a:tc>
                  <a:txBody>
                    <a:bodyPr/>
                    <a:lstStyle/>
                    <a:p>
                      <a:pPr algn="ctr"/>
                      <a:r>
                        <a:rPr lang="en-US" sz="1400" dirty="0"/>
                        <a:t>Radial</a:t>
                      </a:r>
                    </a:p>
                  </a:txBody>
                  <a:tcPr anchor="ctr"/>
                </a:tc>
                <a:tc>
                  <a:txBody>
                    <a:bodyPr/>
                    <a:lstStyle/>
                    <a:p>
                      <a:pPr algn="ctr"/>
                      <a:r>
                        <a:rPr lang="en-US" sz="1400" dirty="0"/>
                        <a:t>Axial</a:t>
                      </a:r>
                    </a:p>
                  </a:txBody>
                  <a:tcPr anchor="ctr"/>
                </a:tc>
                <a:tc>
                  <a:txBody>
                    <a:bodyPr/>
                    <a:lstStyle/>
                    <a:p>
                      <a:pPr algn="ctr"/>
                      <a:r>
                        <a:rPr lang="en-US" sz="1400" dirty="0"/>
                        <a:t>Reference</a:t>
                      </a:r>
                    </a:p>
                  </a:txBody>
                  <a:tcPr anchor="ctr"/>
                </a:tc>
                <a:extLst>
                  <a:ext uri="{0D108BD9-81ED-4DB2-BD59-A6C34878D82A}">
                    <a16:rowId xmlns:a16="http://schemas.microsoft.com/office/drawing/2014/main" val="2197553320"/>
                  </a:ext>
                </a:extLst>
              </a:tr>
              <a:tr h="160060">
                <a:tc rowSpan="4">
                  <a:txBody>
                    <a:bodyPr/>
                    <a:lstStyle/>
                    <a:p>
                      <a:r>
                        <a:rPr lang="en-US" sz="1400" dirty="0"/>
                        <a:t>Coil</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Young’s modulus</a:t>
                      </a:r>
                    </a:p>
                  </a:txBody>
                  <a:tcPr anchor="ctr"/>
                </a:tc>
                <a:tc>
                  <a:txBody>
                    <a:bodyPr/>
                    <a:lstStyle/>
                    <a:p>
                      <a:pPr algn="ctr"/>
                      <a:r>
                        <a:rPr lang="en-US" sz="1400" dirty="0" err="1"/>
                        <a:t>GPa</a:t>
                      </a:r>
                      <a:endParaRPr lang="en-US" sz="1400" dirty="0"/>
                    </a:p>
                  </a:txBody>
                  <a:tcPr anchor="ctr"/>
                </a:tc>
                <a:tc>
                  <a:txBody>
                    <a:bodyPr/>
                    <a:lstStyle/>
                    <a:p>
                      <a:pPr algn="ctr"/>
                      <a:r>
                        <a:rPr lang="en-US" sz="1400" dirty="0"/>
                        <a:t>37</a:t>
                      </a:r>
                    </a:p>
                  </a:txBody>
                  <a:tcPr anchor="ctr"/>
                </a:tc>
                <a:tc>
                  <a:txBody>
                    <a:bodyPr/>
                    <a:lstStyle/>
                    <a:p>
                      <a:pPr algn="ctr"/>
                      <a:r>
                        <a:rPr lang="en-US" sz="1400" dirty="0"/>
                        <a:t>46</a:t>
                      </a:r>
                    </a:p>
                  </a:txBody>
                  <a:tcPr anchor="ctr"/>
                </a:tc>
                <a:tc>
                  <a:txBody>
                    <a:bodyPr/>
                    <a:lstStyle/>
                    <a:p>
                      <a:pPr algn="ctr"/>
                      <a:r>
                        <a:rPr lang="en-US" sz="1400" dirty="0"/>
                        <a:t>46</a:t>
                      </a:r>
                    </a:p>
                  </a:txBody>
                  <a:tcPr anchor="ctr"/>
                </a:tc>
                <a:tc>
                  <a:txBody>
                    <a:bodyPr/>
                    <a:lstStyle/>
                    <a:p>
                      <a:r>
                        <a:rPr lang="en-US" sz="1400" dirty="0"/>
                        <a:t>Bossert 2014</a:t>
                      </a:r>
                    </a:p>
                  </a:txBody>
                  <a:tcPr anchor="ctr"/>
                </a:tc>
                <a:extLst>
                  <a:ext uri="{0D108BD9-81ED-4DB2-BD59-A6C34878D82A}">
                    <a16:rowId xmlns:a16="http://schemas.microsoft.com/office/drawing/2014/main" val="1042305604"/>
                  </a:ext>
                </a:extLst>
              </a:tr>
              <a:tr h="160060">
                <a:tc vMerge="1">
                  <a:txBody>
                    <a:bodyPr/>
                    <a:lstStyle/>
                    <a:p>
                      <a:endParaRPr lang="en-US"/>
                    </a:p>
                  </a:txBody>
                  <a:tcPr/>
                </a:tc>
                <a:tc>
                  <a:txBody>
                    <a:bodyPr/>
                    <a:lstStyle/>
                    <a:p>
                      <a:r>
                        <a:rPr lang="en-US" sz="1400" dirty="0"/>
                        <a:t>Shear modulus</a:t>
                      </a:r>
                    </a:p>
                  </a:txBody>
                  <a:tcPr anchor="ctr"/>
                </a:tc>
                <a:tc>
                  <a:txBody>
                    <a:bodyPr/>
                    <a:lstStyle/>
                    <a:p>
                      <a:pPr algn="ctr"/>
                      <a:r>
                        <a:rPr lang="en-US" sz="1400" dirty="0" err="1"/>
                        <a:t>GPa</a:t>
                      </a:r>
                      <a:endParaRPr lang="en-US" sz="1400" dirty="0"/>
                    </a:p>
                  </a:txBody>
                  <a:tcPr anchor="ctr"/>
                </a:tc>
                <a:tc>
                  <a:txBody>
                    <a:bodyPr/>
                    <a:lstStyle/>
                    <a:p>
                      <a:pPr algn="ctr"/>
                      <a:r>
                        <a:rPr lang="en-US" sz="1400" dirty="0"/>
                        <a:t>15</a:t>
                      </a:r>
                    </a:p>
                  </a:txBody>
                  <a:tcPr anchor="ctr"/>
                </a:tc>
                <a:tc>
                  <a:txBody>
                    <a:bodyPr/>
                    <a:lstStyle/>
                    <a:p>
                      <a:pPr algn="ctr"/>
                      <a:r>
                        <a:rPr lang="en-US" sz="1400" dirty="0"/>
                        <a:t>15</a:t>
                      </a:r>
                    </a:p>
                  </a:txBody>
                  <a:tcPr anchor="ctr"/>
                </a:tc>
                <a:tc>
                  <a:txBody>
                    <a:bodyPr/>
                    <a:lstStyle/>
                    <a:p>
                      <a:pPr algn="ctr"/>
                      <a:r>
                        <a:rPr lang="en-US" sz="1400" dirty="0"/>
                        <a:t>15</a:t>
                      </a:r>
                    </a:p>
                  </a:txBody>
                  <a:tcPr anchor="ctr"/>
                </a:tc>
                <a:tc>
                  <a:txBody>
                    <a:bodyPr/>
                    <a:lstStyle/>
                    <a:p>
                      <a:r>
                        <a:rPr lang="en-US" sz="1400" dirty="0"/>
                        <a:t>Estimated</a:t>
                      </a:r>
                    </a:p>
                  </a:txBody>
                  <a:tcPr anchor="ctr"/>
                </a:tc>
                <a:extLst>
                  <a:ext uri="{0D108BD9-81ED-4DB2-BD59-A6C34878D82A}">
                    <a16:rowId xmlns:a16="http://schemas.microsoft.com/office/drawing/2014/main" val="2543360426"/>
                  </a:ext>
                </a:extLst>
              </a:tr>
              <a:tr h="160060">
                <a:tc vMerge="1">
                  <a:txBody>
                    <a:bodyPr/>
                    <a:lstStyle/>
                    <a:p>
                      <a:endParaRPr lang="en-US"/>
                    </a:p>
                  </a:txBody>
                  <a:tcPr/>
                </a:tc>
                <a:tc>
                  <a:txBody>
                    <a:bodyPr/>
                    <a:lstStyle/>
                    <a:p>
                      <a:r>
                        <a:rPr lang="en-US" sz="1400" dirty="0"/>
                        <a:t>Poisson’s ratio</a:t>
                      </a:r>
                    </a:p>
                  </a:txBody>
                  <a:tcPr anchor="ctr"/>
                </a:tc>
                <a:tc>
                  <a:txBody>
                    <a:bodyPr/>
                    <a:lstStyle/>
                    <a:p>
                      <a:pPr algn="ctr"/>
                      <a:r>
                        <a:rPr lang="en-US" sz="1400" dirty="0"/>
                        <a:t>-</a:t>
                      </a:r>
                    </a:p>
                  </a:txBody>
                  <a:tcPr anchor="ctr"/>
                </a:tc>
                <a:tc>
                  <a:txBody>
                    <a:bodyPr/>
                    <a:lstStyle/>
                    <a:p>
                      <a:pPr algn="ctr"/>
                      <a:r>
                        <a:rPr lang="en-US" sz="1400" dirty="0"/>
                        <a:t>0.37</a:t>
                      </a:r>
                    </a:p>
                  </a:txBody>
                  <a:tcPr anchor="ctr"/>
                </a:tc>
                <a:tc>
                  <a:txBody>
                    <a:bodyPr/>
                    <a:lstStyle/>
                    <a:p>
                      <a:pPr algn="ctr"/>
                      <a:r>
                        <a:rPr lang="en-US" sz="1400" dirty="0"/>
                        <a:t>0.37</a:t>
                      </a:r>
                    </a:p>
                  </a:txBody>
                  <a:tcPr anchor="ctr"/>
                </a:tc>
                <a:tc>
                  <a:txBody>
                    <a:bodyPr/>
                    <a:lstStyle/>
                    <a:p>
                      <a:pPr algn="ctr"/>
                      <a:r>
                        <a:rPr lang="en-US" sz="1400" dirty="0"/>
                        <a:t>0.20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Bossert 2014</a:t>
                      </a:r>
                    </a:p>
                  </a:txBody>
                  <a:tcPr anchor="ctr"/>
                </a:tc>
                <a:extLst>
                  <a:ext uri="{0D108BD9-81ED-4DB2-BD59-A6C34878D82A}">
                    <a16:rowId xmlns:a16="http://schemas.microsoft.com/office/drawing/2014/main" val="555812165"/>
                  </a:ext>
                </a:extLst>
              </a:tr>
              <a:tr h="160060">
                <a:tc vMerge="1">
                  <a:txBody>
                    <a:bodyPr/>
                    <a:lstStyle/>
                    <a:p>
                      <a:endParaRPr lang="en-US" dirty="0"/>
                    </a:p>
                  </a:txBody>
                  <a:tcPr/>
                </a:tc>
                <a:tc>
                  <a:txBody>
                    <a:bodyPr/>
                    <a:lstStyle/>
                    <a:p>
                      <a:r>
                        <a:rPr lang="en-US" sz="1400" dirty="0"/>
                        <a:t>CTE(4K-293K)</a:t>
                      </a:r>
                    </a:p>
                  </a:txBody>
                  <a:tcPr anchor="ctr"/>
                </a:tc>
                <a:tc>
                  <a:txBody>
                    <a:bodyPr/>
                    <a:lstStyle/>
                    <a:p>
                      <a:pPr algn="ctr"/>
                      <a:r>
                        <a:rPr lang="en-US" sz="1400" dirty="0"/>
                        <a:t>mm/m</a:t>
                      </a:r>
                    </a:p>
                  </a:txBody>
                  <a:tcPr anchor="ctr"/>
                </a:tc>
                <a:tc>
                  <a:txBody>
                    <a:bodyPr/>
                    <a:lstStyle/>
                    <a:p>
                      <a:pPr algn="ctr"/>
                      <a:r>
                        <a:rPr lang="en-US" sz="1400" dirty="0"/>
                        <a:t>3.2</a:t>
                      </a:r>
                    </a:p>
                  </a:txBody>
                  <a:tcPr anchor="ctr"/>
                </a:tc>
                <a:tc>
                  <a:txBody>
                    <a:bodyPr/>
                    <a:lstStyle/>
                    <a:p>
                      <a:pPr algn="ctr"/>
                      <a:r>
                        <a:rPr lang="en-US" sz="1400" dirty="0"/>
                        <a:t>3.1</a:t>
                      </a:r>
                    </a:p>
                  </a:txBody>
                  <a:tcPr anchor="ctr"/>
                </a:tc>
                <a:tc>
                  <a:txBody>
                    <a:bodyPr/>
                    <a:lstStyle/>
                    <a:p>
                      <a:pPr algn="ctr"/>
                      <a:r>
                        <a:rPr lang="en-US" sz="1400" dirty="0"/>
                        <a:t>2.7</a:t>
                      </a:r>
                    </a:p>
                  </a:txBody>
                  <a:tcPr anchor="ctr"/>
                </a:tc>
                <a:tc>
                  <a:txBody>
                    <a:bodyPr/>
                    <a:lstStyle/>
                    <a:p>
                      <a:r>
                        <a:rPr lang="en-US" sz="1400" dirty="0"/>
                        <a:t>Swenson 1997</a:t>
                      </a:r>
                    </a:p>
                  </a:txBody>
                  <a:tcPr anchor="ctr"/>
                </a:tc>
                <a:extLst>
                  <a:ext uri="{0D108BD9-81ED-4DB2-BD59-A6C34878D82A}">
                    <a16:rowId xmlns:a16="http://schemas.microsoft.com/office/drawing/2014/main" val="3075380993"/>
                  </a:ext>
                </a:extLst>
              </a:tr>
              <a:tr h="160060">
                <a:tc rowSpan="3">
                  <a:txBody>
                    <a:bodyPr/>
                    <a:lstStyle/>
                    <a:p>
                      <a:r>
                        <a:rPr lang="en-US" sz="1400" dirty="0"/>
                        <a:t>SS316</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Young’s modulus</a:t>
                      </a:r>
                    </a:p>
                  </a:txBody>
                  <a:tcPr anchor="ctr"/>
                </a:tc>
                <a:tc>
                  <a:txBody>
                    <a:bodyPr/>
                    <a:lstStyle/>
                    <a:p>
                      <a:pPr algn="ctr"/>
                      <a:r>
                        <a:rPr lang="en-US" sz="1400" dirty="0" err="1"/>
                        <a:t>GPa</a:t>
                      </a:r>
                      <a:endParaRPr lang="en-US" sz="1400" dirty="0"/>
                    </a:p>
                  </a:txBody>
                  <a:tcPr anchor="ctr"/>
                </a:tc>
                <a:tc gridSpan="3">
                  <a:txBody>
                    <a:bodyPr/>
                    <a:lstStyle/>
                    <a:p>
                      <a:pPr algn="ctr"/>
                      <a:r>
                        <a:rPr lang="en-US" sz="1400" dirty="0"/>
                        <a:t>208</a:t>
                      </a:r>
                    </a:p>
                  </a:txBody>
                  <a:tcPr anchor="ctr"/>
                </a:tc>
                <a:tc hMerge="1">
                  <a:txBody>
                    <a:bodyPr/>
                    <a:lstStyle/>
                    <a:p>
                      <a:endParaRPr lang="en-US" sz="1400" dirty="0"/>
                    </a:p>
                  </a:txBody>
                  <a:tcPr/>
                </a:tc>
                <a:tc hMerge="1">
                  <a:txBody>
                    <a:bodyPr/>
                    <a:lstStyle/>
                    <a:p>
                      <a:endParaRPr lang="en-US" sz="1400" dirty="0"/>
                    </a:p>
                  </a:txBody>
                  <a:tcPr/>
                </a:tc>
                <a:tc rowSpan="3">
                  <a:txBody>
                    <a:bodyPr/>
                    <a:lstStyle/>
                    <a:p>
                      <a:r>
                        <a:rPr lang="en-US" sz="1400" dirty="0" err="1"/>
                        <a:t>Ekin</a:t>
                      </a:r>
                      <a:r>
                        <a:rPr lang="en-US" sz="1400" dirty="0"/>
                        <a:t> 2006</a:t>
                      </a:r>
                    </a:p>
                  </a:txBody>
                  <a:tcPr anchor="ctr"/>
                </a:tc>
                <a:extLst>
                  <a:ext uri="{0D108BD9-81ED-4DB2-BD59-A6C34878D82A}">
                    <a16:rowId xmlns:a16="http://schemas.microsoft.com/office/drawing/2014/main" val="837634179"/>
                  </a:ext>
                </a:extLst>
              </a:tr>
              <a:tr h="160060">
                <a:tc vMerge="1">
                  <a:txBody>
                    <a:bodyPr/>
                    <a:lstStyle/>
                    <a:p>
                      <a:endParaRPr lang="en-US"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Poisson’s ratio</a:t>
                      </a:r>
                    </a:p>
                  </a:txBody>
                  <a:tcPr anchor="ctr"/>
                </a:tc>
                <a:tc>
                  <a:txBody>
                    <a:bodyPr/>
                    <a:lstStyle/>
                    <a:p>
                      <a:pPr algn="ctr"/>
                      <a:r>
                        <a:rPr lang="en-US" sz="1400" dirty="0"/>
                        <a:t>-</a:t>
                      </a:r>
                    </a:p>
                  </a:txBody>
                  <a:tcPr anchor="ctr"/>
                </a:tc>
                <a:tc gridSpan="3">
                  <a:txBody>
                    <a:bodyPr/>
                    <a:lstStyle/>
                    <a:p>
                      <a:pPr algn="ctr"/>
                      <a:r>
                        <a:rPr lang="en-US" sz="1400" dirty="0"/>
                        <a:t>0.28</a:t>
                      </a:r>
                    </a:p>
                  </a:txBody>
                  <a:tcPr anchor="ctr"/>
                </a:tc>
                <a:tc hMerge="1">
                  <a:txBody>
                    <a:bodyPr/>
                    <a:lstStyle/>
                    <a:p>
                      <a:endParaRPr lang="en-US" sz="1400" dirty="0"/>
                    </a:p>
                  </a:txBody>
                  <a:tcPr/>
                </a:tc>
                <a:tc hMerge="1">
                  <a:txBody>
                    <a:bodyPr/>
                    <a:lstStyle/>
                    <a:p>
                      <a:endParaRPr lang="en-US" sz="1400" dirty="0"/>
                    </a:p>
                  </a:txBody>
                  <a:tcPr/>
                </a:tc>
                <a:tc vMerge="1">
                  <a:txBody>
                    <a:bodyPr/>
                    <a:lstStyle/>
                    <a:p>
                      <a:endParaRPr lang="en-US" sz="1400" dirty="0"/>
                    </a:p>
                  </a:txBody>
                  <a:tcPr/>
                </a:tc>
                <a:extLst>
                  <a:ext uri="{0D108BD9-81ED-4DB2-BD59-A6C34878D82A}">
                    <a16:rowId xmlns:a16="http://schemas.microsoft.com/office/drawing/2014/main" val="3345358492"/>
                  </a:ext>
                </a:extLst>
              </a:tr>
              <a:tr h="160060">
                <a:tc vMerge="1">
                  <a:txBody>
                    <a:bodyPr/>
                    <a:lstStyle/>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CTE(4K-293K)</a:t>
                      </a:r>
                    </a:p>
                  </a:txBody>
                  <a:tcPr anchor="ctr"/>
                </a:tc>
                <a:tc>
                  <a:txBody>
                    <a:bodyPr/>
                    <a:lstStyle/>
                    <a:p>
                      <a:pPr algn="ctr"/>
                      <a:r>
                        <a:rPr lang="en-US" sz="1400" dirty="0"/>
                        <a:t>mm/m</a:t>
                      </a:r>
                    </a:p>
                  </a:txBody>
                  <a:tcPr anchor="ctr"/>
                </a:tc>
                <a:tc gridSpan="3">
                  <a:txBody>
                    <a:bodyPr/>
                    <a:lstStyle/>
                    <a:p>
                      <a:pPr algn="ctr"/>
                      <a:r>
                        <a:rPr lang="en-US" sz="1400" dirty="0"/>
                        <a:t>3.0</a:t>
                      </a:r>
                    </a:p>
                  </a:txBody>
                  <a:tcPr anchor="ctr"/>
                </a:tc>
                <a:tc hMerge="1">
                  <a:txBody>
                    <a:bodyPr/>
                    <a:lstStyle/>
                    <a:p>
                      <a:endParaRPr lang="en-US" sz="1400" dirty="0"/>
                    </a:p>
                  </a:txBody>
                  <a:tcPr/>
                </a:tc>
                <a:tc hMerge="1">
                  <a:txBody>
                    <a:bodyPr/>
                    <a:lstStyle/>
                    <a:p>
                      <a:endParaRPr lang="en-US" sz="1400" dirty="0"/>
                    </a:p>
                  </a:txBody>
                  <a:tcPr/>
                </a:tc>
                <a:tc vMerge="1">
                  <a:txBody>
                    <a:bodyPr/>
                    <a:lstStyle/>
                    <a:p>
                      <a:endParaRPr lang="en-US" sz="1400" dirty="0"/>
                    </a:p>
                  </a:txBody>
                  <a:tcPr/>
                </a:tc>
                <a:extLst>
                  <a:ext uri="{0D108BD9-81ED-4DB2-BD59-A6C34878D82A}">
                    <a16:rowId xmlns:a16="http://schemas.microsoft.com/office/drawing/2014/main" val="2875227969"/>
                  </a:ext>
                </a:extLst>
              </a:tr>
              <a:tr h="160060">
                <a:tc rowSpan="3">
                  <a:txBody>
                    <a:bodyPr/>
                    <a:lstStyle/>
                    <a:p>
                      <a:r>
                        <a:rPr lang="en-US" sz="1400" dirty="0"/>
                        <a:t>Aluminum 6061-T6</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Young’s modulus</a:t>
                      </a:r>
                    </a:p>
                  </a:txBody>
                  <a:tcPr anchor="ctr"/>
                </a:tc>
                <a:tc>
                  <a:txBody>
                    <a:bodyPr/>
                    <a:lstStyle/>
                    <a:p>
                      <a:pPr algn="ctr"/>
                      <a:r>
                        <a:rPr lang="en-US" sz="1400" dirty="0" err="1"/>
                        <a:t>GPa</a:t>
                      </a:r>
                      <a:endParaRPr lang="en-US" sz="1400" dirty="0"/>
                    </a:p>
                  </a:txBody>
                  <a:tcPr anchor="ctr"/>
                </a:tc>
                <a:tc gridSpan="3">
                  <a:txBody>
                    <a:bodyPr/>
                    <a:lstStyle/>
                    <a:p>
                      <a:pPr algn="ctr"/>
                      <a:r>
                        <a:rPr lang="en-US" sz="1400" dirty="0"/>
                        <a:t>78</a:t>
                      </a:r>
                    </a:p>
                  </a:txBody>
                  <a:tcPr anchor="ctr"/>
                </a:tc>
                <a:tc hMerge="1">
                  <a:txBody>
                    <a:bodyPr/>
                    <a:lstStyle/>
                    <a:p>
                      <a:endParaRPr lang="en-US"/>
                    </a:p>
                  </a:txBody>
                  <a:tcPr/>
                </a:tc>
                <a:tc hMerge="1">
                  <a:txBody>
                    <a:bodyPr/>
                    <a:lstStyle/>
                    <a:p>
                      <a:endParaRPr lang="en-US"/>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a:t>Ekin</a:t>
                      </a:r>
                      <a:r>
                        <a:rPr lang="en-US" sz="1400" dirty="0"/>
                        <a:t> 2006</a:t>
                      </a:r>
                    </a:p>
                  </a:txBody>
                  <a:tcPr anchor="ctr"/>
                </a:tc>
                <a:extLst>
                  <a:ext uri="{0D108BD9-81ED-4DB2-BD59-A6C34878D82A}">
                    <a16:rowId xmlns:a16="http://schemas.microsoft.com/office/drawing/2014/main" val="3992881510"/>
                  </a:ext>
                </a:extLst>
              </a:tr>
              <a:tr h="160060">
                <a:tc vMerge="1">
                  <a:txBody>
                    <a:bodyPr/>
                    <a:lstStyle/>
                    <a:p>
                      <a:endParaRPr lang="en-US"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Poisson’s ratio</a:t>
                      </a:r>
                    </a:p>
                  </a:txBody>
                  <a:tcPr anchor="ctr"/>
                </a:tc>
                <a:tc>
                  <a:txBody>
                    <a:bodyPr/>
                    <a:lstStyle/>
                    <a:p>
                      <a:pPr algn="ctr"/>
                      <a:r>
                        <a:rPr lang="en-US" sz="1400" dirty="0"/>
                        <a:t>-</a:t>
                      </a:r>
                    </a:p>
                  </a:txBody>
                  <a:tcPr anchor="ctr"/>
                </a:tc>
                <a:tc gridSpan="3">
                  <a:txBody>
                    <a:bodyPr/>
                    <a:lstStyle/>
                    <a:p>
                      <a:pPr algn="ctr"/>
                      <a:r>
                        <a:rPr lang="en-US" sz="1400" dirty="0"/>
                        <a:t>0.327</a:t>
                      </a:r>
                    </a:p>
                  </a:txBody>
                  <a:tcPr anchor="ctr"/>
                </a:tc>
                <a:tc hMerge="1">
                  <a:txBody>
                    <a:bodyPr/>
                    <a:lstStyle/>
                    <a:p>
                      <a:endParaRPr lang="en-US"/>
                    </a:p>
                  </a:txBody>
                  <a:tcPr/>
                </a:tc>
                <a:tc hMerge="1">
                  <a:txBody>
                    <a:bodyPr/>
                    <a:lstStyle/>
                    <a:p>
                      <a:endParaRPr lang="en-US"/>
                    </a:p>
                  </a:txBody>
                  <a:tcPr/>
                </a:tc>
                <a:tc vMerge="1">
                  <a:txBody>
                    <a:bodyPr/>
                    <a:lstStyle/>
                    <a:p>
                      <a:endParaRPr lang="en-US" sz="1400" dirty="0"/>
                    </a:p>
                  </a:txBody>
                  <a:tcPr anchor="ctr"/>
                </a:tc>
                <a:extLst>
                  <a:ext uri="{0D108BD9-81ED-4DB2-BD59-A6C34878D82A}">
                    <a16:rowId xmlns:a16="http://schemas.microsoft.com/office/drawing/2014/main" val="1500707152"/>
                  </a:ext>
                </a:extLst>
              </a:tr>
              <a:tr h="160060">
                <a:tc vMerge="1">
                  <a:txBody>
                    <a:bodyPr/>
                    <a:lstStyle/>
                    <a:p>
                      <a:endParaRPr lang="en-US"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CTE(4K-293K)</a:t>
                      </a:r>
                    </a:p>
                  </a:txBody>
                  <a:tcPr anchor="ctr"/>
                </a:tc>
                <a:tc>
                  <a:txBody>
                    <a:bodyPr/>
                    <a:lstStyle/>
                    <a:p>
                      <a:pPr algn="ctr"/>
                      <a:r>
                        <a:rPr lang="en-US" sz="1400" dirty="0"/>
                        <a:t>mm/m</a:t>
                      </a:r>
                    </a:p>
                  </a:txBody>
                  <a:tcPr anchor="ctr"/>
                </a:tc>
                <a:tc gridSpan="3">
                  <a:txBody>
                    <a:bodyPr/>
                    <a:lstStyle/>
                    <a:p>
                      <a:pPr algn="ctr"/>
                      <a:r>
                        <a:rPr lang="en-US" sz="1400" dirty="0"/>
                        <a:t>4.14</a:t>
                      </a:r>
                    </a:p>
                  </a:txBody>
                  <a:tcPr anchor="ctr"/>
                </a:tc>
                <a:tc hMerge="1">
                  <a:txBody>
                    <a:bodyPr/>
                    <a:lstStyle/>
                    <a:p>
                      <a:endParaRPr lang="en-US"/>
                    </a:p>
                  </a:txBody>
                  <a:tcPr/>
                </a:tc>
                <a:tc hMerge="1">
                  <a:txBody>
                    <a:bodyPr/>
                    <a:lstStyle/>
                    <a:p>
                      <a:endParaRPr lang="en-US"/>
                    </a:p>
                  </a:txBody>
                  <a:tcPr/>
                </a:tc>
                <a:tc vMerge="1">
                  <a:txBody>
                    <a:bodyPr/>
                    <a:lstStyle/>
                    <a:p>
                      <a:endParaRPr lang="en-US" sz="1400" dirty="0"/>
                    </a:p>
                  </a:txBody>
                  <a:tcPr anchor="ctr"/>
                </a:tc>
                <a:extLst>
                  <a:ext uri="{0D108BD9-81ED-4DB2-BD59-A6C34878D82A}">
                    <a16:rowId xmlns:a16="http://schemas.microsoft.com/office/drawing/2014/main" val="1326662333"/>
                  </a:ext>
                </a:extLst>
              </a:tr>
            </a:tbl>
          </a:graphicData>
        </a:graphic>
      </p:graphicFrame>
    </p:spTree>
    <p:extLst>
      <p:ext uri="{BB962C8B-B14F-4D97-AF65-F5344CB8AC3E}">
        <p14:creationId xmlns:p14="http://schemas.microsoft.com/office/powerpoint/2010/main" val="353115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2F1ABD7-879E-4628-9BDD-4235C51BBE2E}"/>
              </a:ext>
            </a:extLst>
          </p:cNvPr>
          <p:cNvPicPr>
            <a:picLocks noChangeAspect="1"/>
          </p:cNvPicPr>
          <p:nvPr/>
        </p:nvPicPr>
        <p:blipFill>
          <a:blip r:embed="rId2"/>
          <a:stretch>
            <a:fillRect/>
          </a:stretch>
        </p:blipFill>
        <p:spPr>
          <a:xfrm>
            <a:off x="4540574" y="1511787"/>
            <a:ext cx="4479228" cy="4236930"/>
          </a:xfrm>
          <a:prstGeom prst="rect">
            <a:avLst/>
          </a:prstGeom>
        </p:spPr>
      </p:pic>
      <p:pic>
        <p:nvPicPr>
          <p:cNvPr id="3" name="Picture 2">
            <a:extLst>
              <a:ext uri="{FF2B5EF4-FFF2-40B4-BE49-F238E27FC236}">
                <a16:creationId xmlns:a16="http://schemas.microsoft.com/office/drawing/2014/main" id="{1FC36E53-7FF5-4761-AA3A-4CDB45EE681A}"/>
              </a:ext>
            </a:extLst>
          </p:cNvPr>
          <p:cNvPicPr>
            <a:picLocks noChangeAspect="1"/>
          </p:cNvPicPr>
          <p:nvPr/>
        </p:nvPicPr>
        <p:blipFill>
          <a:blip r:embed="rId3"/>
          <a:stretch>
            <a:fillRect/>
          </a:stretch>
        </p:blipFill>
        <p:spPr>
          <a:xfrm>
            <a:off x="17616" y="1511787"/>
            <a:ext cx="4479228" cy="4236930"/>
          </a:xfrm>
          <a:prstGeom prst="rect">
            <a:avLst/>
          </a:prstGeom>
        </p:spPr>
      </p:pic>
      <p:sp>
        <p:nvSpPr>
          <p:cNvPr id="2" name="Title 1">
            <a:extLst>
              <a:ext uri="{FF2B5EF4-FFF2-40B4-BE49-F238E27FC236}">
                <a16:creationId xmlns:a16="http://schemas.microsoft.com/office/drawing/2014/main" id="{5B5D94D2-51E2-4105-B1A5-E336AE675205}"/>
              </a:ext>
            </a:extLst>
          </p:cNvPr>
          <p:cNvSpPr>
            <a:spLocks noGrp="1"/>
          </p:cNvSpPr>
          <p:nvPr>
            <p:ph type="title"/>
          </p:nvPr>
        </p:nvSpPr>
        <p:spPr/>
        <p:txBody>
          <a:bodyPr/>
          <a:lstStyle/>
          <a:p>
            <a:r>
              <a:rPr lang="en-US" dirty="0"/>
              <a:t>SS structure, zero interference everywhere</a:t>
            </a:r>
          </a:p>
        </p:txBody>
      </p:sp>
      <p:sp>
        <p:nvSpPr>
          <p:cNvPr id="4" name="Date Placeholder 3">
            <a:extLst>
              <a:ext uri="{FF2B5EF4-FFF2-40B4-BE49-F238E27FC236}">
                <a16:creationId xmlns:a16="http://schemas.microsoft.com/office/drawing/2014/main" id="{1001EA77-9DE8-4C9C-9C32-2F5D81F517AB}"/>
              </a:ext>
            </a:extLst>
          </p:cNvPr>
          <p:cNvSpPr>
            <a:spLocks noGrp="1"/>
          </p:cNvSpPr>
          <p:nvPr>
            <p:ph type="dt" sz="half" idx="10"/>
          </p:nvPr>
        </p:nvSpPr>
        <p:spPr/>
        <p:txBody>
          <a:bodyPr/>
          <a:lstStyle/>
          <a:p>
            <a:r>
              <a:rPr lang="en-US" altLang="en-US"/>
              <a:t>10/19/2018</a:t>
            </a:r>
          </a:p>
        </p:txBody>
      </p:sp>
      <p:sp>
        <p:nvSpPr>
          <p:cNvPr id="5" name="Footer Placeholder 4">
            <a:extLst>
              <a:ext uri="{FF2B5EF4-FFF2-40B4-BE49-F238E27FC236}">
                <a16:creationId xmlns:a16="http://schemas.microsoft.com/office/drawing/2014/main" id="{455F8EA6-D1EC-4BDC-96BC-618183D51C5C}"/>
              </a:ext>
            </a:extLst>
          </p:cNvPr>
          <p:cNvSpPr>
            <a:spLocks noGrp="1"/>
          </p:cNvSpPr>
          <p:nvPr>
            <p:ph type="ftr" sz="quarter" idx="11"/>
          </p:nvPr>
        </p:nvSpPr>
        <p:spPr/>
        <p:txBody>
          <a:bodyPr/>
          <a:lstStyle/>
          <a:p>
            <a:pPr>
              <a:defRPr/>
            </a:pPr>
            <a:r>
              <a:rPr lang="en-US"/>
              <a:t>Magnet R&amp;D meeting</a:t>
            </a:r>
            <a:endParaRPr lang="en-US" b="1"/>
          </a:p>
        </p:txBody>
      </p:sp>
      <p:sp>
        <p:nvSpPr>
          <p:cNvPr id="6" name="Slide Number Placeholder 5">
            <a:extLst>
              <a:ext uri="{FF2B5EF4-FFF2-40B4-BE49-F238E27FC236}">
                <a16:creationId xmlns:a16="http://schemas.microsoft.com/office/drawing/2014/main" id="{96E56191-5AA5-4C49-9947-B524C2FBEEDD}"/>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8" name="TextBox 7">
            <a:extLst>
              <a:ext uri="{FF2B5EF4-FFF2-40B4-BE49-F238E27FC236}">
                <a16:creationId xmlns:a16="http://schemas.microsoft.com/office/drawing/2014/main" id="{FFB72F7C-1090-498E-80F4-0E459239D0D1}"/>
              </a:ext>
            </a:extLst>
          </p:cNvPr>
          <p:cNvSpPr txBox="1"/>
          <p:nvPr/>
        </p:nvSpPr>
        <p:spPr>
          <a:xfrm>
            <a:off x="0" y="992505"/>
            <a:ext cx="9144000" cy="400110"/>
          </a:xfrm>
          <a:prstGeom prst="rect">
            <a:avLst/>
          </a:prstGeom>
          <a:noFill/>
        </p:spPr>
        <p:txBody>
          <a:bodyPr wrap="square" rtlCol="0">
            <a:spAutoFit/>
          </a:bodyPr>
          <a:lstStyle/>
          <a:p>
            <a:pPr algn="ctr"/>
            <a:r>
              <a:rPr lang="en-US" sz="2000" dirty="0"/>
              <a:t>After cool-down			   			At the maximum current</a:t>
            </a:r>
          </a:p>
        </p:txBody>
      </p:sp>
      <p:sp>
        <p:nvSpPr>
          <p:cNvPr id="10" name="TextBox 9">
            <a:extLst>
              <a:ext uri="{FF2B5EF4-FFF2-40B4-BE49-F238E27FC236}">
                <a16:creationId xmlns:a16="http://schemas.microsoft.com/office/drawing/2014/main" id="{6A0D7F8B-A272-4001-8489-EFA5D4177E13}"/>
              </a:ext>
            </a:extLst>
          </p:cNvPr>
          <p:cNvSpPr txBox="1"/>
          <p:nvPr/>
        </p:nvSpPr>
        <p:spPr>
          <a:xfrm>
            <a:off x="6034038" y="5125677"/>
            <a:ext cx="1492300" cy="307777"/>
          </a:xfrm>
          <a:prstGeom prst="rect">
            <a:avLst/>
          </a:prstGeom>
          <a:noFill/>
        </p:spPr>
        <p:txBody>
          <a:bodyPr wrap="square" rtlCol="0">
            <a:spAutoFit/>
          </a:bodyPr>
          <a:lstStyle/>
          <a:p>
            <a:r>
              <a:rPr lang="en-US" sz="1400" dirty="0" err="1">
                <a:solidFill>
                  <a:srgbClr val="000000"/>
                </a:solidFill>
                <a:latin typeface="Symbol" panose="05050102010706020507" pitchFamily="18" charset="2"/>
              </a:rPr>
              <a:t>s</a:t>
            </a:r>
            <a:r>
              <a:rPr lang="en-US" sz="1400" baseline="-25000" dirty="0" err="1">
                <a:solidFill>
                  <a:srgbClr val="000000"/>
                </a:solidFill>
              </a:rPr>
              <a:t>max</a:t>
            </a:r>
            <a:r>
              <a:rPr lang="en-US" sz="1400" dirty="0">
                <a:solidFill>
                  <a:srgbClr val="000000"/>
                </a:solidFill>
              </a:rPr>
              <a:t> = 132 </a:t>
            </a:r>
            <a:r>
              <a:rPr lang="en-US" sz="1400" dirty="0" err="1">
                <a:solidFill>
                  <a:srgbClr val="000000"/>
                </a:solidFill>
              </a:rPr>
              <a:t>MPa</a:t>
            </a:r>
            <a:endParaRPr lang="en-US" sz="1400" dirty="0">
              <a:solidFill>
                <a:srgbClr val="000000"/>
              </a:solidFill>
            </a:endParaRPr>
          </a:p>
        </p:txBody>
      </p:sp>
      <p:cxnSp>
        <p:nvCxnSpPr>
          <p:cNvPr id="11" name="Straight Arrow Connector 10">
            <a:extLst>
              <a:ext uri="{FF2B5EF4-FFF2-40B4-BE49-F238E27FC236}">
                <a16:creationId xmlns:a16="http://schemas.microsoft.com/office/drawing/2014/main" id="{1D31693E-22AE-44B6-9721-8F24F9AF6F5B}"/>
              </a:ext>
            </a:extLst>
          </p:cNvPr>
          <p:cNvCxnSpPr>
            <a:cxnSpLocks/>
          </p:cNvCxnSpPr>
          <p:nvPr/>
        </p:nvCxnSpPr>
        <p:spPr>
          <a:xfrm>
            <a:off x="6138973" y="4586133"/>
            <a:ext cx="0" cy="26085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03E719-D267-4B18-A3F8-CFBD5AF61A4F}"/>
              </a:ext>
            </a:extLst>
          </p:cNvPr>
          <p:cNvSpPr txBox="1"/>
          <p:nvPr/>
        </p:nvSpPr>
        <p:spPr>
          <a:xfrm>
            <a:off x="5759778" y="4237462"/>
            <a:ext cx="1854073" cy="307777"/>
          </a:xfrm>
          <a:prstGeom prst="rect">
            <a:avLst/>
          </a:prstGeom>
          <a:noFill/>
        </p:spPr>
        <p:txBody>
          <a:bodyPr wrap="square" rtlCol="0">
            <a:spAutoFit/>
          </a:bodyPr>
          <a:lstStyle/>
          <a:p>
            <a:r>
              <a:rPr lang="en-US" sz="1400" dirty="0">
                <a:solidFill>
                  <a:srgbClr val="000000"/>
                </a:solidFill>
              </a:rPr>
              <a:t>11 </a:t>
            </a:r>
            <a:r>
              <a:rPr lang="en-US" sz="1400" dirty="0">
                <a:solidFill>
                  <a:srgbClr val="000000"/>
                </a:solidFill>
                <a:latin typeface="Symbol" panose="05050102010706020507" pitchFamily="18" charset="2"/>
              </a:rPr>
              <a:t>m</a:t>
            </a:r>
            <a:r>
              <a:rPr lang="en-US" sz="1400" dirty="0">
                <a:solidFill>
                  <a:srgbClr val="000000"/>
                </a:solidFill>
              </a:rPr>
              <a:t>m gap</a:t>
            </a:r>
          </a:p>
        </p:txBody>
      </p:sp>
      <p:cxnSp>
        <p:nvCxnSpPr>
          <p:cNvPr id="13" name="Straight Arrow Connector 12">
            <a:extLst>
              <a:ext uri="{FF2B5EF4-FFF2-40B4-BE49-F238E27FC236}">
                <a16:creationId xmlns:a16="http://schemas.microsoft.com/office/drawing/2014/main" id="{0D5670D8-DA74-4768-9647-E3ECB25DD0B4}"/>
              </a:ext>
            </a:extLst>
          </p:cNvPr>
          <p:cNvCxnSpPr>
            <a:cxnSpLocks/>
          </p:cNvCxnSpPr>
          <p:nvPr/>
        </p:nvCxnSpPr>
        <p:spPr>
          <a:xfrm flipH="1">
            <a:off x="5821095" y="5038549"/>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9385036-3537-4199-90C3-D31FBC80AF97}"/>
              </a:ext>
            </a:extLst>
          </p:cNvPr>
          <p:cNvSpPr txBox="1"/>
          <p:nvPr/>
        </p:nvSpPr>
        <p:spPr>
          <a:xfrm>
            <a:off x="6205474" y="4884661"/>
            <a:ext cx="1272845" cy="307777"/>
          </a:xfrm>
          <a:prstGeom prst="rect">
            <a:avLst/>
          </a:prstGeom>
          <a:noFill/>
        </p:spPr>
        <p:txBody>
          <a:bodyPr wrap="square" rtlCol="0">
            <a:spAutoFit/>
          </a:bodyPr>
          <a:lstStyle/>
          <a:p>
            <a:r>
              <a:rPr lang="en-US" sz="1400" dirty="0">
                <a:solidFill>
                  <a:srgbClr val="000000"/>
                </a:solidFill>
              </a:rPr>
              <a:t>143 </a:t>
            </a:r>
            <a:r>
              <a:rPr lang="en-US" sz="1400" dirty="0">
                <a:solidFill>
                  <a:srgbClr val="000000"/>
                </a:solidFill>
                <a:latin typeface="Symbol" panose="05050102010706020507" pitchFamily="18" charset="2"/>
              </a:rPr>
              <a:t>m</a:t>
            </a:r>
            <a:r>
              <a:rPr lang="en-US" sz="1400" dirty="0">
                <a:solidFill>
                  <a:srgbClr val="000000"/>
                </a:solidFill>
              </a:rPr>
              <a:t>m gap</a:t>
            </a:r>
          </a:p>
        </p:txBody>
      </p:sp>
      <p:cxnSp>
        <p:nvCxnSpPr>
          <p:cNvPr id="16" name="Straight Arrow Connector 15">
            <a:extLst>
              <a:ext uri="{FF2B5EF4-FFF2-40B4-BE49-F238E27FC236}">
                <a16:creationId xmlns:a16="http://schemas.microsoft.com/office/drawing/2014/main" id="{FDE11A80-F50E-40A7-9F42-FA2C59EF505A}"/>
              </a:ext>
            </a:extLst>
          </p:cNvPr>
          <p:cNvCxnSpPr>
            <a:cxnSpLocks/>
          </p:cNvCxnSpPr>
          <p:nvPr/>
        </p:nvCxnSpPr>
        <p:spPr>
          <a:xfrm flipH="1">
            <a:off x="876604" y="5184101"/>
            <a:ext cx="425885"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1072E0D-C173-467A-A8DA-D90D4E29FF35}"/>
              </a:ext>
            </a:extLst>
          </p:cNvPr>
          <p:cNvSpPr txBox="1"/>
          <p:nvPr/>
        </p:nvSpPr>
        <p:spPr>
          <a:xfrm>
            <a:off x="1257717" y="5017585"/>
            <a:ext cx="1272845" cy="307777"/>
          </a:xfrm>
          <a:prstGeom prst="rect">
            <a:avLst/>
          </a:prstGeom>
          <a:noFill/>
        </p:spPr>
        <p:txBody>
          <a:bodyPr wrap="square" rtlCol="0">
            <a:spAutoFit/>
          </a:bodyPr>
          <a:lstStyle/>
          <a:p>
            <a:r>
              <a:rPr lang="en-US" sz="1400" dirty="0">
                <a:solidFill>
                  <a:srgbClr val="000000"/>
                </a:solidFill>
              </a:rPr>
              <a:t>8 </a:t>
            </a:r>
            <a:r>
              <a:rPr lang="en-US" sz="1400" dirty="0">
                <a:solidFill>
                  <a:srgbClr val="000000"/>
                </a:solidFill>
                <a:latin typeface="Symbol" panose="05050102010706020507" pitchFamily="18" charset="2"/>
              </a:rPr>
              <a:t>m</a:t>
            </a:r>
            <a:r>
              <a:rPr lang="en-US" sz="1400" dirty="0">
                <a:solidFill>
                  <a:srgbClr val="000000"/>
                </a:solidFill>
              </a:rPr>
              <a:t>m gap</a:t>
            </a:r>
          </a:p>
        </p:txBody>
      </p:sp>
      <p:sp>
        <p:nvSpPr>
          <p:cNvPr id="18" name="TextBox 17">
            <a:extLst>
              <a:ext uri="{FF2B5EF4-FFF2-40B4-BE49-F238E27FC236}">
                <a16:creationId xmlns:a16="http://schemas.microsoft.com/office/drawing/2014/main" id="{0F2634E3-5726-4065-B1F2-F49708E00AC3}"/>
              </a:ext>
            </a:extLst>
          </p:cNvPr>
          <p:cNvSpPr txBox="1"/>
          <p:nvPr/>
        </p:nvSpPr>
        <p:spPr>
          <a:xfrm>
            <a:off x="285570" y="5842139"/>
            <a:ext cx="4286430" cy="338554"/>
          </a:xfrm>
          <a:prstGeom prst="rect">
            <a:avLst/>
          </a:prstGeom>
          <a:noFill/>
        </p:spPr>
        <p:txBody>
          <a:bodyPr wrap="none" rtlCol="0">
            <a:spAutoFit/>
          </a:bodyPr>
          <a:lstStyle/>
          <a:p>
            <a:r>
              <a:rPr lang="en-US" sz="1600" dirty="0">
                <a:solidFill>
                  <a:srgbClr val="C00000"/>
                </a:solidFill>
              </a:rPr>
              <a:t>Small gap due to differential thermal contraction </a:t>
            </a:r>
          </a:p>
        </p:txBody>
      </p:sp>
      <p:sp>
        <p:nvSpPr>
          <p:cNvPr id="19" name="TextBox 18">
            <a:extLst>
              <a:ext uri="{FF2B5EF4-FFF2-40B4-BE49-F238E27FC236}">
                <a16:creationId xmlns:a16="http://schemas.microsoft.com/office/drawing/2014/main" id="{FDA98D69-64A0-4907-8F22-A261D83BC7DB}"/>
              </a:ext>
            </a:extLst>
          </p:cNvPr>
          <p:cNvSpPr txBox="1"/>
          <p:nvPr/>
        </p:nvSpPr>
        <p:spPr>
          <a:xfrm>
            <a:off x="4771841" y="5835844"/>
            <a:ext cx="4372159" cy="338554"/>
          </a:xfrm>
          <a:prstGeom prst="rect">
            <a:avLst/>
          </a:prstGeom>
          <a:noFill/>
        </p:spPr>
        <p:txBody>
          <a:bodyPr wrap="none" rtlCol="0">
            <a:spAutoFit/>
          </a:bodyPr>
          <a:lstStyle/>
          <a:p>
            <a:r>
              <a:rPr lang="en-US" sz="1600" dirty="0">
                <a:solidFill>
                  <a:srgbClr val="C00000"/>
                </a:solidFill>
              </a:rPr>
              <a:t>Large pole gap, stress concentration in the corner</a:t>
            </a:r>
          </a:p>
        </p:txBody>
      </p:sp>
      <p:sp>
        <p:nvSpPr>
          <p:cNvPr id="20" name="TextBox 19">
            <a:extLst>
              <a:ext uri="{FF2B5EF4-FFF2-40B4-BE49-F238E27FC236}">
                <a16:creationId xmlns:a16="http://schemas.microsoft.com/office/drawing/2014/main" id="{60DCAB4C-3548-4717-BD0F-0063D8594EBB}"/>
              </a:ext>
            </a:extLst>
          </p:cNvPr>
          <p:cNvSpPr txBox="1"/>
          <p:nvPr/>
        </p:nvSpPr>
        <p:spPr>
          <a:xfrm>
            <a:off x="521156" y="1840415"/>
            <a:ext cx="3238856" cy="923330"/>
          </a:xfrm>
          <a:prstGeom prst="rect">
            <a:avLst/>
          </a:prstGeom>
          <a:noFill/>
        </p:spPr>
        <p:txBody>
          <a:bodyPr wrap="square" rtlCol="0">
            <a:spAutoFit/>
          </a:bodyPr>
          <a:lstStyle/>
          <a:p>
            <a:r>
              <a:rPr lang="en-US" sz="1800" dirty="0">
                <a:solidFill>
                  <a:srgbClr val="C00000"/>
                </a:solidFill>
              </a:rPr>
              <a:t>Displacements are scaled up by a factor of 100 here and in the following plots </a:t>
            </a:r>
          </a:p>
        </p:txBody>
      </p:sp>
    </p:spTree>
    <p:extLst>
      <p:ext uri="{BB962C8B-B14F-4D97-AF65-F5344CB8AC3E}">
        <p14:creationId xmlns:p14="http://schemas.microsoft.com/office/powerpoint/2010/main" val="1994668167"/>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20390</TotalTime>
  <Words>1185</Words>
  <Application>Microsoft Office PowerPoint</Application>
  <PresentationFormat>On-screen Show (4:3)</PresentationFormat>
  <Paragraphs>305</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MS PGothic</vt:lpstr>
      <vt:lpstr>MS PGothic</vt:lpstr>
      <vt:lpstr>Arial</vt:lpstr>
      <vt:lpstr>Calibri</vt:lpstr>
      <vt:lpstr>Franklin Gothic Book</vt:lpstr>
      <vt:lpstr>Geneva</vt:lpstr>
      <vt:lpstr>Helvetica</vt:lpstr>
      <vt:lpstr>Symbol</vt:lpstr>
      <vt:lpstr>FNAL_TemplateMac_060514</vt:lpstr>
      <vt:lpstr>Fermilab: Footer Only</vt:lpstr>
      <vt:lpstr>PowerPoint Presentation</vt:lpstr>
      <vt:lpstr>Goals</vt:lpstr>
      <vt:lpstr>General constraints</vt:lpstr>
      <vt:lpstr>Common-coil design</vt:lpstr>
      <vt:lpstr>Block-type design</vt:lpstr>
      <vt:lpstr>Double block-type design</vt:lpstr>
      <vt:lpstr>Inverted double block-type design (i.e. common-coil)</vt:lpstr>
      <vt:lpstr>Assumptions for the structural analysis</vt:lpstr>
      <vt:lpstr>SS structure, zero interference everywhere</vt:lpstr>
      <vt:lpstr>SS structure and glued pad, horizontal interference</vt:lpstr>
      <vt:lpstr>SS structure and sliding pad, horizontal interference</vt:lpstr>
      <vt:lpstr>Aluminum structure and SS sliding pad, zero interference</vt:lpstr>
      <vt:lpstr>Aluminum structure and SS sliding pad, horizontal interference</vt:lpstr>
      <vt:lpstr>Assembly - bolted structure</vt:lpstr>
      <vt:lpstr>Bolt selection</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Field Magnet design</dc:title>
  <dc:creator>Vadim Kashikhin x6546 12305N</dc:creator>
  <cp:lastModifiedBy>Vadim Kashikhin x6546 12305N</cp:lastModifiedBy>
  <cp:revision>225</cp:revision>
  <cp:lastPrinted>2018-06-05T01:12:03Z</cp:lastPrinted>
  <dcterms:created xsi:type="dcterms:W3CDTF">2018-01-02T17:29:26Z</dcterms:created>
  <dcterms:modified xsi:type="dcterms:W3CDTF">2019-01-17T00:16:10Z</dcterms:modified>
</cp:coreProperties>
</file>