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331" r:id="rId2"/>
    <p:sldId id="332" r:id="rId3"/>
    <p:sldId id="344" r:id="rId4"/>
    <p:sldId id="337" r:id="rId5"/>
    <p:sldId id="336" r:id="rId6"/>
    <p:sldId id="335" r:id="rId7"/>
    <p:sldId id="338" r:id="rId8"/>
    <p:sldId id="340" r:id="rId9"/>
    <p:sldId id="343" r:id="rId10"/>
    <p:sldId id="334" r:id="rId11"/>
    <p:sldId id="339" r:id="rId12"/>
    <p:sldId id="33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55A0"/>
    <a:srgbClr val="104282"/>
    <a:srgbClr val="0B387C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75"/>
    <p:restoredTop sz="50000"/>
  </p:normalViewPr>
  <p:slideViewPr>
    <p:cSldViewPr snapToGrid="0" snapToObjects="1">
      <p:cViewPr varScale="1">
        <p:scale>
          <a:sx n="104" d="100"/>
          <a:sy n="104" d="100"/>
        </p:scale>
        <p:origin x="9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1/17/19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1/17/19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8030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51611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age 9" descr="bande-02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" y="6150798"/>
            <a:ext cx="946458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682" r:id="rId14"/>
    <p:sldLayoutId id="2147483683" r:id="rId1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Integration of Custom Elements into STEAM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body" idx="10"/>
          </p:nvPr>
        </p:nvSpPr>
        <p:spPr>
          <a:xfrm>
            <a:off x="457200" y="3595816"/>
            <a:ext cx="7376984" cy="1285102"/>
          </a:xfrm>
        </p:spPr>
        <p:txBody>
          <a:bodyPr>
            <a:normAutofit/>
          </a:bodyPr>
          <a:lstStyle/>
          <a:p>
            <a:r>
              <a:rPr lang="en-GB" sz="1600" dirty="0"/>
              <a:t>B. Auchmann CERN/PSI, L. </a:t>
            </a:r>
            <a:r>
              <a:rPr lang="en-GB" sz="1600" dirty="0" err="1"/>
              <a:t>Bortot</a:t>
            </a:r>
            <a:r>
              <a:rPr lang="en-GB" sz="1600" dirty="0"/>
              <a:t> CERN, L. Brouwer LBNL, </a:t>
            </a:r>
            <a:br>
              <a:rPr lang="en-GB" sz="1600" dirty="0"/>
            </a:br>
            <a:r>
              <a:rPr lang="en-GB" sz="1600" dirty="0"/>
              <a:t>M. </a:t>
            </a:r>
            <a:r>
              <a:rPr lang="en-GB" sz="1600" dirty="0" err="1"/>
              <a:t>Maciejewski</a:t>
            </a:r>
            <a:r>
              <a:rPr lang="en-GB" sz="1600" dirty="0"/>
              <a:t> CERN, </a:t>
            </a:r>
            <a:r>
              <a:rPr lang="en-GB" sz="1600" dirty="0" err="1"/>
              <a:t>Mathijs</a:t>
            </a:r>
            <a:r>
              <a:rPr lang="en-GB" sz="1600" dirty="0"/>
              <a:t> </a:t>
            </a:r>
            <a:r>
              <a:rPr lang="en-GB" sz="1600" dirty="0" err="1"/>
              <a:t>Mentink</a:t>
            </a:r>
            <a:r>
              <a:rPr lang="en-GB" sz="1600" dirty="0"/>
              <a:t> CERN, M. </a:t>
            </a:r>
            <a:r>
              <a:rPr lang="en-GB" sz="1600" dirty="0" err="1"/>
              <a:t>Prioli</a:t>
            </a:r>
            <a:r>
              <a:rPr lang="en-GB" sz="1600" dirty="0"/>
              <a:t> INFN, </a:t>
            </a:r>
            <a:br>
              <a:rPr lang="en-GB" sz="1600" dirty="0"/>
            </a:br>
            <a:r>
              <a:rPr lang="en-GB" sz="1600" dirty="0"/>
              <a:t>E. </a:t>
            </a:r>
            <a:r>
              <a:rPr lang="en-GB" sz="1600" dirty="0" err="1"/>
              <a:t>Ravaioli</a:t>
            </a:r>
            <a:r>
              <a:rPr lang="en-GB" sz="1600" dirty="0"/>
              <a:t> CERN, A. </a:t>
            </a:r>
            <a:r>
              <a:rPr lang="en-GB" sz="1600" dirty="0" err="1"/>
              <a:t>Verweij</a:t>
            </a:r>
            <a:r>
              <a:rPr lang="en-GB" sz="1600" dirty="0"/>
              <a:t> CERN</a:t>
            </a:r>
            <a:br>
              <a:rPr lang="en-GB" sz="1600" dirty="0"/>
            </a:br>
            <a:r>
              <a:rPr lang="en-GB" sz="1600" dirty="0"/>
              <a:t>	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91680" y="6201867"/>
            <a:ext cx="7790061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600" dirty="0">
                <a:solidFill>
                  <a:srgbClr val="969696"/>
                </a:solidFill>
                <a:latin typeface="+mn-lt"/>
              </a:rPr>
              <a:t>US-MDP Annual Meeting, January 17, 2019, FNAL.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600" kern="1000" spc="30" dirty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55782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D3E7-5E95-B94A-9A40-E7339D7145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8521B1-BA37-2140-8613-8586DF2CF064}"/>
              </a:ext>
            </a:extLst>
          </p:cNvPr>
          <p:cNvGrpSpPr/>
          <p:nvPr/>
        </p:nvGrpSpPr>
        <p:grpSpPr>
          <a:xfrm>
            <a:off x="364866" y="141346"/>
            <a:ext cx="8260153" cy="5837640"/>
            <a:chOff x="179512" y="116632"/>
            <a:chExt cx="8827665" cy="623871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C098430-B4CB-564E-AE41-AD30DD7CCF41}"/>
                </a:ext>
              </a:extLst>
            </p:cNvPr>
            <p:cNvSpPr/>
            <p:nvPr/>
          </p:nvSpPr>
          <p:spPr bwMode="auto">
            <a:xfrm>
              <a:off x="567929" y="116632"/>
              <a:ext cx="1757353" cy="7200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CBF7794-6B14-0342-AB90-393C84647E47}"/>
                </a:ext>
              </a:extLst>
            </p:cNvPr>
            <p:cNvSpPr/>
            <p:nvPr/>
          </p:nvSpPr>
          <p:spPr>
            <a:xfrm>
              <a:off x="4275525" y="2547894"/>
              <a:ext cx="3809469" cy="3807452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Tools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COMSOL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QLASA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DCA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PSpice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LEDET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Cryosoft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LTSpice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518A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PSIM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ANSYS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Opera, ROXIE, viewers, etc.)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EC00BB9-93D4-C945-86F1-C570D42D7B64}"/>
                </a:ext>
              </a:extLst>
            </p:cNvPr>
            <p:cNvSpPr/>
            <p:nvPr/>
          </p:nvSpPr>
          <p:spPr>
            <a:xfrm>
              <a:off x="2618855" y="2547893"/>
              <a:ext cx="1196539" cy="3783563"/>
            </a:xfrm>
            <a:prstGeom prst="roundRect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Model-Generator APIs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(Java)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SIGMA: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COMSOL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ANSYS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b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LEDET, QLASA, </a:t>
              </a:r>
              <a:r>
                <a:rPr kumimoji="0" lang="en-US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GetDP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SING: </a:t>
              </a:r>
              <a:r>
                <a:rPr kumimoji="0" lang="en-US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PSPice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b="1" i="0" u="none" strike="noStrike" kern="0" cap="none" spc="0" normalizeH="0" baseline="0" noProof="0" dirty="0" err="1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LTSPice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A3DCB2B-756F-6042-AFC0-398D4E8CB7D1}"/>
                </a:ext>
              </a:extLst>
            </p:cNvPr>
            <p:cNvSpPr/>
            <p:nvPr/>
          </p:nvSpPr>
          <p:spPr>
            <a:xfrm>
              <a:off x="2618854" y="404664"/>
              <a:ext cx="5466139" cy="667215"/>
            </a:xfrm>
            <a:prstGeom prst="roundRect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Meta-Method APIs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(Java,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MpCCI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Cosimulation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8524CE4F-0505-BF41-82CA-594DD6A0307F}"/>
                </a:ext>
              </a:extLst>
            </p:cNvPr>
            <p:cNvSpPr/>
            <p:nvPr/>
          </p:nvSpPr>
          <p:spPr>
            <a:xfrm>
              <a:off x="3914770" y="4287458"/>
              <a:ext cx="271007" cy="205455"/>
            </a:xfrm>
            <a:prstGeom prst="rightArrow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2659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93525FE5-2122-AD4C-A14D-5544D5DD1FF7}"/>
                </a:ext>
              </a:extLst>
            </p:cNvPr>
            <p:cNvSpPr/>
            <p:nvPr/>
          </p:nvSpPr>
          <p:spPr>
            <a:xfrm rot="5400000">
              <a:off x="5896078" y="2231151"/>
              <a:ext cx="271589" cy="206925"/>
            </a:xfrm>
            <a:prstGeom prst="rightArrow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755E99D-5898-B247-88C0-68C2305D1C25}"/>
                </a:ext>
              </a:extLst>
            </p:cNvPr>
            <p:cNvSpPr/>
            <p:nvPr/>
          </p:nvSpPr>
          <p:spPr>
            <a:xfrm>
              <a:off x="4275524" y="1228599"/>
              <a:ext cx="3809469" cy="928528"/>
            </a:xfrm>
            <a:prstGeom prst="roundRect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Tool Adapters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(Java)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COMSOL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PSpice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b="1" i="0" u="none" strike="noStrike" kern="0" cap="none" spc="0" normalizeH="0" baseline="0" noProof="0" dirty="0" err="1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LTSpice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QLASA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LEDET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ANSYS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, 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PSIM</a:t>
              </a: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7CCF1266-4CF0-F64A-9BB1-B430DFA742FD}"/>
                </a:ext>
              </a:extLst>
            </p:cNvPr>
            <p:cNvSpPr/>
            <p:nvPr/>
          </p:nvSpPr>
          <p:spPr>
            <a:xfrm rot="16200000">
              <a:off x="6174462" y="2228406"/>
              <a:ext cx="271589" cy="206925"/>
            </a:xfrm>
            <a:prstGeom prst="rightArrow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A51E6A9-2A86-924B-8DC0-BD04AA690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921" y="2993758"/>
              <a:ext cx="800865" cy="77006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DA317A1-955B-504D-B3D6-07D7EDE49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6312" y="4004418"/>
              <a:ext cx="800865" cy="770064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25306739-8871-194C-98C8-CF95EB3BEF38}"/>
                </a:ext>
              </a:extLst>
            </p:cNvPr>
            <p:cNvSpPr/>
            <p:nvPr/>
          </p:nvSpPr>
          <p:spPr>
            <a:xfrm rot="16200000">
              <a:off x="-1184443" y="2988291"/>
              <a:ext cx="5926793" cy="759540"/>
            </a:xfrm>
            <a:prstGeom prst="roundRect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Frontend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b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Jupyter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Mathematica,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Matlab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Python, Java, etc.)</a:t>
              </a:r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49F21BDA-4092-BE4E-B1CA-4AEB4496AD91}"/>
                </a:ext>
              </a:extLst>
            </p:cNvPr>
            <p:cNvSpPr/>
            <p:nvPr/>
          </p:nvSpPr>
          <p:spPr>
            <a:xfrm>
              <a:off x="2262485" y="526192"/>
              <a:ext cx="274822" cy="206925"/>
            </a:xfrm>
            <a:prstGeom prst="rightArrow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EA4A5748-AB36-F04E-B021-33C11A10C62F}"/>
                </a:ext>
              </a:extLst>
            </p:cNvPr>
            <p:cNvSpPr/>
            <p:nvPr/>
          </p:nvSpPr>
          <p:spPr>
            <a:xfrm rot="10800000">
              <a:off x="2241428" y="753176"/>
              <a:ext cx="274822" cy="206925"/>
            </a:xfrm>
            <a:prstGeom prst="rightArrow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5C5A732C-2044-334D-8F15-C6A521BBA113}"/>
                </a:ext>
              </a:extLst>
            </p:cNvPr>
            <p:cNvSpPr/>
            <p:nvPr/>
          </p:nvSpPr>
          <p:spPr>
            <a:xfrm>
              <a:off x="2249569" y="4285988"/>
              <a:ext cx="274822" cy="206925"/>
            </a:xfrm>
            <a:prstGeom prst="rightArrow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Content Placeholder 4">
              <a:extLst>
                <a:ext uri="{FF2B5EF4-FFF2-40B4-BE49-F238E27FC236}">
                  <a16:creationId xmlns:a16="http://schemas.microsoft.com/office/drawing/2014/main" id="{C6C314BC-FC43-B14B-A9EE-FB012E07B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972" y="1411347"/>
              <a:ext cx="1541908" cy="54102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E022FE9-186B-AC43-8798-49B79D801C9C}"/>
                </a:ext>
              </a:extLst>
            </p:cNvPr>
            <p:cNvSpPr/>
            <p:nvPr/>
          </p:nvSpPr>
          <p:spPr>
            <a:xfrm rot="16200000">
              <a:off x="-310139" y="5084557"/>
              <a:ext cx="1738842" cy="759540"/>
            </a:xfrm>
            <a:prstGeom prst="roundRect">
              <a:avLst/>
            </a:prstGeom>
            <a:noFill/>
            <a:ln w="28575" cap="flat" cmpd="sng" algn="ctr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ROXIE parser</a:t>
              </a: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F2175D99-BA88-C048-B34F-A5645D97313F}"/>
                </a:ext>
              </a:extLst>
            </p:cNvPr>
            <p:cNvSpPr/>
            <p:nvPr/>
          </p:nvSpPr>
          <p:spPr>
            <a:xfrm>
              <a:off x="1028480" y="5360864"/>
              <a:ext cx="274822" cy="206925"/>
            </a:xfrm>
            <a:prstGeom prst="rightArrow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6502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D3992D-9895-0547-B6CA-599EF7C51A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052736"/>
            <a:ext cx="7742237" cy="4679951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518A42"/>
                </a:solidFill>
              </a:rPr>
              <a:t>The tool is </a:t>
            </a:r>
            <a:r>
              <a:rPr lang="en-US" sz="1800" dirty="0"/>
              <a:t>the UDE-enhanced custom-compiled version of ANSYS – </a:t>
            </a:r>
            <a:r>
              <a:rPr lang="en-US" sz="1800" dirty="0">
                <a:solidFill>
                  <a:srgbClr val="518A42"/>
                </a:solidFill>
              </a:rPr>
              <a:t>distributed and supported by </a:t>
            </a:r>
            <a:r>
              <a:rPr lang="en-US" sz="1800" dirty="0" err="1">
                <a:solidFill>
                  <a:srgbClr val="518A42"/>
                </a:solidFill>
              </a:rPr>
              <a:t>Lucas&amp;Co</a:t>
            </a:r>
            <a:r>
              <a:rPr lang="en-US" sz="1800" dirty="0">
                <a:solidFill>
                  <a:srgbClr val="518A42"/>
                </a:solidFill>
              </a:rPr>
              <a:t> @ LBNL</a:t>
            </a:r>
            <a:r>
              <a:rPr lang="en-US" sz="1800" dirty="0"/>
              <a:t>.</a:t>
            </a:r>
          </a:p>
          <a:p>
            <a:r>
              <a:rPr lang="en-US" sz="1800" dirty="0">
                <a:solidFill>
                  <a:srgbClr val="0070C0"/>
                </a:solidFill>
              </a:rPr>
              <a:t>STEAM integration </a:t>
            </a:r>
            <a:r>
              <a:rPr lang="en-US" sz="1800" dirty="0"/>
              <a:t>is done via:</a:t>
            </a:r>
          </a:p>
          <a:p>
            <a:pPr lvl="1"/>
            <a:r>
              <a:rPr lang="en-US" sz="1600" dirty="0"/>
              <a:t>A </a:t>
            </a:r>
            <a:r>
              <a:rPr lang="en-US" sz="1600" dirty="0">
                <a:solidFill>
                  <a:srgbClr val="0070C0"/>
                </a:solidFill>
              </a:rPr>
              <a:t>tool adapter </a:t>
            </a:r>
            <a:r>
              <a:rPr lang="en-US" sz="1600" dirty="0"/>
              <a:t>for </a:t>
            </a:r>
            <a:r>
              <a:rPr lang="en-US" sz="1600" dirty="0" err="1"/>
              <a:t>cosimulation</a:t>
            </a:r>
            <a:r>
              <a:rPr lang="en-US" sz="1600" dirty="0"/>
              <a:t> and other (future) meta-methods – Exists!</a:t>
            </a:r>
          </a:p>
          <a:p>
            <a:pPr lvl="1"/>
            <a:r>
              <a:rPr lang="en-US" sz="1600" dirty="0"/>
              <a:t>A </a:t>
            </a:r>
            <a:r>
              <a:rPr lang="en-US" sz="1600" dirty="0">
                <a:solidFill>
                  <a:srgbClr val="0070C0"/>
                </a:solidFill>
              </a:rPr>
              <a:t>plugin to the SIGMA magnet-model generator</a:t>
            </a:r>
            <a:r>
              <a:rPr lang="en-US" sz="1600" dirty="0"/>
              <a:t>, translating the SIGMA data containers into </a:t>
            </a:r>
            <a:r>
              <a:rPr lang="en-US" sz="1600" dirty="0">
                <a:solidFill>
                  <a:srgbClr val="0070C0"/>
                </a:solidFill>
              </a:rPr>
              <a:t>ANSYS APDL input </a:t>
            </a:r>
            <a:r>
              <a:rPr lang="en-US" sz="1600" dirty="0"/>
              <a:t>(rather than COMSOL mph).</a:t>
            </a:r>
          </a:p>
          <a:p>
            <a:r>
              <a:rPr lang="en-US" sz="1800" dirty="0"/>
              <a:t>Estimated work-load: 1-week joint expert time (Lucas + </a:t>
            </a:r>
            <a:r>
              <a:rPr lang="en-US" sz="1800" dirty="0" err="1"/>
              <a:t>STEAMer</a:t>
            </a:r>
            <a:r>
              <a:rPr lang="en-US" sz="1800" dirty="0"/>
              <a:t>).</a:t>
            </a:r>
          </a:p>
          <a:p>
            <a:r>
              <a:rPr lang="en-US" sz="1800" dirty="0"/>
              <a:t>UDEs become directly usable to the growing STEAM community: CERN, INFN, CEA, CIEMAT.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A413DC-25D9-664B-B0B9-A17C8C55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UDE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37B2F-BD4B-6649-AB93-9A1F4FC9A0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11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380D4F9-51F6-F849-A142-A4C4C787BD41}"/>
              </a:ext>
            </a:extLst>
          </p:cNvPr>
          <p:cNvSpPr/>
          <p:nvPr/>
        </p:nvSpPr>
        <p:spPr>
          <a:xfrm>
            <a:off x="5438401" y="4684666"/>
            <a:ext cx="1811563" cy="1810604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CA1AFD-08A5-2B4D-9156-92DAAA5125E2}"/>
              </a:ext>
            </a:extLst>
          </p:cNvPr>
          <p:cNvSpPr/>
          <p:nvPr/>
        </p:nvSpPr>
        <p:spPr>
          <a:xfrm>
            <a:off x="4650584" y="4684666"/>
            <a:ext cx="569005" cy="1799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Model-Generator APIs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F18FAC-0B25-2243-8628-DE32A6EA83DF}"/>
              </a:ext>
            </a:extLst>
          </p:cNvPr>
          <p:cNvSpPr/>
          <p:nvPr/>
        </p:nvSpPr>
        <p:spPr>
          <a:xfrm>
            <a:off x="4650584" y="3665470"/>
            <a:ext cx="2599379" cy="317289"/>
          </a:xfrm>
          <a:prstGeom prst="roundRect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Meta-Method APIs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B8E4AC9-C512-9F4C-A07F-08C87F60A636}"/>
              </a:ext>
            </a:extLst>
          </p:cNvPr>
          <p:cNvSpPr/>
          <p:nvPr/>
        </p:nvSpPr>
        <p:spPr>
          <a:xfrm>
            <a:off x="5266999" y="5560404"/>
            <a:ext cx="128875" cy="97702"/>
          </a:xfrm>
          <a:prstGeom prst="rightArrow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26599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2B112EF-5FD1-F14D-B47C-EB1B606C388D}"/>
              </a:ext>
            </a:extLst>
          </p:cNvPr>
          <p:cNvSpPr/>
          <p:nvPr/>
        </p:nvSpPr>
        <p:spPr>
          <a:xfrm rot="5400000">
            <a:off x="6209042" y="4534042"/>
            <a:ext cx="129152" cy="98401"/>
          </a:xfrm>
          <a:prstGeom prst="rightArrow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EDD2E2A-912D-0D48-8845-B73D89AA7FD7}"/>
              </a:ext>
            </a:extLst>
          </p:cNvPr>
          <p:cNvSpPr/>
          <p:nvPr/>
        </p:nvSpPr>
        <p:spPr>
          <a:xfrm>
            <a:off x="5438400" y="4057286"/>
            <a:ext cx="1811563" cy="4415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 Adapters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C2EFEE6-9FB0-874E-AAF5-70A9BD0A1F2C}"/>
              </a:ext>
            </a:extLst>
          </p:cNvPr>
          <p:cNvSpPr/>
          <p:nvPr/>
        </p:nvSpPr>
        <p:spPr>
          <a:xfrm rot="16200000">
            <a:off x="6341426" y="4532736"/>
            <a:ext cx="129152" cy="98401"/>
          </a:xfrm>
          <a:prstGeom prst="rightArrow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5CC1AB-8826-7547-950F-885FFC22E9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040" y="4896693"/>
            <a:ext cx="380845" cy="3661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65C1C3-2BEC-6A43-9C9E-7329BBFD3F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491" y="5401189"/>
            <a:ext cx="380845" cy="366198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A96766F-52FA-1C4B-9717-C0FA2397E44C}"/>
              </a:ext>
            </a:extLst>
          </p:cNvPr>
          <p:cNvSpPr/>
          <p:nvPr/>
        </p:nvSpPr>
        <p:spPr>
          <a:xfrm rot="16200000">
            <a:off x="2841956" y="4894094"/>
            <a:ext cx="2818440" cy="361193"/>
          </a:xfrm>
          <a:prstGeom prst="roundRect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Frontend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C266323-5E9A-7C4D-885D-2FC8857365A2}"/>
              </a:ext>
            </a:extLst>
          </p:cNvPr>
          <p:cNvSpPr/>
          <p:nvPr/>
        </p:nvSpPr>
        <p:spPr>
          <a:xfrm>
            <a:off x="4481116" y="3723262"/>
            <a:ext cx="130689" cy="98401"/>
          </a:xfrm>
          <a:prstGeom prst="rightArrow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02CEA766-402C-C742-95E4-8F71DE5CF698}"/>
              </a:ext>
            </a:extLst>
          </p:cNvPr>
          <p:cNvSpPr/>
          <p:nvPr/>
        </p:nvSpPr>
        <p:spPr>
          <a:xfrm rot="10800000">
            <a:off x="4471102" y="3831202"/>
            <a:ext cx="130689" cy="98401"/>
          </a:xfrm>
          <a:prstGeom prst="rightArrow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AD96435D-CA86-8E49-A9D9-AE7952A2EB1E}"/>
              </a:ext>
            </a:extLst>
          </p:cNvPr>
          <p:cNvSpPr/>
          <p:nvPr/>
        </p:nvSpPr>
        <p:spPr>
          <a:xfrm>
            <a:off x="4468858" y="5461803"/>
            <a:ext cx="130689" cy="98401"/>
          </a:xfrm>
          <a:prstGeom prst="rightArrow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3C7A362-6A6C-7D47-9203-C71523FF39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194" y="4189982"/>
            <a:ext cx="733242" cy="2572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11194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D7DB95-0D72-A845-8DE9-0207CE5EED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STEAM platform is </a:t>
            </a:r>
            <a:r>
              <a:rPr lang="en-US" dirty="0">
                <a:solidFill>
                  <a:srgbClr val="0070C0"/>
                </a:solidFill>
              </a:rPr>
              <a:t>driven by accelerator-specific needs</a:t>
            </a:r>
            <a:r>
              <a:rPr lang="en-US" dirty="0"/>
              <a:t>.</a:t>
            </a:r>
          </a:p>
          <a:p>
            <a:r>
              <a:rPr lang="en-US" dirty="0"/>
              <a:t>We </a:t>
            </a:r>
            <a:r>
              <a:rPr lang="en-US" dirty="0">
                <a:solidFill>
                  <a:srgbClr val="0070C0"/>
                </a:solidFill>
              </a:rPr>
              <a:t>harness the power of co-simulation </a:t>
            </a:r>
            <a:r>
              <a:rPr lang="en-US" dirty="0"/>
              <a:t>with waveform relaxation to provide a </a:t>
            </a:r>
            <a:r>
              <a:rPr lang="en-US" dirty="0">
                <a:solidFill>
                  <a:srgbClr val="0070C0"/>
                </a:solidFill>
              </a:rPr>
              <a:t>new level of flexibility </a:t>
            </a:r>
            <a:r>
              <a:rPr lang="en-US" dirty="0"/>
              <a:t>in tackling complex interdependent problems.</a:t>
            </a:r>
          </a:p>
          <a:p>
            <a:r>
              <a:rPr lang="en-US" dirty="0"/>
              <a:t>We </a:t>
            </a:r>
            <a:r>
              <a:rPr lang="en-US" dirty="0">
                <a:solidFill>
                  <a:srgbClr val="0070C0"/>
                </a:solidFill>
              </a:rPr>
              <a:t>build upon </a:t>
            </a:r>
            <a:r>
              <a:rPr lang="en-US" dirty="0"/>
              <a:t>the feature sets and future innovation of </a:t>
            </a:r>
            <a:r>
              <a:rPr lang="en-US" dirty="0">
                <a:solidFill>
                  <a:srgbClr val="0070C0"/>
                </a:solidFill>
              </a:rPr>
              <a:t>commercial products as well as on well-proven community tools</a:t>
            </a:r>
            <a:r>
              <a:rPr lang="en-US" dirty="0"/>
              <a:t>.</a:t>
            </a:r>
          </a:p>
          <a:p>
            <a:r>
              <a:rPr lang="en-US" dirty="0"/>
              <a:t>We emphasize </a:t>
            </a:r>
            <a:r>
              <a:rPr lang="en-US" dirty="0">
                <a:solidFill>
                  <a:srgbClr val="0070C0"/>
                </a:solidFill>
              </a:rPr>
              <a:t>sustainable development</a:t>
            </a:r>
            <a:r>
              <a:rPr lang="en-US" dirty="0"/>
              <a:t>, growing and improving over time (e.g. 80% code coverage with automated unit tests, platform-independent build system, etc.).</a:t>
            </a:r>
          </a:p>
          <a:p>
            <a:r>
              <a:rPr lang="en-US" dirty="0"/>
              <a:t>The framework is used in the analysis of </a:t>
            </a:r>
            <a:r>
              <a:rPr lang="en-US" dirty="0">
                <a:solidFill>
                  <a:srgbClr val="0070C0"/>
                </a:solidFill>
              </a:rPr>
              <a:t>LHC </a:t>
            </a:r>
            <a:r>
              <a:rPr lang="en-US" dirty="0"/>
              <a:t>operation data, the design of the </a:t>
            </a:r>
            <a:r>
              <a:rPr lang="en-US" dirty="0">
                <a:solidFill>
                  <a:srgbClr val="0070C0"/>
                </a:solidFill>
              </a:rPr>
              <a:t>HL-LHC </a:t>
            </a:r>
            <a:r>
              <a:rPr lang="en-US" dirty="0"/>
              <a:t>upgrade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/>
              <a:t>and the </a:t>
            </a:r>
            <a:r>
              <a:rPr lang="en-US" dirty="0">
                <a:solidFill>
                  <a:srgbClr val="0070C0"/>
                </a:solidFill>
              </a:rPr>
              <a:t>Future Circular Collider study at most European labs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0070C0"/>
                </a:solidFill>
              </a:rPr>
              <a:t>APDL files based on LBNL’s ANSYS UDEs can be generated through the model-generator API</a:t>
            </a:r>
            <a:r>
              <a:rPr lang="en-US" dirty="0"/>
              <a:t>, thus making them available to a growing community of STEAM users, and integrating them into co-simulation scenarios.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EE3ABF-D48E-F842-BC9A-22D150D2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1F709-1E1D-4449-ABEC-60652F9587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12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E7A93E-3E91-284E-A7ED-1FB4FDAC3B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266" y="1321475"/>
            <a:ext cx="844956" cy="2964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798548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411997-CF50-EE44-B0FD-70119FE1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5AEB0-5350-A54A-9ED3-AE0C1150E0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3DEAF9-6528-5E47-B845-B1BB9CA94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5080"/>
            <a:ext cx="9144000" cy="4697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031CF8-E492-E04E-A5D2-47C9D4163771}"/>
              </a:ext>
            </a:extLst>
          </p:cNvPr>
          <p:cNvSpPr txBox="1"/>
          <p:nvPr/>
        </p:nvSpPr>
        <p:spPr>
          <a:xfrm>
            <a:off x="975126" y="5486401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154 magnets </a:t>
            </a:r>
            <a:r>
              <a:rPr lang="en-US">
                <a:solidFill>
                  <a:schemeClr val="bg1"/>
                </a:solidFill>
              </a:rPr>
              <a:t>in series, 7 MJ/magnet, 1.1 GJ/circuit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10352-57E4-3D41-8AC0-2195FCE4F7AC}"/>
              </a:ext>
            </a:extLst>
          </p:cNvPr>
          <p:cNvSpPr txBox="1"/>
          <p:nvPr/>
        </p:nvSpPr>
        <p:spPr>
          <a:xfrm>
            <a:off x="2067913" y="620395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Simulation of Transient Effects in Accelerator Magnets</a:t>
            </a:r>
          </a:p>
        </p:txBody>
      </p:sp>
    </p:spTree>
    <p:extLst>
      <p:ext uri="{BB962C8B-B14F-4D97-AF65-F5344CB8AC3E}">
        <p14:creationId xmlns:p14="http://schemas.microsoft.com/office/powerpoint/2010/main" val="38927621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85C6A0-F4DD-5E44-A780-465B7A4173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54620" y="2911028"/>
            <a:ext cx="3274972" cy="164428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26B2DC-A294-9242-AA21-32D122AA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Example: CLIQ on the </a:t>
            </a:r>
            <a:r>
              <a:rPr lang="en-US" sz="3200" dirty="0" err="1"/>
              <a:t>EuroCirCol</a:t>
            </a:r>
            <a:r>
              <a:rPr lang="en-US" sz="3200" dirty="0"/>
              <a:t>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2C1B9-3B79-6F49-97D0-D773B970D2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3E5B00-8A38-6E45-94EC-3CF7E9B08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03" y="1128124"/>
            <a:ext cx="3385206" cy="1827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1FEB13-21B0-0F4F-99FA-276BAE69B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894" y="4555308"/>
            <a:ext cx="3447879" cy="16222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928EC6-9796-0A4F-AAE1-163431B79183}"/>
              </a:ext>
            </a:extLst>
          </p:cNvPr>
          <p:cNvSpPr txBox="1"/>
          <p:nvPr/>
        </p:nvSpPr>
        <p:spPr>
          <a:xfrm>
            <a:off x="5617774" y="30316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Automatically generated </a:t>
            </a:r>
            <a:br>
              <a:rPr lang="en-US" sz="1800" kern="1000" spc="30" dirty="0">
                <a:latin typeface="+mn-lt"/>
                <a:cs typeface="Franklin Gothic Book"/>
              </a:rPr>
            </a:br>
            <a:r>
              <a:rPr lang="en-US" sz="1800" kern="1000" spc="30" dirty="0">
                <a:latin typeface="+mn-lt"/>
                <a:cs typeface="Franklin Gothic Book"/>
              </a:rPr>
              <a:t>COMSOL electro-thermal </a:t>
            </a:r>
            <a:br>
              <a:rPr lang="en-US" sz="1800" kern="1000" spc="30" dirty="0">
                <a:latin typeface="+mn-lt"/>
                <a:cs typeface="Franklin Gothic Book"/>
              </a:rPr>
            </a:br>
            <a:r>
              <a:rPr lang="en-US" sz="1800" kern="1000" spc="30" dirty="0">
                <a:latin typeface="+mn-lt"/>
                <a:cs typeface="Franklin Gothic Book"/>
              </a:rPr>
              <a:t>models with CLIQ.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E06C50-4044-A046-8784-7E0183920AC8}"/>
              </a:ext>
            </a:extLst>
          </p:cNvPr>
          <p:cNvSpPr txBox="1"/>
          <p:nvPr/>
        </p:nvSpPr>
        <p:spPr>
          <a:xfrm>
            <a:off x="1403648" y="63093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>
                <a:latin typeface="+mn-lt"/>
                <a:cs typeface="Franklin Gothic Book"/>
              </a:rPr>
              <a:t>M. </a:t>
            </a:r>
            <a:r>
              <a:rPr lang="en-US" sz="1400" kern="1000" spc="30" dirty="0" err="1">
                <a:latin typeface="+mn-lt"/>
                <a:cs typeface="Franklin Gothic Book"/>
              </a:rPr>
              <a:t>Prioli</a:t>
            </a:r>
            <a:r>
              <a:rPr lang="en-US" sz="1400" kern="1000" spc="30" dirty="0">
                <a:latin typeface="+mn-lt"/>
                <a:cs typeface="Franklin Gothic Book"/>
              </a:rPr>
              <a:t> et al., The CLIQ Quench Protection System Applied to the 16-T FCC-</a:t>
            </a:r>
            <a:r>
              <a:rPr lang="en-US" sz="1400" kern="1000" spc="30" dirty="0" err="1">
                <a:latin typeface="+mn-lt"/>
                <a:cs typeface="Franklin Gothic Book"/>
              </a:rPr>
              <a:t>hh</a:t>
            </a:r>
            <a:r>
              <a:rPr lang="en-US" sz="1400" kern="1000" spc="30" dirty="0">
                <a:latin typeface="+mn-lt"/>
                <a:cs typeface="Franklin Gothic Book"/>
              </a:rPr>
              <a:t> </a:t>
            </a:r>
            <a:br>
              <a:rPr lang="en-US" sz="1400" kern="1000" spc="30" dirty="0">
                <a:latin typeface="+mn-lt"/>
                <a:cs typeface="Franklin Gothic Book"/>
              </a:rPr>
            </a:br>
            <a:r>
              <a:rPr lang="en-US" sz="1400" kern="1000" spc="30" dirty="0">
                <a:latin typeface="+mn-lt"/>
                <a:cs typeface="Franklin Gothic Book"/>
              </a:rPr>
              <a:t>Dipole Magnets, submitted for publication, 2019.</a:t>
            </a:r>
          </a:p>
        </p:txBody>
      </p:sp>
    </p:spTree>
    <p:extLst>
      <p:ext uri="{BB962C8B-B14F-4D97-AF65-F5344CB8AC3E}">
        <p14:creationId xmlns:p14="http://schemas.microsoft.com/office/powerpoint/2010/main" val="31271127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1AC8A4-FB9D-4D4E-AFC6-C63074FE1C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64652" y="3661838"/>
            <a:ext cx="2509478" cy="251943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1250FF-A12C-7A4F-803A-AC7E2C95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Example FCC electro-thermo-mechanics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F17B-140D-5A4F-8808-B75A4B36D5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F6928C-9530-EB4E-BBE7-AB315E876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16" y="1043090"/>
            <a:ext cx="4023950" cy="2512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DF8D4B-2678-1043-BD3C-044DD4E16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494" y="1043090"/>
            <a:ext cx="3938975" cy="25129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220148-CC6C-A34B-AECD-CFEAF70D5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946" y="3631110"/>
            <a:ext cx="3322998" cy="2512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0023F4-A3F5-F840-A5E5-1B53200F2C1F}"/>
              </a:ext>
            </a:extLst>
          </p:cNvPr>
          <p:cNvSpPr txBox="1"/>
          <p:nvPr/>
        </p:nvSpPr>
        <p:spPr>
          <a:xfrm>
            <a:off x="1403648" y="63093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>
                <a:latin typeface="+mn-lt"/>
                <a:cs typeface="Franklin Gothic Book"/>
              </a:rPr>
              <a:t>M. </a:t>
            </a:r>
            <a:r>
              <a:rPr lang="en-US" sz="1400" kern="1000" spc="30" dirty="0" err="1">
                <a:latin typeface="+mn-lt"/>
                <a:cs typeface="Franklin Gothic Book"/>
              </a:rPr>
              <a:t>Prioli</a:t>
            </a:r>
            <a:r>
              <a:rPr lang="en-US" sz="1400" kern="1000" spc="30" dirty="0">
                <a:latin typeface="+mn-lt"/>
                <a:cs typeface="Franklin Gothic Book"/>
              </a:rPr>
              <a:t> et al., The CLIQ Quench Protection System Applied to the 16-T FCC-</a:t>
            </a:r>
            <a:r>
              <a:rPr lang="en-US" sz="1400" kern="1000" spc="30" dirty="0" err="1">
                <a:latin typeface="+mn-lt"/>
                <a:cs typeface="Franklin Gothic Book"/>
              </a:rPr>
              <a:t>hh</a:t>
            </a:r>
            <a:r>
              <a:rPr lang="en-US" sz="1400" kern="1000" spc="30" dirty="0">
                <a:latin typeface="+mn-lt"/>
                <a:cs typeface="Franklin Gothic Book"/>
              </a:rPr>
              <a:t> </a:t>
            </a:r>
            <a:br>
              <a:rPr lang="en-US" sz="1400" kern="1000" spc="30" dirty="0">
                <a:latin typeface="+mn-lt"/>
                <a:cs typeface="Franklin Gothic Book"/>
              </a:rPr>
            </a:br>
            <a:r>
              <a:rPr lang="en-US" sz="1400" kern="1000" spc="30" dirty="0">
                <a:latin typeface="+mn-lt"/>
                <a:cs typeface="Franklin Gothic Book"/>
              </a:rPr>
              <a:t>Dipole Magnets, submitted for publication, 2019.</a:t>
            </a:r>
          </a:p>
        </p:txBody>
      </p:sp>
    </p:spTree>
    <p:extLst>
      <p:ext uri="{BB962C8B-B14F-4D97-AF65-F5344CB8AC3E}">
        <p14:creationId xmlns:p14="http://schemas.microsoft.com/office/powerpoint/2010/main" val="12726781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9AE7DC-4BB9-9344-9071-58757579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Example: FCC Circuit QDS Sensitivity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91942-A5AF-A74C-BFEB-65BDB57B82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557CD2-5D9A-124D-8BD8-919020A6B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728"/>
            <a:ext cx="9144000" cy="4026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56883-72A9-B545-82B4-65AB96D1F458}"/>
              </a:ext>
            </a:extLst>
          </p:cNvPr>
          <p:cNvSpPr txBox="1"/>
          <p:nvPr/>
        </p:nvSpPr>
        <p:spPr>
          <a:xfrm>
            <a:off x="1404525" y="580707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SING circuit-model generator API, SIGMA magnet-model </a:t>
            </a:r>
            <a:br>
              <a:rPr lang="en-US" sz="1800" kern="1000" spc="30" dirty="0">
                <a:latin typeface="+mn-lt"/>
                <a:cs typeface="Franklin Gothic Book"/>
              </a:rPr>
            </a:br>
            <a:r>
              <a:rPr lang="en-US" sz="1800" kern="1000" spc="30" dirty="0">
                <a:latin typeface="+mn-lt"/>
                <a:cs typeface="Franklin Gothic Book"/>
              </a:rPr>
              <a:t>generator API, </a:t>
            </a:r>
            <a:r>
              <a:rPr lang="en-US" sz="1800" kern="1000" spc="30" dirty="0" err="1">
                <a:latin typeface="+mn-lt"/>
                <a:cs typeface="Franklin Gothic Book"/>
              </a:rPr>
              <a:t>cosimulation</a:t>
            </a:r>
            <a:r>
              <a:rPr lang="en-US" sz="1800" kern="1000" spc="30" dirty="0">
                <a:latin typeface="+mn-lt"/>
                <a:cs typeface="Franklin Gothic Book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B776E-22D8-FF40-9289-AD893F254904}"/>
              </a:ext>
            </a:extLst>
          </p:cNvPr>
          <p:cNvSpPr txBox="1"/>
          <p:nvPr/>
        </p:nvSpPr>
        <p:spPr>
          <a:xfrm>
            <a:off x="6876256" y="544227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>
                <a:latin typeface="+mn-lt"/>
                <a:cs typeface="Franklin Gothic Book"/>
              </a:rPr>
              <a:t>Courtesy M. </a:t>
            </a:r>
            <a:r>
              <a:rPr lang="en-US" sz="1400" kern="1000" spc="30" dirty="0" err="1">
                <a:latin typeface="+mn-lt"/>
                <a:cs typeface="Franklin Gothic Book"/>
              </a:rPr>
              <a:t>Prioli</a:t>
            </a:r>
            <a:endParaRPr lang="en-US" sz="1400" kern="1000" spc="30" dirty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969640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C92680-D05E-1345-962D-2E4090F5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Examples PSpice + COMSOL / LEDET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2787B-42E9-3C44-B779-EC06D69C73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4634E9-9EB1-9E4B-A6C6-D0B23840E98F}"/>
              </a:ext>
            </a:extLst>
          </p:cNvPr>
          <p:cNvGrpSpPr/>
          <p:nvPr/>
        </p:nvGrpSpPr>
        <p:grpSpPr>
          <a:xfrm>
            <a:off x="303970" y="984346"/>
            <a:ext cx="8840029" cy="5358235"/>
            <a:chOff x="0" y="800100"/>
            <a:chExt cx="9144000" cy="55424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6BACFB-C93A-914B-B26E-AF40A2747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90904"/>
              <a:ext cx="9144000" cy="386062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225B87-8EC8-C44A-956E-2C5138DF5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6755" y="4851533"/>
              <a:ext cx="1649557" cy="149104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907728D-8E3C-E940-A164-A0D5580DE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9074" y="800100"/>
              <a:ext cx="2555197" cy="191639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DA7E46-9B6E-AF46-8D50-C5DB5E67F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194" y="4851533"/>
              <a:ext cx="1649557" cy="149104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F385D5-EDEC-6049-85F4-3CA59D29F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1634" y="4851533"/>
              <a:ext cx="1649557" cy="149104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739A257-97F7-014A-897F-6A8DF4D90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9074" y="4851533"/>
              <a:ext cx="1649557" cy="149104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6D35AD9-09EF-2A4C-A7C6-88E0B82F6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684" y="1125073"/>
            <a:ext cx="2119921" cy="1673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0BF054-3D8A-DF4F-B972-CF953B9C1106}"/>
              </a:ext>
            </a:extLst>
          </p:cNvPr>
          <p:cNvSpPr txBox="1"/>
          <p:nvPr/>
        </p:nvSpPr>
        <p:spPr>
          <a:xfrm>
            <a:off x="2127556" y="642908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SIGMA magnet-model generator API + </a:t>
            </a:r>
            <a:r>
              <a:rPr lang="en-US" sz="1800" kern="1000" spc="30" dirty="0" err="1">
                <a:latin typeface="+mn-lt"/>
                <a:cs typeface="Franklin Gothic Book"/>
              </a:rPr>
              <a:t>cosimulation</a:t>
            </a:r>
            <a:r>
              <a:rPr lang="en-US" sz="1800" kern="1000" spc="30" dirty="0">
                <a:latin typeface="+mn-lt"/>
                <a:cs typeface="Franklin Gothic Book"/>
              </a:rPr>
              <a:t> API</a:t>
            </a:r>
          </a:p>
        </p:txBody>
      </p:sp>
    </p:spTree>
    <p:extLst>
      <p:ext uri="{BB962C8B-B14F-4D97-AF65-F5344CB8AC3E}">
        <p14:creationId xmlns:p14="http://schemas.microsoft.com/office/powerpoint/2010/main" val="31108609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F8F915-5713-FD48-AE00-492AF1E466A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42448" y="1391459"/>
            <a:ext cx="7742237" cy="434305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FA2F98-78B1-164C-8777-474FDB53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Example: </a:t>
            </a:r>
            <a:r>
              <a:rPr lang="en-US" sz="4000" dirty="0" err="1"/>
              <a:t>Tiina</a:t>
            </a:r>
            <a:r>
              <a:rPr lang="en-US" sz="4000" dirty="0"/>
              <a:t> </a:t>
            </a:r>
            <a:r>
              <a:rPr lang="en-US" sz="4000" dirty="0" err="1"/>
              <a:t>Salmi’s</a:t>
            </a:r>
            <a:r>
              <a:rPr lang="en-US" sz="4000" dirty="0"/>
              <a:t> FCC MQ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A0480-1AE0-A44F-83DD-AF717EDA4E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5F1C6-7ABE-724E-899F-A29D7159E85E}"/>
              </a:ext>
            </a:extLst>
          </p:cNvPr>
          <p:cNvSpPr txBox="1"/>
          <p:nvPr/>
        </p:nvSpPr>
        <p:spPr>
          <a:xfrm>
            <a:off x="899052" y="59748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First use of SIGMA by external user (</a:t>
            </a:r>
            <a:r>
              <a:rPr lang="en-US" sz="1800" kern="1000" spc="30" dirty="0" err="1">
                <a:latin typeface="+mn-lt"/>
                <a:cs typeface="Franklin Gothic Book"/>
              </a:rPr>
              <a:t>Tiina</a:t>
            </a:r>
            <a:r>
              <a:rPr lang="en-US" sz="1800" kern="1000" spc="30" dirty="0">
                <a:latin typeface="+mn-lt"/>
                <a:cs typeface="Franklin Gothic Book"/>
              </a:rPr>
              <a:t> </a:t>
            </a:r>
            <a:r>
              <a:rPr lang="en-US" sz="1800" kern="1000" spc="30" dirty="0" err="1">
                <a:latin typeface="+mn-lt"/>
                <a:cs typeface="Franklin Gothic Book"/>
              </a:rPr>
              <a:t>Salmi</a:t>
            </a:r>
            <a:r>
              <a:rPr lang="en-US" sz="1800" kern="1000" spc="30" dirty="0">
                <a:latin typeface="+mn-lt"/>
                <a:cs typeface="Franklin Gothic Book"/>
              </a:rPr>
              <a:t>, TUT, Finland) successful. </a:t>
            </a:r>
            <a:br>
              <a:rPr lang="en-US" sz="1800" kern="1000" spc="30" dirty="0">
                <a:latin typeface="+mn-lt"/>
                <a:cs typeface="Franklin Gothic Book"/>
              </a:rPr>
            </a:br>
            <a:r>
              <a:rPr lang="en-US" sz="1800" kern="1000" spc="30" dirty="0">
                <a:latin typeface="+mn-lt"/>
                <a:cs typeface="Franklin Gothic Book"/>
              </a:rPr>
              <a:t>Working simulations of FCC main quad within one week.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61CA9-D790-184E-AB42-2923AF9B8C67}"/>
              </a:ext>
            </a:extLst>
          </p:cNvPr>
          <p:cNvSpPr txBox="1"/>
          <p:nvPr/>
        </p:nvSpPr>
        <p:spPr>
          <a:xfrm>
            <a:off x="1356252" y="115110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>
                <a:latin typeface="+mn-lt"/>
                <a:cs typeface="Franklin Gothic Book"/>
              </a:rPr>
              <a:t>Slide from T. </a:t>
            </a:r>
            <a:r>
              <a:rPr lang="en-US" kern="1000" spc="30" dirty="0" err="1">
                <a:latin typeface="+mn-lt"/>
                <a:cs typeface="Franklin Gothic Book"/>
              </a:rPr>
              <a:t>Salmi</a:t>
            </a:r>
            <a:r>
              <a:rPr lang="en-US" kern="1000" spc="30" dirty="0">
                <a:latin typeface="+mn-lt"/>
                <a:cs typeface="Franklin Gothic Book"/>
              </a:rPr>
              <a:t> presentation at </a:t>
            </a:r>
            <a:r>
              <a:rPr lang="en-US" kern="1000" spc="30" dirty="0" err="1">
                <a:latin typeface="+mn-lt"/>
                <a:cs typeface="Franklin Gothic Book"/>
              </a:rPr>
              <a:t>EuroCirCol</a:t>
            </a:r>
            <a:r>
              <a:rPr lang="en-US" kern="1000" spc="30" dirty="0">
                <a:latin typeface="+mn-lt"/>
                <a:cs typeface="Franklin Gothic Book"/>
              </a:rPr>
              <a:t> 2018 annual meeting.</a:t>
            </a:r>
          </a:p>
        </p:txBody>
      </p:sp>
    </p:spTree>
    <p:extLst>
      <p:ext uri="{BB962C8B-B14F-4D97-AF65-F5344CB8AC3E}">
        <p14:creationId xmlns:p14="http://schemas.microsoft.com/office/powerpoint/2010/main" val="26163839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CDC194-3A18-C44B-9B00-2C326C392DF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51870" y="1093656"/>
            <a:ext cx="5139760" cy="449288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698F9AA-9D10-2840-ABBD-03F5F59E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Example: Ad-hoc Modeling Apps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0BDB-468C-D049-AF60-20C6650D20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0C0503-6C9D-F44A-B800-78D473939A87}"/>
              </a:ext>
            </a:extLst>
          </p:cNvPr>
          <p:cNvSpPr txBox="1"/>
          <p:nvPr/>
        </p:nvSpPr>
        <p:spPr>
          <a:xfrm>
            <a:off x="1073029" y="57567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>
                <a:latin typeface="+mn-lt"/>
                <a:cs typeface="Franklin Gothic Book"/>
              </a:rPr>
              <a:t>Pre-configured workflows via Frontends (Mathematica, </a:t>
            </a:r>
            <a:r>
              <a:rPr lang="en-US" sz="1400" kern="1000" spc="30" dirty="0" err="1">
                <a:latin typeface="+mn-lt"/>
                <a:cs typeface="Franklin Gothic Book"/>
              </a:rPr>
              <a:t>Matlab</a:t>
            </a:r>
            <a:r>
              <a:rPr lang="en-US" sz="1400" kern="1000" spc="30" dirty="0">
                <a:latin typeface="+mn-lt"/>
                <a:cs typeface="Franklin Gothic Book"/>
              </a:rPr>
              <a:t>, </a:t>
            </a:r>
            <a:r>
              <a:rPr lang="en-US" sz="1400" kern="1000" spc="30" dirty="0" err="1">
                <a:latin typeface="+mn-lt"/>
                <a:cs typeface="Franklin Gothic Book"/>
              </a:rPr>
              <a:t>Jupyter</a:t>
            </a:r>
            <a:r>
              <a:rPr lang="en-US" sz="1400" kern="1000" spc="30" dirty="0">
                <a:latin typeface="+mn-lt"/>
                <a:cs typeface="Franklin Gothic Book"/>
              </a:rPr>
              <a:t>) or COMSOL.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>
                <a:latin typeface="+mn-lt"/>
                <a:cs typeface="Franklin Gothic Book"/>
              </a:rPr>
              <a:t>Versioned apps replace a great deal of specialist simulation and documentation work.</a:t>
            </a:r>
          </a:p>
        </p:txBody>
      </p:sp>
    </p:spTree>
    <p:extLst>
      <p:ext uri="{BB962C8B-B14F-4D97-AF65-F5344CB8AC3E}">
        <p14:creationId xmlns:p14="http://schemas.microsoft.com/office/powerpoint/2010/main" val="21635533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C7FEBB-B2CB-2A4C-A79D-0D960ADB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Example: Lorenzo </a:t>
            </a:r>
            <a:r>
              <a:rPr lang="en-US" sz="2800" dirty="0" err="1"/>
              <a:t>Bortot</a:t>
            </a:r>
            <a:r>
              <a:rPr lang="en-US" sz="2800" dirty="0"/>
              <a:t> HTS Protection PhD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5FE40-1E2C-4847-883D-D0E7536084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E3453-99FB-7D4C-8B08-43CA05F30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204864"/>
            <a:ext cx="5110299" cy="3418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D1D8D0-A323-214A-91D6-C85B39606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71" y="1229107"/>
            <a:ext cx="7380312" cy="687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9A5A6C-F4FB-E341-A836-BDDD4A0154DB}"/>
              </a:ext>
            </a:extLst>
          </p:cNvPr>
          <p:cNvSpPr txBox="1"/>
          <p:nvPr/>
        </p:nvSpPr>
        <p:spPr>
          <a:xfrm>
            <a:off x="1462810" y="620395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L. </a:t>
            </a:r>
            <a:r>
              <a:rPr lang="en-US" sz="1800" kern="1000" spc="30" dirty="0" err="1">
                <a:latin typeface="+mn-lt"/>
                <a:cs typeface="Franklin Gothic Book"/>
              </a:rPr>
              <a:t>Bortot</a:t>
            </a:r>
            <a:r>
              <a:rPr lang="en-US" sz="1800" kern="1000" spc="30" dirty="0">
                <a:latin typeface="+mn-lt"/>
                <a:cs typeface="Franklin Gothic Book"/>
              </a:rPr>
              <a:t> abstract submitted to COMPUMAG 2019 conference.</a:t>
            </a:r>
          </a:p>
        </p:txBody>
      </p:sp>
    </p:spTree>
    <p:extLst>
      <p:ext uri="{BB962C8B-B14F-4D97-AF65-F5344CB8AC3E}">
        <p14:creationId xmlns:p14="http://schemas.microsoft.com/office/powerpoint/2010/main" val="3260873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ERNCobranding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397C0DF-4257-0B48-86D5-AD5AF0BFBE10}" vid="{F454E6D3-6570-1949-BCB1-478C31A3B5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CERNCobranding4-3</Template>
  <TotalTime>7</TotalTime>
  <Words>517</Words>
  <Application>Microsoft Macintosh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ヒラギノ角ゴ Pro W3</vt:lpstr>
      <vt:lpstr>Arial</vt:lpstr>
      <vt:lpstr>Calibri</vt:lpstr>
      <vt:lpstr>Franklin Gothic Book</vt:lpstr>
      <vt:lpstr>Georgia</vt:lpstr>
      <vt:lpstr>Rockwell</vt:lpstr>
      <vt:lpstr>Symbol</vt:lpstr>
      <vt:lpstr>Times</vt:lpstr>
      <vt:lpstr>CERNCobranding4-3</vt:lpstr>
      <vt:lpstr>Integration of Custom Elements into STEAM</vt:lpstr>
      <vt:lpstr>Motivation</vt:lpstr>
      <vt:lpstr>Example: CLIQ on the EuroCirCol Magnets</vt:lpstr>
      <vt:lpstr>Example FCC electro-thermo-mechanics</vt:lpstr>
      <vt:lpstr>Example: FCC Circuit QDS Sensitivity</vt:lpstr>
      <vt:lpstr>Examples PSpice + COMSOL / LEDET</vt:lpstr>
      <vt:lpstr>Example: Tiina Salmi’s FCC MQ</vt:lpstr>
      <vt:lpstr>Example: Ad-hoc Modeling Apps</vt:lpstr>
      <vt:lpstr>Example: Lorenzo Bortot HTS Protection PhD</vt:lpstr>
      <vt:lpstr>PowerPoint Presentation</vt:lpstr>
      <vt:lpstr>UDE Integration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2019-01-17T15:29:18Z</dcterms:created>
  <dcterms:modified xsi:type="dcterms:W3CDTF">2019-01-17T15:36:59Z</dcterms:modified>
</cp:coreProperties>
</file>