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5" r:id="rId1"/>
    <p:sldMasterId id="2147483797" r:id="rId2"/>
  </p:sldMasterIdLst>
  <p:notesMasterIdLst>
    <p:notesMasterId r:id="rId28"/>
  </p:notesMasterIdLst>
  <p:handoutMasterIdLst>
    <p:handoutMasterId r:id="rId29"/>
  </p:handoutMasterIdLst>
  <p:sldIdLst>
    <p:sldId id="843" r:id="rId3"/>
    <p:sldId id="849" r:id="rId4"/>
    <p:sldId id="853" r:id="rId5"/>
    <p:sldId id="299" r:id="rId6"/>
    <p:sldId id="462" r:id="rId7"/>
    <p:sldId id="854" r:id="rId8"/>
    <p:sldId id="599" r:id="rId9"/>
    <p:sldId id="598" r:id="rId10"/>
    <p:sldId id="855" r:id="rId11"/>
    <p:sldId id="844" r:id="rId12"/>
    <p:sldId id="848" r:id="rId13"/>
    <p:sldId id="279" r:id="rId14"/>
    <p:sldId id="285" r:id="rId15"/>
    <p:sldId id="841" r:id="rId16"/>
    <p:sldId id="842" r:id="rId17"/>
    <p:sldId id="850" r:id="rId18"/>
    <p:sldId id="856" r:id="rId19"/>
    <p:sldId id="852" r:id="rId20"/>
    <p:sldId id="257" r:id="rId21"/>
    <p:sldId id="845" r:id="rId22"/>
    <p:sldId id="857" r:id="rId23"/>
    <p:sldId id="847" r:id="rId24"/>
    <p:sldId id="858" r:id="rId25"/>
    <p:sldId id="846" r:id="rId26"/>
    <p:sldId id="339" r:id="rId27"/>
  </p:sldIdLst>
  <p:sldSz cx="9144000" cy="6858000" type="screen4x3"/>
  <p:notesSz cx="9144000" cy="6858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" pitchFamily="19" charset="0"/>
        <a:ea typeface="Osaka" pitchFamily="19" charset="-128"/>
        <a:cs typeface="Osaka" pitchFamily="19" charset="-128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" pitchFamily="19" charset="0"/>
        <a:ea typeface="Osaka" pitchFamily="19" charset="-128"/>
        <a:cs typeface="Osaka" pitchFamily="19" charset="-128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" pitchFamily="19" charset="0"/>
        <a:ea typeface="Osaka" pitchFamily="19" charset="-128"/>
        <a:cs typeface="Osaka" pitchFamily="19" charset="-128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" pitchFamily="19" charset="0"/>
        <a:ea typeface="Osaka" pitchFamily="19" charset="-128"/>
        <a:cs typeface="Osaka" pitchFamily="19" charset="-128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" pitchFamily="19" charset="0"/>
        <a:ea typeface="Osaka" pitchFamily="19" charset="-128"/>
        <a:cs typeface="Osaka" pitchFamily="19" charset="-128"/>
      </a:defRPr>
    </a:lvl5pPr>
    <a:lvl6pPr marL="2286000" algn="l" defTabSz="457200" rtl="0" eaLnBrk="1" latinLnBrk="0" hangingPunct="1">
      <a:defRPr kumimoji="1" sz="2400" kern="1200">
        <a:solidFill>
          <a:schemeClr val="tx1"/>
        </a:solidFill>
        <a:latin typeface="Times" pitchFamily="19" charset="0"/>
        <a:ea typeface="Osaka" pitchFamily="19" charset="-128"/>
        <a:cs typeface="Osaka" pitchFamily="19" charset="-128"/>
      </a:defRPr>
    </a:lvl6pPr>
    <a:lvl7pPr marL="2743200" algn="l" defTabSz="457200" rtl="0" eaLnBrk="1" latinLnBrk="0" hangingPunct="1">
      <a:defRPr kumimoji="1" sz="2400" kern="1200">
        <a:solidFill>
          <a:schemeClr val="tx1"/>
        </a:solidFill>
        <a:latin typeface="Times" pitchFamily="19" charset="0"/>
        <a:ea typeface="Osaka" pitchFamily="19" charset="-128"/>
        <a:cs typeface="Osaka" pitchFamily="19" charset="-128"/>
      </a:defRPr>
    </a:lvl7pPr>
    <a:lvl8pPr marL="3200400" algn="l" defTabSz="457200" rtl="0" eaLnBrk="1" latinLnBrk="0" hangingPunct="1">
      <a:defRPr kumimoji="1" sz="2400" kern="1200">
        <a:solidFill>
          <a:schemeClr val="tx1"/>
        </a:solidFill>
        <a:latin typeface="Times" pitchFamily="19" charset="0"/>
        <a:ea typeface="Osaka" pitchFamily="19" charset="-128"/>
        <a:cs typeface="Osaka" pitchFamily="19" charset="-128"/>
      </a:defRPr>
    </a:lvl8pPr>
    <a:lvl9pPr marL="3657600" algn="l" defTabSz="457200" rtl="0" eaLnBrk="1" latinLnBrk="0" hangingPunct="1">
      <a:defRPr kumimoji="1" sz="2400" kern="1200">
        <a:solidFill>
          <a:schemeClr val="tx1"/>
        </a:solidFill>
        <a:latin typeface="Times" pitchFamily="19" charset="0"/>
        <a:ea typeface="Osaka" pitchFamily="19" charset="-128"/>
        <a:cs typeface="Osaka" pitchFamily="19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57">
          <p15:clr>
            <a:srgbClr val="A4A3A4"/>
          </p15:clr>
        </p15:guide>
        <p15:guide id="2" pos="295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432FF"/>
    <a:srgbClr val="FDFFFF"/>
    <a:srgbClr val="FBFFFF"/>
    <a:srgbClr val="FF0000"/>
    <a:srgbClr val="000000"/>
    <a:srgbClr val="408000"/>
    <a:srgbClr val="FF00FF"/>
    <a:srgbClr val="FF8000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A107856-5554-42FB-B03E-39F5DBC370BA}" styleName="中間スタイル 4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09" autoAdjust="0"/>
    <p:restoredTop sz="86275" autoAdjust="0"/>
  </p:normalViewPr>
  <p:slideViewPr>
    <p:cSldViewPr snapToGrid="0">
      <p:cViewPr varScale="1">
        <p:scale>
          <a:sx n="57" d="100"/>
          <a:sy n="57" d="100"/>
        </p:scale>
        <p:origin x="944" y="176"/>
      </p:cViewPr>
      <p:guideLst>
        <p:guide orient="horz" pos="2157"/>
        <p:guide pos="295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0" d="100"/>
        <a:sy n="120" d="100"/>
      </p:scale>
      <p:origin x="0" y="0"/>
    </p:cViewPr>
  </p:notesTextViewPr>
  <p:sorterViewPr>
    <p:cViewPr>
      <p:scale>
        <a:sx n="100" d="100"/>
        <a:sy n="100" d="100"/>
      </p:scale>
      <p:origin x="0" y="20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18" charset="0"/>
                <a:ea typeface="Osaka" pitchFamily="18" charset="-128"/>
                <a:cs typeface="Osaka" pitchFamily="18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81600" y="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18" charset="0"/>
                <a:ea typeface="Osaka" pitchFamily="18" charset="-128"/>
                <a:cs typeface="Osaka" pitchFamily="18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91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7700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18" charset="0"/>
                <a:ea typeface="Osaka" pitchFamily="18" charset="-128"/>
                <a:cs typeface="Osaka" pitchFamily="18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91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81600" y="647700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18" charset="0"/>
                <a:ea typeface="Osaka" pitchFamily="18" charset="-128"/>
                <a:cs typeface="Osaka" pitchFamily="18" charset="-128"/>
              </a:defRPr>
            </a:lvl1pPr>
          </a:lstStyle>
          <a:p>
            <a:pPr>
              <a:defRPr/>
            </a:pPr>
            <a:fld id="{AAD37807-2DF0-44AF-AD44-EAF46646BCD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186995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18" charset="0"/>
                <a:ea typeface="Osaka" pitchFamily="18" charset="-128"/>
                <a:cs typeface="Osaka" pitchFamily="18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18" charset="0"/>
                <a:ea typeface="Osaka" pitchFamily="18" charset="-128"/>
                <a:cs typeface="Osaka" pitchFamily="18" charset="-128"/>
              </a:defRPr>
            </a:lvl1pPr>
          </a:lstStyle>
          <a:p>
            <a:pPr>
              <a:defRPr/>
            </a:pPr>
            <a:fld id="{AA1D0279-0246-49D7-9FF0-90595B7239BE}" type="datetime1">
              <a:rPr lang="ja-JP" altLang="en-US"/>
              <a:pPr>
                <a:defRPr/>
              </a:pPr>
              <a:t>2019/1/16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18" charset="0"/>
                <a:ea typeface="Osaka" pitchFamily="18" charset="-128"/>
                <a:cs typeface="Osaka" pitchFamily="18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18" charset="0"/>
                <a:ea typeface="Osaka" pitchFamily="18" charset="-128"/>
                <a:cs typeface="Osaka" pitchFamily="18" charset="-128"/>
              </a:defRPr>
            </a:lvl1pPr>
          </a:lstStyle>
          <a:p>
            <a:pPr>
              <a:defRPr/>
            </a:pPr>
            <a:fld id="{7C810C7D-62F6-4512-8864-C0F277AFC44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754414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ＭＳ Ｐゴシック" pitchFamily="19" charset="-128"/>
      </a:defRPr>
    </a:lvl1pPr>
    <a:lvl2pPr marL="4572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47118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810C7D-62F6-4512-8864-C0F277AFC448}" type="slidenum">
              <a:rPr lang="ja-JP" altLang="en-US" smtClean="0"/>
              <a:pPr>
                <a:defRPr/>
              </a:pPr>
              <a:t>18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537854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810C7D-62F6-4512-8864-C0F277AFC448}" type="slidenum">
              <a:rPr lang="ja-JP" altLang="en-US" smtClean="0"/>
              <a:pPr>
                <a:defRPr/>
              </a:pPr>
              <a:t>21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998924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810C7D-62F6-4512-8864-C0F277AFC448}" type="slidenum">
              <a:rPr lang="ja-JP" altLang="en-US" smtClean="0"/>
              <a:pPr>
                <a:defRPr/>
              </a:pPr>
              <a:t>22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798113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810C7D-62F6-4512-8864-C0F277AFC448}" type="slidenum">
              <a:rPr lang="ja-JP" altLang="en-US" smtClean="0"/>
              <a:pPr>
                <a:defRPr/>
              </a:pPr>
              <a:t>23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382259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810C7D-62F6-4512-8864-C0F277AFC448}" type="slidenum">
              <a:rPr lang="ja-JP" altLang="en-US" smtClean="0"/>
              <a:pPr>
                <a:defRPr/>
              </a:pPr>
              <a:t>24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01785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810C7D-62F6-4512-8864-C0F277AFC448}" type="slidenum">
              <a:rPr lang="ja-JP" altLang="en-US" smtClean="0"/>
              <a:pPr>
                <a:defRPr/>
              </a:pPr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47840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810C7D-62F6-4512-8864-C0F277AFC448}" type="slidenum">
              <a:rPr lang="ja-JP" altLang="en-US" smtClean="0"/>
              <a:pPr>
                <a:defRPr/>
              </a:pPr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3480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810C7D-62F6-4512-8864-C0F277AFC448}" type="slidenum">
              <a:rPr lang="ja-JP" altLang="en-US" smtClean="0"/>
              <a:pPr>
                <a:defRPr/>
              </a:pPr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77215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810C7D-62F6-4512-8864-C0F277AFC448}" type="slidenum">
              <a:rPr lang="ja-JP" altLang="en-US" smtClean="0"/>
              <a:pPr>
                <a:defRPr/>
              </a:pPr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192235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810C7D-62F6-4512-8864-C0F277AFC448}" type="slidenum">
              <a:rPr lang="ja-JP" altLang="en-US" smtClean="0"/>
              <a:pPr>
                <a:defRPr/>
              </a:pPr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274293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810C7D-62F6-4512-8864-C0F277AFC448}" type="slidenum">
              <a:rPr lang="ja-JP" altLang="en-US" smtClean="0"/>
              <a:pPr>
                <a:defRPr/>
              </a:pPr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443704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810C7D-62F6-4512-8864-C0F277AFC448}" type="slidenum">
              <a:rPr lang="ja-JP" altLang="en-US" smtClean="0"/>
              <a:pPr>
                <a:defRPr/>
              </a:pPr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79258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810C7D-62F6-4512-8864-C0F277AFC448}" type="slidenum">
              <a:rPr lang="ja-JP" altLang="en-US" smtClean="0"/>
              <a:pPr>
                <a:defRPr/>
              </a:pPr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05331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7"/>
          <p:cNvSpPr>
            <a:spLocks noGrp="1"/>
          </p:cNvSpPr>
          <p:nvPr>
            <p:ph type="ctrTitle"/>
          </p:nvPr>
        </p:nvSpPr>
        <p:spPr>
          <a:xfrm>
            <a:off x="690435" y="585670"/>
            <a:ext cx="8148175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9" name="サブタイトル 8"/>
          <p:cNvSpPr>
            <a:spLocks noGrp="1"/>
          </p:cNvSpPr>
          <p:nvPr>
            <p:ph type="subTitle" idx="1"/>
          </p:nvPr>
        </p:nvSpPr>
        <p:spPr>
          <a:xfrm>
            <a:off x="1219200" y="4150811"/>
            <a:ext cx="6858000" cy="1507039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ja-JP" altLang="en-US" dirty="0"/>
              <a:t>マスタ サブタイトルの書式設定</a:t>
            </a:r>
            <a:endParaRPr kumimoji="0" lang="en-US" dirty="0"/>
          </a:p>
        </p:txBody>
      </p:sp>
      <p:sp>
        <p:nvSpPr>
          <p:cNvPr id="28" name="日付プレースホルダ 27"/>
          <p:cNvSpPr>
            <a:spLocks noGrp="1"/>
          </p:cNvSpPr>
          <p:nvPr>
            <p:ph type="dt" sz="half" idx="10"/>
          </p:nvPr>
        </p:nvSpPr>
        <p:spPr>
          <a:xfrm>
            <a:off x="8244004" y="0"/>
            <a:ext cx="899996" cy="36576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 altLang="ja-JP"/>
              <a:t>2018/11/26</a:t>
            </a:r>
            <a:endParaRPr lang="en-US" altLang="ja-JP" dirty="0"/>
          </a:p>
        </p:txBody>
      </p:sp>
      <p:sp>
        <p:nvSpPr>
          <p:cNvPr id="29" name="スライド番号プレースホルダ 28"/>
          <p:cNvSpPr>
            <a:spLocks noGrp="1"/>
          </p:cNvSpPr>
          <p:nvPr>
            <p:ph type="sldNum" sz="quarter" idx="12"/>
          </p:nvPr>
        </p:nvSpPr>
        <p:spPr>
          <a:xfrm>
            <a:off x="8691497" y="6492240"/>
            <a:ext cx="452503" cy="365760"/>
          </a:xfrm>
        </p:spPr>
        <p:txBody>
          <a:bodyPr/>
          <a:lstStyle/>
          <a:p>
            <a:pPr>
              <a:defRPr/>
            </a:pPr>
            <a:fld id="{AEED17E7-97D5-4A69-9C74-D7A48325B7DE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21" name="正方形/長方形 20"/>
          <p:cNvSpPr/>
          <p:nvPr/>
        </p:nvSpPr>
        <p:spPr>
          <a:xfrm>
            <a:off x="230146" y="347544"/>
            <a:ext cx="8802100" cy="273573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正方形/長方形 32"/>
          <p:cNvSpPr/>
          <p:nvPr/>
        </p:nvSpPr>
        <p:spPr>
          <a:xfrm>
            <a:off x="914400" y="4022962"/>
            <a:ext cx="7315200" cy="1711088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正方形/長方形 21"/>
          <p:cNvSpPr/>
          <p:nvPr/>
        </p:nvSpPr>
        <p:spPr>
          <a:xfrm>
            <a:off x="222964" y="347545"/>
            <a:ext cx="25398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正方形/長方形 31"/>
          <p:cNvSpPr/>
          <p:nvPr/>
        </p:nvSpPr>
        <p:spPr>
          <a:xfrm>
            <a:off x="914400" y="4022962"/>
            <a:ext cx="228600" cy="1711088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フッター プレースホルダー 2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5987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pt-BR" altLang="ja-JP"/>
              <a:t>CM17</a:t>
            </a:r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8126860" y="0"/>
            <a:ext cx="1017140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ja-JP"/>
              <a:t>2018/11/26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0" y="6492240"/>
            <a:ext cx="684997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pt-BR" altLang="ja-JP"/>
              <a:t>CM17</a:t>
            </a: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18E2A9-1ADB-4F57-A37A-881DA2F6CE7B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8126860" y="0"/>
            <a:ext cx="1017140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ja-JP"/>
              <a:t>2018/11/26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0" y="6492240"/>
            <a:ext cx="684997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pt-BR" altLang="ja-JP"/>
              <a:t>CM17</a:t>
            </a: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E2EBD9-43CA-4DD7-9A36-014AE42EBB66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7" name="直線コネクタ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二等辺三角形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直線コネクタ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/>
              <a:t>Presentation title - line 1 - Arial 30pt - bold HiLumi dark grey - line 2</a:t>
            </a:r>
            <a:br>
              <a:rPr lang="en-GB" noProof="0"/>
            </a:br>
            <a:r>
              <a:rPr lang="en-GB" noProof="0"/>
              <a:t>line 3</a:t>
            </a:r>
            <a:br>
              <a:rPr lang="en-GB" noProof="0"/>
            </a:br>
            <a:r>
              <a:rPr lang="en-GB" noProof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990600" y="6356350"/>
            <a:ext cx="6690000" cy="360000"/>
          </a:xfrm>
        </p:spPr>
        <p:txBody>
          <a:bodyPr lIns="0" tIns="0" rIns="0" bIns="0" anchor="b" anchorCtr="0"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T. Nakamoto, Development of HL-LHC D1 Magnets and Preparation for Series Production</a:t>
            </a:r>
            <a:endParaRPr lang="en-GB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673710"/>
            <a:ext cx="3785364" cy="1534388"/>
          </a:xfrm>
          <a:prstGeom prst="rect">
            <a:avLst/>
          </a:prstGeom>
        </p:spPr>
      </p:pic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552959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0"/>
            <a:ext cx="7920000" cy="4906963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58500" y="6536350"/>
            <a:ext cx="6627000" cy="270987"/>
          </a:xfrm>
        </p:spPr>
        <p:txBody>
          <a:bodyPr/>
          <a:lstStyle/>
          <a:p>
            <a:r>
              <a:rPr lang="en-US" noProof="0"/>
              <a:t>T. Nakamoto, Development of HL-LHC D1 Magnets and Preparation for Series Production</a:t>
            </a:r>
            <a:endParaRPr lang="en-GB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9794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380893" y="6536350"/>
            <a:ext cx="6627000" cy="248643"/>
          </a:xfrm>
        </p:spPr>
        <p:txBody>
          <a:bodyPr/>
          <a:lstStyle/>
          <a:p>
            <a:r>
              <a:rPr lang="en-US" noProof="0"/>
              <a:t>T. Nakamoto, Development of HL-LHC D1 Magnets and Preparation for Series Production</a:t>
            </a:r>
            <a:endParaRPr lang="en-GB" noProof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50812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351800" y="2709000"/>
            <a:ext cx="6440400" cy="1634400"/>
          </a:xfrm>
        </p:spPr>
        <p:txBody>
          <a:bodyPr/>
          <a:lstStyle>
            <a:lvl1pPr>
              <a:defRPr b="1" i="1"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Thank you message....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219200" y="6356350"/>
            <a:ext cx="6573000" cy="360000"/>
          </a:xfrm>
        </p:spPr>
        <p:txBody>
          <a:bodyPr/>
          <a:lstStyle/>
          <a:p>
            <a:r>
              <a:rPr lang="en-US" noProof="0"/>
              <a:t>T. Nakamoto, Development of HL-LHC D1 Magnets and Preparation for Series Production</a:t>
            </a:r>
            <a:endParaRPr lang="en-GB" noProof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673710"/>
            <a:ext cx="3785364" cy="1534388"/>
          </a:xfrm>
          <a:prstGeom prst="rect">
            <a:avLst/>
          </a:prstGeom>
        </p:spPr>
      </p:pic>
      <p:sp>
        <p:nvSpPr>
          <p:cNvPr id="8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1351800" y="4953000"/>
            <a:ext cx="6440400" cy="1219200"/>
          </a:xfrm>
        </p:spPr>
        <p:txBody>
          <a:bodyPr anchor="b">
            <a:noAutofit/>
          </a:bodyPr>
          <a:lstStyle>
            <a:lvl1pPr>
              <a:buFontTx/>
              <a:buNone/>
              <a:defRPr sz="1200" baseline="0">
                <a:solidFill>
                  <a:schemeClr val="tx2"/>
                </a:solidFill>
              </a:defRPr>
            </a:lvl1pPr>
            <a:lvl2pPr>
              <a:buFontTx/>
              <a:buNone/>
              <a:defRPr sz="1400"/>
            </a:lvl2pPr>
            <a:lvl3pPr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en-GB" noProof="0"/>
              <a:t>Credits if needed: reference 1, reference 2 ...</a:t>
            </a:r>
          </a:p>
        </p:txBody>
      </p:sp>
    </p:spTree>
    <p:extLst>
      <p:ext uri="{BB962C8B-B14F-4D97-AF65-F5344CB8AC3E}">
        <p14:creationId xmlns:p14="http://schemas.microsoft.com/office/powerpoint/2010/main" val="819001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8141051" y="0"/>
            <a:ext cx="1002950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ja-JP"/>
              <a:t>2018/11/26</a:t>
            </a:r>
            <a:endParaRPr lang="en-US" altLang="ja-JP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168F88-6C7A-4959-8438-3F19082A5D80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8" name="コンテンツ プレースホルダ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7" name="フッター プレースホルダー 2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5987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pt-BR" altLang="ja-JP"/>
              <a:t>CM17</a:t>
            </a:r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ja-JP"/>
              <a:t>2018/11/26</a:t>
            </a:r>
            <a:endParaRPr lang="en-US" altLang="ja-JP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pt-BR" altLang="ja-JP"/>
              <a:t>CM17</a:t>
            </a:r>
            <a:endParaRPr lang="en-US" altLang="ja-JP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pPr>
              <a:defRPr/>
            </a:pPr>
            <a:fld id="{C7108BE7-5789-4673-A11C-9BFD1B1E6240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7" name="正方形/長方形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正方形/長方形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18327"/>
          </a:xfrm>
        </p:spPr>
        <p:txBody>
          <a:bodyPr/>
          <a:lstStyle/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8244001" y="0"/>
            <a:ext cx="899999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ja-JP"/>
              <a:t>2018/11/26</a:t>
            </a:r>
            <a:endParaRPr lang="en-US" altLang="ja-JP" dirty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0" y="6492240"/>
            <a:ext cx="684997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pt-BR" altLang="ja-JP"/>
              <a:t>CM17</a:t>
            </a:r>
            <a:endParaRPr lang="en-US" altLang="ja-JP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7D0B22-97DE-405F-9E42-82350712DA1F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9" name="コンテンツ プレースホルダ 8"/>
          <p:cNvSpPr>
            <a:spLocks noGrp="1"/>
          </p:cNvSpPr>
          <p:nvPr>
            <p:ph sz="quarter" idx="1"/>
          </p:nvPr>
        </p:nvSpPr>
        <p:spPr>
          <a:xfrm>
            <a:off x="457200" y="846981"/>
            <a:ext cx="4041648" cy="5309979"/>
          </a:xfrm>
        </p:spPr>
        <p:txBody>
          <a:bodyPr/>
          <a:lstStyle/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11" name="コンテンツ プレースホルダ 10"/>
          <p:cNvSpPr>
            <a:spLocks noGrp="1"/>
          </p:cNvSpPr>
          <p:nvPr>
            <p:ph sz="quarter" idx="2"/>
          </p:nvPr>
        </p:nvSpPr>
        <p:spPr>
          <a:xfrm>
            <a:off x="4632198" y="843933"/>
            <a:ext cx="4041648" cy="5309979"/>
          </a:xfrm>
        </p:spPr>
        <p:txBody>
          <a:bodyPr/>
          <a:lstStyle/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ja-JP" altLang="en-US"/>
              <a:t>マスタ テキストの書式設定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ja-JP" altLang="en-US"/>
              <a:t>マスタ テキストの書式設定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>
          <a:xfrm>
            <a:off x="8126860" y="0"/>
            <a:ext cx="1017140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ja-JP"/>
              <a:t>2018/11/26</a:t>
            </a:r>
            <a:endParaRPr lang="en-US" altLang="ja-JP" dirty="0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>
          <a:xfrm>
            <a:off x="0" y="6492240"/>
            <a:ext cx="1921799" cy="36576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r>
              <a:rPr lang="pt-BR" altLang="ja-JP"/>
              <a:t>CM17</a:t>
            </a:r>
            <a:endParaRPr lang="en-US" altLang="ja-JP" dirty="0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34E560-7A91-4DF0-A6F7-AE21E6B3F485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11" name="コンテンツ プレースホルダ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13" name="コンテンツ プレースホルダ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11619"/>
            <a:ext cx="8229600" cy="473285"/>
          </a:xfrm>
        </p:spPr>
        <p:txBody>
          <a:bodyPr/>
          <a:lstStyle/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>
          <a:xfrm>
            <a:off x="8244001" y="0"/>
            <a:ext cx="899999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ja-JP"/>
              <a:t>2018/11/26</a:t>
            </a:r>
            <a:endParaRPr lang="en-US" altLang="ja-JP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>
          <a:xfrm>
            <a:off x="0" y="6492240"/>
            <a:ext cx="684997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pt-BR" altLang="ja-JP"/>
              <a:t>CM17</a:t>
            </a:r>
            <a:endParaRPr lang="en-US" altLang="ja-JP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D04EF8-6689-4EE6-94DC-0E0867B8A24F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6" name="二等辺三角形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>
          <a:xfrm>
            <a:off x="8126860" y="0"/>
            <a:ext cx="1017140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ja-JP"/>
              <a:t>2018/11/26</a:t>
            </a:r>
            <a:endParaRPr lang="en-US" altLang="ja-JP" dirty="0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>
          <a:xfrm>
            <a:off x="0" y="6492240"/>
            <a:ext cx="684997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pt-BR" altLang="ja-JP"/>
              <a:t>CM17</a:t>
            </a:r>
            <a:endParaRPr lang="en-US" altLang="ja-JP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D059DC-8C63-45A8-95A6-579BF8CF8BE8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8126860" y="0"/>
            <a:ext cx="1017140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ja-JP"/>
              <a:t>2018/11/26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0" y="6492240"/>
            <a:ext cx="684997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pt-BR" altLang="ja-JP"/>
              <a:t>CM17</a:t>
            </a:r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F01E68-4E5F-4310-B4E4-5C4F48CD5B17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8" name="直線コネクタ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直線コネクタ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二等辺三角形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コンテンツ プレースホルダ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ja-JP" altLang="en-US"/>
              <a:t>アイコンをクリックして図を追加</a:t>
            </a:r>
            <a:endParaRPr kumimoji="0" lang="en-US" dirty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8126860" y="0"/>
            <a:ext cx="1017140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ja-JP"/>
              <a:t>2018/11/26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0" y="6492240"/>
            <a:ext cx="684997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pt-BR" altLang="ja-JP"/>
              <a:t>CM17</a:t>
            </a:r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D73A68-6DD6-4946-85B2-CDC4FBD70DB9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8" name="直線コネクタ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二等辺三角形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正方形/長方形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タイトル プレースホルダ 21"/>
          <p:cNvSpPr>
            <a:spLocks noGrp="1"/>
          </p:cNvSpPr>
          <p:nvPr>
            <p:ph type="title"/>
          </p:nvPr>
        </p:nvSpPr>
        <p:spPr>
          <a:xfrm>
            <a:off x="457200" y="37628"/>
            <a:ext cx="8229600" cy="57197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13" name="テキスト プレースホルダ 12"/>
          <p:cNvSpPr>
            <a:spLocks noGrp="1"/>
          </p:cNvSpPr>
          <p:nvPr>
            <p:ph type="body" idx="1"/>
          </p:nvPr>
        </p:nvSpPr>
        <p:spPr>
          <a:xfrm>
            <a:off x="457200" y="762000"/>
            <a:ext cx="8229600" cy="53675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ja-JP" altLang="en-US" dirty="0"/>
              <a:t>マスタ テキストの書式設定</a:t>
            </a:r>
          </a:p>
          <a:p>
            <a:pPr lvl="1" eaLnBrk="1" latinLnBrk="0" hangingPunct="1"/>
            <a:r>
              <a:rPr kumimoji="0" lang="ja-JP" altLang="en-US" dirty="0"/>
              <a:t>第 </a:t>
            </a:r>
            <a:r>
              <a:rPr kumimoji="0" lang="en-US" altLang="ja-JP" dirty="0"/>
              <a:t>2 </a:t>
            </a:r>
            <a:r>
              <a:rPr kumimoji="0" lang="ja-JP" altLang="en-US" dirty="0"/>
              <a:t>レベル</a:t>
            </a:r>
          </a:p>
          <a:p>
            <a:pPr lvl="2" eaLnBrk="1" latinLnBrk="0" hangingPunct="1"/>
            <a:r>
              <a:rPr kumimoji="0" lang="ja-JP" altLang="en-US" dirty="0"/>
              <a:t>第 </a:t>
            </a:r>
            <a:r>
              <a:rPr kumimoji="0" lang="en-US" altLang="ja-JP" dirty="0"/>
              <a:t>3 </a:t>
            </a:r>
            <a:r>
              <a:rPr kumimoji="0" lang="ja-JP" altLang="en-US" dirty="0"/>
              <a:t>レベル</a:t>
            </a:r>
          </a:p>
          <a:p>
            <a:pPr lvl="3" eaLnBrk="1" latinLnBrk="0" hangingPunct="1"/>
            <a:r>
              <a:rPr kumimoji="0" lang="ja-JP" altLang="en-US" dirty="0"/>
              <a:t>第 </a:t>
            </a:r>
            <a:r>
              <a:rPr kumimoji="0" lang="en-US" altLang="ja-JP" dirty="0"/>
              <a:t>4 </a:t>
            </a:r>
            <a:r>
              <a:rPr kumimoji="0" lang="ja-JP" altLang="en-US" dirty="0"/>
              <a:t>レベル</a:t>
            </a:r>
          </a:p>
          <a:p>
            <a:pPr lvl="4" eaLnBrk="1" latinLnBrk="0" hangingPunct="1"/>
            <a:r>
              <a:rPr kumimoji="0" lang="ja-JP" altLang="en-US" dirty="0"/>
              <a:t>第 </a:t>
            </a:r>
            <a:r>
              <a:rPr kumimoji="0" lang="en-US" altLang="ja-JP" dirty="0"/>
              <a:t>5 </a:t>
            </a:r>
            <a:r>
              <a:rPr kumimoji="0" lang="ja-JP" altLang="en-US" dirty="0"/>
              <a:t>レベル</a:t>
            </a:r>
            <a:endParaRPr kumimoji="0" lang="en-US" dirty="0"/>
          </a:p>
        </p:txBody>
      </p:sp>
      <p:sp>
        <p:nvSpPr>
          <p:cNvPr id="23" name="スライド番号プレースホルダ 22"/>
          <p:cNvSpPr>
            <a:spLocks noGrp="1"/>
          </p:cNvSpPr>
          <p:nvPr>
            <p:ph type="sldNum" sz="quarter" idx="4"/>
          </p:nvPr>
        </p:nvSpPr>
        <p:spPr>
          <a:xfrm>
            <a:off x="8645243" y="6492240"/>
            <a:ext cx="498757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DABDC55-BD20-44AC-838D-5B230194DC35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29" name="直線コネクタ 28"/>
          <p:cNvSpPr>
            <a:spLocks noChangeShapeType="1"/>
          </p:cNvSpPr>
          <p:nvPr/>
        </p:nvSpPr>
        <p:spPr bwMode="auto">
          <a:xfrm>
            <a:off x="457200" y="635022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2"/>
          </p:nvPr>
        </p:nvSpPr>
        <p:spPr>
          <a:xfrm>
            <a:off x="8244000" y="0"/>
            <a:ext cx="90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2018/11/26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5987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pt-BR" altLang="ja-JP"/>
              <a:t>CM17</a:t>
            </a:r>
            <a:endParaRPr kumimoji="1"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1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1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1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1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1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1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0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390186" y="6597763"/>
            <a:ext cx="6550800" cy="21518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T. Nakamoto, Development of HL-LHC D1 Magnets and Preparation for Series Production</a:t>
            </a:r>
            <a:endParaRPr lang="en-GB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01261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kumimoji="1"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kumimoji="1"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kumimoji="1"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kumimoji="1"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kumimoji="1"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kumimoji="1"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tiff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emf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emf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25.jp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tiff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tiff"/><Relationship Id="rId4" Type="http://schemas.openxmlformats.org/officeDocument/2006/relationships/image" Target="../media/image39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t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11" Type="http://schemas.openxmlformats.org/officeDocument/2006/relationships/image" Target="../media/image18.tiff"/><Relationship Id="rId5" Type="http://schemas.openxmlformats.org/officeDocument/2006/relationships/image" Target="../media/image13.jpeg"/><Relationship Id="rId10" Type="http://schemas.openxmlformats.org/officeDocument/2006/relationships/image" Target="../media/image17.tiff"/><Relationship Id="rId4" Type="http://schemas.openxmlformats.org/officeDocument/2006/relationships/image" Target="../media/image12.png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0.jpe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AA07AB9-E940-094E-827E-BE68BD3FFC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Superconducting Magnet R&amp;D </a:t>
            </a:r>
            <a:br>
              <a:rPr kumimoji="1" lang="en-US" altLang="ja-JP" dirty="0"/>
            </a:br>
            <a:r>
              <a:rPr kumimoji="1" lang="en-US" altLang="ja-JP" dirty="0"/>
              <a:t>for Accelerator Science </a:t>
            </a:r>
            <a:br>
              <a:rPr kumimoji="1" lang="en-US" altLang="ja-JP" dirty="0"/>
            </a:br>
            <a:r>
              <a:rPr lang="en-US" altLang="ja-JP" dirty="0"/>
              <a:t>at</a:t>
            </a:r>
            <a:r>
              <a:rPr kumimoji="1" lang="en-US" altLang="ja-JP" dirty="0"/>
              <a:t> KEK Cryogenics Science Center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9DC509E-6EEA-0342-9DF4-65D032A702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/>
              <a:t>Toru </a:t>
            </a:r>
            <a:r>
              <a:rPr kumimoji="1" lang="en-US" altLang="ja-JP" dirty="0" err="1"/>
              <a:t>Ogitsu</a:t>
            </a:r>
            <a:endParaRPr kumimoji="1" lang="en-US" altLang="ja-JP" dirty="0"/>
          </a:p>
          <a:p>
            <a:r>
              <a:rPr lang="en-US" altLang="ja-JP" dirty="0"/>
              <a:t>Head Cryogenics Science Center, KEK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4BCD607-2A2C-6049-A360-01FABF09C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ED17E7-97D5-4A69-9C74-D7A48325B7DE}" type="slidenum">
              <a:rPr lang="en-US" altLang="ja-JP" smtClean="0"/>
              <a:pPr>
                <a:defRPr/>
              </a:pPr>
              <a:t>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02321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222" y="-26645"/>
            <a:ext cx="9276790" cy="6953225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C332137-4A7A-3B49-B937-1D82B6248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168F88-6C7A-4959-8438-3F19082A5D80}" type="slidenum">
              <a:rPr lang="en-US" altLang="ja-JP" smtClean="0"/>
              <a:pPr>
                <a:defRPr/>
              </a:pPr>
              <a:t>10</a:t>
            </a:fld>
            <a:endParaRPr lang="en-US" altLang="ja-JP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B1D2281-AD1E-4F47-8EE7-88ED8B737E80}"/>
              </a:ext>
            </a:extLst>
          </p:cNvPr>
          <p:cNvSpPr txBox="1"/>
          <p:nvPr/>
        </p:nvSpPr>
        <p:spPr>
          <a:xfrm>
            <a:off x="7825564" y="2466754"/>
            <a:ext cx="1364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g-2/EDM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509260" y="137160"/>
            <a:ext cx="3646170" cy="1477328"/>
          </a:xfrm>
          <a:prstGeom prst="rect">
            <a:avLst/>
          </a:prstGeom>
          <a:solidFill>
            <a:srgbClr val="0432FF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J-PARC Facility is jointly operated by KEK and JAEA</a:t>
            </a:r>
          </a:p>
          <a:p>
            <a:pPr algn="r"/>
            <a:r>
              <a:rPr lang="en-US" altLang="ja-JP" sz="1800" dirty="0">
                <a:solidFill>
                  <a:schemeClr val="bg1"/>
                </a:solidFill>
              </a:rPr>
              <a:t>Bird bye view 2009</a:t>
            </a:r>
            <a:endParaRPr kumimoji="1" lang="ja-JP" altLang="en-US" sz="3200" dirty="0">
              <a:solidFill>
                <a:schemeClr val="bg1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B425DD1-6615-1348-AFCB-E3DB44E206DF}"/>
              </a:ext>
            </a:extLst>
          </p:cNvPr>
          <p:cNvSpPr txBox="1"/>
          <p:nvPr/>
        </p:nvSpPr>
        <p:spPr>
          <a:xfrm>
            <a:off x="0" y="0"/>
            <a:ext cx="4857750" cy="150810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/>
              <a:t>Superconducting Magnet R&amp;D at J-PARC Cryogenics Section</a:t>
            </a:r>
          </a:p>
          <a:p>
            <a:pPr algn="ctr"/>
            <a:r>
              <a:rPr lang="en-US" altLang="ja-JP" sz="1800" dirty="0"/>
              <a:t>J-PARC Cryogenics Section: KEK Cryogenics Science Center &amp; KEK IPNS Cryogenics Group</a:t>
            </a:r>
            <a:endParaRPr kumimoji="1"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2199974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222" y="-26645"/>
            <a:ext cx="9276790" cy="6953225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C332137-4A7A-3B49-B937-1D82B6248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168F88-6C7A-4959-8438-3F19082A5D80}" type="slidenum">
              <a:rPr lang="en-US" altLang="ja-JP" smtClean="0"/>
              <a:pPr>
                <a:defRPr/>
              </a:pPr>
              <a:t>11</a:t>
            </a:fld>
            <a:endParaRPr lang="en-US" altLang="ja-JP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459BDD7-9BD3-F148-A027-1D3ABDAAA9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7628" y="2444053"/>
            <a:ext cx="3129940" cy="1915296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B1D2281-AD1E-4F47-8EE7-88ED8B737E80}"/>
              </a:ext>
            </a:extLst>
          </p:cNvPr>
          <p:cNvSpPr txBox="1"/>
          <p:nvPr/>
        </p:nvSpPr>
        <p:spPr>
          <a:xfrm>
            <a:off x="7825564" y="2466754"/>
            <a:ext cx="1364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g-2/EDM</a:t>
            </a:r>
            <a:endParaRPr kumimoji="1" lang="ja-JP" altLang="en-US"/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8AB33CC1-D26B-BA4F-BE31-F936EB616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412" r="11406" b="8009"/>
          <a:stretch>
            <a:fillRect/>
          </a:stretch>
        </p:blipFill>
        <p:spPr bwMode="auto">
          <a:xfrm>
            <a:off x="361508" y="4664275"/>
            <a:ext cx="3313498" cy="2010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5C53032-CA82-3948-84F0-2C3CF94D627C}"/>
              </a:ext>
            </a:extLst>
          </p:cNvPr>
          <p:cNvSpPr txBox="1"/>
          <p:nvPr/>
        </p:nvSpPr>
        <p:spPr>
          <a:xfrm>
            <a:off x="3405572" y="6213455"/>
            <a:ext cx="126188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/>
              <a:t>COMET</a:t>
            </a:r>
            <a:endParaRPr kumimoji="1" lang="ja-JP" altLang="en-US"/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760819C6-9E36-414A-92E2-29F57F55D9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794" y="2073620"/>
            <a:ext cx="3073778" cy="170959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8CE4CBE-4A39-C548-9C88-EE28B622F4BA}"/>
              </a:ext>
            </a:extLst>
          </p:cNvPr>
          <p:cNvSpPr txBox="1"/>
          <p:nvPr/>
        </p:nvSpPr>
        <p:spPr>
          <a:xfrm>
            <a:off x="549717" y="3783346"/>
            <a:ext cx="264668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MLF Second Target</a:t>
            </a:r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509260" y="137160"/>
            <a:ext cx="3646170" cy="1477328"/>
          </a:xfrm>
          <a:prstGeom prst="rect">
            <a:avLst/>
          </a:prstGeom>
          <a:solidFill>
            <a:srgbClr val="0432FF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J-PARC Facility is jointly operated by KEK and JAEA</a:t>
            </a:r>
          </a:p>
          <a:p>
            <a:pPr algn="r"/>
            <a:r>
              <a:rPr lang="en-US" altLang="ja-JP" sz="1800" dirty="0">
                <a:solidFill>
                  <a:schemeClr val="bg1"/>
                </a:solidFill>
              </a:rPr>
              <a:t>Bird bye view 2009</a:t>
            </a:r>
            <a:endParaRPr kumimoji="1" lang="ja-JP" altLang="en-US" sz="3200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B425DD1-6615-1348-AFCB-E3DB44E206DF}"/>
              </a:ext>
            </a:extLst>
          </p:cNvPr>
          <p:cNvSpPr txBox="1"/>
          <p:nvPr/>
        </p:nvSpPr>
        <p:spPr>
          <a:xfrm>
            <a:off x="0" y="0"/>
            <a:ext cx="4857750" cy="150810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/>
              <a:t>Superconducting Magnet R&amp;D at J-PARC Cryogenics Section</a:t>
            </a:r>
          </a:p>
          <a:p>
            <a:pPr algn="ctr"/>
            <a:r>
              <a:rPr lang="en-US" altLang="ja-JP" sz="1800" dirty="0"/>
              <a:t>J-PARC Cryogenics Section: KEK Cryogenics Science Center &amp; KEK IPNS Cryogenics Group</a:t>
            </a:r>
            <a:endParaRPr kumimoji="1"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1681166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3127680" y="60077"/>
            <a:ext cx="5839659" cy="1211395"/>
          </a:xfrm>
        </p:spPr>
        <p:txBody>
          <a:bodyPr>
            <a:noAutofit/>
          </a:bodyPr>
          <a:lstStyle/>
          <a:p>
            <a:r>
              <a:rPr kumimoji="1" lang="en-US" altLang="ja-JP" dirty="0"/>
              <a:t>COMET Magnet System (Phase-I)</a:t>
            </a:r>
            <a:endParaRPr kumimoji="1" lang="ja-JP" altLang="en-US" dirty="0"/>
          </a:p>
        </p:txBody>
      </p:sp>
      <p:pic>
        <p:nvPicPr>
          <p:cNvPr id="1026" name="Picture 2" descr="C:\Users\yoshida\Documents\Desktop\20170916\COMET全体キャプチャ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484784"/>
            <a:ext cx="9144000" cy="547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219332" y="2038887"/>
            <a:ext cx="946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ColdBox</a:t>
            </a:r>
            <a:endParaRPr kumimoji="1" lang="ja-JP" alt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203848" y="2132856"/>
            <a:ext cx="1686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CurrentLeadBox</a:t>
            </a:r>
            <a:endParaRPr kumimoji="1" lang="ja-JP" alt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194722" y="3677994"/>
            <a:ext cx="1829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Pion Capture</a:t>
            </a:r>
            <a:endParaRPr kumimoji="1" lang="en-US" altLang="ja-JP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kumimoji="1" lang="en-US" altLang="ja-JP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Solenoid</a:t>
            </a:r>
            <a:endParaRPr kumimoji="1" lang="ja-JP" alt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810360" y="3596653"/>
            <a:ext cx="10809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Muon</a:t>
            </a:r>
          </a:p>
          <a:p>
            <a:r>
              <a:rPr kumimoji="1" lang="en-US" altLang="ja-JP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</a:t>
            </a:r>
          </a:p>
          <a:p>
            <a:r>
              <a:rPr kumimoji="1" lang="en-US" altLang="ja-JP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Solenoid</a:t>
            </a:r>
            <a:endParaRPr kumimoji="1" lang="ja-JP" alt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918013" y="4797152"/>
            <a:ext cx="998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Detector</a:t>
            </a:r>
          </a:p>
          <a:p>
            <a:r>
              <a:rPr kumimoji="1" lang="en-US" altLang="ja-JP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Solenoid</a:t>
            </a:r>
            <a:endParaRPr kumimoji="1" lang="ja-JP" alt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059832" y="1484784"/>
            <a:ext cx="1395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TransferTube</a:t>
            </a:r>
            <a:endParaRPr kumimoji="1" lang="en-US" altLang="ja-JP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kumimoji="1" lang="en-US" altLang="ja-JP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MTS</a:t>
            </a:r>
            <a:endParaRPr kumimoji="1" lang="ja-JP" alt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644008" y="2566645"/>
            <a:ext cx="1395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TransferTube</a:t>
            </a:r>
            <a:endParaRPr kumimoji="1" lang="en-US" altLang="ja-JP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kumimoji="1" lang="en-US" altLang="ja-JP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PCS</a:t>
            </a:r>
            <a:endParaRPr kumimoji="1" lang="ja-JP" alt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2" descr="C:\Users\yoshida\Desktop\写真20170330\resize\P1060790.jpg">
            <a:extLst>
              <a:ext uri="{FF2B5EF4-FFF2-40B4-BE49-F238E27FC236}">
                <a16:creationId xmlns:a16="http://schemas.microsoft.com/office/drawing/2014/main" id="{7607942B-1473-7844-B484-D11C86409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43" y="60077"/>
            <a:ext cx="2916346" cy="1950164"/>
          </a:xfrm>
          <a:prstGeom prst="rect">
            <a:avLst/>
          </a:prstGeom>
          <a:noFill/>
          <a:ln w="1905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C:\Users\yoshida\Desktop\20170329\写真ーハドロン南実験棟20170328\resize\P1060788.jpg">
            <a:extLst>
              <a:ext uri="{FF2B5EF4-FFF2-40B4-BE49-F238E27FC236}">
                <a16:creationId xmlns:a16="http://schemas.microsoft.com/office/drawing/2014/main" id="{7FCD32FB-7A6F-4442-ADAC-5E226BEB6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46378" y="4812382"/>
            <a:ext cx="2565963" cy="1976735"/>
          </a:xfrm>
          <a:prstGeom prst="rect">
            <a:avLst/>
          </a:prstGeom>
          <a:noFill/>
          <a:ln w="1905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7430" y="4648660"/>
            <a:ext cx="2389909" cy="2140457"/>
          </a:xfrm>
          <a:prstGeom prst="rect">
            <a:avLst/>
          </a:prstGeom>
          <a:ln w="19050">
            <a:solidFill>
              <a:srgbClr val="FFFF00"/>
            </a:solidFill>
          </a:ln>
        </p:spPr>
      </p:pic>
      <p:sp>
        <p:nvSpPr>
          <p:cNvPr id="4" name="テキスト ボックス 3"/>
          <p:cNvSpPr txBox="1"/>
          <p:nvPr/>
        </p:nvSpPr>
        <p:spPr>
          <a:xfrm>
            <a:off x="6572580" y="4648660"/>
            <a:ext cx="2099806" cy="3077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FF00"/>
                </a:solidFill>
              </a:rPr>
              <a:t>Capture Solenoid Winding</a:t>
            </a:r>
            <a:endParaRPr kumimoji="1" lang="ja-JP" altLang="en-US" sz="1400" dirty="0">
              <a:solidFill>
                <a:srgbClr val="FFFF00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7055" y="1484784"/>
            <a:ext cx="2614085" cy="1979898"/>
          </a:xfrm>
          <a:prstGeom prst="rect">
            <a:avLst/>
          </a:prstGeom>
          <a:ln w="19050">
            <a:solidFill>
              <a:srgbClr val="FFFF00"/>
            </a:solidFill>
          </a:ln>
        </p:spPr>
      </p:pic>
      <p:sp>
        <p:nvSpPr>
          <p:cNvPr id="17" name="テキスト ボックス 16"/>
          <p:cNvSpPr txBox="1"/>
          <p:nvPr/>
        </p:nvSpPr>
        <p:spPr>
          <a:xfrm>
            <a:off x="7175671" y="3146494"/>
            <a:ext cx="1945469" cy="3077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FF00"/>
                </a:solidFill>
              </a:rPr>
              <a:t>Transfer Tube Assembly</a:t>
            </a:r>
            <a:endParaRPr kumimoji="1" lang="ja-JP" altLang="en-US" sz="1400" dirty="0">
              <a:solidFill>
                <a:srgbClr val="FFFF00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274257" y="6466285"/>
            <a:ext cx="2411558" cy="3077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FF00"/>
                </a:solidFill>
              </a:rPr>
              <a:t>Transport Solenoid Installation</a:t>
            </a:r>
            <a:endParaRPr kumimoji="1" lang="ja-JP" altLang="en-US" sz="1400" dirty="0">
              <a:solidFill>
                <a:srgbClr val="FFFF00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6C98524-9879-0549-87A4-764CF6E43901}"/>
              </a:ext>
            </a:extLst>
          </p:cNvPr>
          <p:cNvSpPr txBox="1"/>
          <p:nvPr/>
        </p:nvSpPr>
        <p:spPr>
          <a:xfrm>
            <a:off x="91038" y="5758399"/>
            <a:ext cx="2961562" cy="10156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US-JP Collaboration for </a:t>
            </a:r>
            <a:r>
              <a:rPr lang="en-US" altLang="ja-JP" sz="2000" dirty="0"/>
              <a:t>Aluminum Stabilized Pion Capture Solenoid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1780214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0" y="-25694"/>
            <a:ext cx="8229600" cy="57150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Neutron Irradiation Effects</a:t>
            </a:r>
            <a:endParaRPr kumimoji="1" lang="ja-JP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5079" y="2600545"/>
            <a:ext cx="6811059" cy="1598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5586" y="0"/>
            <a:ext cx="3625850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角丸四角形 3"/>
          <p:cNvSpPr/>
          <p:nvPr/>
        </p:nvSpPr>
        <p:spPr>
          <a:xfrm>
            <a:off x="6830975" y="915589"/>
            <a:ext cx="152400" cy="12668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" name="直線矢印コネクタ 6"/>
          <p:cNvCxnSpPr>
            <a:cxnSpLocks/>
            <a:stCxn id="4" idx="2"/>
          </p:cNvCxnSpPr>
          <p:nvPr/>
        </p:nvCxnSpPr>
        <p:spPr>
          <a:xfrm>
            <a:off x="6907175" y="2182414"/>
            <a:ext cx="251908" cy="15328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>
            <a:off x="6002300" y="867964"/>
            <a:ext cx="277053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8065669" y="867964"/>
            <a:ext cx="530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Tcs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20203" y="6439821"/>
            <a:ext cx="51160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altLang="ja-JP" sz="1400" dirty="0"/>
              <a:t>Y. Yang et al., IEEE Trans. App. Supercond., 28(3), 4001405 (2018).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4294967295"/>
          </p:nvPr>
        </p:nvSpPr>
        <p:spPr>
          <a:xfrm>
            <a:off x="9086" y="609319"/>
            <a:ext cx="5453672" cy="2088674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r>
              <a:rPr lang="en-US" altLang="ja-JP" sz="2000" dirty="0"/>
              <a:t>Pion Capture Solenoid: heat up by irradiation </a:t>
            </a:r>
          </a:p>
          <a:p>
            <a:pPr marL="0" indent="0">
              <a:buNone/>
            </a:pPr>
            <a:r>
              <a:rPr lang="en-US" altLang="ja-JP" sz="2000" dirty="0"/>
              <a:t>     (max. 35mW/kg @ 56kW)</a:t>
            </a:r>
          </a:p>
          <a:p>
            <a:r>
              <a:rPr lang="en-US" altLang="ja-JP" sz="2000" dirty="0"/>
              <a:t>Temperature rise with thermal conductivity degradation by irradiation</a:t>
            </a:r>
          </a:p>
          <a:p>
            <a:r>
              <a:rPr lang="en-US" altLang="ja-JP" sz="2000" dirty="0"/>
              <a:t>Irradiation damage in </a:t>
            </a:r>
            <a:r>
              <a:rPr lang="en-US" altLang="ja-JP" sz="2000" dirty="0">
                <a:solidFill>
                  <a:srgbClr val="0070C0"/>
                </a:solidFill>
              </a:rPr>
              <a:t>Aluminum</a:t>
            </a:r>
            <a:r>
              <a:rPr lang="en-US" altLang="ja-JP" sz="2000" dirty="0"/>
              <a:t>: recovered 100% by thermal cycling to room temperature.</a:t>
            </a:r>
          </a:p>
          <a:p>
            <a:pPr marL="0" indent="0">
              <a:buNone/>
            </a:pPr>
            <a:r>
              <a:rPr lang="en-US" altLang="ja-JP" sz="2000" dirty="0"/>
              <a:t>    </a:t>
            </a:r>
            <a:r>
              <a:rPr kumimoji="1" lang="en-US" altLang="ja-JP" sz="2000" dirty="0"/>
              <a:t>(~85% for Copper)</a:t>
            </a:r>
            <a:endParaRPr kumimoji="1" lang="ja-JP" altLang="en-US" sz="2000" dirty="0"/>
          </a:p>
        </p:txBody>
      </p:sp>
      <p:sp>
        <p:nvSpPr>
          <p:cNvPr id="13" name="コンテンツ プレースホルダー 2">
            <a:extLst>
              <a:ext uri="{FF2B5EF4-FFF2-40B4-BE49-F238E27FC236}">
                <a16:creationId xmlns:a16="http://schemas.microsoft.com/office/drawing/2014/main" id="{7FE908FB-910D-C54F-82F4-C2960479351C}"/>
              </a:ext>
            </a:extLst>
          </p:cNvPr>
          <p:cNvSpPr txBox="1">
            <a:spLocks/>
          </p:cNvSpPr>
          <p:nvPr/>
        </p:nvSpPr>
        <p:spPr>
          <a:xfrm>
            <a:off x="237186" y="4668433"/>
            <a:ext cx="5461865" cy="1456104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altLang="ja-JP" sz="2000" dirty="0"/>
              <a:t>RRR of stabilizer  will decrease by irradiation.</a:t>
            </a:r>
          </a:p>
          <a:p>
            <a:pPr fontAlgn="auto">
              <a:spcAft>
                <a:spcPts val="0"/>
              </a:spcAft>
            </a:pPr>
            <a:r>
              <a:rPr lang="en-US" altLang="ja-JP" sz="2000" dirty="0"/>
              <a:t>May affect to quench protection</a:t>
            </a:r>
          </a:p>
          <a:p>
            <a:pPr fontAlgn="auto">
              <a:spcAft>
                <a:spcPts val="0"/>
              </a:spcAft>
            </a:pPr>
            <a:r>
              <a:rPr lang="en-US" altLang="ja-JP" sz="2000" dirty="0"/>
              <a:t>Temperature at quench is estimated with MIITs</a:t>
            </a:r>
          </a:p>
          <a:p>
            <a:pPr lvl="1" fontAlgn="auto">
              <a:spcAft>
                <a:spcPts val="0"/>
              </a:spcAft>
            </a:pPr>
            <a:r>
              <a:rPr lang="en-US" altLang="ja-JP" sz="2000" dirty="0"/>
              <a:t>adiabatic condition</a:t>
            </a:r>
            <a:endParaRPr lang="ja-JP" altLang="en-US" sz="2000" dirty="0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01CB6E6C-A5E9-6247-A5ED-F72EDEB25B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62758" y="4235450"/>
            <a:ext cx="3681242" cy="2657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7F102F62-F86A-6A43-81EF-3CD8241B1F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59" y="2608785"/>
            <a:ext cx="2192115" cy="205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87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2402" y="37628"/>
            <a:ext cx="8229600" cy="57197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J-PARC g-2/EDM status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168F88-6C7A-4959-8438-3F19082A5D80}" type="slidenum">
              <a:rPr lang="en-US" altLang="ja-JP" smtClean="0"/>
              <a:pPr>
                <a:defRPr/>
              </a:pPr>
              <a:t>14</a:t>
            </a:fld>
            <a:endParaRPr lang="en-US" altLang="ja-JP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1"/>
          </p:nvPr>
        </p:nvSpPr>
        <p:spPr>
          <a:xfrm>
            <a:off x="3125565" y="6313206"/>
            <a:ext cx="5930305" cy="487253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</a:rPr>
              <a:t>Stage 2 is approved from IPNS in Nov. 2018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" y="1274850"/>
            <a:ext cx="7016475" cy="429357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5490" y="221533"/>
            <a:ext cx="3689131" cy="2746183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5795628" y="335312"/>
            <a:ext cx="244169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*H-line </a:t>
            </a:r>
            <a:r>
              <a:rPr lang="en-US" altLang="ja-JP" sz="1600"/>
              <a:t>being constructed !</a:t>
            </a:r>
            <a:endParaRPr kumimoji="1" lang="ja-JP" altLang="en-US" sz="1600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2191" y="769887"/>
            <a:ext cx="2324402" cy="1730281"/>
          </a:xfrm>
          <a:prstGeom prst="rect">
            <a:avLst/>
          </a:prstGeom>
        </p:spPr>
      </p:pic>
      <p:sp>
        <p:nvSpPr>
          <p:cNvPr id="11" name="円形吹き出し 10"/>
          <p:cNvSpPr/>
          <p:nvPr/>
        </p:nvSpPr>
        <p:spPr>
          <a:xfrm rot="787784">
            <a:off x="1946949" y="2840534"/>
            <a:ext cx="830318" cy="466602"/>
          </a:xfrm>
          <a:prstGeom prst="wedgeEllipseCallout">
            <a:avLst>
              <a:gd name="adj1" fmla="val 48133"/>
              <a:gd name="adj2" fmla="val -164175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221355" y="619054"/>
            <a:ext cx="1457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i="1" dirty="0">
                <a:solidFill>
                  <a:srgbClr val="002060"/>
                </a:solidFill>
              </a:rPr>
              <a:t>Oct. 2017</a:t>
            </a:r>
            <a:endParaRPr kumimoji="1" lang="ja-JP" altLang="en-US" sz="2000" i="1" dirty="0">
              <a:solidFill>
                <a:srgbClr val="002060"/>
              </a:solidFill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58" y="4750884"/>
            <a:ext cx="2778052" cy="2102559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41358" y="6461905"/>
            <a:ext cx="176189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err="1"/>
              <a:t>SiC</a:t>
            </a:r>
            <a:r>
              <a:rPr kumimoji="1" lang="en-US" altLang="ja-JP" sz="1600" dirty="0"/>
              <a:t> Aerogel Target</a:t>
            </a:r>
            <a:endParaRPr kumimoji="1" lang="ja-JP" altLang="en-US" sz="16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592757" y="3683730"/>
            <a:ext cx="228940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/>
              <a:t>NMR probe system R&amp;D</a:t>
            </a:r>
            <a:endParaRPr kumimoji="1" lang="ja-JP" altLang="en-US" sz="1600" dirty="0"/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136" y="3980984"/>
            <a:ext cx="2630906" cy="1973180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1841" y="5618189"/>
            <a:ext cx="2173706" cy="595485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2409955" y="645199"/>
            <a:ext cx="2196563" cy="292388"/>
          </a:xfrm>
          <a:prstGeom prst="rect">
            <a:avLst/>
          </a:prstGeom>
          <a:solidFill>
            <a:schemeClr val="bg1"/>
          </a:solidFill>
        </p:spPr>
        <p:txBody>
          <a:bodyPr wrap="none" tIns="46800" bIns="0" rtlCol="0">
            <a:spAutoFit/>
          </a:bodyPr>
          <a:lstStyle/>
          <a:p>
            <a:r>
              <a:rPr kumimoji="1" lang="en-US" altLang="ja-JP" sz="1600" dirty="0">
                <a:solidFill>
                  <a:srgbClr val="002060"/>
                </a:solidFill>
              </a:rPr>
              <a:t>First Muon Acceleration</a:t>
            </a:r>
            <a:endParaRPr kumimoji="1" lang="ja-JP" altLang="en-US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9971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Magnet Design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168F88-6C7A-4959-8438-3F19082A5D80}" type="slidenum">
              <a:rPr lang="en-US" altLang="ja-JP" smtClean="0"/>
              <a:pPr>
                <a:defRPr/>
              </a:pPr>
              <a:t>15</a:t>
            </a:fld>
            <a:endParaRPr lang="en-US" altLang="ja-JP"/>
          </a:p>
        </p:txBody>
      </p:sp>
      <p:pic>
        <p:nvPicPr>
          <p:cNvPr id="8" name="図 7" descr="MagnetOverview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5365" y="1482746"/>
            <a:ext cx="4545046" cy="3774433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6541" y="1044949"/>
            <a:ext cx="1305049" cy="1864083"/>
          </a:xfrm>
          <a:prstGeom prst="rect">
            <a:avLst/>
          </a:prstGeom>
        </p:spPr>
      </p:pic>
      <p:sp>
        <p:nvSpPr>
          <p:cNvPr id="5" name="コンテンツ プレースホルダー 4"/>
          <p:cNvSpPr>
            <a:spLocks noGrp="1"/>
          </p:cNvSpPr>
          <p:nvPr>
            <p:ph sz="quarter" idx="1"/>
          </p:nvPr>
        </p:nvSpPr>
        <p:spPr>
          <a:xfrm>
            <a:off x="222675" y="685054"/>
            <a:ext cx="4047767" cy="719790"/>
          </a:xfrm>
        </p:spPr>
        <p:txBody>
          <a:bodyPr>
            <a:normAutofit/>
          </a:bodyPr>
          <a:lstStyle/>
          <a:p>
            <a:r>
              <a:rPr lang="en-US" altLang="ja-JP" sz="2000" dirty="0"/>
              <a:t>Design work in collaboration with Japanese Company</a:t>
            </a:r>
            <a:endParaRPr kumimoji="1" lang="ja-JP" altLang="en-US" sz="2000" dirty="0"/>
          </a:p>
        </p:txBody>
      </p:sp>
      <p:cxnSp>
        <p:nvCxnSpPr>
          <p:cNvPr id="11" name="直線矢印コネクタ 10"/>
          <p:cNvCxnSpPr/>
          <p:nvPr/>
        </p:nvCxnSpPr>
        <p:spPr>
          <a:xfrm>
            <a:off x="777215" y="2183082"/>
            <a:ext cx="1" cy="255129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 rot="16200000">
            <a:off x="-283649" y="2542994"/>
            <a:ext cx="1637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/>
              <a:t>2900 mm</a:t>
            </a:r>
            <a:endParaRPr kumimoji="1" lang="ja-JP" altLang="en-US" dirty="0"/>
          </a:p>
        </p:txBody>
      </p:sp>
      <p:sp>
        <p:nvSpPr>
          <p:cNvPr id="13" name="円弧 12"/>
          <p:cNvSpPr/>
          <p:nvPr/>
        </p:nvSpPr>
        <p:spPr>
          <a:xfrm rot="21352102">
            <a:off x="2080678" y="3080134"/>
            <a:ext cx="650034" cy="370135"/>
          </a:xfrm>
          <a:prstGeom prst="arc">
            <a:avLst>
              <a:gd name="adj1" fmla="val 20957187"/>
              <a:gd name="adj2" fmla="val 10821183"/>
            </a:avLst>
          </a:pr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465681" y="2875301"/>
            <a:ext cx="1954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/>
              <a:t>Muon storage orbit</a:t>
            </a:r>
          </a:p>
          <a:p>
            <a:r>
              <a:rPr lang="en-US" altLang="ja-JP" sz="1800" dirty="0"/>
              <a:t>Dia. : 666 mm</a:t>
            </a:r>
            <a:endParaRPr kumimoji="1" lang="ja-JP" altLang="en-US" sz="1800" dirty="0"/>
          </a:p>
        </p:txBody>
      </p:sp>
      <p:sp>
        <p:nvSpPr>
          <p:cNvPr id="16" name="コンテンツ プレースホルダ 2"/>
          <p:cNvSpPr txBox="1">
            <a:spLocks/>
          </p:cNvSpPr>
          <p:nvPr/>
        </p:nvSpPr>
        <p:spPr>
          <a:xfrm>
            <a:off x="5573688" y="2837594"/>
            <a:ext cx="3504355" cy="220158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altLang="ja-JP" sz="1600" dirty="0"/>
              <a:t>Iron yoke</a:t>
            </a:r>
          </a:p>
          <a:p>
            <a:pPr lvl="1" fontAlgn="auto">
              <a:spcAft>
                <a:spcPts val="0"/>
              </a:spcAft>
            </a:pPr>
            <a:r>
              <a:rPr lang="en-US" altLang="ja-JP" sz="1600" dirty="0"/>
              <a:t>Adjust field shape</a:t>
            </a:r>
          </a:p>
          <a:p>
            <a:pPr fontAlgn="auto">
              <a:spcAft>
                <a:spcPts val="0"/>
              </a:spcAft>
            </a:pPr>
            <a:r>
              <a:rPr lang="en-US" altLang="ja-JP" sz="1600" dirty="0">
                <a:solidFill>
                  <a:srgbClr val="000000"/>
                </a:solidFill>
                <a:ea typeface="Osaka" pitchFamily="19" charset="-128"/>
                <a:cs typeface="Osaka" pitchFamily="19" charset="-128"/>
              </a:rPr>
              <a:t>Cooled by liquid Helium</a:t>
            </a:r>
          </a:p>
          <a:p>
            <a:pPr lvl="1" fontAlgn="auto">
              <a:spcAft>
                <a:spcPts val="0"/>
              </a:spcAft>
            </a:pPr>
            <a:r>
              <a:rPr lang="en-US" altLang="ja-JP" sz="1600" dirty="0"/>
              <a:t>Cryocoolers to </a:t>
            </a:r>
            <a:r>
              <a:rPr lang="en-US" altLang="ja-JP" sz="1600" dirty="0" err="1"/>
              <a:t>recondense</a:t>
            </a:r>
            <a:r>
              <a:rPr lang="en-US" altLang="ja-JP" sz="1600" dirty="0"/>
              <a:t> </a:t>
            </a:r>
            <a:r>
              <a:rPr lang="en-US" altLang="ja-JP" sz="1600" dirty="0" err="1"/>
              <a:t>LHe</a:t>
            </a:r>
            <a:endParaRPr lang="en-US" altLang="ja-JP" sz="1600" dirty="0"/>
          </a:p>
          <a:p>
            <a:pPr fontAlgn="auto">
              <a:spcAft>
                <a:spcPts val="0"/>
              </a:spcAft>
            </a:pPr>
            <a:r>
              <a:rPr lang="en-US" altLang="ja-JP" sz="1600" dirty="0"/>
              <a:t>Separated cold box from magnet cryostat</a:t>
            </a:r>
          </a:p>
          <a:p>
            <a:pPr lvl="1" fontAlgn="auto">
              <a:spcAft>
                <a:spcPts val="0"/>
              </a:spcAft>
            </a:pPr>
            <a:r>
              <a:rPr lang="en-US" altLang="ja-JP" sz="1600" dirty="0"/>
              <a:t>Isolate vibration of cryocooler</a:t>
            </a:r>
          </a:p>
        </p:txBody>
      </p:sp>
      <p:sp>
        <p:nvSpPr>
          <p:cNvPr id="17" name="コンテンツ プレースホルダ 2"/>
          <p:cNvSpPr txBox="1">
            <a:spLocks/>
          </p:cNvSpPr>
          <p:nvPr/>
        </p:nvSpPr>
        <p:spPr>
          <a:xfrm>
            <a:off x="5576664" y="342425"/>
            <a:ext cx="3561465" cy="2474148"/>
          </a:xfrm>
          <a:prstGeom prst="rect">
            <a:avLst/>
          </a:prstGeom>
          <a:solidFill>
            <a:schemeClr val="bg1"/>
          </a:solidFill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600" dirty="0"/>
              <a:t>Superconducting coils : </a:t>
            </a:r>
            <a:r>
              <a:rPr lang="en-US" altLang="ja-JP" sz="1600" dirty="0" err="1"/>
              <a:t>NbTi</a:t>
            </a:r>
            <a:endParaRPr lang="en-US" altLang="ja-JP" sz="1600" dirty="0"/>
          </a:p>
          <a:p>
            <a:pPr lvl="1"/>
            <a:r>
              <a:rPr lang="en-US" altLang="ja-JP" sz="1600" dirty="0"/>
              <a:t>Main solenoid</a:t>
            </a:r>
          </a:p>
          <a:p>
            <a:pPr lvl="2"/>
            <a:r>
              <a:rPr lang="en-US" altLang="ja-JP" sz="1600" dirty="0"/>
              <a:t>Persistent current operation</a:t>
            </a:r>
          </a:p>
          <a:p>
            <a:pPr lvl="1"/>
            <a:r>
              <a:rPr lang="en-US" altLang="ja-JP" sz="1600" dirty="0"/>
              <a:t>Weak focusing coil</a:t>
            </a:r>
          </a:p>
          <a:p>
            <a:pPr lvl="2"/>
            <a:r>
              <a:rPr lang="en-US" altLang="ja-JP" sz="1600" dirty="0"/>
              <a:t>Power supply operation</a:t>
            </a:r>
          </a:p>
          <a:p>
            <a:pPr lvl="1"/>
            <a:r>
              <a:rPr lang="en-US" altLang="ja-JP" sz="1600" dirty="0"/>
              <a:t>Shim coils</a:t>
            </a:r>
          </a:p>
          <a:p>
            <a:pPr lvl="2"/>
            <a:r>
              <a:rPr lang="en-US" altLang="ja-JP" sz="1600" dirty="0"/>
              <a:t>Power supply operation</a:t>
            </a:r>
          </a:p>
          <a:p>
            <a:r>
              <a:rPr lang="en-US" altLang="ja-JP" sz="1600" dirty="0"/>
              <a:t>Field tuning system using iron pieces </a:t>
            </a:r>
          </a:p>
        </p:txBody>
      </p:sp>
      <p:sp>
        <p:nvSpPr>
          <p:cNvPr id="18" name="コンテンツ プレースホルダ 2"/>
          <p:cNvSpPr txBox="1">
            <a:spLocks/>
          </p:cNvSpPr>
          <p:nvPr/>
        </p:nvSpPr>
        <p:spPr>
          <a:xfrm>
            <a:off x="675246" y="5243165"/>
            <a:ext cx="4634692" cy="1551947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txBody>
          <a:bodyPr vert="horz">
            <a:normAutofit/>
          </a:bodyPr>
          <a:lstStyle/>
          <a:p>
            <a:pPr marL="285750" indent="-28575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76000"/>
              <a:buFont typeface="Wingdings" pitchFamily="19" charset="2"/>
              <a:buChar char="v"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saka" pitchFamily="19" charset="-128"/>
                <a:ea typeface="+mn-ea"/>
                <a:cs typeface="+mn-cs"/>
              </a:rPr>
              <a:t>Storage region : </a:t>
            </a:r>
          </a:p>
          <a:p>
            <a:pPr marL="685800" lvl="1" indent="-2286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shade val="50000"/>
                </a:schemeClr>
              </a:buClr>
              <a:buSzPct val="76000"/>
              <a:buFont typeface="Wingdings" pitchFamily="19" charset="2"/>
              <a:buChar char="Ø"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saka" pitchFamily="19" charset="-128"/>
                <a:ea typeface="+mn-ea"/>
                <a:cs typeface="+mn-cs"/>
              </a:rPr>
              <a:t>radius : 33.3±1.5 cm</a:t>
            </a:r>
          </a:p>
          <a:p>
            <a:pPr marL="685800" lvl="1" indent="-2286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shade val="50000"/>
                </a:schemeClr>
              </a:buClr>
              <a:buSzPct val="76000"/>
              <a:buFont typeface="Wingdings" pitchFamily="19" charset="2"/>
              <a:buChar char="Ø"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saka" pitchFamily="19" charset="-128"/>
                <a:ea typeface="+mn-ea"/>
                <a:cs typeface="+mn-cs"/>
              </a:rPr>
              <a:t>height : ±5 cm</a:t>
            </a:r>
          </a:p>
          <a:p>
            <a:pPr marL="285750" indent="-28575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76000"/>
              <a:buFont typeface="Wingdings" pitchFamily="19" charset="2"/>
              <a:buChar char="v"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saka" pitchFamily="19" charset="-128"/>
                <a:ea typeface="+mn-ea"/>
                <a:cs typeface="+mn-cs"/>
              </a:rPr>
              <a:t>Field strength : 3T</a:t>
            </a:r>
          </a:p>
          <a:p>
            <a:pPr marL="285750" indent="-28575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76000"/>
              <a:buFont typeface="Wingdings" pitchFamily="19" charset="2"/>
              <a:buChar char="v"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saka" pitchFamily="19" charset="-128"/>
                <a:ea typeface="+mn-ea"/>
                <a:cs typeface="+mn-cs"/>
              </a:rPr>
              <a:t>Uniformity :  0.1 ppm (Azimuthal integral)</a:t>
            </a:r>
          </a:p>
          <a:p>
            <a:pPr marL="285750" indent="-28575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76000"/>
              <a:buFont typeface="Wingdings" pitchFamily="19" charset="2"/>
              <a:buChar char="v"/>
              <a:defRPr/>
            </a:pPr>
            <a:r>
              <a:rPr lang="en-US" altLang="ja-JP" sz="1600" dirty="0">
                <a:latin typeface="Osaka" pitchFamily="19" charset="-128"/>
                <a:ea typeface="+mn-ea"/>
                <a:cs typeface="+mn-cs"/>
              </a:rPr>
              <a:t>Weak focus field: -5e-4 T/m of Br at max.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0" name="直線矢印コネクタ 9"/>
          <p:cNvCxnSpPr/>
          <p:nvPr/>
        </p:nvCxnSpPr>
        <p:spPr>
          <a:xfrm flipH="1">
            <a:off x="2827283" y="3057198"/>
            <a:ext cx="693683" cy="18330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4442871" y="1976990"/>
            <a:ext cx="1037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/>
              <a:t>Cold box</a:t>
            </a:r>
            <a:endParaRPr kumimoji="1" lang="ja-JP" altLang="en-US" sz="1800" dirty="0"/>
          </a:p>
        </p:txBody>
      </p:sp>
      <p:sp>
        <p:nvSpPr>
          <p:cNvPr id="6" name="角丸四角形 5"/>
          <p:cNvSpPr/>
          <p:nvPr/>
        </p:nvSpPr>
        <p:spPr>
          <a:xfrm>
            <a:off x="5420062" y="5060195"/>
            <a:ext cx="3718067" cy="1734916"/>
          </a:xfrm>
          <a:prstGeom prst="roundRect">
            <a:avLst/>
          </a:prstGeom>
          <a:ln>
            <a:solidFill>
              <a:srgbClr val="00B050"/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Wingdings" charset="2"/>
              <a:buChar char="ü"/>
            </a:pPr>
            <a:r>
              <a:rPr lang="en-US" altLang="ja-JP" sz="1600" dirty="0"/>
              <a:t>Main solenoid</a:t>
            </a:r>
          </a:p>
          <a:p>
            <a:pPr marL="800100" lvl="1" indent="-342900">
              <a:buFont typeface="Wingdings" charset="2"/>
              <a:buChar char="l"/>
            </a:pPr>
            <a:r>
              <a:rPr lang="en-US" altLang="ja-JP" sz="1600" dirty="0"/>
              <a:t>Current : 419 A</a:t>
            </a:r>
          </a:p>
          <a:p>
            <a:pPr marL="1257300" lvl="2" indent="-342900">
              <a:buFont typeface="Wingdings" charset="2"/>
              <a:buChar char="l"/>
            </a:pPr>
            <a:r>
              <a:rPr lang="en-US" altLang="ja-JP" sz="1600" dirty="0"/>
              <a:t>Cond. size : 2.2 x 1.5 mm</a:t>
            </a:r>
          </a:p>
          <a:p>
            <a:pPr marL="1257300" lvl="2" indent="-342900">
              <a:buFont typeface="Wingdings" charset="2"/>
              <a:buChar char="l"/>
            </a:pPr>
            <a:r>
              <a:rPr lang="en-US" altLang="ja-JP" sz="1600" dirty="0"/>
              <a:t>RRR : 4</a:t>
            </a:r>
          </a:p>
          <a:p>
            <a:pPr marL="800100" lvl="1" indent="-342900">
              <a:buFont typeface="Wingdings" charset="2"/>
              <a:buChar char="l"/>
            </a:pPr>
            <a:r>
              <a:rPr lang="en-US" altLang="ja-JP" sz="1600" dirty="0"/>
              <a:t>Stored Energy : 14.78 MJ</a:t>
            </a:r>
          </a:p>
          <a:p>
            <a:pPr marL="800100" lvl="1" indent="-342900">
              <a:buFont typeface="Wingdings" charset="2"/>
              <a:buChar char="l"/>
            </a:pPr>
            <a:r>
              <a:rPr lang="en-US" altLang="ja-JP" sz="1600" dirty="0"/>
              <a:t>Inductance : 168 H</a:t>
            </a:r>
          </a:p>
          <a:p>
            <a:pPr marL="800100" lvl="1" indent="-342900">
              <a:buFont typeface="Wingdings" charset="2"/>
              <a:buChar char="l"/>
            </a:pPr>
            <a:r>
              <a:rPr lang="en-US" altLang="ja-JP" sz="1600" dirty="0"/>
              <a:t>Max. B on Cond. : 4.9 T</a:t>
            </a:r>
            <a:endParaRPr lang="ja-JP" altLang="en-US" sz="16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84127" y="4647547"/>
            <a:ext cx="4811317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US-JP Collaboration for Field Measurements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7327106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DC8F46D-E35D-4D59-BC09-1C4F8F6DA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9144000" cy="662782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en-US" altLang="ja-JP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HTS Solenoid for MLF 2</a:t>
            </a:r>
            <a:r>
              <a:rPr kumimoji="1" lang="en-US" altLang="ja-JP" sz="4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nd</a:t>
            </a:r>
            <a:r>
              <a:rPr kumimoji="1" lang="en-US" altLang="ja-JP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Target</a:t>
            </a:r>
            <a:endParaRPr kumimoji="1" lang="ja-JP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206ECA9B-BFA3-4C08-9BC0-EA7105E3A464}"/>
              </a:ext>
            </a:extLst>
          </p:cNvPr>
          <p:cNvSpPr/>
          <p:nvPr/>
        </p:nvSpPr>
        <p:spPr>
          <a:xfrm>
            <a:off x="162234" y="4518937"/>
            <a:ext cx="8816842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Advantages of mineral-insulated HTS magnet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2400" dirty="0"/>
              <a:t>High temperature margin</a:t>
            </a:r>
          </a:p>
          <a:p>
            <a:r>
              <a:rPr lang="en-US" altLang="ja-JP" sz="2000" dirty="0"/>
              <a:t>      (Operation in temperature range of high  thermal conductivity of metal)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2400" dirty="0"/>
              <a:t>High radiation tolerance of ceramics insulator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2400" dirty="0"/>
              <a:t>Suppression of refrigerant activation by conduction cooling system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dirty="0"/>
              <a:t>Aluminum stabilized </a:t>
            </a:r>
            <a:r>
              <a:rPr lang="en-US" altLang="ja-JP" dirty="0" err="1"/>
              <a:t>ReBCO</a:t>
            </a:r>
            <a:r>
              <a:rPr lang="en-US" altLang="ja-JP" dirty="0"/>
              <a:t> conductor</a:t>
            </a:r>
          </a:p>
          <a:p>
            <a:endParaRPr lang="ja-JP" altLang="en-US" sz="24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9302106-44B0-4947-991B-70FB5383F414}"/>
              </a:ext>
            </a:extLst>
          </p:cNvPr>
          <p:cNvSpPr txBox="1"/>
          <p:nvPr/>
        </p:nvSpPr>
        <p:spPr>
          <a:xfrm>
            <a:off x="5687122" y="3429000"/>
            <a:ext cx="32919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Muon Capture Solenoid</a:t>
            </a:r>
          </a:p>
          <a:p>
            <a:r>
              <a:rPr lang="en-US" altLang="ja-JP" dirty="0"/>
              <a:t>(Axial field ~1.5T)</a:t>
            </a:r>
            <a:r>
              <a:rPr kumimoji="1" lang="en-US" altLang="ja-JP" dirty="0"/>
              <a:t> </a:t>
            </a:r>
          </a:p>
          <a:p>
            <a:r>
              <a:rPr kumimoji="1" lang="en-US" altLang="ja-JP" dirty="0"/>
              <a:t>directly attached to neutron target</a:t>
            </a:r>
            <a:endParaRPr kumimoji="1" lang="ja-JP" altLang="en-US"/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F3D8E57F-03A2-7F48-B6A5-3605789B75C8}"/>
              </a:ext>
            </a:extLst>
          </p:cNvPr>
          <p:cNvCxnSpPr/>
          <p:nvPr/>
        </p:nvCxnSpPr>
        <p:spPr>
          <a:xfrm flipV="1">
            <a:off x="4616604" y="2960652"/>
            <a:ext cx="847493" cy="7420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page29image23785456">
            <a:extLst>
              <a:ext uri="{FF2B5EF4-FFF2-40B4-BE49-F238E27FC236}">
                <a16:creationId xmlns:a16="http://schemas.microsoft.com/office/drawing/2014/main" id="{B608EAB5-E105-FF49-8550-61F825D3F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5964"/>
            <a:ext cx="5359400" cy="3390900"/>
          </a:xfrm>
          <a:prstGeom prst="rect">
            <a:avLst/>
          </a:prstGeom>
          <a:noFill/>
          <a:ln w="190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FFE44381-0553-A745-8555-E027676FFE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780"/>
          <a:stretch/>
        </p:blipFill>
        <p:spPr>
          <a:xfrm>
            <a:off x="2425392" y="1624604"/>
            <a:ext cx="2844800" cy="2399142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771A3A5E-C397-B748-B644-6FB34DA81E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917" b="75124"/>
          <a:stretch/>
        </p:blipFill>
        <p:spPr>
          <a:xfrm>
            <a:off x="3902310" y="1131110"/>
            <a:ext cx="1367882" cy="717154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2AC4D1F4-807D-0F4B-8ADD-F4272E2942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0093" y="984800"/>
            <a:ext cx="4068983" cy="226311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896510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Item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168F88-6C7A-4959-8438-3F19082A5D80}" type="slidenum">
              <a:rPr lang="en-US" altLang="ja-JP" smtClean="0"/>
              <a:pPr>
                <a:defRPr/>
              </a:pPr>
              <a:t>17</a:t>
            </a:fld>
            <a:endParaRPr lang="en-US" altLang="ja-JP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ja-JP" dirty="0"/>
              <a:t>HL-LHC and FCC</a:t>
            </a:r>
          </a:p>
          <a:p>
            <a:pPr lvl="1"/>
            <a:r>
              <a:rPr lang="en-US" altLang="ja-JP" dirty="0"/>
              <a:t>D1</a:t>
            </a:r>
          </a:p>
          <a:p>
            <a:pPr lvl="1"/>
            <a:r>
              <a:rPr lang="en-US" altLang="ja-JP" dirty="0"/>
              <a:t>Nb</a:t>
            </a:r>
            <a:r>
              <a:rPr lang="en-US" altLang="ja-JP" baseline="-25000" dirty="0"/>
              <a:t>3</a:t>
            </a:r>
            <a:r>
              <a:rPr lang="en-US" altLang="ja-JP" dirty="0"/>
              <a:t>Sn conductor R&amp;D</a:t>
            </a:r>
          </a:p>
          <a:p>
            <a:r>
              <a:rPr kumimoji="1" lang="en-US" altLang="ja-JP" dirty="0"/>
              <a:t>J-PARC</a:t>
            </a:r>
          </a:p>
          <a:p>
            <a:pPr lvl="1"/>
            <a:r>
              <a:rPr kumimoji="1" lang="en-US" altLang="ja-JP" dirty="0"/>
              <a:t>COMET</a:t>
            </a:r>
          </a:p>
          <a:p>
            <a:pPr lvl="1"/>
            <a:r>
              <a:rPr lang="en-US" altLang="ja-JP" dirty="0"/>
              <a:t>g-2/EDM</a:t>
            </a:r>
          </a:p>
          <a:p>
            <a:pPr lvl="1"/>
            <a:r>
              <a:rPr lang="en-US" altLang="ja-JP" dirty="0"/>
              <a:t>MLF second target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High Radiation SC Magnet R&amp;D</a:t>
            </a:r>
          </a:p>
          <a:p>
            <a:r>
              <a:rPr lang="en-US" altLang="ja-JP" dirty="0"/>
              <a:t>HTS Magnet R&amp;D</a:t>
            </a:r>
          </a:p>
          <a:p>
            <a:pPr lvl="1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96323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DC8F46D-E35D-4D59-BC09-1C4F8F6DA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9144000" cy="662782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en-US" altLang="ja-JP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R&amp;D for Radiation Resistant SC Magnet</a:t>
            </a:r>
            <a:endParaRPr kumimoji="1" lang="ja-JP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20883EA-27DB-44E1-9777-AEDA3D295CB3}"/>
              </a:ext>
            </a:extLst>
          </p:cNvPr>
          <p:cNvGrpSpPr>
            <a:grpSpLocks noChangeAspect="1"/>
          </p:cNvGrpSpPr>
          <p:nvPr/>
        </p:nvGrpSpPr>
        <p:grpSpPr>
          <a:xfrm>
            <a:off x="-196295" y="1742154"/>
            <a:ext cx="6206422" cy="5139304"/>
            <a:chOff x="181014" y="3023420"/>
            <a:chExt cx="4576875" cy="3789939"/>
          </a:xfrm>
        </p:grpSpPr>
        <p:sp>
          <p:nvSpPr>
            <p:cNvPr id="27" name="角丸四角形 25">
              <a:extLst>
                <a:ext uri="{FF2B5EF4-FFF2-40B4-BE49-F238E27FC236}">
                  <a16:creationId xmlns:a16="http://schemas.microsoft.com/office/drawing/2014/main" id="{06595AD1-F128-47A0-8576-92C7F3861488}"/>
                </a:ext>
              </a:extLst>
            </p:cNvPr>
            <p:cNvSpPr/>
            <p:nvPr/>
          </p:nvSpPr>
          <p:spPr>
            <a:xfrm>
              <a:off x="181014" y="3023420"/>
              <a:ext cx="4535001" cy="3789939"/>
            </a:xfrm>
            <a:prstGeom prst="roundRect">
              <a:avLst>
                <a:gd name="adj" fmla="val 4909"/>
              </a:avLst>
            </a:prstGeom>
            <a:solidFill>
              <a:schemeClr val="bg1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8" name="図 27">
              <a:extLst>
                <a:ext uri="{FF2B5EF4-FFF2-40B4-BE49-F238E27FC236}">
                  <a16:creationId xmlns:a16="http://schemas.microsoft.com/office/drawing/2014/main" id="{C346CD56-7785-40A1-A513-2ED8A3E3E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451" y="3212976"/>
              <a:ext cx="3553125" cy="2954052"/>
            </a:xfrm>
            <a:prstGeom prst="rect">
              <a:avLst/>
            </a:prstGeom>
          </p:spPr>
        </p:pic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A94F1287-B760-458D-BAD5-BCBBC904FB24}"/>
                </a:ext>
              </a:extLst>
            </p:cNvPr>
            <p:cNvSpPr/>
            <p:nvPr/>
          </p:nvSpPr>
          <p:spPr>
            <a:xfrm>
              <a:off x="709796" y="6219638"/>
              <a:ext cx="4048093" cy="4766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1800" dirty="0"/>
                <a:t>Superconducting Properties Evaluation System </a:t>
              </a:r>
            </a:p>
            <a:p>
              <a:r>
                <a:rPr lang="en-US" altLang="ja-JP" sz="1800" b="1" u="sng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@IMR-</a:t>
              </a:r>
              <a:r>
                <a:rPr lang="en-US" altLang="ja-JP" sz="1800" b="1" u="sng" dirty="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Oarai</a:t>
              </a:r>
              <a:r>
                <a:rPr lang="en-US" altLang="ja-JP" sz="1800" b="1" u="sng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Hot Lab.</a:t>
              </a:r>
              <a:endParaRPr lang="ja-JP" altLang="en-US" sz="18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562F9E35-454B-46C8-911E-B39639D677E0}"/>
                </a:ext>
              </a:extLst>
            </p:cNvPr>
            <p:cNvSpPr txBox="1"/>
            <p:nvPr/>
          </p:nvSpPr>
          <p:spPr>
            <a:xfrm>
              <a:off x="3049073" y="3572241"/>
              <a:ext cx="792088" cy="4633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VTI</a:t>
              </a:r>
              <a:endParaRPr kumimoji="1" lang="ja-JP" alt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2604861C-81DE-410B-B638-1ED9EF978B4C}"/>
                </a:ext>
              </a:extLst>
            </p:cNvPr>
            <p:cNvSpPr txBox="1"/>
            <p:nvPr/>
          </p:nvSpPr>
          <p:spPr>
            <a:xfrm>
              <a:off x="2876859" y="4557584"/>
              <a:ext cx="1224137" cy="787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15.5 T Magnet</a:t>
              </a:r>
              <a:endParaRPr kumimoji="1" lang="ja-JP" alt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" name="角丸四角形吹き出し 14">
              <a:extLst>
                <a:ext uri="{FF2B5EF4-FFF2-40B4-BE49-F238E27FC236}">
                  <a16:creationId xmlns:a16="http://schemas.microsoft.com/office/drawing/2014/main" id="{96C8EBF6-6689-4527-8F22-AEEF7B399DD3}"/>
                </a:ext>
              </a:extLst>
            </p:cNvPr>
            <p:cNvSpPr/>
            <p:nvPr/>
          </p:nvSpPr>
          <p:spPr>
            <a:xfrm>
              <a:off x="2733843" y="3141996"/>
              <a:ext cx="1584000" cy="2591260"/>
            </a:xfrm>
            <a:prstGeom prst="wedgeRoundRectCallout">
              <a:avLst>
                <a:gd name="adj1" fmla="val -112263"/>
                <a:gd name="adj2" fmla="val -1541"/>
                <a:gd name="adj3" fmla="val 16667"/>
              </a:avLst>
            </a:prstGeom>
            <a:noFill/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846C489E-4E67-42EF-95DF-FC2D2DA5E5A5}"/>
                  </a:ext>
                </a:extLst>
              </p:cNvPr>
              <p:cNvSpPr txBox="1"/>
              <p:nvPr/>
            </p:nvSpPr>
            <p:spPr>
              <a:xfrm>
                <a:off x="26726" y="765320"/>
                <a:ext cx="9117274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3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Irradiation tests</a:t>
                </a:r>
              </a:p>
              <a:p>
                <a:r>
                  <a:rPr kumimoji="1" lang="en-US" altLang="ja-JP" sz="2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Neutron (REBCO, BT-GFRP, MI-sample)                       </a:t>
                </a:r>
                <a14:m>
                  <m:oMath xmlns:m="http://schemas.openxmlformats.org/officeDocument/2006/math">
                    <m:r>
                      <a:rPr kumimoji="1" lang="en-US" altLang="ja-JP" sz="2000" b="1" i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kumimoji="1" lang="en-US" altLang="ja-JP" sz="2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-ray (Organic Materials)</a:t>
                </a:r>
                <a:endParaRPr kumimoji="1" lang="ja-JP" alt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846C489E-4E67-42EF-95DF-FC2D2DA5E5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26" y="765320"/>
                <a:ext cx="9117274" cy="892552"/>
              </a:xfrm>
              <a:prstGeom prst="rect">
                <a:avLst/>
              </a:prstGeom>
              <a:blipFill>
                <a:blip r:embed="rId4"/>
                <a:stretch>
                  <a:fillRect l="-1530" t="-9859" b="-1408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図 4">
            <a:extLst>
              <a:ext uri="{FF2B5EF4-FFF2-40B4-BE49-F238E27FC236}">
                <a16:creationId xmlns:a16="http://schemas.microsoft.com/office/drawing/2014/main" id="{6182A082-425A-4E46-96B2-35173294B8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4906" y="1670347"/>
            <a:ext cx="3301012" cy="4787533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B9B84B7-8A86-294D-9F50-CBE0EB68095B}"/>
              </a:ext>
            </a:extLst>
          </p:cNvPr>
          <p:cNvSpPr txBox="1"/>
          <p:nvPr/>
        </p:nvSpPr>
        <p:spPr>
          <a:xfrm>
            <a:off x="5073307" y="6257524"/>
            <a:ext cx="2728567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US-JP Collaboration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3402629-CB34-4341-B159-35A86FE2D3FF}"/>
              </a:ext>
            </a:extLst>
          </p:cNvPr>
          <p:cNvSpPr txBox="1"/>
          <p:nvPr/>
        </p:nvSpPr>
        <p:spPr>
          <a:xfrm>
            <a:off x="6244843" y="1902948"/>
            <a:ext cx="2095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chemeClr val="bg2">
                    <a:lumMod val="75000"/>
                  </a:schemeClr>
                </a:solidFill>
              </a:rPr>
              <a:t>LBNL Samples</a:t>
            </a: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9B5D0DFC-C4C3-1745-BAF1-40F971B0AE61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7025268" y="2364613"/>
            <a:ext cx="267266" cy="1759443"/>
          </a:xfrm>
          <a:prstGeom prst="straightConnector1">
            <a:avLst/>
          </a:prstGeom>
          <a:ln w="28575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CFBE5DB1-9A21-074F-8DD5-5C399A0EEEA6}"/>
              </a:ext>
            </a:extLst>
          </p:cNvPr>
          <p:cNvCxnSpPr>
            <a:cxnSpLocks/>
          </p:cNvCxnSpPr>
          <p:nvPr/>
        </p:nvCxnSpPr>
        <p:spPr>
          <a:xfrm>
            <a:off x="7292534" y="2364613"/>
            <a:ext cx="457116" cy="1711975"/>
          </a:xfrm>
          <a:prstGeom prst="straightConnector1">
            <a:avLst/>
          </a:prstGeom>
          <a:ln w="28575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8F8276A-B243-6F4A-857D-FED58E052768}"/>
              </a:ext>
            </a:extLst>
          </p:cNvPr>
          <p:cNvSpPr txBox="1"/>
          <p:nvPr/>
        </p:nvSpPr>
        <p:spPr>
          <a:xfrm>
            <a:off x="5953344" y="4212343"/>
            <a:ext cx="12186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>
                <a:solidFill>
                  <a:schemeClr val="bg2">
                    <a:lumMod val="75000"/>
                  </a:schemeClr>
                </a:solidFill>
              </a:rPr>
              <a:t>Jan9-Mar.22</a:t>
            </a:r>
          </a:p>
          <a:p>
            <a:pPr algn="ctr"/>
            <a:r>
              <a:rPr lang="en-US" altLang="ja-JP" sz="1600" dirty="0">
                <a:solidFill>
                  <a:schemeClr val="bg2">
                    <a:lumMod val="75000"/>
                  </a:schemeClr>
                </a:solidFill>
              </a:rPr>
              <a:t>8.5MGy</a:t>
            </a:r>
            <a:endParaRPr kumimoji="1" lang="ja-JP" altLang="en-US" sz="160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E0E0CE83-0818-874C-9E50-969DAEA8CAE2}"/>
              </a:ext>
            </a:extLst>
          </p:cNvPr>
          <p:cNvSpPr txBox="1"/>
          <p:nvPr/>
        </p:nvSpPr>
        <p:spPr>
          <a:xfrm>
            <a:off x="7736351" y="4245865"/>
            <a:ext cx="9332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>
                <a:solidFill>
                  <a:schemeClr val="bg2">
                    <a:lumMod val="75000"/>
                  </a:schemeClr>
                </a:solidFill>
              </a:rPr>
              <a:t>Jan9-Jun</a:t>
            </a:r>
          </a:p>
          <a:p>
            <a:pPr algn="ctr"/>
            <a:r>
              <a:rPr lang="en-US" altLang="ja-JP" sz="1600" dirty="0">
                <a:solidFill>
                  <a:schemeClr val="bg2">
                    <a:lumMod val="75000"/>
                  </a:schemeClr>
                </a:solidFill>
              </a:rPr>
              <a:t>~20MGy</a:t>
            </a:r>
            <a:endParaRPr kumimoji="1" lang="ja-JP" altLang="en-US" sz="160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36E01E0-7EC4-F343-A3A6-F5F118ADC718}"/>
              </a:ext>
            </a:extLst>
          </p:cNvPr>
          <p:cNvSpPr txBox="1"/>
          <p:nvPr/>
        </p:nvSpPr>
        <p:spPr>
          <a:xfrm>
            <a:off x="5650000" y="5137704"/>
            <a:ext cx="33559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solidFill>
                  <a:schemeClr val="bg2">
                    <a:lumMod val="75000"/>
                  </a:schemeClr>
                </a:solidFill>
              </a:rPr>
              <a:t>In JFY 2019</a:t>
            </a:r>
          </a:p>
          <a:p>
            <a:r>
              <a:rPr lang="en-US" altLang="ja-JP" sz="1600" dirty="0">
                <a:solidFill>
                  <a:schemeClr val="bg2">
                    <a:lumMod val="75000"/>
                  </a:schemeClr>
                </a:solidFill>
              </a:rPr>
              <a:t>Up to 80MGy </a:t>
            </a:r>
          </a:p>
          <a:p>
            <a:r>
              <a:rPr lang="en-US" altLang="ja-JP" sz="1600" dirty="0">
                <a:solidFill>
                  <a:schemeClr val="bg2">
                    <a:lumMod val="75000"/>
                  </a:schemeClr>
                </a:solidFill>
              </a:rPr>
              <a:t>is approved</a:t>
            </a:r>
          </a:p>
          <a:p>
            <a:r>
              <a:rPr lang="en-US" altLang="ja-JP" sz="1600" dirty="0">
                <a:solidFill>
                  <a:schemeClr val="bg2">
                    <a:lumMod val="75000"/>
                  </a:schemeClr>
                </a:solidFill>
              </a:rPr>
              <a:t> (CTD101K, mix61, ATLAS ECT)</a:t>
            </a:r>
            <a:endParaRPr kumimoji="1" lang="ja-JP" altLang="en-US" sz="160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8888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DC8F46D-E35D-4D59-BC09-1C4F8F6DA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9144000" cy="662782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en-US" altLang="ja-JP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R&amp;D for Radiation Resistant SC Magnet</a:t>
            </a:r>
            <a:endParaRPr kumimoji="1" lang="ja-JP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B8CB654-7881-43ED-AC0C-6AB9DEF3C7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39" y="1795992"/>
            <a:ext cx="4808628" cy="4516142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769DFA20-2FE4-4A75-BA4F-31F81864E77A}"/>
              </a:ext>
            </a:extLst>
          </p:cNvPr>
          <p:cNvSpPr/>
          <p:nvPr/>
        </p:nvSpPr>
        <p:spPr>
          <a:xfrm>
            <a:off x="120089" y="1115356"/>
            <a:ext cx="50965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Design study of muon source</a:t>
            </a:r>
            <a:endParaRPr lang="en-US" altLang="ja-JP" sz="2400" dirty="0">
              <a:cs typeface="Arial" panose="020B0604020202020204" pitchFamily="34" charset="0"/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C390DB68-01D6-473A-92E0-24321341A6F2}"/>
              </a:ext>
            </a:extLst>
          </p:cNvPr>
          <p:cNvSpPr/>
          <p:nvPr/>
        </p:nvSpPr>
        <p:spPr>
          <a:xfrm>
            <a:off x="6024263" y="1115356"/>
            <a:ext cx="28191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Demonstration of RR cooling system</a:t>
            </a:r>
            <a:endParaRPr lang="en-US" altLang="ja-JP" sz="2400" dirty="0">
              <a:cs typeface="Arial" panose="020B0604020202020204" pitchFamily="34" charset="0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1D05C35C-D97E-4BDF-9D28-3A208D051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28539" y="2641260"/>
            <a:ext cx="4195284" cy="314646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09F94A95-E5E2-48D8-B2C6-FE574634BD66}"/>
              </a:ext>
            </a:extLst>
          </p:cNvPr>
          <p:cNvSpPr txBox="1"/>
          <p:nvPr/>
        </p:nvSpPr>
        <p:spPr>
          <a:xfrm>
            <a:off x="7630452" y="2298842"/>
            <a:ext cx="13689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b="1" dirty="0">
                <a:ln w="6350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Customized pulse tube cryocooler</a:t>
            </a:r>
            <a:endParaRPr kumimoji="1" lang="ja-JP" altLang="en-US" sz="1600" b="1" dirty="0">
              <a:ln w="6350" cmpd="sng">
                <a:noFill/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5472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Item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168F88-6C7A-4959-8438-3F19082A5D80}" type="slidenum">
              <a:rPr lang="en-US" altLang="ja-JP" smtClean="0"/>
              <a:pPr>
                <a:defRPr/>
              </a:pPr>
              <a:t>2</a:t>
            </a:fld>
            <a:endParaRPr lang="en-US" altLang="ja-JP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ja-JP" dirty="0"/>
              <a:t>HL-LHC and FCC</a:t>
            </a:r>
          </a:p>
          <a:p>
            <a:pPr lvl="1"/>
            <a:r>
              <a:rPr lang="en-US" altLang="ja-JP" dirty="0"/>
              <a:t>D1</a:t>
            </a:r>
          </a:p>
          <a:p>
            <a:pPr lvl="1"/>
            <a:r>
              <a:rPr lang="en-US" altLang="ja-JP" dirty="0"/>
              <a:t>Nb</a:t>
            </a:r>
            <a:r>
              <a:rPr lang="en-US" altLang="ja-JP" baseline="-25000" dirty="0"/>
              <a:t>3</a:t>
            </a:r>
            <a:r>
              <a:rPr lang="en-US" altLang="ja-JP" dirty="0"/>
              <a:t>Sn conductor R&amp;D</a:t>
            </a:r>
          </a:p>
          <a:p>
            <a:r>
              <a:rPr kumimoji="1" lang="en-US" altLang="ja-JP" dirty="0"/>
              <a:t>J-PARC</a:t>
            </a:r>
          </a:p>
          <a:p>
            <a:pPr lvl="1"/>
            <a:r>
              <a:rPr kumimoji="1" lang="en-US" altLang="ja-JP" dirty="0"/>
              <a:t>COMET</a:t>
            </a:r>
          </a:p>
          <a:p>
            <a:pPr lvl="1"/>
            <a:r>
              <a:rPr lang="en-US" altLang="ja-JP" dirty="0"/>
              <a:t>g-2/EDM</a:t>
            </a:r>
          </a:p>
          <a:p>
            <a:pPr lvl="1"/>
            <a:r>
              <a:rPr lang="en-US" altLang="ja-JP" dirty="0"/>
              <a:t>MLF second target</a:t>
            </a:r>
          </a:p>
          <a:p>
            <a:r>
              <a:rPr lang="en-US" altLang="ja-JP" dirty="0"/>
              <a:t>High Radiation SC Magnet R&amp;D</a:t>
            </a:r>
          </a:p>
          <a:p>
            <a:r>
              <a:rPr lang="en-US" altLang="ja-JP" dirty="0"/>
              <a:t>HTS Magnet R&amp;D</a:t>
            </a:r>
          </a:p>
          <a:p>
            <a:pPr lvl="1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113495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4401FC17-A256-1842-B405-5BB4305D4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D059DC-8C63-45A8-95A6-579BF8CF8BE8}" type="slidenum">
              <a:rPr lang="en-US" altLang="ja-JP" smtClean="0"/>
              <a:pPr>
                <a:defRPr/>
              </a:pPr>
              <a:t>20</a:t>
            </a:fld>
            <a:endParaRPr lang="en-US" altLang="ja-JP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CA56340-0B73-5B41-916D-80D2BCB24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D6E87D9-7DB5-4341-8F2C-EE5344C375D9}"/>
              </a:ext>
            </a:extLst>
          </p:cNvPr>
          <p:cNvSpPr/>
          <p:nvPr/>
        </p:nvSpPr>
        <p:spPr>
          <a:xfrm>
            <a:off x="0" y="0"/>
            <a:ext cx="510363" cy="5954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57296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Item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168F88-6C7A-4959-8438-3F19082A5D80}" type="slidenum">
              <a:rPr lang="en-US" altLang="ja-JP" smtClean="0"/>
              <a:pPr>
                <a:defRPr/>
              </a:pPr>
              <a:t>21</a:t>
            </a:fld>
            <a:endParaRPr lang="en-US" altLang="ja-JP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ja-JP" dirty="0"/>
              <a:t>HL-LHC and FCC</a:t>
            </a:r>
          </a:p>
          <a:p>
            <a:pPr lvl="1"/>
            <a:r>
              <a:rPr lang="en-US" altLang="ja-JP" dirty="0"/>
              <a:t>D1</a:t>
            </a:r>
          </a:p>
          <a:p>
            <a:pPr lvl="1"/>
            <a:r>
              <a:rPr lang="en-US" altLang="ja-JP" dirty="0"/>
              <a:t>Nb</a:t>
            </a:r>
            <a:r>
              <a:rPr lang="en-US" altLang="ja-JP" baseline="-25000" dirty="0"/>
              <a:t>3</a:t>
            </a:r>
            <a:r>
              <a:rPr lang="en-US" altLang="ja-JP" dirty="0"/>
              <a:t>Sn conductor R&amp;D</a:t>
            </a:r>
          </a:p>
          <a:p>
            <a:r>
              <a:rPr kumimoji="1" lang="en-US" altLang="ja-JP" dirty="0"/>
              <a:t>J-PARC</a:t>
            </a:r>
          </a:p>
          <a:p>
            <a:pPr lvl="1"/>
            <a:r>
              <a:rPr kumimoji="1" lang="en-US" altLang="ja-JP" dirty="0"/>
              <a:t>COMET</a:t>
            </a:r>
          </a:p>
          <a:p>
            <a:pPr lvl="1"/>
            <a:r>
              <a:rPr lang="en-US" altLang="ja-JP" dirty="0"/>
              <a:t>g-2/EDM</a:t>
            </a:r>
          </a:p>
          <a:p>
            <a:pPr lvl="1"/>
            <a:r>
              <a:rPr lang="en-US" altLang="ja-JP" dirty="0"/>
              <a:t>MLF second target</a:t>
            </a:r>
          </a:p>
          <a:p>
            <a:r>
              <a:rPr lang="en-US" altLang="ja-JP" dirty="0"/>
              <a:t>High Radiation SC Magnet R&amp;D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HTS Magnet R&amp;D</a:t>
            </a:r>
          </a:p>
          <a:p>
            <a:pPr lvl="1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26767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D53A8F0-34FB-3C41-A156-A8290A417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D059DC-8C63-45A8-95A6-579BF8CF8BE8}" type="slidenum">
              <a:rPr lang="en-US" altLang="ja-JP" smtClean="0"/>
              <a:pPr>
                <a:defRPr/>
              </a:pPr>
              <a:t>22</a:t>
            </a:fld>
            <a:endParaRPr lang="en-US" altLang="ja-JP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34E8D284-7053-B64F-BA0D-98ABC622492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92088"/>
            <a:ext cx="8229600" cy="1238251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HTS Accelerator Magnet R&amp;D</a:t>
            </a:r>
            <a:br>
              <a:rPr kumimoji="1" lang="en-US" altLang="ja-JP" dirty="0"/>
            </a:br>
            <a:r>
              <a:rPr kumimoji="1" lang="en-US" altLang="ja-JP" sz="2700" dirty="0"/>
              <a:t>with Kyoto University, </a:t>
            </a:r>
            <a:r>
              <a:rPr lang="en-US" altLang="ja-JP" sz="2700" dirty="0"/>
              <a:t>NIRS </a:t>
            </a:r>
            <a:r>
              <a:rPr kumimoji="1" lang="en-US" altLang="ja-JP" sz="2700" dirty="0"/>
              <a:t>and Toshiba</a:t>
            </a:r>
            <a:endParaRPr kumimoji="1" lang="ja-JP" altLang="en-US" sz="2700" dirty="0"/>
          </a:p>
        </p:txBody>
      </p:sp>
      <p:pic>
        <p:nvPicPr>
          <p:cNvPr id="1025" name="Picture 1" descr="page1image24912080">
            <a:extLst>
              <a:ext uri="{FF2B5EF4-FFF2-40B4-BE49-F238E27FC236}">
                <a16:creationId xmlns:a16="http://schemas.microsoft.com/office/drawing/2014/main" id="{003DC727-C042-A146-B489-B00F2423AD32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938" y="169863"/>
            <a:ext cx="2151062" cy="280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742A5B5-03CF-854F-8B25-5BBA34A51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858" y="1224254"/>
            <a:ext cx="4421706" cy="263132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5F556ED-F7BF-BD43-817A-6DF21DB983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1885" y="3677522"/>
            <a:ext cx="3783358" cy="2838228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60BB3FC-9B56-A143-A1F7-1FC2CEC6E31C}"/>
              </a:ext>
            </a:extLst>
          </p:cNvPr>
          <p:cNvSpPr txBox="1"/>
          <p:nvPr/>
        </p:nvSpPr>
        <p:spPr>
          <a:xfrm>
            <a:off x="706974" y="3436442"/>
            <a:ext cx="1962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HTS </a:t>
            </a:r>
            <a:r>
              <a:rPr kumimoji="1" lang="en-US" altLang="ja-JP" dirty="0" err="1">
                <a:solidFill>
                  <a:schemeClr val="bg1"/>
                </a:solidFill>
              </a:rPr>
              <a:t>cosθ</a:t>
            </a:r>
            <a:r>
              <a:rPr kumimoji="1" lang="ja-JP" altLang="en-US">
                <a:solidFill>
                  <a:schemeClr val="bg1"/>
                </a:solidFill>
              </a:rPr>
              <a:t> </a:t>
            </a:r>
            <a:r>
              <a:rPr kumimoji="1" lang="en-US" altLang="ja-JP" dirty="0">
                <a:solidFill>
                  <a:schemeClr val="bg1"/>
                </a:solidFill>
              </a:rPr>
              <a:t>coil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6683BF4-1D83-E847-B8DB-A1D2611C21A3}"/>
              </a:ext>
            </a:extLst>
          </p:cNvPr>
          <p:cNvSpPr txBox="1"/>
          <p:nvPr/>
        </p:nvSpPr>
        <p:spPr>
          <a:xfrm>
            <a:off x="4861885" y="3215857"/>
            <a:ext cx="3693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HTS combined function coil</a:t>
            </a:r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F9E6BE1-62AE-B747-BF35-DD149D2763E8}"/>
              </a:ext>
            </a:extLst>
          </p:cNvPr>
          <p:cNvSpPr txBox="1"/>
          <p:nvPr/>
        </p:nvSpPr>
        <p:spPr>
          <a:xfrm>
            <a:off x="5187419" y="1217663"/>
            <a:ext cx="22252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Compact Gantry</a:t>
            </a:r>
          </a:p>
          <a:p>
            <a:r>
              <a:rPr lang="en-US" altLang="ja-JP" dirty="0"/>
              <a:t>f</a:t>
            </a:r>
            <a:r>
              <a:rPr kumimoji="1" lang="en-US" altLang="ja-JP" dirty="0"/>
              <a:t>or Carbon</a:t>
            </a:r>
            <a:r>
              <a:rPr kumimoji="1" lang="ja-JP" altLang="en-US"/>
              <a:t> </a:t>
            </a:r>
            <a:r>
              <a:rPr kumimoji="1" lang="en-US" altLang="ja-JP" dirty="0"/>
              <a:t>Ion</a:t>
            </a:r>
          </a:p>
          <a:p>
            <a:r>
              <a:rPr lang="en-US" altLang="ja-JP" dirty="0"/>
              <a:t>Cancer</a:t>
            </a:r>
            <a:r>
              <a:rPr lang="ja-JP" altLang="en-US"/>
              <a:t> </a:t>
            </a:r>
            <a:r>
              <a:rPr lang="en-US" altLang="ja-JP" dirty="0"/>
              <a:t>Therapy</a:t>
            </a:r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7169123-B420-CE4F-B1E1-7C26E29284FE}"/>
              </a:ext>
            </a:extLst>
          </p:cNvPr>
          <p:cNvSpPr txBox="1"/>
          <p:nvPr/>
        </p:nvSpPr>
        <p:spPr>
          <a:xfrm>
            <a:off x="98081" y="4200364"/>
            <a:ext cx="476380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Basic R&amp;D for Medical Accelerator</a:t>
            </a:r>
          </a:p>
          <a:p>
            <a:pPr algn="ctr"/>
            <a:r>
              <a:rPr lang="en-US" altLang="ja-JP" dirty="0"/>
              <a:t>Medium Field Magnet</a:t>
            </a:r>
            <a:endParaRPr kumimoji="1" lang="en-US" altLang="ja-JP" dirty="0"/>
          </a:p>
          <a:p>
            <a:pPr algn="ctr"/>
            <a:r>
              <a:rPr lang="ja-JP" altLang="en-US"/>
              <a:t>↓</a:t>
            </a:r>
            <a:endParaRPr lang="en-US" altLang="ja-JP" dirty="0"/>
          </a:p>
          <a:p>
            <a:pPr algn="ctr"/>
            <a:r>
              <a:rPr kumimoji="1" lang="en-US" altLang="ja-JP" dirty="0"/>
              <a:t>Expanding to High Field Magnet </a:t>
            </a:r>
          </a:p>
          <a:p>
            <a:pPr algn="ctr"/>
            <a:r>
              <a:rPr lang="en-US" altLang="ja-JP" dirty="0"/>
              <a:t>f</a:t>
            </a:r>
            <a:r>
              <a:rPr kumimoji="1" lang="en-US" altLang="ja-JP" dirty="0"/>
              <a:t>or</a:t>
            </a:r>
          </a:p>
          <a:p>
            <a:pPr algn="ctr"/>
            <a:r>
              <a:rPr kumimoji="1" lang="en-US" altLang="ja-JP" dirty="0"/>
              <a:t>High Energy Accelerator Application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85081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42FA8D2D-D9C7-AB4B-9118-7433580BD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D059DC-8C63-45A8-95A6-579BF8CF8BE8}" type="slidenum">
              <a:rPr lang="en-US" altLang="ja-JP" smtClean="0"/>
              <a:pPr>
                <a:defRPr/>
              </a:pPr>
              <a:t>23</a:t>
            </a:fld>
            <a:endParaRPr lang="en-US" altLang="ja-JP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6153" y="2931892"/>
            <a:ext cx="4868545" cy="187452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443" y="1434879"/>
            <a:ext cx="4368800" cy="5057361"/>
          </a:xfrm>
          <a:prstGeom prst="rect">
            <a:avLst/>
          </a:prstGeom>
        </p:spPr>
      </p:pic>
      <p:sp>
        <p:nvSpPr>
          <p:cNvPr id="8" name="タイトル 2">
            <a:extLst>
              <a:ext uri="{FF2B5EF4-FFF2-40B4-BE49-F238E27FC236}">
                <a16:creationId xmlns:a16="http://schemas.microsoft.com/office/drawing/2014/main" id="{34E8D284-7053-B64F-BA0D-98ABC622492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229600" cy="1238251"/>
          </a:xfrm>
          <a:prstGeom prst="rect">
            <a:avLst/>
          </a:prstGeom>
        </p:spPr>
        <p:txBody>
          <a:bodyPr vert="horz" anchor="b" anchorCtr="0">
            <a:normAutofit fontScale="9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ja-JP" dirty="0"/>
              <a:t>HTS Accelerator Magnet R&amp;D (JSPS)</a:t>
            </a:r>
            <a:br>
              <a:rPr lang="en-US" altLang="ja-JP" dirty="0"/>
            </a:br>
            <a:r>
              <a:rPr lang="en-US" altLang="ja-JP" sz="2700" dirty="0"/>
              <a:t>Possibility for High Field High Rad. Application</a:t>
            </a:r>
          </a:p>
          <a:p>
            <a:pPr fontAlgn="auto">
              <a:spcAft>
                <a:spcPts val="0"/>
              </a:spcAft>
            </a:pPr>
            <a:r>
              <a:rPr lang="en-US" altLang="ja-JP" sz="2700" dirty="0"/>
              <a:t>In collaboration with LBNL (and BNL)</a:t>
            </a:r>
            <a:endParaRPr lang="ja-JP" altLang="en-US" sz="27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23568" y="1668162"/>
            <a:ext cx="164367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Wind Subscale coil with mineral insulation</a:t>
            </a:r>
          </a:p>
          <a:p>
            <a:r>
              <a:rPr lang="en-US" altLang="ja-JP" dirty="0"/>
              <a:t>Test with 10 T backup field</a:t>
            </a:r>
          </a:p>
          <a:p>
            <a:r>
              <a:rPr kumimoji="1" lang="en-US" altLang="ja-JP" dirty="0"/>
              <a:t>2019-2021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064113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7C615823-FB69-2341-A3AC-44E615B14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7628"/>
            <a:ext cx="8229600" cy="57197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Summary</a:t>
            </a:r>
            <a:endParaRPr kumimoji="1"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52E05C4-76D3-7A44-945A-A54EFFA80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D059DC-8C63-45A8-95A6-579BF8CF8BE8}" type="slidenum">
              <a:rPr lang="en-US" altLang="ja-JP" smtClean="0"/>
              <a:pPr>
                <a:defRPr/>
              </a:pPr>
              <a:t>24</a:t>
            </a:fld>
            <a:endParaRPr lang="en-US" altLang="ja-JP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17117568-90AF-AC48-8E78-4A207ED8BD7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199" y="1219200"/>
            <a:ext cx="8516679" cy="527304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ja-JP" sz="4000" dirty="0"/>
              <a:t>KEK Cryogenics Center Magnet R&amp;D</a:t>
            </a:r>
          </a:p>
          <a:p>
            <a:endParaRPr lang="en-US" altLang="ja-JP" sz="4000" dirty="0"/>
          </a:p>
          <a:p>
            <a:pPr fontAlgn="auto">
              <a:spcAft>
                <a:spcPts val="0"/>
              </a:spcAft>
            </a:pPr>
            <a:r>
              <a:rPr lang="en-US" altLang="ja-JP" dirty="0"/>
              <a:t>HL-LHC and FCC</a:t>
            </a:r>
          </a:p>
          <a:p>
            <a:pPr lvl="1" fontAlgn="auto">
              <a:spcAft>
                <a:spcPts val="0"/>
              </a:spcAft>
            </a:pPr>
            <a:r>
              <a:rPr lang="en-US" altLang="ja-JP" dirty="0"/>
              <a:t>D1: On going 2</a:t>
            </a:r>
            <a:r>
              <a:rPr lang="en-US" altLang="ja-JP" baseline="30000" dirty="0"/>
              <a:t>nd</a:t>
            </a:r>
            <a:r>
              <a:rPr lang="en-US" altLang="ja-JP" dirty="0"/>
              <a:t> model completed</a:t>
            </a:r>
          </a:p>
          <a:p>
            <a:pPr lvl="1" fontAlgn="auto">
              <a:spcAft>
                <a:spcPts val="0"/>
              </a:spcAft>
            </a:pPr>
            <a:r>
              <a:rPr lang="en-US" altLang="ja-JP" dirty="0"/>
              <a:t>Nb</a:t>
            </a:r>
            <a:r>
              <a:rPr lang="en-US" altLang="ja-JP" baseline="-25000" dirty="0"/>
              <a:t>3</a:t>
            </a:r>
            <a:r>
              <a:rPr lang="en-US" altLang="ja-JP" dirty="0"/>
              <a:t>Sn conductor R&amp;D: JASTEC achieved 1137A/mm</a:t>
            </a:r>
            <a:r>
              <a:rPr lang="en-US" altLang="ja-JP" baseline="30000" dirty="0"/>
              <a:t>2</a:t>
            </a:r>
            <a:r>
              <a:rPr lang="en-US" altLang="ja-JP" dirty="0"/>
              <a:t>@16T4.2K</a:t>
            </a:r>
          </a:p>
          <a:p>
            <a:pPr fontAlgn="auto">
              <a:spcAft>
                <a:spcPts val="0"/>
              </a:spcAft>
            </a:pPr>
            <a:r>
              <a:rPr lang="en-US" altLang="ja-JP" dirty="0"/>
              <a:t>J-PARC</a:t>
            </a:r>
          </a:p>
          <a:p>
            <a:pPr lvl="1" fontAlgn="auto">
              <a:spcAft>
                <a:spcPts val="0"/>
              </a:spcAft>
            </a:pPr>
            <a:r>
              <a:rPr lang="en-US" altLang="ja-JP" dirty="0"/>
              <a:t>COMET: Construction on going</a:t>
            </a:r>
          </a:p>
          <a:p>
            <a:pPr lvl="1" fontAlgn="auto">
              <a:spcAft>
                <a:spcPts val="0"/>
              </a:spcAft>
            </a:pPr>
            <a:r>
              <a:rPr lang="en-US" altLang="ja-JP" dirty="0"/>
              <a:t>g-2/EDM: High accuracy field measurement collaboration (FNAL, ANL)</a:t>
            </a:r>
          </a:p>
          <a:p>
            <a:pPr lvl="1" fontAlgn="auto">
              <a:spcAft>
                <a:spcPts val="0"/>
              </a:spcAft>
            </a:pPr>
            <a:r>
              <a:rPr lang="en-US" altLang="ja-JP" dirty="0"/>
              <a:t>MLF second target: Possibility for HTS explored</a:t>
            </a:r>
          </a:p>
          <a:p>
            <a:pPr fontAlgn="auto">
              <a:spcAft>
                <a:spcPts val="0"/>
              </a:spcAft>
            </a:pPr>
            <a:r>
              <a:rPr lang="en-US" altLang="ja-JP" dirty="0"/>
              <a:t>High Radiation SC Magnet R&amp;D</a:t>
            </a:r>
          </a:p>
          <a:p>
            <a:pPr lvl="1"/>
            <a:r>
              <a:rPr lang="en-US" altLang="ja-JP" dirty="0"/>
              <a:t>D1, COMET, MLF second target, CERN, LBNL, etc..</a:t>
            </a:r>
          </a:p>
          <a:p>
            <a:pPr fontAlgn="auto">
              <a:spcAft>
                <a:spcPts val="0"/>
              </a:spcAft>
            </a:pPr>
            <a:r>
              <a:rPr lang="en-US" altLang="ja-JP" dirty="0"/>
              <a:t>HTS Magnet R&amp;D</a:t>
            </a:r>
            <a:endParaRPr lang="en-US" altLang="ja-JP" sz="3400" dirty="0"/>
          </a:p>
          <a:p>
            <a:pPr lvl="1"/>
            <a:r>
              <a:rPr lang="en-US" altLang="ja-JP" dirty="0"/>
              <a:t>Many collaborations.</a:t>
            </a:r>
          </a:p>
        </p:txBody>
      </p:sp>
    </p:spTree>
    <p:extLst>
      <p:ext uri="{BB962C8B-B14F-4D97-AF65-F5344CB8AC3E}">
        <p14:creationId xmlns:p14="http://schemas.microsoft.com/office/powerpoint/2010/main" val="2761772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40461" y="-359447"/>
            <a:ext cx="7886700" cy="1325563"/>
          </a:xfrm>
        </p:spPr>
        <p:txBody>
          <a:bodyPr/>
          <a:lstStyle/>
          <a:p>
            <a:r>
              <a:rPr lang="en-US" dirty="0"/>
              <a:t>Field integral</a:t>
            </a:r>
            <a:r>
              <a:rPr lang="ja-JP" altLang="en-US" dirty="0"/>
              <a:t>　</a:t>
            </a:r>
            <a:r>
              <a:rPr lang="en-US" altLang="ja-JP" dirty="0"/>
              <a:t>(I=12.047kA)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214417" y="692696"/>
          <a:ext cx="8825947" cy="61722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078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38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59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88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29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8273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67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2484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9217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31800">
                <a:tc>
                  <a:txBody>
                    <a:bodyPr/>
                    <a:lstStyle/>
                    <a:p>
                      <a:r>
                        <a:rPr lang="en-US" sz="1600" dirty="0"/>
                        <a:t>n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600" dirty="0"/>
                        <a:t>RE (-1750 ~ -525)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600" dirty="0"/>
                        <a:t>SS (-525 ~</a:t>
                      </a:r>
                      <a:r>
                        <a:rPr lang="en-US" sz="1600" baseline="0" dirty="0"/>
                        <a:t> 525</a:t>
                      </a:r>
                      <a:r>
                        <a:rPr lang="en-US" sz="1600" dirty="0"/>
                        <a:t>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600" dirty="0"/>
                        <a:t>LE (525 ~ 1750)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600" dirty="0"/>
                        <a:t>Total (-1750~1750)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bn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bn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bn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bn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1925 </a:t>
                      </a:r>
                    </a:p>
                    <a:p>
                      <a:r>
                        <a:rPr lang="en-US" sz="1300" dirty="0"/>
                        <a:t>(1871)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0.61 </a:t>
                      </a:r>
                    </a:p>
                    <a:p>
                      <a:r>
                        <a:rPr lang="en-US" sz="1300" dirty="0"/>
                        <a:t>(0.00)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625</a:t>
                      </a:r>
                      <a:r>
                        <a:rPr lang="en-US" sz="1300" baseline="0" dirty="0"/>
                        <a:t>9</a:t>
                      </a:r>
                    </a:p>
                    <a:p>
                      <a:r>
                        <a:rPr lang="en-US" sz="1300" baseline="0" dirty="0"/>
                        <a:t> (6267)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-0.20 </a:t>
                      </a:r>
                    </a:p>
                    <a:p>
                      <a:r>
                        <a:rPr lang="en-US" sz="1300" dirty="0"/>
                        <a:t>(0.03)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1816</a:t>
                      </a:r>
                    </a:p>
                    <a:p>
                      <a:r>
                        <a:rPr lang="en-US" sz="1300" dirty="0"/>
                        <a:t>(1862)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>
                          <a:solidFill>
                            <a:schemeClr val="bg2"/>
                          </a:solidFill>
                        </a:rPr>
                        <a:t>-6.01</a:t>
                      </a:r>
                      <a:r>
                        <a:rPr lang="en-US" sz="1300" b="1" baseline="0" dirty="0">
                          <a:solidFill>
                            <a:schemeClr val="bg2"/>
                          </a:solidFill>
                        </a:rPr>
                        <a:t> </a:t>
                      </a:r>
                    </a:p>
                    <a:p>
                      <a:r>
                        <a:rPr lang="en-US" sz="1300" b="1" baseline="0" dirty="0">
                          <a:solidFill>
                            <a:schemeClr val="bg2"/>
                          </a:solidFill>
                        </a:rPr>
                        <a:t>(-2.73)</a:t>
                      </a:r>
                      <a:endParaRPr lang="en-US" sz="1300" b="1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10000 (10000)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>
                          <a:solidFill>
                            <a:schemeClr val="bg2"/>
                          </a:solidFill>
                        </a:rPr>
                        <a:t>-5.60 </a:t>
                      </a:r>
                    </a:p>
                    <a:p>
                      <a:r>
                        <a:rPr lang="en-US" sz="1300" b="1" dirty="0">
                          <a:solidFill>
                            <a:schemeClr val="bg2"/>
                          </a:solidFill>
                        </a:rPr>
                        <a:t>(-2.69)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1.18</a:t>
                      </a:r>
                      <a:r>
                        <a:rPr lang="en-US" sz="1300" baseline="0" dirty="0"/>
                        <a:t> </a:t>
                      </a:r>
                    </a:p>
                    <a:p>
                      <a:r>
                        <a:rPr lang="en-US" sz="1300" dirty="0"/>
                        <a:t>(0.00)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-1.05</a:t>
                      </a:r>
                    </a:p>
                    <a:p>
                      <a:r>
                        <a:rPr lang="en-US" sz="1300" dirty="0"/>
                        <a:t>(-0.01)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-2.52</a:t>
                      </a:r>
                    </a:p>
                    <a:p>
                      <a:r>
                        <a:rPr lang="en-US" sz="1300" dirty="0"/>
                        <a:t>(-0.01)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0.16</a:t>
                      </a:r>
                    </a:p>
                    <a:p>
                      <a:r>
                        <a:rPr lang="en-US" sz="1300" dirty="0"/>
                        <a:t>(0.01)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1.03</a:t>
                      </a:r>
                    </a:p>
                    <a:p>
                      <a:r>
                        <a:rPr lang="en-US" sz="1300" dirty="0"/>
                        <a:t>(-0.03)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-3.66</a:t>
                      </a:r>
                    </a:p>
                    <a:p>
                      <a:r>
                        <a:rPr lang="en-US" sz="1300" dirty="0"/>
                        <a:t>(-0.08)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-0.31</a:t>
                      </a:r>
                    </a:p>
                    <a:p>
                      <a:r>
                        <a:rPr lang="en-US" sz="1300" dirty="0"/>
                        <a:t>(-0.04)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-4.55</a:t>
                      </a:r>
                    </a:p>
                    <a:p>
                      <a:r>
                        <a:rPr lang="en-US" sz="1300" dirty="0"/>
                        <a:t>(-0.08)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-14.11 </a:t>
                      </a:r>
                      <a:r>
                        <a:rPr lang="en-US" sz="1300" baseline="0" dirty="0"/>
                        <a:t> </a:t>
                      </a:r>
                    </a:p>
                    <a:p>
                      <a:r>
                        <a:rPr lang="en-US" sz="1300" dirty="0"/>
                        <a:t>(-12.27)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-0.45</a:t>
                      </a:r>
                    </a:p>
                    <a:p>
                      <a:r>
                        <a:rPr lang="en-US" sz="1300" dirty="0"/>
                        <a:t>(0.00)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>
                          <a:solidFill>
                            <a:srgbClr val="FF0000"/>
                          </a:solidFill>
                        </a:rPr>
                        <a:t>24.81</a:t>
                      </a:r>
                    </a:p>
                    <a:p>
                      <a:r>
                        <a:rPr lang="en-US" sz="1300" b="1" dirty="0">
                          <a:solidFill>
                            <a:srgbClr val="FF0000"/>
                          </a:solidFill>
                        </a:rPr>
                        <a:t>(13.76)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0.15</a:t>
                      </a:r>
                    </a:p>
                    <a:p>
                      <a:r>
                        <a:rPr lang="en-US" sz="1300" dirty="0"/>
                        <a:t>(0.11)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-9.74</a:t>
                      </a:r>
                    </a:p>
                    <a:p>
                      <a:r>
                        <a:rPr lang="en-US" sz="1300" dirty="0"/>
                        <a:t>(-9.61)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7.30</a:t>
                      </a:r>
                    </a:p>
                    <a:p>
                      <a:r>
                        <a:rPr lang="en-US" sz="1300" dirty="0"/>
                        <a:t>(5.73)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>
                          <a:solidFill>
                            <a:srgbClr val="FF0000"/>
                          </a:solidFill>
                        </a:rPr>
                        <a:t>0.95</a:t>
                      </a:r>
                    </a:p>
                    <a:p>
                      <a:r>
                        <a:rPr lang="en-US" sz="1300" b="1" dirty="0">
                          <a:solidFill>
                            <a:srgbClr val="FF0000"/>
                          </a:solidFill>
                        </a:rPr>
                        <a:t>(-8.12)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7.01</a:t>
                      </a:r>
                    </a:p>
                    <a:p>
                      <a:r>
                        <a:rPr lang="en-US" sz="1300" dirty="0"/>
                        <a:t>(5.84)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0.02</a:t>
                      </a:r>
                    </a:p>
                    <a:p>
                      <a:r>
                        <a:rPr lang="en-US" sz="1300" dirty="0"/>
                        <a:t>(0.00)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-0.30</a:t>
                      </a:r>
                    </a:p>
                    <a:p>
                      <a:r>
                        <a:rPr lang="en-US" sz="1300" dirty="0"/>
                        <a:t>(0.00)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-0.40</a:t>
                      </a:r>
                    </a:p>
                    <a:p>
                      <a:r>
                        <a:rPr lang="en-US" sz="1300" dirty="0"/>
                        <a:t>(0.01)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0.16</a:t>
                      </a:r>
                    </a:p>
                    <a:p>
                      <a:r>
                        <a:rPr lang="en-US" sz="1300" dirty="0"/>
                        <a:t>(0.00)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-0.63</a:t>
                      </a:r>
                    </a:p>
                    <a:p>
                      <a:r>
                        <a:rPr lang="en-US" sz="1300" dirty="0"/>
                        <a:t>(-0.11)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-0.01</a:t>
                      </a:r>
                    </a:p>
                    <a:p>
                      <a:r>
                        <a:rPr lang="en-US" sz="1300" dirty="0"/>
                        <a:t>(0.05)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-1.00</a:t>
                      </a:r>
                    </a:p>
                    <a:p>
                      <a:r>
                        <a:rPr lang="en-US" sz="1300" dirty="0"/>
                        <a:t>(-0.11)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-0.14</a:t>
                      </a:r>
                    </a:p>
                    <a:p>
                      <a:r>
                        <a:rPr lang="en-US" sz="1300" dirty="0"/>
                        <a:t>(0.05)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-0.40</a:t>
                      </a:r>
                    </a:p>
                    <a:p>
                      <a:r>
                        <a:rPr lang="en-US" sz="1300" dirty="0"/>
                        <a:t>(-0.90)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-0.02</a:t>
                      </a:r>
                    </a:p>
                    <a:p>
                      <a:r>
                        <a:rPr lang="en-US" sz="1300" dirty="0"/>
                        <a:t>(0.00)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1.09</a:t>
                      </a:r>
                    </a:p>
                    <a:p>
                      <a:r>
                        <a:rPr lang="en-US" sz="1300" dirty="0"/>
                        <a:t>(0.26)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-0.14</a:t>
                      </a:r>
                    </a:p>
                    <a:p>
                      <a:r>
                        <a:rPr lang="en-US" sz="1300" dirty="0"/>
                        <a:t>(-0.10)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>
                          <a:solidFill>
                            <a:srgbClr val="0070C0"/>
                          </a:solidFill>
                        </a:rPr>
                        <a:t>2.62</a:t>
                      </a:r>
                    </a:p>
                    <a:p>
                      <a:r>
                        <a:rPr lang="en-US" sz="1300" b="1" dirty="0">
                          <a:solidFill>
                            <a:srgbClr val="0070C0"/>
                          </a:solidFill>
                        </a:rPr>
                        <a:t>(1.03)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-0.66</a:t>
                      </a:r>
                    </a:p>
                    <a:p>
                      <a:r>
                        <a:rPr lang="en-US" sz="1300" dirty="0"/>
                        <a:t>(-0.59)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>
                          <a:solidFill>
                            <a:srgbClr val="0070C0"/>
                          </a:solidFill>
                        </a:rPr>
                        <a:t>3.30</a:t>
                      </a:r>
                    </a:p>
                    <a:p>
                      <a:r>
                        <a:rPr lang="en-US" sz="1300" b="1" dirty="0">
                          <a:solidFill>
                            <a:srgbClr val="0070C0"/>
                          </a:solidFill>
                        </a:rPr>
                        <a:t>(0.39)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-0.82</a:t>
                      </a:r>
                    </a:p>
                    <a:p>
                      <a:r>
                        <a:rPr lang="en-US" sz="1300" dirty="0"/>
                        <a:t>(-0.69)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r>
                        <a:rPr lang="en-US" sz="16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0.22</a:t>
                      </a:r>
                    </a:p>
                    <a:p>
                      <a:r>
                        <a:rPr lang="en-US" sz="1300" dirty="0"/>
                        <a:t>(0.00)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-0.02</a:t>
                      </a:r>
                    </a:p>
                    <a:p>
                      <a:r>
                        <a:rPr lang="en-US" sz="1300" dirty="0"/>
                        <a:t>(0.00)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0.13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(0.00)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0.09</a:t>
                      </a:r>
                    </a:p>
                    <a:p>
                      <a:r>
                        <a:rPr lang="en-US" sz="1300" dirty="0"/>
                        <a:t>(0.00)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0.06</a:t>
                      </a:r>
                    </a:p>
                    <a:p>
                      <a:r>
                        <a:rPr lang="en-US" sz="1300" dirty="0"/>
                        <a:t>(-0.10)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-0.12</a:t>
                      </a:r>
                    </a:p>
                    <a:p>
                      <a:r>
                        <a:rPr lang="en-US" sz="1300" dirty="0"/>
                        <a:t>(0.04)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0.41</a:t>
                      </a:r>
                    </a:p>
                    <a:p>
                      <a:r>
                        <a:rPr lang="en-US" sz="1300" dirty="0"/>
                        <a:t>(-0.10)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-0.05</a:t>
                      </a:r>
                    </a:p>
                    <a:p>
                      <a:r>
                        <a:rPr lang="en-US" sz="1300" dirty="0"/>
                        <a:t>(0.04)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r>
                        <a:rPr lang="en-US" sz="1600" b="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0" dirty="0">
                          <a:solidFill>
                            <a:schemeClr val="tx1"/>
                          </a:solidFill>
                        </a:rPr>
                        <a:t>-1.25</a:t>
                      </a:r>
                    </a:p>
                    <a:p>
                      <a:r>
                        <a:rPr lang="en-US" sz="1300" b="0" dirty="0">
                          <a:solidFill>
                            <a:schemeClr val="tx1"/>
                          </a:solidFill>
                        </a:rPr>
                        <a:t>(-1.05)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0" dirty="0"/>
                        <a:t>-0.04</a:t>
                      </a:r>
                    </a:p>
                    <a:p>
                      <a:r>
                        <a:rPr lang="en-US" sz="1300" b="0" dirty="0"/>
                        <a:t>(0.00)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0" dirty="0"/>
                        <a:t>-0.50</a:t>
                      </a:r>
                    </a:p>
                    <a:p>
                      <a:r>
                        <a:rPr lang="en-US" sz="1300" b="0" dirty="0"/>
                        <a:t>(-0.06)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0" dirty="0"/>
                        <a:t>0.02</a:t>
                      </a:r>
                    </a:p>
                    <a:p>
                      <a:r>
                        <a:rPr lang="en-US" sz="1300" b="0" dirty="0"/>
                        <a:t>(0.07)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0" dirty="0"/>
                        <a:t>-0.39</a:t>
                      </a:r>
                    </a:p>
                    <a:p>
                      <a:r>
                        <a:rPr lang="en-US" sz="1300" b="0" dirty="0"/>
                        <a:t>(-0.26)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0" dirty="0"/>
                        <a:t>0.42</a:t>
                      </a:r>
                    </a:p>
                    <a:p>
                      <a:r>
                        <a:rPr lang="en-US" sz="1300" b="0" dirty="0"/>
                        <a:t>(0.41)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0" dirty="0">
                          <a:solidFill>
                            <a:schemeClr val="tx1"/>
                          </a:solidFill>
                        </a:rPr>
                        <a:t>-2.14</a:t>
                      </a:r>
                    </a:p>
                    <a:p>
                      <a:r>
                        <a:rPr lang="en-US" sz="1300" b="0" dirty="0">
                          <a:solidFill>
                            <a:schemeClr val="tx1"/>
                          </a:solidFill>
                        </a:rPr>
                        <a:t>(-1.37)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0" dirty="0"/>
                        <a:t>0.40</a:t>
                      </a:r>
                    </a:p>
                    <a:p>
                      <a:r>
                        <a:rPr lang="en-US" sz="1300" b="0" dirty="0"/>
                        <a:t>(0.48)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r>
                        <a:rPr lang="en-US" sz="16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0.29</a:t>
                      </a:r>
                    </a:p>
                    <a:p>
                      <a:r>
                        <a:rPr lang="en-US" sz="1300" dirty="0"/>
                        <a:t>(0.00)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0.05</a:t>
                      </a:r>
                    </a:p>
                    <a:p>
                      <a:r>
                        <a:rPr lang="en-US" sz="1300" dirty="0"/>
                        <a:t>(0.00)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-0.15</a:t>
                      </a:r>
                    </a:p>
                    <a:p>
                      <a:r>
                        <a:rPr lang="en-US" sz="1300" dirty="0"/>
                        <a:t>(0.00)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0.07</a:t>
                      </a:r>
                    </a:p>
                    <a:p>
                      <a:r>
                        <a:rPr lang="en-US" sz="1300" dirty="0"/>
                        <a:t>(0.00)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0.26</a:t>
                      </a:r>
                    </a:p>
                    <a:p>
                      <a:r>
                        <a:rPr lang="en-US" sz="1300" dirty="0"/>
                        <a:t>(-0.07)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0.02</a:t>
                      </a:r>
                    </a:p>
                    <a:p>
                      <a:r>
                        <a:rPr lang="en-US" sz="1300" dirty="0"/>
                        <a:t>(0.06)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0.40</a:t>
                      </a:r>
                    </a:p>
                    <a:p>
                      <a:r>
                        <a:rPr lang="en-US" sz="1300" dirty="0"/>
                        <a:t>(-0.07)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0.14</a:t>
                      </a:r>
                    </a:p>
                    <a:p>
                      <a:r>
                        <a:rPr lang="en-US" sz="1300" dirty="0"/>
                        <a:t>(0.05)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r>
                        <a:rPr lang="en-US" sz="16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0" dirty="0">
                          <a:solidFill>
                            <a:schemeClr val="tx1"/>
                          </a:solidFill>
                        </a:rPr>
                        <a:t>-0.98</a:t>
                      </a:r>
                    </a:p>
                    <a:p>
                      <a:r>
                        <a:rPr lang="en-US" sz="1300" b="0" dirty="0">
                          <a:solidFill>
                            <a:schemeClr val="tx1"/>
                          </a:solidFill>
                        </a:rPr>
                        <a:t>(-0.99)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-0.06</a:t>
                      </a:r>
                    </a:p>
                    <a:p>
                      <a:r>
                        <a:rPr lang="en-US" sz="1300" dirty="0"/>
                        <a:t>(0.00)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0.28</a:t>
                      </a:r>
                    </a:p>
                    <a:p>
                      <a:r>
                        <a:rPr lang="en-US" sz="1300" dirty="0"/>
                        <a:t>(0.07)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-0.05</a:t>
                      </a:r>
                    </a:p>
                    <a:p>
                      <a:r>
                        <a:rPr lang="en-US" sz="1300" dirty="0"/>
                        <a:t>(-0.03)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-0.50</a:t>
                      </a:r>
                    </a:p>
                    <a:p>
                      <a:r>
                        <a:rPr lang="en-US" sz="1300" dirty="0"/>
                        <a:t>(-0.64)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-0.04</a:t>
                      </a:r>
                    </a:p>
                    <a:p>
                      <a:r>
                        <a:rPr lang="en-US" sz="1300" dirty="0"/>
                        <a:t>(-0.08)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0" dirty="0">
                          <a:solidFill>
                            <a:schemeClr val="tx1"/>
                          </a:solidFill>
                        </a:rPr>
                        <a:t>-1.19</a:t>
                      </a:r>
                    </a:p>
                    <a:p>
                      <a:r>
                        <a:rPr lang="en-US" sz="1300" b="0" dirty="0">
                          <a:solidFill>
                            <a:schemeClr val="tx1"/>
                          </a:solidFill>
                        </a:rPr>
                        <a:t>(-1.56)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-0.15</a:t>
                      </a:r>
                    </a:p>
                    <a:p>
                      <a:r>
                        <a:rPr lang="en-US" sz="1300" dirty="0"/>
                        <a:t>(-0.12)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r>
                        <a:rPr lang="en-US" sz="16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0.14</a:t>
                      </a:r>
                    </a:p>
                    <a:p>
                      <a:r>
                        <a:rPr lang="en-US" sz="1300" dirty="0"/>
                        <a:t>(0.00)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0.01</a:t>
                      </a:r>
                    </a:p>
                    <a:p>
                      <a:r>
                        <a:rPr lang="en-US" sz="1300" dirty="0"/>
                        <a:t>(0.00)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-0.05</a:t>
                      </a:r>
                    </a:p>
                    <a:p>
                      <a:r>
                        <a:rPr lang="en-US" sz="1300" dirty="0"/>
                        <a:t>(0.00)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0.01</a:t>
                      </a:r>
                    </a:p>
                    <a:p>
                      <a:r>
                        <a:rPr lang="en-US" sz="1300" dirty="0"/>
                        <a:t>(0.00)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0.13</a:t>
                      </a:r>
                    </a:p>
                    <a:p>
                      <a:r>
                        <a:rPr lang="en-US" sz="1300" dirty="0"/>
                        <a:t>(-0.05)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0.01</a:t>
                      </a:r>
                    </a:p>
                    <a:p>
                      <a:r>
                        <a:rPr lang="en-US" sz="1300" dirty="0"/>
                        <a:t>(0.04)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0.21</a:t>
                      </a:r>
                    </a:p>
                    <a:p>
                      <a:r>
                        <a:rPr lang="en-US" sz="1300" dirty="0"/>
                        <a:t>(-0.05)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0.03</a:t>
                      </a:r>
                    </a:p>
                    <a:p>
                      <a:r>
                        <a:rPr lang="en-US" sz="1300" dirty="0"/>
                        <a:t>(0.04)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r>
                        <a:rPr lang="en-US" sz="16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-0.37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-0.29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-0.60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0.06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889777" y="404664"/>
            <a:ext cx="1722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Osaka" pitchFamily="19" charset="-128"/>
                <a:cs typeface="+mn-cs"/>
              </a:rPr>
              <a:t>(): OPERA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64BCD9"/>
                </a:solidFill>
                <a:effectLst/>
                <a:uLnTx/>
                <a:uFillTx/>
                <a:latin typeface="Arial"/>
                <a:ea typeface="Osaka" pitchFamily="19" charset="-128"/>
                <a:cs typeface="+mn-cs"/>
              </a:rPr>
              <a:t>T. Nakamoto, Development of HL-LHC D1 Magnets and Preparation for Series Production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64BCD9"/>
              </a:solidFill>
              <a:effectLst/>
              <a:uLnTx/>
              <a:uFillTx/>
              <a:latin typeface="Arial"/>
              <a:ea typeface="Osaka" pitchFamily="19" charset="-128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0853" y="5508009"/>
            <a:ext cx="8465947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93BE">
                    <a:lumMod val="75000"/>
                  </a:srgbClr>
                </a:solidFill>
                <a:effectLst/>
                <a:uLnTx/>
                <a:uFillTx/>
                <a:latin typeface="Arial"/>
                <a:ea typeface="Osaka" pitchFamily="19" charset="-128"/>
                <a:cs typeface="+mn-cs"/>
              </a:rPr>
              <a:t>Unallowed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93BE">
                    <a:lumMod val="75000"/>
                  </a:srgbClr>
                </a:solidFill>
                <a:effectLst/>
                <a:uLnTx/>
                <a:uFillTx/>
                <a:latin typeface="Arial"/>
                <a:ea typeface="Osaka" pitchFamily="19" charset="-128"/>
                <a:cs typeface="+mn-cs"/>
              </a:rPr>
              <a:t> multipole components small enough.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93BE">
                    <a:lumMod val="75000"/>
                  </a:srgbClr>
                </a:solidFill>
                <a:effectLst/>
                <a:uLnTx/>
                <a:uFillTx/>
                <a:latin typeface="Arial"/>
                <a:ea typeface="Osaka" pitchFamily="19" charset="-128"/>
                <a:cs typeface="+mn-cs"/>
              </a:rPr>
              <a:t>Issue: large b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rgbClr val="0093BE">
                    <a:lumMod val="75000"/>
                  </a:srgbClr>
                </a:solidFill>
                <a:effectLst/>
                <a:uLnTx/>
                <a:uFillTx/>
                <a:latin typeface="Arial"/>
                <a:ea typeface="Osaka" pitchFamily="19" charset="-128"/>
                <a:cs typeface="+mn-cs"/>
              </a:rPr>
              <a:t>3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93BE">
                    <a:lumMod val="75000"/>
                  </a:srgbClr>
                </a:solidFill>
                <a:effectLst/>
                <a:uLnTx/>
                <a:uFillTx/>
                <a:latin typeface="Arial"/>
                <a:ea typeface="Osaka" pitchFamily="19" charset="-128"/>
                <a:cs typeface="+mn-cs"/>
              </a:rPr>
              <a:t> of 18 unit at Straight Section.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4408" y="0"/>
            <a:ext cx="3077592" cy="682530"/>
          </a:xfrm>
          <a:prstGeom prst="rect">
            <a:avLst/>
          </a:prstGeom>
        </p:spPr>
      </p:pic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7177B48-05E3-6548-959C-F0D949AFE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CD9"/>
                </a:solidFill>
                <a:effectLst/>
                <a:uLnTx/>
                <a:uFillTx/>
                <a:latin typeface="Arial"/>
                <a:ea typeface="Osaka" pitchFamily="19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64BCD9"/>
              </a:solidFill>
              <a:effectLst/>
              <a:uLnTx/>
              <a:uFillTx/>
              <a:latin typeface="Arial"/>
              <a:ea typeface="Osaka" pitchFamily="1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81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Item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168F88-6C7A-4959-8438-3F19082A5D80}" type="slidenum">
              <a:rPr lang="en-US" altLang="ja-JP" smtClean="0"/>
              <a:pPr>
                <a:defRPr/>
              </a:pPr>
              <a:t>3</a:t>
            </a:fld>
            <a:endParaRPr lang="en-US" altLang="ja-JP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ja-JP" dirty="0">
                <a:solidFill>
                  <a:srgbClr val="FF0000"/>
                </a:solidFill>
              </a:rPr>
              <a:t>HL-LHC and FCC</a:t>
            </a:r>
          </a:p>
          <a:p>
            <a:pPr lvl="1"/>
            <a:r>
              <a:rPr lang="en-US" altLang="ja-JP" dirty="0">
                <a:solidFill>
                  <a:srgbClr val="FF0000"/>
                </a:solidFill>
              </a:rPr>
              <a:t>D1</a:t>
            </a:r>
          </a:p>
          <a:p>
            <a:pPr lvl="1"/>
            <a:r>
              <a:rPr lang="en-US" altLang="ja-JP" dirty="0"/>
              <a:t>Nb</a:t>
            </a:r>
            <a:r>
              <a:rPr lang="en-US" altLang="ja-JP" baseline="-25000" dirty="0"/>
              <a:t>3</a:t>
            </a:r>
            <a:r>
              <a:rPr lang="en-US" altLang="ja-JP" dirty="0"/>
              <a:t>Sn conductor R&amp;D</a:t>
            </a:r>
          </a:p>
          <a:p>
            <a:r>
              <a:rPr kumimoji="1" lang="en-US" altLang="ja-JP" dirty="0"/>
              <a:t>J-PARC</a:t>
            </a:r>
          </a:p>
          <a:p>
            <a:pPr lvl="1"/>
            <a:r>
              <a:rPr kumimoji="1" lang="en-US" altLang="ja-JP" dirty="0"/>
              <a:t>COMET</a:t>
            </a:r>
          </a:p>
          <a:p>
            <a:pPr lvl="1"/>
            <a:r>
              <a:rPr lang="en-US" altLang="ja-JP" dirty="0"/>
              <a:t>g-2/EDM</a:t>
            </a:r>
          </a:p>
          <a:p>
            <a:pPr lvl="1"/>
            <a:r>
              <a:rPr lang="en-US" altLang="ja-JP" dirty="0"/>
              <a:t>MLF second target</a:t>
            </a:r>
          </a:p>
          <a:p>
            <a:r>
              <a:rPr lang="en-US" altLang="ja-JP" dirty="0"/>
              <a:t>High Radiation SC Magnet R&amp;D</a:t>
            </a:r>
          </a:p>
          <a:p>
            <a:r>
              <a:rPr lang="en-US" altLang="ja-JP" dirty="0"/>
              <a:t>HTS Magnet R&amp;D</a:t>
            </a:r>
          </a:p>
          <a:p>
            <a:pPr lvl="1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32782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523" y="-92934"/>
            <a:ext cx="8956431" cy="791063"/>
          </a:xfrm>
        </p:spPr>
        <p:txBody>
          <a:bodyPr>
            <a:normAutofit/>
          </a:bodyPr>
          <a:lstStyle/>
          <a:p>
            <a:pPr algn="l"/>
            <a:r>
              <a:rPr lang="en-US" altLang="ja-JP" sz="3323" dirty="0">
                <a:latin typeface="+mn-lt"/>
              </a:rPr>
              <a:t>Japanese Contribution to HL-LHC: D1 magnets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E6325C1-EA47-F44E-B363-76A054BDCB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4762" y="675007"/>
            <a:ext cx="6369238" cy="3212969"/>
          </a:xfrm>
          <a:prstGeom prst="rect">
            <a:avLst/>
          </a:prstGeom>
        </p:spPr>
      </p:pic>
      <p:sp>
        <p:nvSpPr>
          <p:cNvPr id="11" name="円/楕円 10">
            <a:extLst>
              <a:ext uri="{FF2B5EF4-FFF2-40B4-BE49-F238E27FC236}">
                <a16:creationId xmlns:a16="http://schemas.microsoft.com/office/drawing/2014/main" id="{7D40AD85-6563-6F47-8D32-627ABEA518F2}"/>
              </a:ext>
            </a:extLst>
          </p:cNvPr>
          <p:cNvSpPr/>
          <p:nvPr/>
        </p:nvSpPr>
        <p:spPr>
          <a:xfrm>
            <a:off x="4452530" y="2225469"/>
            <a:ext cx="887347" cy="1359551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62"/>
          </a:p>
        </p:txBody>
      </p:sp>
      <p:pic>
        <p:nvPicPr>
          <p:cNvPr id="45" name="図 44">
            <a:extLst>
              <a:ext uri="{FF2B5EF4-FFF2-40B4-BE49-F238E27FC236}">
                <a16:creationId xmlns:a16="http://schemas.microsoft.com/office/drawing/2014/main" id="{590ABB3B-E279-B14A-8FA3-6669BEE256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14950"/>
            <a:ext cx="2643963" cy="2621037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55A5F69-E6B9-7C4F-95B9-8568A181F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</a:t>
            </a:fld>
            <a:endParaRPr lang="fr-FR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DEF3C136-4D7C-1D48-9051-F2C6C8CEDDF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3" t="14835" r="9717" b="10164"/>
          <a:stretch/>
        </p:blipFill>
        <p:spPr>
          <a:xfrm>
            <a:off x="5830528" y="3358738"/>
            <a:ext cx="3268864" cy="1957625"/>
          </a:xfrm>
          <a:prstGeom prst="rect">
            <a:avLst/>
          </a:prstGeom>
        </p:spPr>
      </p:pic>
      <p:sp>
        <p:nvSpPr>
          <p:cNvPr id="30" name="テキスト ボックス 29"/>
          <p:cNvSpPr txBox="1"/>
          <p:nvPr/>
        </p:nvSpPr>
        <p:spPr>
          <a:xfrm>
            <a:off x="0" y="3696173"/>
            <a:ext cx="5763622" cy="321690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63776" indent="-263776">
              <a:buFont typeface="Arial" charset="0"/>
              <a:buChar char="•"/>
            </a:pPr>
            <a:r>
              <a:rPr lang="en-GB" altLang="ja-JP" sz="1846" dirty="0">
                <a:ea typeface="Times New Roman" charset="0"/>
                <a:cs typeface="Times New Roman" charset="0"/>
              </a:rPr>
              <a:t>Beam separation dipole (D1) by KEK</a:t>
            </a:r>
          </a:p>
          <a:p>
            <a:pPr marL="738572" lvl="1" indent="-316531">
              <a:buFont typeface="Wingdings" pitchFamily="2" charset="2"/>
              <a:buChar char="Ø"/>
            </a:pPr>
            <a:r>
              <a:rPr lang="en-GB" altLang="ja-JP" sz="1846" dirty="0">
                <a:ea typeface="Times New Roman" charset="0"/>
                <a:cs typeface="Times New Roman" charset="0"/>
              </a:rPr>
              <a:t>Design study of D1 for HL-LHC within the framework of the CERN-KEK collaboration since 2011.</a:t>
            </a:r>
            <a:r>
              <a:rPr lang="ja-JP" altLang="ja-JP" sz="1846">
                <a:ea typeface="Times New Roman" charset="0"/>
                <a:cs typeface="Times New Roman" charset="0"/>
              </a:rPr>
              <a:t>  </a:t>
            </a:r>
            <a:endParaRPr lang="en-GB" altLang="ja-JP" sz="1846" dirty="0">
              <a:ea typeface="Times New Roman" charset="0"/>
              <a:cs typeface="Times New Roman" charset="0"/>
            </a:endParaRPr>
          </a:p>
          <a:p>
            <a:pPr marL="738572" lvl="1" indent="-316531">
              <a:buFont typeface="Wingdings" pitchFamily="2" charset="2"/>
              <a:buChar char="Ø"/>
            </a:pPr>
            <a:r>
              <a:rPr lang="en-GB" altLang="ja-JP" sz="1846" dirty="0">
                <a:ea typeface="Times New Roman" charset="0"/>
                <a:cs typeface="Times New Roman" charset="0"/>
              </a:rPr>
              <a:t>150 mm single aperture, 35 Tm (5.6 T x 6.3 m), </a:t>
            </a:r>
            <a:r>
              <a:rPr lang="en-GB" altLang="ja-JP" sz="1846" dirty="0" err="1">
                <a:ea typeface="Times New Roman" charset="0"/>
                <a:cs typeface="Times New Roman" charset="0"/>
              </a:rPr>
              <a:t>Nb-Ti</a:t>
            </a:r>
            <a:r>
              <a:rPr lang="en-GB" altLang="ja-JP" sz="1846" dirty="0">
                <a:ea typeface="Times New Roman" charset="0"/>
                <a:cs typeface="Times New Roman" charset="0"/>
              </a:rPr>
              <a:t> technology.</a:t>
            </a:r>
          </a:p>
          <a:p>
            <a:pPr marL="738572" lvl="1" indent="-316531">
              <a:buFont typeface="Wingdings" pitchFamily="2" charset="2"/>
              <a:buChar char="Ø"/>
            </a:pPr>
            <a:r>
              <a:rPr lang="en-GB" altLang="ja-JP" sz="1846" i="1" u="sng" dirty="0">
                <a:solidFill>
                  <a:srgbClr val="00B0F0"/>
                </a:solidFill>
                <a:ea typeface="Times New Roman" charset="0"/>
                <a:cs typeface="Times New Roman" charset="0"/>
              </a:rPr>
              <a:t>Development </a:t>
            </a:r>
            <a:r>
              <a:rPr lang="fr-CH" altLang="ja-JP" sz="1846" i="1" u="sng" dirty="0">
                <a:solidFill>
                  <a:srgbClr val="00B0F0"/>
                </a:solidFill>
                <a:ea typeface="Times New Roman" charset="0"/>
                <a:cs typeface="Times New Roman" charset="0"/>
              </a:rPr>
              <a:t>2-m long model </a:t>
            </a:r>
            <a:r>
              <a:rPr lang="fr-CH" altLang="ja-JP" sz="1846" i="1" u="sng" dirty="0" err="1">
                <a:solidFill>
                  <a:srgbClr val="00B0F0"/>
                </a:solidFill>
                <a:ea typeface="Times New Roman" charset="0"/>
                <a:cs typeface="Times New Roman" charset="0"/>
              </a:rPr>
              <a:t>magnets</a:t>
            </a:r>
            <a:r>
              <a:rPr lang="fr-CH" altLang="ja-JP" sz="1846" i="1" u="sng" dirty="0">
                <a:solidFill>
                  <a:srgbClr val="00B0F0"/>
                </a:solidFill>
                <a:ea typeface="Times New Roman" charset="0"/>
                <a:cs typeface="Times New Roman" charset="0"/>
              </a:rPr>
              <a:t> (3 </a:t>
            </a:r>
            <a:r>
              <a:rPr lang="fr-CH" altLang="ja-JP" sz="1846" i="1" u="sng" dirty="0" err="1">
                <a:solidFill>
                  <a:srgbClr val="00B0F0"/>
                </a:solidFill>
                <a:ea typeface="Times New Roman" charset="0"/>
                <a:cs typeface="Times New Roman" charset="0"/>
              </a:rPr>
              <a:t>units</a:t>
            </a:r>
            <a:r>
              <a:rPr lang="fr-CH" altLang="ja-JP" sz="1846" i="1" u="sng" dirty="0">
                <a:solidFill>
                  <a:srgbClr val="00B0F0"/>
                </a:solidFill>
                <a:ea typeface="Times New Roman" charset="0"/>
                <a:cs typeface="Times New Roman" charset="0"/>
              </a:rPr>
              <a:t>)</a:t>
            </a:r>
            <a:r>
              <a:rPr lang="en-US" altLang="ja-JP" sz="1846" i="1" u="sng" dirty="0">
                <a:solidFill>
                  <a:srgbClr val="00B0F0"/>
                </a:solidFill>
                <a:ea typeface="Times New Roman" charset="0"/>
                <a:cs typeface="Times New Roman" charset="0"/>
              </a:rPr>
              <a:t> at KEK</a:t>
            </a:r>
            <a:endParaRPr lang="fr-CH" altLang="ja-JP" sz="1846" i="1" u="sng" dirty="0">
              <a:solidFill>
                <a:srgbClr val="00B0F0"/>
              </a:solidFill>
              <a:ea typeface="Times New Roman" charset="0"/>
              <a:cs typeface="Times New Roman" charset="0"/>
            </a:endParaRPr>
          </a:p>
          <a:p>
            <a:pPr marL="263776" indent="-263776">
              <a:buFont typeface="Arial" charset="0"/>
              <a:buChar char="•"/>
            </a:pPr>
            <a:r>
              <a:rPr lang="en-GB" altLang="ja-JP" sz="1846" dirty="0">
                <a:ea typeface="Times New Roman" charset="0"/>
                <a:cs typeface="Times New Roman" charset="0"/>
              </a:rPr>
              <a:t>Deliverables for HL-LHC</a:t>
            </a:r>
          </a:p>
          <a:p>
            <a:pPr marL="738572" lvl="1" indent="-316531">
              <a:buFont typeface="Wingdings" pitchFamily="2" charset="2"/>
              <a:buChar char="Ø"/>
            </a:pPr>
            <a:r>
              <a:rPr lang="fr-CH" altLang="ja-JP" sz="1846" i="1" dirty="0">
                <a:ea typeface="Times New Roman" charset="0"/>
                <a:cs typeface="Times New Roman" charset="0"/>
              </a:rPr>
              <a:t>1 full-</a:t>
            </a:r>
            <a:r>
              <a:rPr lang="fr-CH" altLang="ja-JP" sz="1846" i="1" dirty="0" err="1">
                <a:ea typeface="Times New Roman" charset="0"/>
                <a:cs typeface="Times New Roman" charset="0"/>
              </a:rPr>
              <a:t>scale</a:t>
            </a:r>
            <a:r>
              <a:rPr lang="fr-CH" altLang="ja-JP" sz="1846" i="1" dirty="0">
                <a:ea typeface="Times New Roman" charset="0"/>
                <a:cs typeface="Times New Roman" charset="0"/>
              </a:rPr>
              <a:t> prototype cold mass (MBXFP)</a:t>
            </a:r>
          </a:p>
          <a:p>
            <a:pPr marL="738572" lvl="1" indent="-316531">
              <a:buFont typeface="Wingdings" pitchFamily="2" charset="2"/>
              <a:buChar char="Ø"/>
            </a:pPr>
            <a:r>
              <a:rPr lang="fr-CH" altLang="ja-JP" sz="1846" i="1" dirty="0">
                <a:ea typeface="Times New Roman" charset="0"/>
                <a:cs typeface="Times New Roman" charset="0"/>
              </a:rPr>
              <a:t>6 </a:t>
            </a:r>
            <a:r>
              <a:rPr lang="fr-CH" altLang="ja-JP" sz="1846" i="1" dirty="0" err="1">
                <a:ea typeface="Times New Roman" charset="0"/>
                <a:cs typeface="Times New Roman" charset="0"/>
              </a:rPr>
              <a:t>series</a:t>
            </a:r>
            <a:r>
              <a:rPr lang="fr-CH" altLang="ja-JP" sz="1846" i="1" dirty="0">
                <a:ea typeface="Times New Roman" charset="0"/>
                <a:cs typeface="Times New Roman" charset="0"/>
              </a:rPr>
              <a:t> cold masses (MBXF1-6)</a:t>
            </a:r>
          </a:p>
        </p:txBody>
      </p:sp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4743910F-CA4B-D848-ABFE-379719EC79C5}"/>
              </a:ext>
            </a:extLst>
          </p:cNvPr>
          <p:cNvSpPr txBox="1">
            <a:spLocks/>
          </p:cNvSpPr>
          <p:nvPr/>
        </p:nvSpPr>
        <p:spPr>
          <a:xfrm>
            <a:off x="5733364" y="5324751"/>
            <a:ext cx="3366028" cy="1577853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altLang="ja-JP" sz="2000" dirty="0"/>
              <a:t>MOU’s were signed on July 6, 2018 at MEXT, Tokyo</a:t>
            </a:r>
          </a:p>
          <a:p>
            <a:pPr marL="0" indent="0" algn="ctr" fontAlgn="auto">
              <a:spcAft>
                <a:spcPts val="0"/>
              </a:spcAft>
              <a:buNone/>
            </a:pPr>
            <a:r>
              <a:rPr lang="ja-JP" altLang="en-US" sz="2000"/>
              <a:t>↓</a:t>
            </a:r>
            <a:endParaRPr lang="en-US" altLang="ja-JP" sz="2000" dirty="0"/>
          </a:p>
          <a:p>
            <a:pPr marL="0" indent="0" fontAlgn="auto">
              <a:spcAft>
                <a:spcPts val="0"/>
              </a:spcAft>
              <a:buNone/>
            </a:pPr>
            <a:r>
              <a:rPr lang="en-US" altLang="ja-JP" sz="2000" dirty="0"/>
              <a:t>Budget partially approved</a:t>
            </a:r>
            <a:endParaRPr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8971924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C95BD82-3B27-0A44-B021-A86E0F94A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</a:t>
            </a:fld>
            <a:endParaRPr lang="fr-FR" dirty="0"/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09F4623A-5E48-5D45-9431-EC138950B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864552" y="3134789"/>
            <a:ext cx="3189142" cy="4234763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02055BC-B6BF-884B-B23A-5CF6AADD1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-65823"/>
            <a:ext cx="7920000" cy="720000"/>
          </a:xfrm>
        </p:spPr>
        <p:txBody>
          <a:bodyPr/>
          <a:lstStyle/>
          <a:p>
            <a:r>
              <a:rPr kumimoji="1" lang="en-US" altLang="ja-JP" dirty="0"/>
              <a:t>Test Results</a:t>
            </a:r>
            <a:endParaRPr kumimoji="1" lang="ja-JP" altLang="en-US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BCBE2C87-FE7B-9C4C-ABF8-32A04EDB397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7244" y="152187"/>
            <a:ext cx="2544507" cy="381676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4F8CE0A-A23A-D940-95FB-D3413B2BBB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590" y="634766"/>
            <a:ext cx="5820014" cy="4004143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82E84EA-5C8F-AE44-B308-9EB87A91A71D}"/>
              </a:ext>
            </a:extLst>
          </p:cNvPr>
          <p:cNvSpPr txBox="1"/>
          <p:nvPr/>
        </p:nvSpPr>
        <p:spPr>
          <a:xfrm>
            <a:off x="208264" y="4661211"/>
            <a:ext cx="505491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000" dirty="0"/>
              <a:t>Training Performance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sz="2000" dirty="0"/>
              <a:t>Almost satisfactory for 2</a:t>
            </a:r>
            <a:r>
              <a:rPr lang="en-US" altLang="ja-JP" sz="2000" baseline="30000" dirty="0"/>
              <a:t>nd</a:t>
            </a:r>
            <a:r>
              <a:rPr lang="en-US" altLang="ja-JP" sz="2000" dirty="0"/>
              <a:t> Model</a:t>
            </a:r>
            <a:endParaRPr kumimoji="1" lang="en-US" altLang="ja-JP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000" dirty="0"/>
              <a:t>Quench Protection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sz="2000" dirty="0"/>
              <a:t>Satisfactory with renewed QPH design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ja-JP" sz="2000" dirty="0"/>
              <a:t>Irradiation effect being checked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/>
              <a:t>Field Quality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sz="2000" dirty="0"/>
              <a:t>Large b3 due to  structure deformation?</a:t>
            </a:r>
            <a:endParaRPr kumimoji="1" lang="ja-JP" altLang="en-US" sz="2000"/>
          </a:p>
        </p:txBody>
      </p:sp>
    </p:spTree>
    <p:extLst>
      <p:ext uri="{BB962C8B-B14F-4D97-AF65-F5344CB8AC3E}">
        <p14:creationId xmlns:p14="http://schemas.microsoft.com/office/powerpoint/2010/main" val="719405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Item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168F88-6C7A-4959-8438-3F19082A5D80}" type="slidenum">
              <a:rPr kumimoji="0" lang="en-US" altLang="ja-JP" sz="1400" b="0" i="0" u="none" strike="noStrike" kern="1200" cap="none" spc="0" normalizeH="0" baseline="0" noProof="0" smtClean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Times" pitchFamily="19" charset="0"/>
                <a:ea typeface="Osaka" pitchFamily="19" charset="-128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Times" pitchFamily="19" charset="0"/>
              <a:ea typeface="Osaka" pitchFamily="19" charset="-128"/>
            </a:endParaRP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ja-JP" dirty="0">
                <a:solidFill>
                  <a:srgbClr val="FF0000"/>
                </a:solidFill>
              </a:rPr>
              <a:t>HL-LHC and FCC</a:t>
            </a:r>
          </a:p>
          <a:p>
            <a:pPr lvl="1"/>
            <a:r>
              <a:rPr lang="en-US" altLang="ja-JP" dirty="0"/>
              <a:t>D1</a:t>
            </a:r>
          </a:p>
          <a:p>
            <a:pPr lvl="1"/>
            <a:r>
              <a:rPr lang="en-US" altLang="ja-JP" dirty="0">
                <a:solidFill>
                  <a:srgbClr val="FF0000"/>
                </a:solidFill>
              </a:rPr>
              <a:t>Nb</a:t>
            </a:r>
            <a:r>
              <a:rPr lang="en-US" altLang="ja-JP" baseline="-25000" dirty="0">
                <a:solidFill>
                  <a:srgbClr val="FF0000"/>
                </a:solidFill>
              </a:rPr>
              <a:t>3</a:t>
            </a:r>
            <a:r>
              <a:rPr lang="en-US" altLang="ja-JP" dirty="0">
                <a:solidFill>
                  <a:srgbClr val="FF0000"/>
                </a:solidFill>
              </a:rPr>
              <a:t>Sn conductor R&amp;D</a:t>
            </a:r>
          </a:p>
          <a:p>
            <a:r>
              <a:rPr kumimoji="1" lang="en-US" altLang="ja-JP" dirty="0"/>
              <a:t>J-PARC</a:t>
            </a:r>
          </a:p>
          <a:p>
            <a:pPr lvl="1"/>
            <a:r>
              <a:rPr kumimoji="1" lang="en-US" altLang="ja-JP" dirty="0"/>
              <a:t>COMET</a:t>
            </a:r>
          </a:p>
          <a:p>
            <a:pPr lvl="1"/>
            <a:r>
              <a:rPr lang="en-US" altLang="ja-JP" dirty="0"/>
              <a:t>g-2/EDM</a:t>
            </a:r>
          </a:p>
          <a:p>
            <a:pPr lvl="1"/>
            <a:r>
              <a:rPr lang="en-US" altLang="ja-JP" dirty="0"/>
              <a:t>MLF second target</a:t>
            </a:r>
          </a:p>
          <a:p>
            <a:r>
              <a:rPr lang="en-US" altLang="ja-JP" dirty="0"/>
              <a:t>High Radiation SC Magnet R&amp;D</a:t>
            </a:r>
          </a:p>
          <a:p>
            <a:r>
              <a:rPr lang="en-US" altLang="ja-JP" dirty="0"/>
              <a:t>HTS Magnet R&amp;D</a:t>
            </a:r>
          </a:p>
          <a:p>
            <a:pPr lvl="1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93932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3C826018-0F59-504F-B277-854F0DB6D248}"/>
              </a:ext>
            </a:extLst>
          </p:cNvPr>
          <p:cNvGrpSpPr/>
          <p:nvPr/>
        </p:nvGrpSpPr>
        <p:grpSpPr>
          <a:xfrm>
            <a:off x="7927858" y="3933056"/>
            <a:ext cx="1180646" cy="2444988"/>
            <a:chOff x="420688" y="1076325"/>
            <a:chExt cx="2530475" cy="5240338"/>
          </a:xfrm>
        </p:grpSpPr>
        <p:pic>
          <p:nvPicPr>
            <p:cNvPr id="32" name="図 6" descr="CSM(模式図).png">
              <a:extLst>
                <a:ext uri="{FF2B5EF4-FFF2-40B4-BE49-F238E27FC236}">
                  <a16:creationId xmlns:a16="http://schemas.microsoft.com/office/drawing/2014/main" id="{466FAADA-C499-4544-9E47-C882F4458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688" y="3757613"/>
              <a:ext cx="2530475" cy="2559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図 8" descr="VSM.png">
              <a:extLst>
                <a:ext uri="{FF2B5EF4-FFF2-40B4-BE49-F238E27FC236}">
                  <a16:creationId xmlns:a16="http://schemas.microsoft.com/office/drawing/2014/main" id="{023846BB-E4A7-F14C-9126-8CCCFDAFC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350" y="1076325"/>
              <a:ext cx="1263650" cy="466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C1E6D06-81A2-B14A-AECB-FB5F1407C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784B5-91C1-4D55-AC54-213593F8A037}" type="slidenum">
              <a:rPr kumimoji="1" lang="ja-JP" altLang="en-US" sz="1100" smtClean="0"/>
              <a:t>7</a:t>
            </a:fld>
            <a:endParaRPr kumimoji="1" lang="ja-JP" altLang="en-US" sz="1100"/>
          </a:p>
        </p:txBody>
      </p:sp>
      <p:sp>
        <p:nvSpPr>
          <p:cNvPr id="10" name="Shape 777">
            <a:extLst>
              <a:ext uri="{FF2B5EF4-FFF2-40B4-BE49-F238E27FC236}">
                <a16:creationId xmlns:a16="http://schemas.microsoft.com/office/drawing/2014/main" id="{43CF1BC1-4327-BC41-959D-B9B98E3455A2}"/>
              </a:ext>
            </a:extLst>
          </p:cNvPr>
          <p:cNvSpPr/>
          <p:nvPr/>
        </p:nvSpPr>
        <p:spPr>
          <a:xfrm>
            <a:off x="269290" y="5695746"/>
            <a:ext cx="2112115" cy="369332"/>
          </a:xfrm>
          <a:prstGeom prst="rect">
            <a:avLst/>
          </a:prstGeom>
          <a:ln w="28575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rPr lang="en-US" sz="1800" dirty="0"/>
              <a:t>Kobe Steel / JASTEC</a:t>
            </a:r>
            <a:endParaRPr sz="1800" dirty="0"/>
          </a:p>
        </p:txBody>
      </p:sp>
      <p:sp>
        <p:nvSpPr>
          <p:cNvPr id="11" name="Shape 782">
            <a:extLst>
              <a:ext uri="{FF2B5EF4-FFF2-40B4-BE49-F238E27FC236}">
                <a16:creationId xmlns:a16="http://schemas.microsoft.com/office/drawing/2014/main" id="{2D4D7D76-F99D-374D-AD28-14DED6EB2DE1}"/>
              </a:ext>
            </a:extLst>
          </p:cNvPr>
          <p:cNvSpPr/>
          <p:nvPr/>
        </p:nvSpPr>
        <p:spPr>
          <a:xfrm>
            <a:off x="269290" y="6199802"/>
            <a:ext cx="1791514" cy="369332"/>
          </a:xfrm>
          <a:prstGeom prst="rect">
            <a:avLst/>
          </a:prstGeom>
          <a:ln w="28575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rPr lang="en-US" sz="1800" dirty="0"/>
              <a:t>Furukawa Electric</a:t>
            </a:r>
            <a:endParaRPr sz="18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E6776CE-6294-BB4A-88A0-4CAF4EEB8271}"/>
              </a:ext>
            </a:extLst>
          </p:cNvPr>
          <p:cNvSpPr txBox="1"/>
          <p:nvPr/>
        </p:nvSpPr>
        <p:spPr>
          <a:xfrm>
            <a:off x="270673" y="5162956"/>
            <a:ext cx="1721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accent3">
                    <a:lumMod val="75000"/>
                  </a:schemeClr>
                </a:solidFill>
              </a:rPr>
              <a:t>Fabrication</a:t>
            </a:r>
            <a:endParaRPr kumimoji="1" lang="ja-JP" altLang="en-US" b="1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AF4C6D3-A907-DA48-9F29-E0631255BFD3}"/>
              </a:ext>
            </a:extLst>
          </p:cNvPr>
          <p:cNvSpPr txBox="1"/>
          <p:nvPr/>
        </p:nvSpPr>
        <p:spPr>
          <a:xfrm>
            <a:off x="3077194" y="3269874"/>
            <a:ext cx="30820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/>
              <a:t>• Optimization of HT condition</a:t>
            </a:r>
          </a:p>
          <a:p>
            <a:r>
              <a:rPr lang="en-US" altLang="ja-JP" sz="1800" dirty="0"/>
              <a:t>• Microstructure observation</a:t>
            </a:r>
          </a:p>
          <a:p>
            <a:r>
              <a:rPr kumimoji="1" lang="en-US" altLang="ja-JP" sz="1800" dirty="0"/>
              <a:t>• Compositiona</a:t>
            </a:r>
            <a:r>
              <a:rPr lang="en-US" altLang="ja-JP" sz="1800" dirty="0"/>
              <a:t>l analysis</a:t>
            </a:r>
            <a:endParaRPr kumimoji="1" lang="ja-JP" altLang="en-US" sz="180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B6A32C9-20DA-6A47-B988-6A74D33FF8A3}"/>
              </a:ext>
            </a:extLst>
          </p:cNvPr>
          <p:cNvSpPr txBox="1"/>
          <p:nvPr/>
        </p:nvSpPr>
        <p:spPr>
          <a:xfrm>
            <a:off x="6278883" y="3286725"/>
            <a:ext cx="2714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00" dirty="0"/>
              <a:t>• High field magnet facility</a:t>
            </a:r>
          </a:p>
          <a:p>
            <a:r>
              <a:rPr lang="en-US" altLang="ja-JP" sz="1800" dirty="0"/>
              <a:t>• Evaluation of </a:t>
            </a:r>
            <a:r>
              <a:rPr lang="en-US" altLang="ja-JP" sz="1800" i="1" dirty="0" err="1"/>
              <a:t>d</a:t>
            </a:r>
            <a:r>
              <a:rPr lang="en-US" altLang="ja-JP" sz="1800" i="1" baseline="-25000" dirty="0" err="1"/>
              <a:t>eff</a:t>
            </a:r>
            <a:endParaRPr kumimoji="1" lang="ja-JP" altLang="en-US" sz="1800" i="1" baseline="-2500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83F208A-31AC-8449-969F-043BEC81B977}"/>
              </a:ext>
            </a:extLst>
          </p:cNvPr>
          <p:cNvSpPr txBox="1"/>
          <p:nvPr/>
        </p:nvSpPr>
        <p:spPr>
          <a:xfrm>
            <a:off x="158039" y="2661412"/>
            <a:ext cx="2204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/>
              <a:t>• Evaluation of </a:t>
            </a:r>
            <a:r>
              <a:rPr kumimoji="1" lang="en-US" altLang="ja-JP" sz="1800" i="1" dirty="0" err="1"/>
              <a:t>J</a:t>
            </a:r>
            <a:r>
              <a:rPr kumimoji="1" lang="en-US" altLang="ja-JP" sz="1800" i="1" baseline="-25000" dirty="0" err="1"/>
              <a:t>c</a:t>
            </a:r>
            <a:r>
              <a:rPr kumimoji="1" lang="en-US" altLang="ja-JP" sz="1800" dirty="0"/>
              <a:t>, </a:t>
            </a:r>
            <a:r>
              <a:rPr kumimoji="1" lang="en-US" altLang="ja-JP" sz="1800" i="1" dirty="0"/>
              <a:t>B</a:t>
            </a:r>
            <a:r>
              <a:rPr kumimoji="1" lang="en-US" altLang="ja-JP" sz="1800" i="1" baseline="-25000" dirty="0"/>
              <a:t>c2</a:t>
            </a:r>
            <a:endParaRPr kumimoji="1" lang="ja-JP" altLang="en-US" sz="1800" i="1" baseline="-25000"/>
          </a:p>
        </p:txBody>
      </p:sp>
      <p:sp>
        <p:nvSpPr>
          <p:cNvPr id="19" name="下矢印 18">
            <a:extLst>
              <a:ext uri="{FF2B5EF4-FFF2-40B4-BE49-F238E27FC236}">
                <a16:creationId xmlns:a16="http://schemas.microsoft.com/office/drawing/2014/main" id="{1C4C3041-F58B-A340-BD79-6CC9A56DBA2E}"/>
              </a:ext>
            </a:extLst>
          </p:cNvPr>
          <p:cNvSpPr/>
          <p:nvPr/>
        </p:nvSpPr>
        <p:spPr>
          <a:xfrm flipV="1">
            <a:off x="1589794" y="4071816"/>
            <a:ext cx="360040" cy="8368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/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0D42FBAC-3CC1-5E4D-B180-7D6EA405CB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091577" y="4111305"/>
            <a:ext cx="1855875" cy="1664969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8E42C7C-EE05-D849-8495-C020CB433724}"/>
              </a:ext>
            </a:extLst>
          </p:cNvPr>
          <p:cNvSpPr txBox="1"/>
          <p:nvPr/>
        </p:nvSpPr>
        <p:spPr>
          <a:xfrm>
            <a:off x="6498707" y="5904222"/>
            <a:ext cx="1035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/>
              <a:t>28 T HM</a:t>
            </a:r>
            <a:endParaRPr kumimoji="1" lang="ja-JP" altLang="en-US" sz="1800"/>
          </a:p>
        </p:txBody>
      </p:sp>
      <p:pic>
        <p:nvPicPr>
          <p:cNvPr id="29" name="Picture 5" descr="C:\Users\AA1E043\Desktop\Resized\NO2-2-1-1-④-1(in)-over.jpg">
            <a:extLst>
              <a:ext uri="{FF2B5EF4-FFF2-40B4-BE49-F238E27FC236}">
                <a16:creationId xmlns:a16="http://schemas.microsoft.com/office/drawing/2014/main" id="{668E4B94-712C-D542-B371-4CBC41E119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78060" y="5675915"/>
            <a:ext cx="1171518" cy="119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F0DB1C98-1588-A348-808B-A4B6E6344B2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316" y="5675915"/>
            <a:ext cx="1264246" cy="1209469"/>
          </a:xfrm>
          <a:prstGeom prst="rect">
            <a:avLst/>
          </a:prstGeom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E728BE14-B630-9F42-ACD8-A730557C277B}"/>
              </a:ext>
            </a:extLst>
          </p:cNvPr>
          <p:cNvSpPr txBox="1"/>
          <p:nvPr/>
        </p:nvSpPr>
        <p:spPr>
          <a:xfrm>
            <a:off x="5477061" y="850669"/>
            <a:ext cx="27324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/>
              <a:t>• In-depth characterization</a:t>
            </a:r>
          </a:p>
          <a:p>
            <a:r>
              <a:rPr lang="en-US" altLang="ja-JP" sz="1800" dirty="0"/>
              <a:t>  HT, </a:t>
            </a:r>
            <a:r>
              <a:rPr lang="en-US" altLang="ja-JP" sz="1800" i="1" dirty="0" err="1"/>
              <a:t>J</a:t>
            </a:r>
            <a:r>
              <a:rPr lang="en-US" altLang="ja-JP" sz="1800" i="1" baseline="-25000" dirty="0" err="1"/>
              <a:t>c</a:t>
            </a:r>
            <a:r>
              <a:rPr lang="en-US" altLang="ja-JP" sz="1800" dirty="0"/>
              <a:t>, composition, </a:t>
            </a:r>
            <a:r>
              <a:rPr lang="en-US" altLang="ja-JP" sz="1800" i="1" dirty="0" err="1"/>
              <a:t>d</a:t>
            </a:r>
            <a:r>
              <a:rPr lang="en-US" altLang="ja-JP" sz="1800" i="1" baseline="-25000" dirty="0" err="1"/>
              <a:t>eff</a:t>
            </a:r>
            <a:r>
              <a:rPr lang="en-US" altLang="ja-JP" sz="1800" i="1" baseline="-25000" dirty="0"/>
              <a:t> </a:t>
            </a:r>
            <a:r>
              <a:rPr lang="en-US" altLang="ja-JP" sz="1800" dirty="0"/>
              <a:t>...</a:t>
            </a:r>
            <a:endParaRPr kumimoji="1" lang="ja-JP" altLang="en-US" sz="1800"/>
          </a:p>
        </p:txBody>
      </p: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4F241FE9-1296-0A4D-A012-D1A2C5341333}"/>
              </a:ext>
            </a:extLst>
          </p:cNvPr>
          <p:cNvCxnSpPr>
            <a:stCxn id="5" idx="3"/>
          </p:cNvCxnSpPr>
          <p:nvPr/>
        </p:nvCxnSpPr>
        <p:spPr>
          <a:xfrm>
            <a:off x="1314988" y="1145033"/>
            <a:ext cx="2748831" cy="46167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14EB508A-8A76-2E40-9F36-B74D8D7753EC}"/>
              </a:ext>
            </a:extLst>
          </p:cNvPr>
          <p:cNvCxnSpPr>
            <a:cxnSpLocks/>
          </p:cNvCxnSpPr>
          <p:nvPr/>
        </p:nvCxnSpPr>
        <p:spPr>
          <a:xfrm>
            <a:off x="1314988" y="1329699"/>
            <a:ext cx="1903397" cy="1446779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3A3D156C-2E36-6D4A-BF24-B78F9C9BFD91}"/>
              </a:ext>
            </a:extLst>
          </p:cNvPr>
          <p:cNvCxnSpPr>
            <a:cxnSpLocks/>
            <a:stCxn id="7" idx="3"/>
            <a:endCxn id="9" idx="0"/>
          </p:cNvCxnSpPr>
          <p:nvPr/>
        </p:nvCxnSpPr>
        <p:spPr>
          <a:xfrm>
            <a:off x="4864038" y="1145033"/>
            <a:ext cx="2531682" cy="1623677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04724A7D-6159-EC48-AE55-0C3F173C5348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>
            <a:off x="4957900" y="2953376"/>
            <a:ext cx="1478294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円/楕円 40">
            <a:extLst>
              <a:ext uri="{FF2B5EF4-FFF2-40B4-BE49-F238E27FC236}">
                <a16:creationId xmlns:a16="http://schemas.microsoft.com/office/drawing/2014/main" id="{A660A041-5D58-B748-B351-8BF8D77B97B2}"/>
              </a:ext>
            </a:extLst>
          </p:cNvPr>
          <p:cNvSpPr/>
          <p:nvPr/>
        </p:nvSpPr>
        <p:spPr>
          <a:xfrm>
            <a:off x="2830356" y="1511561"/>
            <a:ext cx="3381585" cy="118218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23F1C368-4CF8-DF4C-B25D-015040E7D631}"/>
              </a:ext>
            </a:extLst>
          </p:cNvPr>
          <p:cNvSpPr txBox="1"/>
          <p:nvPr/>
        </p:nvSpPr>
        <p:spPr>
          <a:xfrm>
            <a:off x="3138729" y="1632561"/>
            <a:ext cx="25178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b="1" dirty="0">
                <a:solidFill>
                  <a:srgbClr val="FF0000"/>
                </a:solidFill>
              </a:rPr>
              <a:t>• Program coordination</a:t>
            </a:r>
          </a:p>
          <a:p>
            <a:r>
              <a:rPr lang="en-US" altLang="ja-JP" sz="1800" b="1" dirty="0">
                <a:solidFill>
                  <a:srgbClr val="FF0000"/>
                </a:solidFill>
              </a:rPr>
              <a:t>• Defining specification</a:t>
            </a:r>
          </a:p>
          <a:p>
            <a:r>
              <a:rPr kumimoji="1" lang="en-US" altLang="ja-JP" sz="1800" b="1" dirty="0">
                <a:solidFill>
                  <a:srgbClr val="FF0000"/>
                </a:solidFill>
              </a:rPr>
              <a:t>• Conceptual design</a:t>
            </a:r>
            <a:endParaRPr kumimoji="1" lang="ja-JP" altLang="en-US" sz="1800" b="1">
              <a:solidFill>
                <a:srgbClr val="FF0000"/>
              </a:solidFill>
            </a:endParaRP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9AC12E57-C270-394D-92F4-E99CE0C0349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626" y="1622635"/>
            <a:ext cx="2485760" cy="102284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2FAC643-5E36-764B-A329-F718E269BDF2}"/>
              </a:ext>
            </a:extLst>
          </p:cNvPr>
          <p:cNvSpPr txBox="1"/>
          <p:nvPr/>
        </p:nvSpPr>
        <p:spPr>
          <a:xfrm>
            <a:off x="6436194" y="2768710"/>
            <a:ext cx="1919051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800" dirty="0"/>
              <a:t>Tohoku University</a:t>
            </a:r>
            <a:endParaRPr kumimoji="1" lang="ja-JP" altLang="en-US" sz="1800"/>
          </a:p>
        </p:txBody>
      </p:sp>
      <p:sp>
        <p:nvSpPr>
          <p:cNvPr id="53" name="左右矢印 52">
            <a:extLst>
              <a:ext uri="{FF2B5EF4-FFF2-40B4-BE49-F238E27FC236}">
                <a16:creationId xmlns:a16="http://schemas.microsoft.com/office/drawing/2014/main" id="{23705CCD-1D47-9D4F-9C84-4D0386907565}"/>
              </a:ext>
            </a:extLst>
          </p:cNvPr>
          <p:cNvSpPr/>
          <p:nvPr/>
        </p:nvSpPr>
        <p:spPr>
          <a:xfrm rot="5400000">
            <a:off x="445495" y="4391001"/>
            <a:ext cx="1071204" cy="38792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/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8067C476-19F9-CD4D-B70C-141F791743C8}"/>
              </a:ext>
            </a:extLst>
          </p:cNvPr>
          <p:cNvSpPr txBox="1"/>
          <p:nvPr/>
        </p:nvSpPr>
        <p:spPr>
          <a:xfrm>
            <a:off x="1805478" y="4408355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/>
              <a:t> R&amp;D billets</a:t>
            </a:r>
            <a:endParaRPr kumimoji="1" lang="ja-JP" altLang="en-US" sz="1800"/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35C25F2C-606B-5145-A92E-13BD9C9A1AE1}"/>
              </a:ext>
            </a:extLst>
          </p:cNvPr>
          <p:cNvSpPr txBox="1"/>
          <p:nvPr/>
        </p:nvSpPr>
        <p:spPr>
          <a:xfrm>
            <a:off x="102041" y="4244618"/>
            <a:ext cx="14606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00" dirty="0"/>
              <a:t>Specification,</a:t>
            </a:r>
          </a:p>
          <a:p>
            <a:r>
              <a:rPr lang="en-US" altLang="ja-JP" sz="1800" dirty="0"/>
              <a:t>design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E6542FD-E89E-5945-B693-C74193140430}"/>
              </a:ext>
            </a:extLst>
          </p:cNvPr>
          <p:cNvSpPr txBox="1"/>
          <p:nvPr/>
        </p:nvSpPr>
        <p:spPr>
          <a:xfrm>
            <a:off x="4063819" y="960367"/>
            <a:ext cx="800219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800" dirty="0"/>
              <a:t>CERN</a:t>
            </a:r>
            <a:endParaRPr kumimoji="1" lang="ja-JP" altLang="en-US" sz="180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DC75A9B-0FE0-CD49-BC3D-B058E4454351}"/>
              </a:ext>
            </a:extLst>
          </p:cNvPr>
          <p:cNvSpPr txBox="1"/>
          <p:nvPr/>
        </p:nvSpPr>
        <p:spPr>
          <a:xfrm>
            <a:off x="7842986" y="6365094"/>
            <a:ext cx="1159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/>
              <a:t>15 T VSM</a:t>
            </a:r>
            <a:endParaRPr kumimoji="1" lang="ja-JP" altLang="en-US" sz="180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9F8D4C3-12BC-A34A-95BA-D298D2C805FD}"/>
              </a:ext>
            </a:extLst>
          </p:cNvPr>
          <p:cNvSpPr txBox="1"/>
          <p:nvPr/>
        </p:nvSpPr>
        <p:spPr>
          <a:xfrm>
            <a:off x="3218385" y="2768710"/>
            <a:ext cx="1739515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800" dirty="0"/>
              <a:t>Tokai University</a:t>
            </a:r>
            <a:endParaRPr kumimoji="1" lang="ja-JP" altLang="en-US" sz="180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5BD1322-2AED-D84F-B107-0A87285D53FF}"/>
              </a:ext>
            </a:extLst>
          </p:cNvPr>
          <p:cNvSpPr txBox="1"/>
          <p:nvPr/>
        </p:nvSpPr>
        <p:spPr>
          <a:xfrm>
            <a:off x="655833" y="960367"/>
            <a:ext cx="659155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800" dirty="0"/>
              <a:t>KEK</a:t>
            </a:r>
            <a:endParaRPr kumimoji="1" lang="ja-JP" altLang="en-US" sz="180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CBF9298-58DD-B143-8952-AE245122A603}"/>
              </a:ext>
            </a:extLst>
          </p:cNvPr>
          <p:cNvSpPr txBox="1"/>
          <p:nvPr/>
        </p:nvSpPr>
        <p:spPr>
          <a:xfrm>
            <a:off x="158039" y="-78291"/>
            <a:ext cx="79824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/>
              <a:t>High </a:t>
            </a:r>
            <a:r>
              <a:rPr kumimoji="1" lang="en-US" altLang="ja-JP" sz="3200" b="1" dirty="0" err="1"/>
              <a:t>Jc</a:t>
            </a:r>
            <a:r>
              <a:rPr kumimoji="1" lang="en-US" altLang="ja-JP" sz="3200" b="1" dirty="0"/>
              <a:t> Nb</a:t>
            </a:r>
            <a:r>
              <a:rPr kumimoji="1" lang="en-US" altLang="ja-JP" sz="3200" b="1" baseline="-25000" dirty="0"/>
              <a:t>3</a:t>
            </a:r>
            <a:r>
              <a:rPr kumimoji="1" lang="en-US" altLang="ja-JP" sz="3200" b="1" dirty="0"/>
              <a:t>Sn conductors in Japan for FCC</a:t>
            </a:r>
            <a:endParaRPr kumimoji="1" lang="ja-JP" altLang="en-US" sz="3200" b="1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2C0D2099-AC91-464E-8AC8-56209913E52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6301" y="4111091"/>
            <a:ext cx="1514669" cy="906398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4D40CA8D-4FF6-404B-B500-099F5DE6B71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6204" y="4427368"/>
            <a:ext cx="1804718" cy="1248547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1478479-4ACC-EA48-80FA-97BCDA455B20}"/>
              </a:ext>
            </a:extLst>
          </p:cNvPr>
          <p:cNvSpPr txBox="1"/>
          <p:nvPr/>
        </p:nvSpPr>
        <p:spPr>
          <a:xfrm>
            <a:off x="848884" y="487256"/>
            <a:ext cx="3962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accent1">
                    <a:lumMod val="75000"/>
                  </a:schemeClr>
                </a:solidFill>
              </a:rPr>
              <a:t>Design and Characterization</a:t>
            </a:r>
            <a:endParaRPr kumimoji="1" lang="ja-JP" altLang="en-US" b="1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416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7E84CB7-3200-114C-A433-17D89042E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784B5-91C1-4D55-AC54-213593F8A037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3099E01-1029-AC49-92D7-AB4B08EF7745}"/>
              </a:ext>
            </a:extLst>
          </p:cNvPr>
          <p:cNvSpPr txBox="1"/>
          <p:nvPr/>
        </p:nvSpPr>
        <p:spPr>
          <a:xfrm>
            <a:off x="323528" y="188640"/>
            <a:ext cx="39733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Current Achievement</a:t>
            </a:r>
            <a:endParaRPr kumimoji="1" lang="ja-JP" altLang="en-US" sz="3200" b="1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676A9B7-CFE9-B643-A859-4523C7A2AE57}"/>
              </a:ext>
            </a:extLst>
          </p:cNvPr>
          <p:cNvSpPr txBox="1"/>
          <p:nvPr/>
        </p:nvSpPr>
        <p:spPr>
          <a:xfrm>
            <a:off x="13175" y="856357"/>
            <a:ext cx="428368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/>
              <a:t>KSL/JASTEC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ja-JP" dirty="0"/>
              <a:t>DT method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ja-JP" dirty="0"/>
              <a:t>non-Cu </a:t>
            </a:r>
            <a:r>
              <a:rPr kumimoji="1" lang="en-US" altLang="ja-JP" i="1" dirty="0" err="1"/>
              <a:t>J</a:t>
            </a:r>
            <a:r>
              <a:rPr kumimoji="1" lang="en-US" altLang="ja-JP" i="1" baseline="-25000" dirty="0" err="1"/>
              <a:t>c</a:t>
            </a:r>
            <a:r>
              <a:rPr kumimoji="1" lang="en-US" altLang="ja-JP" dirty="0"/>
              <a:t> of  1137 A/mm</a:t>
            </a:r>
            <a:r>
              <a:rPr kumimoji="1" lang="en-US" altLang="ja-JP" baseline="30000" dirty="0"/>
              <a:t>2 		</a:t>
            </a:r>
            <a:r>
              <a:rPr lang="en-US" altLang="ja-JP" sz="2400" dirty="0"/>
              <a:t>at 4.2 K and 16 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/>
              <a:t>Diffusion length optimization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/>
              <a:t>Ternary additive optimization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altLang="ja-JP" dirty="0"/>
          </a:p>
          <a:p>
            <a:pPr lvl="2"/>
            <a:endParaRPr lang="en-US" altLang="ja-JP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ja-JP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/>
              <a:t>Furukawa electric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 err="1"/>
              <a:t>Nb</a:t>
            </a:r>
            <a:r>
              <a:rPr lang="en-US" altLang="ja-JP" dirty="0"/>
              <a:t> tube method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/>
              <a:t>Workability issue was significantly improved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i="1" dirty="0" err="1"/>
              <a:t>J</a:t>
            </a:r>
            <a:r>
              <a:rPr lang="en-US" altLang="ja-JP" i="1" baseline="-25000" dirty="0" err="1"/>
              <a:t>c</a:t>
            </a:r>
            <a:r>
              <a:rPr lang="en-US" altLang="ja-JP" i="1" dirty="0"/>
              <a:t> </a:t>
            </a:r>
            <a:r>
              <a:rPr lang="en-US" altLang="ja-JP" dirty="0"/>
              <a:t>will be evaluated soon. </a:t>
            </a:r>
            <a:endParaRPr kumimoji="1" lang="ja-JP" altLang="en-US"/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A4CE0B10-AEDD-6540-ADAD-A59DAECAB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4819" y="2706162"/>
            <a:ext cx="2679802" cy="2054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 descr="C:\Users\AA1E043\Desktop\Resized\NO2-2-1-1-④-1(in)-over.jpg">
            <a:extLst>
              <a:ext uri="{FF2B5EF4-FFF2-40B4-BE49-F238E27FC236}">
                <a16:creationId xmlns:a16="http://schemas.microsoft.com/office/drawing/2014/main" id="{C7C2EEE3-A622-4446-934B-E63D34CC8E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0" y="188640"/>
            <a:ext cx="2250895" cy="230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\\aag-fs01\電子技術研究所\30_室独自\600_超電導\900_個人利用\kawashima\180312KEK向け断面画像\②\Resized\1500バリア付近.jpg">
            <a:extLst>
              <a:ext uri="{FF2B5EF4-FFF2-40B4-BE49-F238E27FC236}">
                <a16:creationId xmlns:a16="http://schemas.microsoft.com/office/drawing/2014/main" id="{44DDDED7-ECA9-AC45-9A9A-26B2802CF7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2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22895" y="624308"/>
            <a:ext cx="2062109" cy="186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0A57A76-3F07-1D4A-97FA-7D9F8E857F37}"/>
              </a:ext>
            </a:extLst>
          </p:cNvPr>
          <p:cNvSpPr txBox="1"/>
          <p:nvPr/>
        </p:nvSpPr>
        <p:spPr>
          <a:xfrm>
            <a:off x="6894149" y="1920452"/>
            <a:ext cx="498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Nb</a:t>
            </a:r>
            <a:endParaRPr kumimoji="1" lang="ja-JP" altLang="en-US" sz="2000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93146C08-CC9B-2C45-919E-50B1EED9567D}"/>
              </a:ext>
            </a:extLst>
          </p:cNvPr>
          <p:cNvSpPr txBox="1"/>
          <p:nvPr/>
        </p:nvSpPr>
        <p:spPr>
          <a:xfrm>
            <a:off x="7655703" y="616850"/>
            <a:ext cx="498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/>
              <a:t>Nb</a:t>
            </a:r>
            <a:endParaRPr kumimoji="1" lang="ja-JP" altLang="en-US" sz="2000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78F28B43-3E2B-F74E-8B0D-1D8D525DC610}"/>
              </a:ext>
            </a:extLst>
          </p:cNvPr>
          <p:cNvSpPr txBox="1"/>
          <p:nvPr/>
        </p:nvSpPr>
        <p:spPr>
          <a:xfrm>
            <a:off x="6894149" y="648034"/>
            <a:ext cx="4555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Sn</a:t>
            </a:r>
            <a:endParaRPr kumimoji="1" lang="ja-JP" altLang="en-US" sz="20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D84832D-BCA6-A04C-BCE8-1044B048F460}"/>
              </a:ext>
            </a:extLst>
          </p:cNvPr>
          <p:cNvSpPr txBox="1"/>
          <p:nvPr/>
        </p:nvSpPr>
        <p:spPr>
          <a:xfrm>
            <a:off x="7531520" y="1375746"/>
            <a:ext cx="498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Nb</a:t>
            </a:r>
            <a:endParaRPr kumimoji="1" lang="ja-JP" altLang="en-US" sz="2000" dirty="0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ADBE5191-9B37-7848-86C1-60796F185C05}"/>
              </a:ext>
            </a:extLst>
          </p:cNvPr>
          <p:cNvSpPr/>
          <p:nvPr/>
        </p:nvSpPr>
        <p:spPr>
          <a:xfrm>
            <a:off x="6214819" y="1267243"/>
            <a:ext cx="253763" cy="25159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sp>
        <p:nvSpPr>
          <p:cNvPr id="23" name="Line 20">
            <a:extLst>
              <a:ext uri="{FF2B5EF4-FFF2-40B4-BE49-F238E27FC236}">
                <a16:creationId xmlns:a16="http://schemas.microsoft.com/office/drawing/2014/main" id="{69631FD5-3714-9E43-8D21-B7BC32F0AAD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68581" y="624307"/>
            <a:ext cx="354313" cy="64293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2000"/>
          </a:p>
        </p:txBody>
      </p:sp>
      <p:sp>
        <p:nvSpPr>
          <p:cNvPr id="24" name="Line 20">
            <a:extLst>
              <a:ext uri="{FF2B5EF4-FFF2-40B4-BE49-F238E27FC236}">
                <a16:creationId xmlns:a16="http://schemas.microsoft.com/office/drawing/2014/main" id="{6D1FE52F-FC51-1449-A1F6-472028579C52}"/>
              </a:ext>
            </a:extLst>
          </p:cNvPr>
          <p:cNvSpPr>
            <a:spLocks noChangeShapeType="1"/>
          </p:cNvSpPr>
          <p:nvPr/>
        </p:nvSpPr>
        <p:spPr bwMode="auto">
          <a:xfrm>
            <a:off x="6468581" y="1526290"/>
            <a:ext cx="354313" cy="96438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2000"/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5D2EABC4-57EF-AF45-909C-A4364DCCB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1631" y="2762684"/>
            <a:ext cx="2998584" cy="1997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09A34F2-FC57-444C-9770-E69328246F28}"/>
              </a:ext>
            </a:extLst>
          </p:cNvPr>
          <p:cNvSpPr txBox="1"/>
          <p:nvPr/>
        </p:nvSpPr>
        <p:spPr>
          <a:xfrm>
            <a:off x="6776832" y="4150322"/>
            <a:ext cx="1417376" cy="2616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altLang="ja-JP" sz="1100" dirty="0" err="1"/>
              <a:t>Ti</a:t>
            </a:r>
            <a:r>
              <a:rPr lang="en-US" altLang="ja-JP" sz="1100" dirty="0"/>
              <a:t> content: C &gt; D &gt; E</a:t>
            </a:r>
            <a:endParaRPr kumimoji="1" lang="ja-JP" altLang="en-US" sz="1100"/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593B07C1-1399-1241-958A-3765BE063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6331" y="3466936"/>
            <a:ext cx="870246" cy="750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417D908F-4890-FF4C-B69C-A8A9A27FCC6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9954" y="4975859"/>
            <a:ext cx="1844865" cy="176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960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Item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168F88-6C7A-4959-8438-3F19082A5D80}" type="slidenum">
              <a:rPr lang="en-US" altLang="ja-JP" smtClean="0"/>
              <a:pPr>
                <a:defRPr/>
              </a:pPr>
              <a:t>9</a:t>
            </a:fld>
            <a:endParaRPr lang="en-US" altLang="ja-JP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ja-JP" dirty="0"/>
              <a:t>HL-LHC and FCC</a:t>
            </a:r>
          </a:p>
          <a:p>
            <a:pPr lvl="1"/>
            <a:r>
              <a:rPr lang="en-US" altLang="ja-JP" dirty="0"/>
              <a:t>D1</a:t>
            </a:r>
          </a:p>
          <a:p>
            <a:pPr lvl="1"/>
            <a:r>
              <a:rPr lang="en-US" altLang="ja-JP" dirty="0"/>
              <a:t>Nb</a:t>
            </a:r>
            <a:r>
              <a:rPr lang="en-US" altLang="ja-JP" baseline="-25000" dirty="0"/>
              <a:t>3</a:t>
            </a:r>
            <a:r>
              <a:rPr lang="en-US" altLang="ja-JP" dirty="0"/>
              <a:t>Sn conductor R&amp;D</a:t>
            </a:r>
          </a:p>
          <a:p>
            <a:r>
              <a:rPr kumimoji="1" lang="en-US" altLang="ja-JP" dirty="0">
                <a:solidFill>
                  <a:srgbClr val="FF0000"/>
                </a:solidFill>
              </a:rPr>
              <a:t>J-PARC</a:t>
            </a:r>
          </a:p>
          <a:p>
            <a:pPr lvl="1"/>
            <a:r>
              <a:rPr kumimoji="1" lang="en-US" altLang="ja-JP" dirty="0">
                <a:solidFill>
                  <a:srgbClr val="FF0000"/>
                </a:solidFill>
              </a:rPr>
              <a:t>COMET</a:t>
            </a:r>
          </a:p>
          <a:p>
            <a:pPr lvl="1"/>
            <a:r>
              <a:rPr lang="en-US" altLang="ja-JP" dirty="0">
                <a:solidFill>
                  <a:srgbClr val="FF0000"/>
                </a:solidFill>
              </a:rPr>
              <a:t>g-2/EDM</a:t>
            </a:r>
          </a:p>
          <a:p>
            <a:pPr lvl="1"/>
            <a:r>
              <a:rPr lang="en-US" altLang="ja-JP" dirty="0">
                <a:solidFill>
                  <a:srgbClr val="FF0000"/>
                </a:solidFill>
              </a:rPr>
              <a:t>MLF second target</a:t>
            </a:r>
          </a:p>
          <a:p>
            <a:r>
              <a:rPr lang="en-US" altLang="ja-JP" dirty="0"/>
              <a:t>High Radiation SC Magnet R&amp;D</a:t>
            </a:r>
          </a:p>
          <a:p>
            <a:r>
              <a:rPr lang="en-US" altLang="ja-JP" dirty="0"/>
              <a:t>HTS Magnet R&amp;D</a:t>
            </a:r>
          </a:p>
          <a:p>
            <a:pPr lvl="1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765917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アース">
  <a:themeElements>
    <a:clrScheme name="扇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918415"/>
      </a:accent1>
      <a:accent2>
        <a:srgbClr val="C47546"/>
      </a:accent2>
      <a:accent3>
        <a:srgbClr val="AFB591"/>
      </a:accent3>
      <a:accent4>
        <a:srgbClr val="B9945B"/>
      </a:accent4>
      <a:accent5>
        <a:srgbClr val="85ADBC"/>
      </a:accent5>
      <a:accent6>
        <a:srgbClr val="E5B440"/>
      </a:accent6>
      <a:hlink>
        <a:srgbClr val="00D5D5"/>
      </a:hlink>
      <a:folHlink>
        <a:srgbClr val="DD00DD"/>
      </a:folHlink>
    </a:clrScheme>
    <a:fontScheme name="アース">
      <a:majorFont>
        <a:latin typeface="Bookman Old Style"/>
        <a:ea typeface=""/>
        <a:cs typeface=""/>
        <a:font script="Grek" typeface="Cambria"/>
        <a:font script="Cyrl" typeface="Cambria"/>
        <a:font script="Jpan" typeface="ＭＳ 明朝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アース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0EDA5"/>
        </a:solidFill>
        <a:ln>
          <a:solidFill>
            <a:srgbClr val="92D050"/>
          </a:solidFill>
        </a:ln>
        <a:effectLst/>
      </a:spPr>
      <a:bodyPr rtlCol="0" anchor="ctr"/>
      <a:lstStyle>
        <a:defPPr algn="ctr">
          <a:defRPr kumimoji="1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prstDash val="solid"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P3_meeting_20170208" id="{B7698E67-20D6-8F4A-876E-5D659D0A0BEC}" vid="{380E9621-9565-2449-988D-8729698CFEC3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アース.thmx</Template>
  <TotalTime>222672</TotalTime>
  <Words>1598</Words>
  <Application>Microsoft Macintosh PowerPoint</Application>
  <PresentationFormat>画面に合わせる (4:3)</PresentationFormat>
  <Paragraphs>500</Paragraphs>
  <Slides>25</Slides>
  <Notes>14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25</vt:i4>
      </vt:variant>
    </vt:vector>
  </HeadingPairs>
  <TitlesOfParts>
    <vt:vector size="36" baseType="lpstr">
      <vt:lpstr>Osaka</vt:lpstr>
      <vt:lpstr>Arial</vt:lpstr>
      <vt:lpstr>Bookman Old Style</vt:lpstr>
      <vt:lpstr>Calibri</vt:lpstr>
      <vt:lpstr>Cambria Math</vt:lpstr>
      <vt:lpstr>Gill Sans MT</vt:lpstr>
      <vt:lpstr>Times</vt:lpstr>
      <vt:lpstr>Wingdings</vt:lpstr>
      <vt:lpstr>Wingdings 3</vt:lpstr>
      <vt:lpstr>アース</vt:lpstr>
      <vt:lpstr>Thème Office</vt:lpstr>
      <vt:lpstr>Superconducting Magnet R&amp;D  for Accelerator Science  at KEK Cryogenics Science Center</vt:lpstr>
      <vt:lpstr>Item</vt:lpstr>
      <vt:lpstr>Item</vt:lpstr>
      <vt:lpstr>Japanese Contribution to HL-LHC: D1 magnets</vt:lpstr>
      <vt:lpstr>Test Results</vt:lpstr>
      <vt:lpstr>Item</vt:lpstr>
      <vt:lpstr>PowerPoint プレゼンテーション</vt:lpstr>
      <vt:lpstr>PowerPoint プレゼンテーション</vt:lpstr>
      <vt:lpstr>Item</vt:lpstr>
      <vt:lpstr>PowerPoint プレゼンテーション</vt:lpstr>
      <vt:lpstr>PowerPoint プレゼンテーション</vt:lpstr>
      <vt:lpstr>COMET Magnet System (Phase-I)</vt:lpstr>
      <vt:lpstr>Neutron Irradiation Effects</vt:lpstr>
      <vt:lpstr>J-PARC g-2/EDM status</vt:lpstr>
      <vt:lpstr>Magnet Design</vt:lpstr>
      <vt:lpstr>HTS Solenoid for MLF 2nd Target</vt:lpstr>
      <vt:lpstr>Item</vt:lpstr>
      <vt:lpstr>R&amp;D for Radiation Resistant SC Magnet</vt:lpstr>
      <vt:lpstr>R&amp;D for Radiation Resistant SC Magnet</vt:lpstr>
      <vt:lpstr>PowerPoint プレゼンテーション</vt:lpstr>
      <vt:lpstr>Item</vt:lpstr>
      <vt:lpstr>HTS Accelerator Magnet R&amp;D with Kyoto University, NIRS and Toshiba</vt:lpstr>
      <vt:lpstr>PowerPoint プレゼンテーション</vt:lpstr>
      <vt:lpstr>Summary</vt:lpstr>
      <vt:lpstr>Field integral　(I=12.047kA)</vt:lpstr>
    </vt:vector>
  </TitlesOfParts>
  <Company>kek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磁場測定の方法</dc:title>
  <dc:creator>sasaki ken</dc:creator>
  <cp:lastModifiedBy>荻津透</cp:lastModifiedBy>
  <cp:revision>5182</cp:revision>
  <cp:lastPrinted>2018-12-07T22:27:13Z</cp:lastPrinted>
  <dcterms:created xsi:type="dcterms:W3CDTF">2014-03-12T00:25:27Z</dcterms:created>
  <dcterms:modified xsi:type="dcterms:W3CDTF">2019-01-17T19:05:03Z</dcterms:modified>
</cp:coreProperties>
</file>