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62" r:id="rId4"/>
    <p:sldId id="258" r:id="rId5"/>
    <p:sldId id="259" r:id="rId6"/>
    <p:sldId id="263" r:id="rId7"/>
    <p:sldId id="260" r:id="rId8"/>
    <p:sldId id="261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1307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1" cy="1143000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939767" y="-12700"/>
            <a:ext cx="7204233" cy="114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62162" indent="-62162">
              <a:defRPr sz="2400"/>
            </a:lvl1pPr>
            <a:lvl2pPr marL="706581" indent="-249381"/>
            <a:lvl3pPr marL="1111910" indent="-197510">
              <a:defRPr sz="2000"/>
            </a:lvl3pPr>
            <a:lvl4pPr marL="1508760" indent="-137160">
              <a:defRPr sz="1800"/>
            </a:lvl4pPr>
            <a:lvl5pPr marL="1965960" indent="-137160"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438544" y="6423342"/>
            <a:ext cx="248256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90" y="47315"/>
            <a:ext cx="1788715" cy="642149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 flipV="1">
            <a:off x="1910953" y="86678"/>
            <a:ext cx="1" cy="969823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85354" y="2130848"/>
            <a:ext cx="7773293" cy="14700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1371824" y="3886646"/>
            <a:ext cx="6400354" cy="175245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321457" algn="ctr">
              <a:buSzTx/>
              <a:buFontTx/>
              <a:buNone/>
              <a:defRPr sz="2400"/>
            </a:lvl2pPr>
            <a:lvl3pPr marL="0" indent="642915" algn="ctr">
              <a:buSzTx/>
              <a:buFontTx/>
              <a:buNone/>
              <a:defRPr sz="2400"/>
            </a:lvl3pPr>
            <a:lvl4pPr marL="0" indent="964372" algn="ctr">
              <a:buSzTx/>
              <a:buFontTx/>
              <a:buNone/>
              <a:defRPr sz="2400"/>
            </a:lvl4pPr>
            <a:lvl5pPr marL="0" indent="1285828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8438544" y="6423342"/>
            <a:ext cx="248256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7"/>
          <p:cNvGrpSpPr/>
          <p:nvPr/>
        </p:nvGrpSpPr>
        <p:grpSpPr>
          <a:xfrm>
            <a:off x="-158721" y="-142629"/>
            <a:ext cx="9448131" cy="7137993"/>
            <a:chOff x="0" y="0"/>
            <a:chExt cx="9448129" cy="7137992"/>
          </a:xfrm>
        </p:grpSpPr>
        <p:grpSp>
          <p:nvGrpSpPr>
            <p:cNvPr id="103" name="Group 103"/>
            <p:cNvGrpSpPr/>
            <p:nvPr/>
          </p:nvGrpSpPr>
          <p:grpSpPr>
            <a:xfrm>
              <a:off x="626526" y="7015877"/>
              <a:ext cx="8217866" cy="122116"/>
              <a:chOff x="0" y="0"/>
              <a:chExt cx="8217865" cy="122115"/>
            </a:xfrm>
          </p:grpSpPr>
          <p:sp>
            <p:nvSpPr>
              <p:cNvPr id="95" name="Shape 95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99" name="Group 99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97" name="Shape 97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8" name="Shape 98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02" name="Group 102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100" name="Shape 100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" name="Shape 101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2" name="Group 112"/>
            <p:cNvGrpSpPr/>
            <p:nvPr/>
          </p:nvGrpSpPr>
          <p:grpSpPr>
            <a:xfrm>
              <a:off x="626526" y="0"/>
              <a:ext cx="8217866" cy="122116"/>
              <a:chOff x="0" y="0"/>
              <a:chExt cx="8217865" cy="122115"/>
            </a:xfrm>
          </p:grpSpPr>
          <p:sp>
            <p:nvSpPr>
              <p:cNvPr id="104" name="Shape 104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08" name="Group 108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106" name="Shape 106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" name="Shape 107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11" name="Group 111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109" name="Shape 109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0" name="Shape 110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9" name="Group 119"/>
            <p:cNvGrpSpPr/>
            <p:nvPr/>
          </p:nvGrpSpPr>
          <p:grpSpPr>
            <a:xfrm>
              <a:off x="0" y="1285059"/>
              <a:ext cx="122751" cy="5029135"/>
              <a:chOff x="0" y="0"/>
              <a:chExt cx="122750" cy="5029134"/>
            </a:xfrm>
          </p:grpSpPr>
          <p:sp>
            <p:nvSpPr>
              <p:cNvPr id="113" name="Shape 113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" name="Group 126"/>
            <p:cNvGrpSpPr/>
            <p:nvPr/>
          </p:nvGrpSpPr>
          <p:grpSpPr>
            <a:xfrm>
              <a:off x="9325378" y="1285059"/>
              <a:ext cx="122752" cy="5029135"/>
              <a:chOff x="0" y="0"/>
              <a:chExt cx="122750" cy="5029134"/>
            </a:xfrm>
          </p:grpSpPr>
          <p:sp>
            <p:nvSpPr>
              <p:cNvPr id="120" name="Shape 120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8" name="Shape 128"/>
          <p:cNvSpPr/>
          <p:nvPr/>
        </p:nvSpPr>
        <p:spPr>
          <a:xfrm>
            <a:off x="459" y="6323774"/>
            <a:ext cx="9166199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9" name="image1.png" descr="RGB_White-Seal_White-Mark_SC_Horizontal–400dp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643" y="6457860"/>
            <a:ext cx="1570468" cy="26361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0" y="0"/>
            <a:ext cx="9144001" cy="1143000"/>
          </a:xfrm>
          <a:prstGeom prst="rect">
            <a:avLst/>
          </a:prstGeom>
          <a:solidFill>
            <a:srgbClr val="1F497D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939767" y="-12700"/>
            <a:ext cx="7204233" cy="114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62162" indent="-62162">
              <a:defRPr sz="2400"/>
            </a:lvl1pPr>
            <a:lvl2pPr marL="706581" indent="-249381"/>
            <a:lvl3pPr marL="1111910" indent="-197510">
              <a:defRPr sz="2000"/>
            </a:lvl3pPr>
            <a:lvl4pPr marL="1508760" indent="-137160">
              <a:defRPr sz="1800"/>
            </a:lvl4pPr>
            <a:lvl5pPr marL="1965960" indent="-137160"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8438544" y="6423342"/>
            <a:ext cx="248256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4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90" y="47315"/>
            <a:ext cx="1788715" cy="642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 flipV="1">
            <a:off x="1910953" y="86678"/>
            <a:ext cx="1" cy="969823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2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0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3" y="186641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3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-158721" y="-142629"/>
            <a:ext cx="9448131" cy="7137993"/>
            <a:chOff x="0" y="0"/>
            <a:chExt cx="9448129" cy="7137992"/>
          </a:xfrm>
        </p:grpSpPr>
        <p:grpSp>
          <p:nvGrpSpPr>
            <p:cNvPr id="10" name="Group 10"/>
            <p:cNvGrpSpPr/>
            <p:nvPr/>
          </p:nvGrpSpPr>
          <p:grpSpPr>
            <a:xfrm>
              <a:off x="626526" y="7015877"/>
              <a:ext cx="8217866" cy="122116"/>
              <a:chOff x="0" y="0"/>
              <a:chExt cx="8217865" cy="122115"/>
            </a:xfrm>
          </p:grpSpPr>
          <p:sp>
            <p:nvSpPr>
              <p:cNvPr id="2" name="Shape 2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" name="Group 6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4" name="Shape 4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Shape 5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9" name="Group 9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7" name="Shape 7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" name="Shape 8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9" name="Group 19"/>
            <p:cNvGrpSpPr/>
            <p:nvPr/>
          </p:nvGrpSpPr>
          <p:grpSpPr>
            <a:xfrm>
              <a:off x="626526" y="0"/>
              <a:ext cx="8217866" cy="122116"/>
              <a:chOff x="0" y="0"/>
              <a:chExt cx="8217865" cy="122115"/>
            </a:xfrm>
          </p:grpSpPr>
          <p:sp>
            <p:nvSpPr>
              <p:cNvPr id="11" name="Shape 11"/>
              <p:cNvSpPr/>
              <p:nvPr/>
            </p:nvSpPr>
            <p:spPr>
              <a:xfrm flipH="1">
                <a:off x="-1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8217865" y="0"/>
                <a:ext cx="1" cy="122116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15" name="Group 15"/>
              <p:cNvGrpSpPr/>
              <p:nvPr/>
            </p:nvGrpSpPr>
            <p:grpSpPr>
              <a:xfrm>
                <a:off x="5247194" y="0"/>
                <a:ext cx="457201" cy="122116"/>
                <a:chOff x="0" y="0"/>
                <a:chExt cx="457200" cy="122115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8" name="Group 18"/>
              <p:cNvGrpSpPr/>
              <p:nvPr/>
            </p:nvGrpSpPr>
            <p:grpSpPr>
              <a:xfrm>
                <a:off x="2503993" y="0"/>
                <a:ext cx="457201" cy="122116"/>
                <a:chOff x="0" y="0"/>
                <a:chExt cx="457200" cy="122115"/>
              </a:xfrm>
            </p:grpSpPr>
            <p:sp>
              <p:nvSpPr>
                <p:cNvPr id="16" name="Shape 16"/>
                <p:cNvSpPr/>
                <p:nvPr/>
              </p:nvSpPr>
              <p:spPr>
                <a:xfrm>
                  <a:off x="457200" y="0"/>
                  <a:ext cx="1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 flipH="1">
                  <a:off x="-1" y="0"/>
                  <a:ext cx="2" cy="122116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6"/>
            <p:cNvGrpSpPr/>
            <p:nvPr/>
          </p:nvGrpSpPr>
          <p:grpSpPr>
            <a:xfrm>
              <a:off x="0" y="1285059"/>
              <a:ext cx="122751" cy="5029135"/>
              <a:chOff x="0" y="0"/>
              <a:chExt cx="122750" cy="5029134"/>
            </a:xfrm>
          </p:grpSpPr>
          <p:sp>
            <p:nvSpPr>
              <p:cNvPr id="20" name="Shape 20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9325378" y="1285059"/>
              <a:ext cx="122752" cy="5029135"/>
              <a:chOff x="0" y="0"/>
              <a:chExt cx="122750" cy="5029134"/>
            </a:xfrm>
          </p:grpSpPr>
          <p:sp>
            <p:nvSpPr>
              <p:cNvPr id="27" name="Shape 27"/>
              <p:cNvSpPr/>
              <p:nvPr/>
            </p:nvSpPr>
            <p:spPr>
              <a:xfrm flipH="1" flipV="1">
                <a:off x="635" y="-1"/>
                <a:ext cx="122116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flipH="1">
                <a:off x="635" y="457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 flipH="1">
                <a:off x="635" y="5029134"/>
                <a:ext cx="122116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 flipH="1">
                <a:off x="0" y="2933216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 flipH="1">
                <a:off x="0" y="2537015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flipH="1">
                <a:off x="0" y="4631449"/>
                <a:ext cx="122114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5" name="Shape 35"/>
          <p:cNvSpPr/>
          <p:nvPr/>
        </p:nvSpPr>
        <p:spPr>
          <a:xfrm>
            <a:off x="459" y="6323774"/>
            <a:ext cx="9166199" cy="546096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image1.png" descr="RGB_White-Seal_White-Mark_SC_Horizontal–400dpi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6643" y="6457860"/>
            <a:ext cx="1570468" cy="263615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314325" marR="0" indent="-31432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771525" marR="0" indent="-31432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1658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6230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0802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5374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2994660" marR="0" indent="-25146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4518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3909059" marR="0" indent="-25145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8788" y="2234426"/>
            <a:ext cx="8226426" cy="213655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Ongoing Collaborations: Status and Next Steps, Areas to Pursue</a:t>
            </a:r>
          </a:p>
          <a:p>
            <a:endParaRPr lang="en-US" sz="2800" dirty="0" smtClean="0"/>
          </a:p>
          <a:p>
            <a:r>
              <a:rPr lang="en-US" sz="2000" dirty="0" smtClean="0"/>
              <a:t>S. </a:t>
            </a:r>
            <a:r>
              <a:rPr lang="en-US" sz="2000" dirty="0"/>
              <a:t>Gourlay, LBNL</a:t>
            </a:r>
          </a:p>
          <a:p>
            <a:endParaRPr lang="en-US" sz="2000" dirty="0" smtClean="0"/>
          </a:p>
          <a:p>
            <a:r>
              <a:rPr lang="en-US" sz="2000" dirty="0" smtClean="0"/>
              <a:t>US Magnet Development Program</a:t>
            </a:r>
          </a:p>
          <a:p>
            <a:r>
              <a:rPr lang="en-US" sz="2000" dirty="0" smtClean="0"/>
              <a:t>MDP Collaboration Meeting, FNAL, January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79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non-HEP Funded and Pending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5" y="1838108"/>
            <a:ext cx="8360229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3" y="2460424"/>
            <a:ext cx="9117497" cy="1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6" y="1941798"/>
            <a:ext cx="8037480" cy="4054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56" y="1391037"/>
            <a:ext cx="8440016" cy="5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SBIR/STTR are a Significant </a:t>
            </a:r>
            <a:r>
              <a:rPr lang="en-US" dirty="0"/>
              <a:t>R</a:t>
            </a:r>
            <a:r>
              <a:rPr lang="en-US" dirty="0" smtClean="0"/>
              <a:t>esource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2017 Phase I - $1.4M</a:t>
            </a:r>
          </a:p>
          <a:p>
            <a:endParaRPr lang="en-US" dirty="0"/>
          </a:p>
          <a:p>
            <a:r>
              <a:rPr lang="en-US" dirty="0" smtClean="0"/>
              <a:t>2017 Phase II - $5M</a:t>
            </a:r>
          </a:p>
          <a:p>
            <a:endParaRPr lang="en-US" dirty="0"/>
          </a:p>
          <a:p>
            <a:r>
              <a:rPr lang="en-US" dirty="0" smtClean="0"/>
              <a:t>2018 Phase I - $1.8M</a:t>
            </a:r>
          </a:p>
          <a:p>
            <a:endParaRPr lang="en-US" dirty="0"/>
          </a:p>
          <a:p>
            <a:r>
              <a:rPr lang="en-US" dirty="0" smtClean="0"/>
              <a:t>2018 Phase II - $4M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46831" y="1993453"/>
            <a:ext cx="432876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Franklin Gothic Book"/>
              </a:rPr>
              <a:t>HEP is the major contributor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b</a:t>
            </a:r>
            <a:r>
              <a:rPr lang="en-US" sz="2400" dirty="0" smtClean="0"/>
              <a:t>ut FES and NP are in the game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320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SBIR/STTR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56" y="5092807"/>
            <a:ext cx="9144000" cy="1117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739" y="1204464"/>
            <a:ext cx="8107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Phase I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24" y="4558477"/>
            <a:ext cx="8684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Phase II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56" y="1765810"/>
            <a:ext cx="9144000" cy="26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SBIR/STTR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739" y="1204464"/>
            <a:ext cx="8107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Phase I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24" y="4558477"/>
            <a:ext cx="8684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Phase II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778"/>
            <a:ext cx="9144000" cy="2382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2909"/>
            <a:ext cx="9144000" cy="8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MDP Reach has Significantly Expanded </a:t>
            </a:r>
            <a:br>
              <a:rPr lang="en-US" dirty="0" smtClean="0"/>
            </a:br>
            <a:r>
              <a:rPr lang="en-US" dirty="0" smtClean="0"/>
              <a:t>Over the Last Year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Both internal and external collaborations growing</a:t>
            </a:r>
          </a:p>
          <a:p>
            <a:pPr lvl="1"/>
            <a:r>
              <a:rPr lang="en-US" dirty="0" smtClean="0"/>
              <a:t>Endothermic nature of internal collaborations will always require participants to actively engage</a:t>
            </a:r>
          </a:p>
          <a:p>
            <a:endParaRPr lang="en-US" dirty="0"/>
          </a:p>
          <a:p>
            <a:r>
              <a:rPr lang="en-US" dirty="0" smtClean="0"/>
              <a:t>Cross-cutting opportunities in FES, NP</a:t>
            </a:r>
          </a:p>
          <a:p>
            <a:endParaRPr lang="en-US" dirty="0"/>
          </a:p>
          <a:p>
            <a:r>
              <a:rPr lang="en-US" dirty="0" smtClean="0"/>
              <a:t>SBIR/STTR program is a significant resource that needs active community engagement in order to maximize gains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MDP International Relations and Collaborations</a:t>
            </a:r>
            <a:endParaRPr dirty="0"/>
          </a:p>
        </p:txBody>
      </p:sp>
      <p:sp>
        <p:nvSpPr>
          <p:cNvPr id="149" name="Shape 149"/>
          <p:cNvSpPr/>
          <p:nvPr/>
        </p:nvSpPr>
        <p:spPr>
          <a:xfrm>
            <a:off x="551289" y="1802117"/>
            <a:ext cx="7508131" cy="3450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145" tIns="32145" rIns="32145" bIns="32145">
            <a:spAutoFit/>
          </a:bodyPr>
          <a:lstStyle/>
          <a:p>
            <a:pPr marL="321457" indent="-321457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 smtClean="0"/>
              <a:t>MDP, by definition, is collaborative</a:t>
            </a:r>
          </a:p>
          <a:p>
            <a:pPr marL="321457" indent="-321457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dirty="0"/>
          </a:p>
          <a:p>
            <a:pPr marL="321457" indent="-321457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 smtClean="0"/>
              <a:t>MDP provides the strategic framework for high field magnet and conductor R&amp;D in the US (particularly for OHEP)</a:t>
            </a:r>
          </a:p>
          <a:p>
            <a:pPr marL="321457" indent="-321457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dirty="0"/>
          </a:p>
          <a:p>
            <a:pPr marL="321457" indent="-321457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dirty="0" smtClean="0"/>
              <a:t>Leveraging through well-organized collaborations is a key component for achieving the MDP goals</a:t>
            </a:r>
          </a:p>
          <a:p>
            <a:pPr marL="321457" indent="-321457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dirty="0"/>
          </a:p>
          <a:p>
            <a:pPr marL="321457" indent="-321457">
              <a:buSzPct val="100000"/>
              <a:buFont typeface="Arial"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has been Expanded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“Next Steps” from last year</a:t>
            </a:r>
          </a:p>
          <a:p>
            <a:endParaRPr lang="en-US" dirty="0"/>
          </a:p>
          <a:p>
            <a:pPr lvl="1"/>
            <a:r>
              <a:rPr lang="en-US" dirty="0" smtClean="0"/>
              <a:t>Augment/modify the list</a:t>
            </a:r>
          </a:p>
          <a:p>
            <a:pPr lvl="1"/>
            <a:r>
              <a:rPr lang="en-US" dirty="0" smtClean="0"/>
              <a:t>Associate a “value” to each activity</a:t>
            </a:r>
          </a:p>
          <a:p>
            <a:pPr lvl="1"/>
            <a:r>
              <a:rPr lang="en-US" dirty="0" smtClean="0"/>
              <a:t>Start and End dates?</a:t>
            </a:r>
          </a:p>
          <a:p>
            <a:pPr lvl="1"/>
            <a:r>
              <a:rPr lang="en-US" dirty="0" smtClean="0"/>
              <a:t>Include MDP-internal collaborative activities</a:t>
            </a:r>
          </a:p>
          <a:p>
            <a:pPr lvl="1"/>
            <a:r>
              <a:rPr lang="en-US" dirty="0" smtClean="0"/>
              <a:t>Include relevant activities outside OHEP? E.g. Fusion?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25447" y="333375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72772" y="252037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21054" y="370308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78798" y="404015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 of Collaborations has Grown </a:t>
            </a:r>
            <a:r>
              <a:rPr lang="en-US" dirty="0" err="1" smtClean="0"/>
              <a:t>Substantialy</a:t>
            </a:r>
            <a:r>
              <a:rPr lang="en-US" dirty="0" smtClean="0"/>
              <a:t> Since the Last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9770"/>
            <a:ext cx="8128112" cy="499593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j-lt"/>
              </a:rPr>
              <a:t>International (9)</a:t>
            </a:r>
          </a:p>
          <a:p>
            <a:pPr lvl="1"/>
            <a:r>
              <a:rPr lang="en-US" sz="1800" dirty="0" smtClean="0">
                <a:latin typeface="+mj-lt"/>
              </a:rPr>
              <a:t>CERN, </a:t>
            </a:r>
            <a:r>
              <a:rPr lang="en-US" sz="1800" dirty="0" err="1" smtClean="0">
                <a:latin typeface="+mj-lt"/>
              </a:rPr>
              <a:t>EuroCirCol</a:t>
            </a:r>
            <a:r>
              <a:rPr lang="en-US" sz="1800" dirty="0" smtClean="0">
                <a:latin typeface="+mj-lt"/>
              </a:rPr>
              <a:t>, PSI, </a:t>
            </a:r>
            <a:r>
              <a:rPr lang="en-US" sz="1800" dirty="0">
                <a:latin typeface="+mj-lt"/>
              </a:rPr>
              <a:t>KEK</a:t>
            </a:r>
          </a:p>
          <a:p>
            <a:pPr marL="457200" lvl="1" indent="0">
              <a:buNone/>
            </a:pPr>
            <a:endParaRPr lang="en-US" sz="18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latin typeface="+mj-lt"/>
              </a:rPr>
              <a:t>Other OHEP-funded programs (4)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+mj-lt"/>
              </a:rPr>
              <a:t>Ohio State, </a:t>
            </a:r>
            <a:r>
              <a:rPr lang="en-US" sz="1800" dirty="0">
                <a:latin typeface="+mj-lt"/>
              </a:rPr>
              <a:t>U. </a:t>
            </a:r>
            <a:r>
              <a:rPr lang="en-US" sz="1800" dirty="0" smtClean="0">
                <a:latin typeface="+mj-lt"/>
              </a:rPr>
              <a:t>Houston,</a:t>
            </a:r>
            <a:r>
              <a:rPr lang="en-US" sz="1800" dirty="0">
                <a:latin typeface="+mj-lt"/>
              </a:rPr>
              <a:t> Penn </a:t>
            </a:r>
            <a:r>
              <a:rPr lang="en-US" sz="1800" dirty="0" smtClean="0">
                <a:latin typeface="+mj-lt"/>
              </a:rPr>
              <a:t>State</a:t>
            </a:r>
            <a:endParaRPr lang="en-US" sz="1800" dirty="0">
              <a:latin typeface="+mj-lt"/>
            </a:endParaRP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latin typeface="+mj-lt"/>
              </a:rPr>
              <a:t>Industry (12) – Includes procurements</a:t>
            </a:r>
          </a:p>
          <a:p>
            <a:pPr>
              <a:lnSpc>
                <a:spcPct val="110000"/>
              </a:lnSpc>
            </a:pPr>
            <a:endParaRPr lang="en-US" sz="2000" b="1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latin typeface="+mj-lt"/>
              </a:rPr>
              <a:t>Internal to MDP (8) </a:t>
            </a:r>
            <a:r>
              <a:rPr lang="en-US" sz="2000" dirty="0" smtClean="0">
                <a:latin typeface="+mj-lt"/>
              </a:rPr>
              <a:t>– explicit identification. (Metric of how well the Program is integrated)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latin typeface="+mj-lt"/>
              </a:rPr>
              <a:t>Other</a:t>
            </a:r>
            <a:r>
              <a:rPr lang="en-US" sz="2000" dirty="0" smtClean="0">
                <a:latin typeface="+mj-lt"/>
              </a:rPr>
              <a:t> (Pending or non-HEP funded) (4)</a:t>
            </a:r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667" y="1778544"/>
            <a:ext cx="364603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Organized into 5 categories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750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International Collaborations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2" y="1708799"/>
            <a:ext cx="8022612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74" y="2178699"/>
            <a:ext cx="8173333" cy="41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International Collaborations (cont’d)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8" y="2220749"/>
            <a:ext cx="8647787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8" y="2870825"/>
            <a:ext cx="8739939" cy="20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Industry Collaborations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2" y="1901699"/>
            <a:ext cx="8022612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50" y="2371598"/>
            <a:ext cx="8312262" cy="37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Industry Collaborations (cont’d)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51" y="1705814"/>
            <a:ext cx="7897241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8" y="2388225"/>
            <a:ext cx="8398861" cy="31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HEP Funded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5" y="1937574"/>
            <a:ext cx="7963382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3" y="2686386"/>
            <a:ext cx="8972733" cy="21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346</Words>
  <Application>Microsoft Macintosh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ATAP No Footer</vt:lpstr>
      <vt:lpstr>PowerPoint Presentation</vt:lpstr>
      <vt:lpstr>MDP International Relations and Collaborations</vt:lpstr>
      <vt:lpstr>Tracking has been Expanded</vt:lpstr>
      <vt:lpstr>The Number of Collaborations has Grown Substantialy Since the Last Meeting</vt:lpstr>
      <vt:lpstr>2019 International Collaborations</vt:lpstr>
      <vt:lpstr>2019 International Collaborations (cont’d)</vt:lpstr>
      <vt:lpstr>2019 Industry Collaborations</vt:lpstr>
      <vt:lpstr>2019 Industry Collaborations (cont’d)</vt:lpstr>
      <vt:lpstr>Other HEP Funded</vt:lpstr>
      <vt:lpstr>Other non-HEP Funded and Pending </vt:lpstr>
      <vt:lpstr>Internal </vt:lpstr>
      <vt:lpstr>SBIR/STTR are a Significant Resource</vt:lpstr>
      <vt:lpstr>2017 SBIR/STTR</vt:lpstr>
      <vt:lpstr>2018 SBIR/STTR</vt:lpstr>
      <vt:lpstr>MDP Reach has Significantly Expanded  Over the Last Year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 International Relations and Collaborations</dc:title>
  <cp:lastModifiedBy>Stephen A. Gourlay</cp:lastModifiedBy>
  <cp:revision>30</cp:revision>
  <dcterms:modified xsi:type="dcterms:W3CDTF">2019-01-17T15:10:19Z</dcterms:modified>
</cp:coreProperties>
</file>