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7" r:id="rId2"/>
  </p:sldMasterIdLst>
  <p:notesMasterIdLst>
    <p:notesMasterId r:id="rId24"/>
  </p:notesMasterIdLst>
  <p:handoutMasterIdLst>
    <p:handoutMasterId r:id="rId25"/>
  </p:handoutMasterIdLst>
  <p:sldIdLst>
    <p:sldId id="286" r:id="rId3"/>
    <p:sldId id="455" r:id="rId4"/>
    <p:sldId id="498" r:id="rId5"/>
    <p:sldId id="500" r:id="rId6"/>
    <p:sldId id="491" r:id="rId7"/>
    <p:sldId id="497" r:id="rId8"/>
    <p:sldId id="504" r:id="rId9"/>
    <p:sldId id="508" r:id="rId10"/>
    <p:sldId id="501" r:id="rId11"/>
    <p:sldId id="496" r:id="rId12"/>
    <p:sldId id="505" r:id="rId13"/>
    <p:sldId id="515" r:id="rId14"/>
    <p:sldId id="516" r:id="rId15"/>
    <p:sldId id="495" r:id="rId16"/>
    <p:sldId id="494" r:id="rId17"/>
    <p:sldId id="506" r:id="rId18"/>
    <p:sldId id="509" r:id="rId19"/>
    <p:sldId id="503" r:id="rId20"/>
    <p:sldId id="513" r:id="rId21"/>
    <p:sldId id="510" r:id="rId22"/>
    <p:sldId id="511" r:id="rId2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547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075" userDrawn="1">
          <p15:clr>
            <a:srgbClr val="A4A3A4"/>
          </p15:clr>
        </p15:guide>
        <p15:guide id="9" pos="3889" userDrawn="1">
          <p15:clr>
            <a:srgbClr val="A4A3A4"/>
          </p15:clr>
        </p15:guide>
        <p15:guide id="10" pos="3679" userDrawn="1">
          <p15:clr>
            <a:srgbClr val="A4A3A4"/>
          </p15:clr>
        </p15:guide>
        <p15:guide id="11" pos="2852" userDrawn="1">
          <p15:clr>
            <a:srgbClr val="A4A3A4"/>
          </p15:clr>
        </p15:guide>
        <p15:guide id="12" pos="1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33CC"/>
    <a:srgbClr val="1F497D"/>
    <a:srgbClr val="203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93068"/>
  </p:normalViewPr>
  <p:slideViewPr>
    <p:cSldViewPr snapToGrid="0" snapToObjects="1">
      <p:cViewPr varScale="1">
        <p:scale>
          <a:sx n="119" d="100"/>
          <a:sy n="119" d="100"/>
        </p:scale>
        <p:origin x="1272" y="192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0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36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50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39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59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81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97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81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55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0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84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3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4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3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4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30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4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2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1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1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4" y="186643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2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3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1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4" y="186643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6884" y="6417781"/>
            <a:ext cx="516675" cy="365125"/>
          </a:xfrm>
        </p:spPr>
        <p:txBody>
          <a:bodyPr/>
          <a:lstStyle/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3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2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7" y="6356354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1" y="6323778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7" y="6356354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1" y="6323778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87094" y="4526204"/>
            <a:ext cx="6169819" cy="77627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Stoyan Stoynev</a:t>
            </a:r>
          </a:p>
          <a:p>
            <a:r>
              <a:rPr lang="en-US" sz="1425" dirty="0"/>
              <a:t>US Magnet Development Program</a:t>
            </a:r>
          </a:p>
          <a:p>
            <a:r>
              <a:rPr lang="en-US" sz="1425" dirty="0"/>
              <a:t>Fermi National Accelerator Laboratory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7094" y="2729787"/>
            <a:ext cx="61698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15 T: Diagnostics and Magnet Test Plan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MDP collaboration meeting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January 16, 2019</a:t>
            </a: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Quench antenna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5BA8BB-D7EA-45E8-9987-A834658DE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443211"/>
            <a:ext cx="8128932" cy="4184547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Two types of quench antenna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“Conventional” (used in HD magnets)</a:t>
            </a:r>
          </a:p>
          <a:p>
            <a:pPr marL="342900" lvl="1" indent="0">
              <a:buSzPct val="65000"/>
              <a:buNone/>
            </a:pPr>
            <a:r>
              <a:rPr lang="en-US" sz="1700" dirty="0"/>
              <a:t>      </a:t>
            </a:r>
            <a:r>
              <a:rPr lang="en-US" sz="1700" dirty="0">
                <a:solidFill>
                  <a:srgbClr val="00B0F0"/>
                </a:solidFill>
              </a:rPr>
              <a:t>It will be supplied by LBNL</a:t>
            </a:r>
          </a:p>
          <a:p>
            <a:pPr marL="342900" lvl="1" indent="0">
              <a:buSzPct val="65000"/>
              <a:buNone/>
            </a:pPr>
            <a:r>
              <a:rPr lang="en-US" sz="1700" dirty="0">
                <a:solidFill>
                  <a:srgbClr val="00B0F0"/>
                </a:solidFill>
              </a:rPr>
              <a:t>      It will be inserted in the warm bore (warm finger)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“Trace” (flexible; first successful test in a MQXF magnet)</a:t>
            </a:r>
          </a:p>
          <a:p>
            <a:pPr marL="685800" lvl="2" indent="0">
              <a:buSzPct val="65000"/>
              <a:buNone/>
            </a:pPr>
            <a:r>
              <a:rPr lang="pt-BR" sz="1700" dirty="0"/>
              <a:t> </a:t>
            </a:r>
            <a:r>
              <a:rPr lang="pt-BR" sz="1700" dirty="0">
                <a:solidFill>
                  <a:srgbClr val="00B0F0"/>
                </a:solidFill>
              </a:rPr>
              <a:t>80 mm long coils on a trace</a:t>
            </a:r>
          </a:p>
          <a:p>
            <a:pPr marL="685800" lvl="2" indent="0">
              <a:buSzPct val="65000"/>
              <a:buNone/>
            </a:pPr>
            <a:r>
              <a:rPr lang="pt-BR" sz="1700" dirty="0">
                <a:solidFill>
                  <a:srgbClr val="00B0F0"/>
                </a:solidFill>
              </a:rPr>
              <a:t> To be attached to the cold side of the warm finger</a:t>
            </a:r>
          </a:p>
          <a:p>
            <a:pPr marL="685800" lvl="2" indent="0">
              <a:buSzPct val="65000"/>
              <a:buNone/>
            </a:pPr>
            <a:endParaRPr lang="pt-BR" sz="1700" dirty="0">
              <a:solidFill>
                <a:srgbClr val="00B0F0"/>
              </a:solidFill>
            </a:endParaRP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Non-continuous coverage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Seven wire wound sections separated by 14 cm (23 mm OD)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Traces will cover both sides of a coil, ends  + the straight section (close to the trasition region) for both innermost coils : 3 x 4 = 12 channels</a:t>
            </a:r>
          </a:p>
          <a:p>
            <a:pPr marL="457200" lvl="1" indent="0" defTabSz="914400">
              <a:buSzPct val="65000"/>
              <a:buNone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       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2DCDDA-9CDC-4C26-80C9-F4CEA3C6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050" y="3934308"/>
            <a:ext cx="1205952" cy="675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CC898F-90DF-4A75-BE70-C642AB443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040" y="3465408"/>
            <a:ext cx="947118" cy="11347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71B8CC-E22B-4469-90E3-00698E1A11BE}"/>
              </a:ext>
            </a:extLst>
          </p:cNvPr>
          <p:cNvCxnSpPr/>
          <p:nvPr/>
        </p:nvCxnSpPr>
        <p:spPr>
          <a:xfrm>
            <a:off x="6650790" y="3845035"/>
            <a:ext cx="0" cy="446096"/>
          </a:xfrm>
          <a:prstGeom prst="line">
            <a:avLst/>
          </a:prstGeom>
          <a:ln w="127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BC70DC-EE75-4DAB-85D6-28764E409F9E}"/>
              </a:ext>
            </a:extLst>
          </p:cNvPr>
          <p:cNvCxnSpPr/>
          <p:nvPr/>
        </p:nvCxnSpPr>
        <p:spPr>
          <a:xfrm>
            <a:off x="7770947" y="3837236"/>
            <a:ext cx="0" cy="446096"/>
          </a:xfrm>
          <a:prstGeom prst="line">
            <a:avLst/>
          </a:prstGeom>
          <a:ln w="127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AF3930-2B2F-4B1C-96BA-52FE9F6F959D}"/>
              </a:ext>
            </a:extLst>
          </p:cNvPr>
          <p:cNvCxnSpPr>
            <a:cxnSpLocks/>
          </p:cNvCxnSpPr>
          <p:nvPr/>
        </p:nvCxnSpPr>
        <p:spPr>
          <a:xfrm flipV="1">
            <a:off x="6650790" y="3902774"/>
            <a:ext cx="1150212" cy="6080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F55F72-BAF4-44CE-ACAE-AD3B701CBCF7}"/>
              </a:ext>
            </a:extLst>
          </p:cNvPr>
          <p:cNvSpPr txBox="1"/>
          <p:nvPr/>
        </p:nvSpPr>
        <p:spPr>
          <a:xfrm>
            <a:off x="7039168" y="3675804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~ 3’’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3023E-626A-4EF9-9887-490CE4379DA9}"/>
              </a:ext>
            </a:extLst>
          </p:cNvPr>
          <p:cNvSpPr txBox="1"/>
          <p:nvPr/>
        </p:nvSpPr>
        <p:spPr>
          <a:xfrm>
            <a:off x="6555005" y="3138976"/>
            <a:ext cx="1694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“Trace” QA tested</a:t>
            </a:r>
          </a:p>
          <a:p>
            <a:r>
              <a:rPr lang="en-US" sz="1600" dirty="0"/>
              <a:t> in MQXFS1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A62C67-56C5-41A7-A7C1-2E1F330F6D37}"/>
              </a:ext>
            </a:extLst>
          </p:cNvPr>
          <p:cNvSpPr/>
          <p:nvPr/>
        </p:nvSpPr>
        <p:spPr>
          <a:xfrm>
            <a:off x="572880" y="5886870"/>
            <a:ext cx="8442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,Helvetica,sans-serif"/>
              </a:rPr>
              <a:t>Warm finger radial dimensions: 1.25” (31.75 mm) OD Tube x .035” wall or  ~ 1.18” (~ 29.97 mm) ID.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846AD7-CEE8-40FF-B322-C34E5F0B5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497" y="1264654"/>
            <a:ext cx="1541015" cy="1291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66DFD4-DBD3-4686-93B1-8D94E1432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77" y="2585937"/>
            <a:ext cx="2502773" cy="4460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7304B3-FF0F-4829-BC88-8542B3BDDDF9}"/>
              </a:ext>
            </a:extLst>
          </p:cNvPr>
          <p:cNvSpPr/>
          <p:nvPr/>
        </p:nvSpPr>
        <p:spPr>
          <a:xfrm>
            <a:off x="7356884" y="1217861"/>
            <a:ext cx="19299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Sketch of the </a:t>
            </a:r>
          </a:p>
          <a:p>
            <a:r>
              <a:rPr lang="en-US" sz="1600" dirty="0"/>
              <a:t>assembled  quench </a:t>
            </a:r>
          </a:p>
          <a:p>
            <a:r>
              <a:rPr lang="en-US" sz="1600" dirty="0"/>
              <a:t>antenna </a:t>
            </a:r>
          </a:p>
          <a:p>
            <a:r>
              <a:rPr lang="en-US" sz="1600" dirty="0"/>
              <a:t>and photo of the </a:t>
            </a:r>
          </a:p>
          <a:p>
            <a:r>
              <a:rPr lang="en-US" sz="1600" dirty="0"/>
              <a:t>antenna sections </a:t>
            </a:r>
          </a:p>
        </p:txBody>
      </p:sp>
    </p:spTree>
    <p:extLst>
      <p:ext uri="{BB962C8B-B14F-4D97-AF65-F5344CB8AC3E}">
        <p14:creationId xmlns:p14="http://schemas.microsoft.com/office/powerpoint/2010/main" val="121099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Acoustics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45E5B-F533-4853-B193-183066BFFE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31782" r="20940" b="11564"/>
          <a:stretch/>
        </p:blipFill>
        <p:spPr>
          <a:xfrm>
            <a:off x="6651800" y="2058064"/>
            <a:ext cx="1111622" cy="84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2E62F-DD95-4FB4-A55E-0F33D0537F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42" t="19861" r="17917" b="36944"/>
          <a:stretch/>
        </p:blipFill>
        <p:spPr>
          <a:xfrm>
            <a:off x="7789347" y="2053494"/>
            <a:ext cx="1250947" cy="9307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BC86D2-1B35-4540-9BCD-BC556F49A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624543"/>
            <a:ext cx="8128932" cy="3918003"/>
          </a:xfrm>
        </p:spPr>
        <p:txBody>
          <a:bodyPr>
            <a:normAutofit lnSpcReduction="1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New improved electronics and sensor options allow </a:t>
            </a:r>
          </a:p>
          <a:p>
            <a:pPr marL="0" indent="0">
              <a:buSzPct val="65000"/>
              <a:buNone/>
            </a:pPr>
            <a:r>
              <a:rPr lang="en-US" sz="2000" dirty="0"/>
              <a:t>    to use the technology in difficult locations</a:t>
            </a:r>
          </a:p>
          <a:p>
            <a:pPr marL="0" indent="0">
              <a:buSzPct val="65000"/>
              <a:buNone/>
            </a:pPr>
            <a:endParaRPr lang="pt-BR" sz="20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1 MHz aquisition rate for the DAQ</a:t>
            </a:r>
            <a:endParaRPr lang="pt-BR" sz="1600" dirty="0"/>
          </a:p>
          <a:p>
            <a:pPr marL="342900" lvl="1" indent="0">
              <a:buSzPct val="65000"/>
              <a:buNone/>
            </a:pPr>
            <a:endParaRPr lang="pt-BR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Locations – on the end parts (pusher plate) and skin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700" dirty="0"/>
              <a:t>Likely four sensors on the end parts (reading only two)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700" dirty="0"/>
              <a:t>Three or six sensors on the skin (reading only three),</a:t>
            </a:r>
          </a:p>
          <a:p>
            <a:pPr marL="342900" lvl="1" indent="0">
              <a:buSzPct val="65000"/>
              <a:buNone/>
            </a:pPr>
            <a:r>
              <a:rPr lang="pt-BR" sz="1700" dirty="0"/>
              <a:t>    close to the magnet center axially and </a:t>
            </a:r>
          </a:p>
          <a:p>
            <a:pPr marL="342900" lvl="1" indent="0">
              <a:buSzPct val="65000"/>
              <a:buNone/>
            </a:pPr>
            <a:r>
              <a:rPr lang="pt-BR" sz="1700" dirty="0"/>
              <a:t>    separated by 120</a:t>
            </a:r>
            <a:r>
              <a:rPr lang="pt-BR" sz="1700" baseline="30000" dirty="0"/>
              <a:t>o</a:t>
            </a:r>
            <a:r>
              <a:rPr lang="pt-BR" sz="1700" dirty="0"/>
              <a:t> azimuthally</a:t>
            </a:r>
          </a:p>
          <a:p>
            <a:pPr marL="0" indent="0">
              <a:buSzPct val="65000"/>
              <a:buNone/>
            </a:pPr>
            <a:endParaRPr lang="pt-BR" sz="20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Installation will be after magnet assembly </a:t>
            </a:r>
            <a:endParaRPr lang="pt-BR" sz="20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66A26-DC82-4EB6-B091-C4134691EAEF}"/>
              </a:ext>
            </a:extLst>
          </p:cNvPr>
          <p:cNvSpPr txBox="1"/>
          <p:nvPr/>
        </p:nvSpPr>
        <p:spPr>
          <a:xfrm>
            <a:off x="6897720" y="1248784"/>
            <a:ext cx="214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 and </a:t>
            </a:r>
          </a:p>
          <a:p>
            <a:r>
              <a:rPr lang="en-US" dirty="0"/>
              <a:t>adjacent electronics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3E054-2E6D-4E72-94C2-9EC9AA032960}"/>
              </a:ext>
            </a:extLst>
          </p:cNvPr>
          <p:cNvSpPr txBox="1"/>
          <p:nvPr/>
        </p:nvSpPr>
        <p:spPr>
          <a:xfrm>
            <a:off x="3698422" y="5840577"/>
            <a:ext cx="215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All supplied by LBNL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03528232-C8E9-49A5-B648-DD498D473E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"/>
          <a:stretch/>
        </p:blipFill>
        <p:spPr>
          <a:xfrm>
            <a:off x="6328333" y="4007546"/>
            <a:ext cx="2545464" cy="2017697"/>
          </a:xfrm>
          <a:prstGeom prst="rect">
            <a:avLst/>
          </a:prstGeom>
        </p:spPr>
      </p:pic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E6063F6F-D777-4100-94C6-ADA7949117CF}"/>
              </a:ext>
            </a:extLst>
          </p:cNvPr>
          <p:cNvSpPr/>
          <p:nvPr/>
        </p:nvSpPr>
        <p:spPr>
          <a:xfrm>
            <a:off x="7067209" y="4680568"/>
            <a:ext cx="91440" cy="91440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9F5380-E4D6-4181-8808-A4B53FAA69E4}"/>
              </a:ext>
            </a:extLst>
          </p:cNvPr>
          <p:cNvCxnSpPr>
            <a:cxnSpLocks/>
          </p:cNvCxnSpPr>
          <p:nvPr/>
        </p:nvCxnSpPr>
        <p:spPr>
          <a:xfrm flipV="1">
            <a:off x="7134329" y="3888504"/>
            <a:ext cx="365413" cy="7920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984B7DD-C7C0-4684-A1C4-A791315A799B}"/>
              </a:ext>
            </a:extLst>
          </p:cNvPr>
          <p:cNvSpPr txBox="1"/>
          <p:nvPr/>
        </p:nvSpPr>
        <p:spPr>
          <a:xfrm>
            <a:off x="6592073" y="3114656"/>
            <a:ext cx="2587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Location of sensors on </a:t>
            </a:r>
          </a:p>
          <a:p>
            <a:r>
              <a:rPr lang="en-US" sz="1600" dirty="0"/>
              <a:t>the pusher plate (the other </a:t>
            </a:r>
          </a:p>
          <a:p>
            <a:r>
              <a:rPr lang="en-US" sz="1600" dirty="0"/>
              <a:t>displaced 180</a:t>
            </a:r>
            <a:r>
              <a:rPr lang="en-US" sz="1600" baseline="30000" dirty="0"/>
              <a:t>o</a:t>
            </a:r>
            <a:r>
              <a:rPr lang="en-US" sz="1600" dirty="0"/>
              <a:t> azimuthally)</a:t>
            </a:r>
          </a:p>
        </p:txBody>
      </p:sp>
    </p:spTree>
    <p:extLst>
      <p:ext uri="{BB962C8B-B14F-4D97-AF65-F5344CB8AC3E}">
        <p14:creationId xmlns:p14="http://schemas.microsoft.com/office/powerpoint/2010/main" val="274397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Magnet Test Plan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51D5C3-F469-4904-A115-527D4DAB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8" y="1282700"/>
            <a:ext cx="8495321" cy="4942840"/>
          </a:xfrm>
        </p:spPr>
        <p:txBody>
          <a:bodyPr>
            <a:normAutofit fontScale="700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At 300 K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Electrical Checkout, including RRR measurements before cool down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Hi-pot schedule: Coil to ground (with heaters grounded or floating) at 1000 V, protection heater to ground (with coils grounded or floating) at 1000 V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Magnetic measurements 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At 4.5 K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Electrical checkout and quench detection checkout, Hi-pot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Manual trip at 1000 A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Protection heater provoked quenches at Imax ≤ 5 kA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endParaRPr lang="pt-BR" sz="17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At 1.9 K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Magnetic measurements up to 5000 A (before training)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Quench training at 20 A/s, or at mixed ramp rates (start at 50 A/s and then continue at 20 A/s)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Quench ramp rate dependence study (10-400 A/s)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Voltage Spike Analysis for training and ramp rate quenches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Magnetic measurements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Quench temperature dependence study at 20 A/s </a:t>
            </a:r>
          </a:p>
          <a:p>
            <a:pPr marL="342900" lvl="1" indent="0">
              <a:buSzPct val="65000"/>
              <a:buNone/>
            </a:pPr>
            <a:endParaRPr lang="pt-BR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At 4.5 K (after 1.9 K)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Check quench plateau at 20A/s, or at mixed ramp rates (start at 50 A/s and then continue at 20 A/s)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Magnet inductance measurement at 50 A/s and 300 A/s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Splice resistance measurements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RRR measurements (cold at warm up)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700" dirty="0"/>
          </a:p>
          <a:p>
            <a:pPr lvl="0">
              <a:buSzPct val="6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F497D"/>
                </a:solidFill>
              </a:rPr>
              <a:t>At 300 K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RRR measurements after warm up</a:t>
            </a:r>
          </a:p>
        </p:txBody>
      </p:sp>
    </p:spTree>
    <p:extLst>
      <p:ext uri="{BB962C8B-B14F-4D97-AF65-F5344CB8AC3E}">
        <p14:creationId xmlns:p14="http://schemas.microsoft.com/office/powerpoint/2010/main" val="27275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Magnetic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51D5C3-F469-4904-A115-527D4DAB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8" y="1282700"/>
            <a:ext cx="8495321" cy="3425658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Z-scan, 300 K (10 A)</a:t>
            </a:r>
            <a:endParaRPr lang="en-US" sz="17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Z-scan at 5000 A (~half of expected current)</a:t>
            </a:r>
          </a:p>
          <a:p>
            <a:pPr marL="0" indent="0">
              <a:buSzPct val="65000"/>
              <a:buNone/>
            </a:pPr>
            <a:r>
              <a:rPr lang="pt-BR" sz="2000" dirty="0"/>
              <a:t>   </a:t>
            </a:r>
            <a:r>
              <a:rPr lang="pt-BR" sz="2000" dirty="0">
                <a:solidFill>
                  <a:srgbClr val="C00000"/>
                </a:solidFill>
              </a:rPr>
              <a:t>(after quench training)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Z-scan at injection current (FCC)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Z-scan at ¾ current reached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Z-scan at Imax – 500 A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“Stair steps” measurements (500-1000 A steps)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“Loops” measurements (20/40/80 A/s)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Accelerator profile (FCC/LHC/...) measurements  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endParaRPr lang="pt-BR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CBC86-558F-4E77-9277-B3FC9F55452A}"/>
              </a:ext>
            </a:extLst>
          </p:cNvPr>
          <p:cNvSpPr txBox="1"/>
          <p:nvPr/>
        </p:nvSpPr>
        <p:spPr>
          <a:xfrm>
            <a:off x="574816" y="5470751"/>
            <a:ext cx="799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full plan will be finalized in the Test Readiness Review before magnet testing</a:t>
            </a:r>
          </a:p>
        </p:txBody>
      </p:sp>
    </p:spTree>
    <p:extLst>
      <p:ext uri="{BB962C8B-B14F-4D97-AF65-F5344CB8AC3E}">
        <p14:creationId xmlns:p14="http://schemas.microsoft.com/office/powerpoint/2010/main" val="410900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7278A0-DC6D-4FE4-8B09-7759D18B8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443211"/>
            <a:ext cx="8128932" cy="4184547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Instrumentation plan developed with LBNL 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r>
              <a:rPr lang="pt-BR" sz="1700" dirty="0"/>
              <a:t>Based on previous experience and succesful tests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r>
              <a:rPr lang="pt-BR" sz="1700" dirty="0"/>
              <a:t>All steps in the plan being completed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pt-BR" sz="20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Non-invasive techniques massively applied </a:t>
            </a:r>
          </a:p>
          <a:p>
            <a:pPr marL="342900" lvl="1" indent="0">
              <a:buSzPct val="65000"/>
              <a:buNone/>
            </a:pPr>
            <a:endParaRPr lang="pt-BR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Magnet test plan draft based on previous experience 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r>
              <a:rPr lang="pt-BR" sz="1700" dirty="0"/>
              <a:t>To be finalized during the forthcoming Readiness Review </a:t>
            </a:r>
          </a:p>
          <a:p>
            <a:pPr marL="457200" lvl="1" indent="0" defTabSz="914400">
              <a:buSzPct val="65000"/>
              <a:buNone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       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23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Back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8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Magnet safety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CC534-AE4E-4DAF-B30A-32A0BF11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61" y="3785063"/>
            <a:ext cx="3202513" cy="2363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188D0-0E64-47AE-A02F-24B556B7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230" y="3785063"/>
            <a:ext cx="3031152" cy="2238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180CC-9247-44CB-AB94-FF606B10D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224" y="1485601"/>
            <a:ext cx="2952725" cy="1896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08D6F-3F5F-43C3-AA32-8FEDBB36A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61" y="1485601"/>
            <a:ext cx="3092634" cy="1984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113A0E-35EF-46D8-B7B3-ECE6DA6D3837}"/>
              </a:ext>
            </a:extLst>
          </p:cNvPr>
          <p:cNvSpPr txBox="1"/>
          <p:nvPr/>
        </p:nvSpPr>
        <p:spPr>
          <a:xfrm>
            <a:off x="6799141" y="2285574"/>
            <a:ext cx="2276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MIITs budget: </a:t>
            </a:r>
          </a:p>
          <a:p>
            <a:r>
              <a:rPr lang="en-US" dirty="0"/>
              <a:t>conservative </a:t>
            </a:r>
          </a:p>
          <a:p>
            <a:r>
              <a:rPr lang="en-US" dirty="0"/>
              <a:t>estimates for various </a:t>
            </a:r>
          </a:p>
          <a:p>
            <a:r>
              <a:rPr lang="en-US" dirty="0"/>
              <a:t>failure scenarios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F2D14-B5A8-4924-B7DF-A78542B5862D}"/>
              </a:ext>
            </a:extLst>
          </p:cNvPr>
          <p:cNvSpPr txBox="1"/>
          <p:nvPr/>
        </p:nvSpPr>
        <p:spPr>
          <a:xfrm>
            <a:off x="7511262" y="5625774"/>
            <a:ext cx="1517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98989"/>
                </a:solidFill>
              </a:rPr>
              <a:t>Vittorio M. </a:t>
            </a:r>
          </a:p>
          <a:p>
            <a:r>
              <a:rPr lang="en-US" dirty="0">
                <a:solidFill>
                  <a:srgbClr val="898989"/>
                </a:solidFill>
              </a:rPr>
              <a:t>and Stoyan S.</a:t>
            </a:r>
          </a:p>
        </p:txBody>
      </p:sp>
    </p:spTree>
    <p:extLst>
      <p:ext uri="{BB962C8B-B14F-4D97-AF65-F5344CB8AC3E}">
        <p14:creationId xmlns:p14="http://schemas.microsoft.com/office/powerpoint/2010/main" val="283432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Skin and bullet strain gauges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17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1C948-FCDB-4F7C-8F81-59C76E2392C3}"/>
              </a:ext>
            </a:extLst>
          </p:cNvPr>
          <p:cNvSpPr txBox="1"/>
          <p:nvPr/>
        </p:nvSpPr>
        <p:spPr>
          <a:xfrm>
            <a:off x="4988444" y="3194928"/>
            <a:ext cx="271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16 skin SG (“half bridge”).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BDF744-88B1-4B70-9A2E-CC4F56F8D5ED}"/>
              </a:ext>
            </a:extLst>
          </p:cNvPr>
          <p:cNvSpPr txBox="1"/>
          <p:nvPr/>
        </p:nvSpPr>
        <p:spPr>
          <a:xfrm>
            <a:off x="67228" y="1257523"/>
            <a:ext cx="278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from 11 T models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625406-BD11-487D-B686-328084333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9" y="1693616"/>
            <a:ext cx="2782365" cy="20867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A5965F-E7FD-43B4-A10A-D5C317E86D76}"/>
              </a:ext>
            </a:extLst>
          </p:cNvPr>
          <p:cNvSpPr txBox="1"/>
          <p:nvPr/>
        </p:nvSpPr>
        <p:spPr>
          <a:xfrm>
            <a:off x="3179300" y="1717600"/>
            <a:ext cx="5705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positions (~ 70 cm apart longitudinally) around the magnet center to be instrumented</a:t>
            </a:r>
          </a:p>
          <a:p>
            <a:r>
              <a:rPr lang="en-US" dirty="0"/>
              <a:t>	- At 75</a:t>
            </a:r>
            <a:r>
              <a:rPr lang="en-US" baseline="30000" dirty="0"/>
              <a:t>o</a:t>
            </a:r>
            <a:r>
              <a:rPr lang="en-US" dirty="0"/>
              <a:t> and 45</a:t>
            </a:r>
            <a:r>
              <a:rPr lang="en-US" baseline="30000" dirty="0"/>
              <a:t>o</a:t>
            </a:r>
            <a:r>
              <a:rPr lang="en-US" dirty="0"/>
              <a:t> </a:t>
            </a:r>
          </a:p>
          <a:p>
            <a:r>
              <a:rPr lang="en-US" dirty="0"/>
              <a:t>	- Azimuthal and axial gages</a:t>
            </a:r>
          </a:p>
          <a:p>
            <a:r>
              <a:rPr lang="en-US" dirty="0"/>
              <a:t>	- Two opposite sides of the magnet circumference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238C9B-B529-4FAA-8052-542370705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87" y="4331006"/>
            <a:ext cx="2653106" cy="182780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66D224-2176-400E-915F-D6D9CC1BBF61}"/>
              </a:ext>
            </a:extLst>
          </p:cNvPr>
          <p:cNvCxnSpPr>
            <a:cxnSpLocks/>
          </p:cNvCxnSpPr>
          <p:nvPr/>
        </p:nvCxnSpPr>
        <p:spPr>
          <a:xfrm flipH="1" flipV="1">
            <a:off x="868680" y="5298250"/>
            <a:ext cx="1516380" cy="47009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B6ADC08-7C6D-4F88-ADCE-078DDA8F4358}"/>
              </a:ext>
            </a:extLst>
          </p:cNvPr>
          <p:cNvSpPr txBox="1"/>
          <p:nvPr/>
        </p:nvSpPr>
        <p:spPr>
          <a:xfrm>
            <a:off x="2313044" y="5757512"/>
            <a:ext cx="608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bullet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AED5E8-1DD8-4D8B-A100-7423EBC26E0F}"/>
              </a:ext>
            </a:extLst>
          </p:cNvPr>
          <p:cNvSpPr txBox="1"/>
          <p:nvPr/>
        </p:nvSpPr>
        <p:spPr>
          <a:xfrm>
            <a:off x="131857" y="3949395"/>
            <a:ext cx="12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T 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82B18-6767-4961-A6AA-765CE7FC2152}"/>
              </a:ext>
            </a:extLst>
          </p:cNvPr>
          <p:cNvSpPr txBox="1"/>
          <p:nvPr/>
        </p:nvSpPr>
        <p:spPr>
          <a:xfrm>
            <a:off x="1573530" y="1639134"/>
            <a:ext cx="11994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Instrumented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skin gages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C1DC17-E903-41D2-85C0-2DF81C908090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172814" y="1900744"/>
            <a:ext cx="400716" cy="26161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7B7DB86-316D-4944-9604-134A8B4E13A9}"/>
              </a:ext>
            </a:extLst>
          </p:cNvPr>
          <p:cNvSpPr txBox="1"/>
          <p:nvPr/>
        </p:nvSpPr>
        <p:spPr>
          <a:xfrm>
            <a:off x="2966604" y="3933592"/>
            <a:ext cx="5705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8 bullet holes on the LE and </a:t>
            </a:r>
            <a:br>
              <a:rPr lang="en-US" dirty="0"/>
            </a:br>
            <a:r>
              <a:rPr lang="en-US" dirty="0"/>
              <a:t>10 bullet holes on the RE </a:t>
            </a:r>
          </a:p>
          <a:p>
            <a:r>
              <a:rPr lang="en-US" dirty="0"/>
              <a:t>	- A bullet is instrumented with 2 SG</a:t>
            </a:r>
          </a:p>
          <a:p>
            <a:r>
              <a:rPr lang="en-US" dirty="0"/>
              <a:t>	- One TC on each side of the magnet</a:t>
            </a:r>
          </a:p>
          <a:p>
            <a:r>
              <a:rPr lang="en-US" dirty="0"/>
              <a:t>	- Only part to be instrumented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F517E2-1F2C-47FE-ABD9-9E8F0E5EA910}"/>
              </a:ext>
            </a:extLst>
          </p:cNvPr>
          <p:cNvSpPr txBox="1"/>
          <p:nvPr/>
        </p:nvSpPr>
        <p:spPr>
          <a:xfrm>
            <a:off x="3475560" y="5418958"/>
            <a:ext cx="2818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18 bullet SG (including TC).</a:t>
            </a:r>
            <a:endParaRPr lang="en-US" dirty="0"/>
          </a:p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A27E449-2519-4A59-96BB-CF00DE1EE5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81" t="13701" r="34404" b="32291"/>
          <a:stretch/>
        </p:blipFill>
        <p:spPr>
          <a:xfrm>
            <a:off x="7349242" y="3949395"/>
            <a:ext cx="1535677" cy="22525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953AA2-EE92-4F88-8BDD-C54208FB133A}"/>
              </a:ext>
            </a:extLst>
          </p:cNvPr>
          <p:cNvSpPr txBox="1"/>
          <p:nvPr/>
        </p:nvSpPr>
        <p:spPr>
          <a:xfrm>
            <a:off x="7349242" y="3864660"/>
            <a:ext cx="802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Bullet </a:t>
            </a:r>
          </a:p>
          <a:p>
            <a:r>
              <a:rPr lang="en-US" dirty="0">
                <a:solidFill>
                  <a:srgbClr val="0070C0"/>
                </a:solidFill>
              </a:rPr>
              <a:t>with </a:t>
            </a:r>
          </a:p>
          <a:p>
            <a:r>
              <a:rPr lang="en-US" dirty="0">
                <a:solidFill>
                  <a:srgbClr val="0070C0"/>
                </a:solidFill>
              </a:rPr>
              <a:t>SG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6245C6-049E-4948-B57E-3D721EB7A5D4}"/>
              </a:ext>
            </a:extLst>
          </p:cNvPr>
          <p:cNvSpPr txBox="1"/>
          <p:nvPr/>
        </p:nvSpPr>
        <p:spPr>
          <a:xfrm>
            <a:off x="4554445" y="5940546"/>
            <a:ext cx="347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Those are all “standard” positions</a:t>
            </a:r>
          </a:p>
        </p:txBody>
      </p:sp>
    </p:spTree>
    <p:extLst>
      <p:ext uri="{BB962C8B-B14F-4D97-AF65-F5344CB8AC3E}">
        <p14:creationId xmlns:p14="http://schemas.microsoft.com/office/powerpoint/2010/main" val="136657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Protection heaters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0EFE3-9F7A-49BF-AAAE-7D6DD9A3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443211"/>
            <a:ext cx="8128932" cy="4184547"/>
          </a:xfrm>
        </p:spPr>
        <p:txBody>
          <a:bodyPr>
            <a:normAutofit fontScale="925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Protection heaters cover layer 2 and 4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700" dirty="0"/>
              <a:t>25 </a:t>
            </a:r>
            <a:r>
              <a:rPr lang="pt-BR" sz="1700" dirty="0">
                <a:sym typeface="Symbol" panose="05050102010706020507" pitchFamily="18" charset="2"/>
              </a:rPr>
              <a:t></a:t>
            </a:r>
            <a:r>
              <a:rPr lang="pt-BR" sz="1700" dirty="0"/>
              <a:t>m SS in four strips over the </a:t>
            </a:r>
          </a:p>
          <a:p>
            <a:pPr marL="342900" lvl="1" indent="0">
              <a:buSzPct val="65000"/>
              <a:buNone/>
            </a:pPr>
            <a:r>
              <a:rPr lang="pt-BR" sz="1700" dirty="0"/>
              <a:t>    lenght of the coil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700" dirty="0"/>
              <a:t>23/32 mm widths at layer 2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700" dirty="0"/>
              <a:t>25 mm widths at layer 4</a:t>
            </a:r>
          </a:p>
          <a:p>
            <a:pPr marL="342900" lvl="1" indent="0">
              <a:buSzPct val="65000"/>
              <a:buNone/>
            </a:pPr>
            <a:endParaRPr lang="pt-BR" sz="1700" dirty="0"/>
          </a:p>
          <a:p>
            <a:pPr marL="342900" lvl="1" indent="0">
              <a:buSzPct val="65000"/>
              <a:buNone/>
            </a:pPr>
            <a:r>
              <a:rPr lang="pt-BR" sz="1800" dirty="0">
                <a:solidFill>
                  <a:srgbClr val="0070C0"/>
                </a:solidFill>
              </a:rPr>
              <a:t>The low field region is supplied with higher </a:t>
            </a:r>
          </a:p>
          <a:p>
            <a:pPr marL="342900" lvl="1" indent="0">
              <a:buSzPct val="65000"/>
              <a:buNone/>
            </a:pPr>
            <a:r>
              <a:rPr lang="pt-BR" sz="1800" dirty="0">
                <a:solidFill>
                  <a:srgbClr val="0070C0"/>
                </a:solidFill>
              </a:rPr>
              <a:t>power density at same current (smaller width)</a:t>
            </a:r>
          </a:p>
          <a:p>
            <a:pPr marL="342900" lvl="1" indent="0">
              <a:buSzPct val="65000"/>
              <a:buNone/>
            </a:pPr>
            <a:r>
              <a:rPr lang="pt-BR" sz="1800" dirty="0">
                <a:solidFill>
                  <a:srgbClr val="0070C0"/>
                </a:solidFill>
              </a:rPr>
              <a:t>In 11 T we had 21.5 vs 26 mm heater widths</a:t>
            </a:r>
          </a:p>
          <a:p>
            <a:pPr marL="342900" lvl="1" indent="0">
              <a:buSzPct val="65000"/>
              <a:buNone/>
            </a:pPr>
            <a:r>
              <a:rPr lang="pt-BR" sz="1800" dirty="0">
                <a:solidFill>
                  <a:srgbClr val="0070C0"/>
                </a:solidFill>
              </a:rPr>
              <a:t>(low/high field regions) </a:t>
            </a:r>
          </a:p>
          <a:p>
            <a:pPr marL="342900" lvl="1" indent="0">
              <a:buSzPct val="65000"/>
              <a:buNone/>
            </a:pPr>
            <a:endParaRPr lang="pt-BR" sz="1700" dirty="0"/>
          </a:p>
          <a:p>
            <a:pPr lvl="1">
              <a:buSzPct val="65000"/>
              <a:buFont typeface="Wingdings" panose="05000000000000000000" pitchFamily="2" charset="2"/>
              <a:buChar char="q"/>
            </a:pPr>
            <a:endParaRPr lang="pt-BR" sz="1700" dirty="0"/>
          </a:p>
          <a:p>
            <a:pPr lvl="1">
              <a:buSzPct val="65000"/>
              <a:buFont typeface="Wingdings" panose="05000000000000000000" pitchFamily="2" charset="2"/>
              <a:buChar char="q"/>
            </a:pPr>
            <a:endParaRPr lang="pt-BR" sz="17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They cover 60-80% of the layer coil surface </a:t>
            </a:r>
          </a:p>
          <a:p>
            <a:pPr marL="0" indent="0">
              <a:buSzPct val="65000"/>
              <a:buNone/>
            </a:pPr>
            <a:endParaRPr lang="pt-BR" sz="20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Together with the dump resistor heaters are enough to protect the magnet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54510-3C8D-44D2-90BF-E93FDF650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25" y="1541212"/>
            <a:ext cx="2846993" cy="15240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0FBEB4-87BB-4BE7-A65B-7F106A54A4B9}"/>
              </a:ext>
            </a:extLst>
          </p:cNvPr>
          <p:cNvSpPr txBox="1"/>
          <p:nvPr/>
        </p:nvSpPr>
        <p:spPr>
          <a:xfrm>
            <a:off x="5157292" y="3013130"/>
            <a:ext cx="173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Layers:   </a:t>
            </a:r>
            <a:r>
              <a:rPr lang="en-US" sz="1600" dirty="0">
                <a:solidFill>
                  <a:srgbClr val="002060"/>
                </a:solidFill>
              </a:rPr>
              <a:t>4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92D050"/>
                </a:solidFill>
              </a:rPr>
              <a:t>3</a:t>
            </a:r>
            <a:r>
              <a:rPr lang="en-US" sz="1600" dirty="0"/>
              <a:t> 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FF00FF"/>
                </a:solidFill>
              </a:rPr>
              <a:t>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89FFA-B53A-491E-8EB1-78293CB87B47}"/>
              </a:ext>
            </a:extLst>
          </p:cNvPr>
          <p:cNvSpPr txBox="1"/>
          <p:nvPr/>
        </p:nvSpPr>
        <p:spPr>
          <a:xfrm>
            <a:off x="4937923" y="1777362"/>
            <a:ext cx="8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AD146-9242-4589-9833-EEC66DA588A5}"/>
              </a:ext>
            </a:extLst>
          </p:cNvPr>
          <p:cNvSpPr txBox="1"/>
          <p:nvPr/>
        </p:nvSpPr>
        <p:spPr>
          <a:xfrm>
            <a:off x="8052215" y="1728882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insulation</a:t>
            </a:r>
          </a:p>
        </p:txBody>
      </p:sp>
    </p:spTree>
    <p:extLst>
      <p:ext uri="{BB962C8B-B14F-4D97-AF65-F5344CB8AC3E}">
        <p14:creationId xmlns:p14="http://schemas.microsoft.com/office/powerpoint/2010/main" val="2355662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DAQ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A57366-291B-4A2F-942C-F18AC59CA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443211"/>
            <a:ext cx="8128932" cy="4765084"/>
          </a:xfrm>
        </p:spPr>
        <p:txBody>
          <a:bodyPr>
            <a:normAutofit fontScale="925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</a:rPr>
              <a:t>Voltage Taps: 50 coil channels  to use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Splices will take about 10 more channels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102 channels available (the “spare” ones can be used for other type of data – </a:t>
            </a:r>
          </a:p>
          <a:p>
            <a:pPr marL="342900" lvl="1" indent="0">
              <a:buSzPct val="65000"/>
              <a:buNone/>
            </a:pPr>
            <a:r>
              <a:rPr lang="en-US" sz="1700" dirty="0"/>
              <a:t>    a back up option)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C00000"/>
                </a:solidFill>
              </a:rPr>
              <a:t>Strain gauges – all 64 channels to use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All gauges as discussed except: 10 skin SG (“half bridge”) instead of 16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One half of the skin will be fully read, and the other will have a single station (azimuthal, longitudinal readings) read out – 10 channels in total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C00000"/>
                </a:solidFill>
              </a:rPr>
              <a:t>Protection heaters: 12 channels to use</a:t>
            </a:r>
            <a:endParaRPr lang="pt-BR" sz="1700" dirty="0">
              <a:solidFill>
                <a:srgbClr val="C00000"/>
              </a:solidFill>
            </a:endParaRP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Includes the additional (non-trace) heaters – see later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There are still four spare channels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C00000"/>
                </a:solidFill>
              </a:rPr>
              <a:t>Quench antenna – 12 dedicated channels to use</a:t>
            </a:r>
            <a:endParaRPr lang="pt-BR" sz="1700" dirty="0">
              <a:solidFill>
                <a:srgbClr val="C00000"/>
              </a:solidFill>
            </a:endParaRP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There are 13 available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Several additional independent channels will be read by the independent LBNL DAQ </a:t>
            </a:r>
          </a:p>
          <a:p>
            <a:pPr marL="342900" lvl="1" indent="0">
              <a:buSzPct val="65000"/>
              <a:buNone/>
            </a:pPr>
            <a:r>
              <a:rPr lang="pt-BR" sz="1600" dirty="0"/>
              <a:t>    (high rate)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C00000"/>
                </a:solidFill>
              </a:rPr>
              <a:t>Acoustics – between 4 and 6 channels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The whole measurement system will be provided by LBNL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High read-out rate (1 MHz)</a:t>
            </a:r>
          </a:p>
        </p:txBody>
      </p:sp>
    </p:spTree>
    <p:extLst>
      <p:ext uri="{BB962C8B-B14F-4D97-AF65-F5344CB8AC3E}">
        <p14:creationId xmlns:p14="http://schemas.microsoft.com/office/powerpoint/2010/main" val="345432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Collaboration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A7ACAE-952A-481A-837D-396290F19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443211"/>
            <a:ext cx="8128932" cy="4708936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All diagnostics discussed among FNAL-LBNL collaborators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Instrumentation contributions from both FNAL and LBNL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Based on 11 T and CCT experience 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The magnet testing will be at VMTF (FNAL)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57603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9A9C72-50BC-4FA7-AEB2-F000D3BC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443211"/>
            <a:ext cx="8128932" cy="4516431"/>
          </a:xfrm>
        </p:spPr>
        <p:txBody>
          <a:bodyPr>
            <a:normAutofit fontScale="850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Magnet description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The draft of the document is prepared and resides </a:t>
            </a:r>
          </a:p>
          <a:p>
            <a:pPr marL="342900" lvl="1" indent="0">
              <a:buSzPct val="65000"/>
              <a:buNone/>
            </a:pPr>
            <a:r>
              <a:rPr lang="en-US" sz="1600" dirty="0"/>
              <a:t>     in the usual test folder (in Run Support area: </a:t>
            </a:r>
          </a:p>
          <a:p>
            <a:pPr marL="342900" lvl="1" indent="0">
              <a:buSzPct val="65000"/>
              <a:buNone/>
            </a:pPr>
            <a:r>
              <a:rPr lang="en-US" sz="1600" dirty="0"/>
              <a:t>      S:\Run Support\VMTF\</a:t>
            </a:r>
            <a:r>
              <a:rPr lang="en-US" sz="1600" dirty="0" err="1"/>
              <a:t>LIST_of_MAGNETS</a:t>
            </a:r>
            <a:r>
              <a:rPr lang="en-US" sz="1600" dirty="0"/>
              <a:t>\15Tdemonstrator)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It contains the usual information for this type of document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Check-out forms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Being generated during the coil instrumentation process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Once the magnet is assembled “official” forms for the magnet are to be generated (consistent between IB3 and IB1 as for each magnet tested so far)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All reside in the Run Support area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endParaRPr lang="pt-BR" sz="17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Presentations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This and previous presentations serve as status updates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Information of various types was/is provided </a:t>
            </a:r>
          </a:p>
          <a:p>
            <a:pPr marL="342900" lvl="1" indent="0">
              <a:buSzPct val="65000"/>
              <a:buNone/>
            </a:pPr>
            <a:endParaRPr lang="pt-BR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Drawings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Traces were fabricated based on drawings available in Teamcenter </a:t>
            </a:r>
          </a:p>
          <a:p>
            <a:pPr marL="342900" lvl="1" indent="0">
              <a:buSzPct val="65000"/>
              <a:buNone/>
            </a:pPr>
            <a:r>
              <a:rPr lang="pt-BR" sz="1600" dirty="0"/>
              <a:t>     (F10071120 and F10071151)</a:t>
            </a:r>
          </a:p>
        </p:txBody>
      </p:sp>
    </p:spTree>
    <p:extLst>
      <p:ext uri="{BB962C8B-B14F-4D97-AF65-F5344CB8AC3E}">
        <p14:creationId xmlns:p14="http://schemas.microsoft.com/office/powerpoint/2010/main" val="94180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Risks and mitigation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51D5C3-F469-4904-A115-527D4DAB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443211"/>
            <a:ext cx="8128932" cy="4184547"/>
          </a:xfrm>
        </p:spPr>
        <p:txBody>
          <a:bodyPr>
            <a:normAutofit fontScale="92500" lnSpcReduction="1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Magnet protection in case of heater failure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We are to install four more heaters (8 strips, similar to 11 T) </a:t>
            </a:r>
          </a:p>
          <a:p>
            <a:pPr marL="342900" lvl="1" indent="0">
              <a:buSzPct val="65000"/>
              <a:buNone/>
            </a:pPr>
            <a:r>
              <a:rPr lang="en-US" sz="1700" dirty="0"/>
              <a:t>    in layer 4 over the traces (Kapton insulation)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Existing heaters need 8 channels and we have 16 (enough)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endParaRPr lang="pt-BR" sz="17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Voltage tap failures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Two quench antenna and acoustics (all non-invasive techniques) will help with reducing the risk of quench localization failures, especially in the innermost layer </a:t>
            </a:r>
          </a:p>
          <a:p>
            <a:pPr marL="342900" lvl="1" indent="0">
              <a:buSzPct val="65000"/>
              <a:buNone/>
            </a:pPr>
            <a:endParaRPr lang="pt-BR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Temperature sensor failure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700" dirty="0"/>
              <a:t>We typically need two properly positioned sensors for safe cool-down </a:t>
            </a:r>
          </a:p>
          <a:p>
            <a:pPr marL="342900" lvl="1" indent="0">
              <a:buSzPct val="65000"/>
              <a:buNone/>
            </a:pPr>
            <a:r>
              <a:rPr lang="pt-BR" sz="1700" dirty="0"/>
              <a:t>     and we’ll have five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700" dirty="0"/>
              <a:t>There are more back up readings from facility measurements </a:t>
            </a:r>
          </a:p>
          <a:p>
            <a:pPr marL="342900" lvl="1" indent="0">
              <a:buSzPct val="65000"/>
              <a:buNone/>
            </a:pPr>
            <a:r>
              <a:rPr lang="pt-BR" sz="1700" dirty="0"/>
              <a:t>    (not as acurate for the magnet)</a:t>
            </a:r>
          </a:p>
          <a:p>
            <a:pPr marL="457200" lvl="1" indent="0" defTabSz="914400">
              <a:buSzPct val="65000"/>
              <a:buNone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       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98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Instrumentation -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147262-6608-44C1-AB79-CA73E25BA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470320"/>
            <a:ext cx="5998128" cy="4358980"/>
          </a:xfrm>
        </p:spPr>
        <p:txBody>
          <a:bodyPr>
            <a:normAutofit fontScale="92500" lnSpcReduction="20000"/>
          </a:bodyPr>
          <a:lstStyle/>
          <a:p>
            <a:pPr marL="342900" lvl="0" indent="-342900" defTabSz="914400">
              <a:buSzPct val="6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Calibri"/>
              </a:rPr>
              <a:t>Voltage taps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– for quench detection and characterization; </a:t>
            </a:r>
          </a:p>
          <a:p>
            <a:pPr marL="0" lvl="0" indent="0" defTabSz="914400">
              <a:buSzPct val="65000"/>
              <a:buNone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                                 splice resistance measurements</a:t>
            </a:r>
          </a:p>
          <a:p>
            <a:pPr marL="457200" lvl="1" indent="0" defTabSz="914400">
              <a:buSzPct val="65000"/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914400">
              <a:buSzPct val="6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Calibri"/>
              </a:rPr>
              <a:t>Strain gauges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on coils, poles, bullets/rods and shell – strain monitoring during cool down, warm up and quenches to build the full stress picture vs conditions</a:t>
            </a:r>
          </a:p>
          <a:p>
            <a:pPr marL="342900" lvl="0" indent="-342900" defTabSz="914400">
              <a:buSzPct val="65000"/>
              <a:buFont typeface="Wingdings" panose="05000000000000000000" pitchFamily="2" charset="2"/>
              <a:buChar char="q"/>
            </a:pPr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914400">
              <a:buSzPct val="6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Calibri"/>
              </a:rPr>
              <a:t>Protection heaters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– for quench protection of the superconducting magnet</a:t>
            </a:r>
          </a:p>
          <a:p>
            <a:pPr marL="742950" lvl="1" indent="-285750" defTabSz="914400">
              <a:buSzPct val="65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In addition to heaters the magnet is protected by an energy extraction system </a:t>
            </a:r>
          </a:p>
          <a:p>
            <a:pPr marL="457200" lvl="1" indent="0" defTabSz="914400">
              <a:buSzPct val="65000"/>
              <a:buNone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       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914400">
              <a:buSzPct val="6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Calibri"/>
              </a:rPr>
              <a:t>Quench antenna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– for independent quench characterization</a:t>
            </a:r>
          </a:p>
          <a:p>
            <a:pPr marL="342900" lvl="0" indent="-342900" defTabSz="914400">
              <a:buSzPct val="65000"/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914400">
              <a:buSzPct val="65000"/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914400">
              <a:buSzPct val="6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Calibri"/>
              </a:rPr>
              <a:t>Acoustic sensors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 for independent quench characterization</a:t>
            </a:r>
          </a:p>
          <a:p>
            <a:pPr marL="0" lvl="0" indent="0" defTabSz="914400">
              <a:buSzPct val="65000"/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914400">
              <a:buSzPct val="6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Calibri"/>
              </a:rPr>
              <a:t>Temperature sensors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– outside magnet/coil temperature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20BF1-F82C-4A48-9B80-5C7BA75F150D}"/>
              </a:ext>
            </a:extLst>
          </p:cNvPr>
          <p:cNvSpPr txBox="1"/>
          <p:nvPr/>
        </p:nvSpPr>
        <p:spPr>
          <a:xfrm>
            <a:off x="6702803" y="1208103"/>
            <a:ext cx="255634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VMTF Facility limits</a:t>
            </a:r>
          </a:p>
          <a:p>
            <a:r>
              <a:rPr lang="en-US" sz="1600" i="1" dirty="0"/>
              <a:t>102 channels </a:t>
            </a:r>
          </a:p>
          <a:p>
            <a:r>
              <a:rPr lang="en-US" sz="1600" i="1" dirty="0"/>
              <a:t>for characterization</a:t>
            </a:r>
          </a:p>
          <a:p>
            <a:endParaRPr lang="en-US" sz="1600" i="1" dirty="0"/>
          </a:p>
          <a:p>
            <a:r>
              <a:rPr lang="en-US" sz="1600" i="1" dirty="0"/>
              <a:t>64 channels</a:t>
            </a:r>
          </a:p>
          <a:p>
            <a:endParaRPr lang="en-US" sz="1600" i="1" dirty="0"/>
          </a:p>
          <a:p>
            <a:endParaRPr lang="en-US" sz="1600" i="1" dirty="0"/>
          </a:p>
          <a:p>
            <a:endParaRPr lang="en-US" sz="1600" i="1" dirty="0"/>
          </a:p>
          <a:p>
            <a:r>
              <a:rPr lang="en-US" sz="1600" i="1" dirty="0"/>
              <a:t>2x2 independent units</a:t>
            </a:r>
          </a:p>
          <a:p>
            <a:r>
              <a:rPr lang="en-US" sz="1600" i="1" dirty="0"/>
              <a:t>(16 input channels)</a:t>
            </a:r>
          </a:p>
          <a:p>
            <a:endParaRPr lang="en-US" sz="1600" i="1" dirty="0"/>
          </a:p>
          <a:p>
            <a:endParaRPr lang="en-US" sz="1600" i="1" dirty="0"/>
          </a:p>
          <a:p>
            <a:r>
              <a:rPr lang="en-US" sz="1600" i="1" dirty="0"/>
              <a:t>13 channels (+ reserve)</a:t>
            </a:r>
          </a:p>
          <a:p>
            <a:r>
              <a:rPr lang="en-US" sz="1600" i="1" dirty="0"/>
              <a:t>LBNL (~6 channels)</a:t>
            </a:r>
          </a:p>
          <a:p>
            <a:endParaRPr lang="en-US" sz="1600" i="1" dirty="0"/>
          </a:p>
          <a:p>
            <a:r>
              <a:rPr lang="en-US" sz="1600" i="1" dirty="0"/>
              <a:t>From LBNL (~4-6 channels)</a:t>
            </a:r>
          </a:p>
          <a:p>
            <a:endParaRPr lang="en-US" sz="1600" i="1" dirty="0"/>
          </a:p>
          <a:p>
            <a:r>
              <a:rPr lang="en-US" sz="1600" i="1" dirty="0"/>
              <a:t>5 channels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E6704-DB48-4821-8FD4-B5D35EB23C44}"/>
              </a:ext>
            </a:extLst>
          </p:cNvPr>
          <p:cNvSpPr/>
          <p:nvPr/>
        </p:nvSpPr>
        <p:spPr>
          <a:xfrm>
            <a:off x="1954635" y="5761982"/>
            <a:ext cx="5998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65000"/>
            </a:pPr>
            <a:r>
              <a:rPr lang="en-US" sz="2400" b="1" dirty="0">
                <a:solidFill>
                  <a:srgbClr val="00B050"/>
                </a:solidFill>
              </a:rPr>
              <a:t>In collaboration between FNAL and LBNL</a:t>
            </a:r>
          </a:p>
        </p:txBody>
      </p:sp>
    </p:spTree>
    <p:extLst>
      <p:ext uri="{BB962C8B-B14F-4D97-AF65-F5344CB8AC3E}">
        <p14:creationId xmlns:p14="http://schemas.microsoft.com/office/powerpoint/2010/main" val="162429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84BC-6FE2-4F42-8650-FF9F6863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taps and heaters for 15 T coils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576ED-3844-4696-B46A-3A01E539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29001"/>
            <a:ext cx="2574531" cy="2870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7648"/>
            <a:ext cx="2846993" cy="15240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16200000">
            <a:off x="1489135" y="2463435"/>
            <a:ext cx="572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n w="3175">
                  <a:solidFill>
                    <a:schemeClr val="accent1"/>
                  </a:solidFill>
                </a:ln>
              </a:rPr>
              <a:t>{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513724" y="3318687"/>
            <a:ext cx="204296" cy="3599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33833" y="2799566"/>
            <a:ext cx="173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Layers:   </a:t>
            </a:r>
            <a:r>
              <a:rPr lang="en-US" sz="1600" dirty="0">
                <a:solidFill>
                  <a:srgbClr val="002060"/>
                </a:solidFill>
              </a:rPr>
              <a:t>4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92D050"/>
                </a:solidFill>
              </a:rPr>
              <a:t>3</a:t>
            </a:r>
            <a:r>
              <a:rPr lang="en-US" sz="1600" dirty="0"/>
              <a:t> 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FF00FF"/>
                </a:solidFill>
              </a:rPr>
              <a:t>1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7581" y="3021512"/>
            <a:ext cx="128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Very similar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1139160"/>
            <a:ext cx="8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61090" y="1515318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insulation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029177" y="1137471"/>
            <a:ext cx="4978503" cy="2308308"/>
          </a:xfrm>
        </p:spPr>
        <p:txBody>
          <a:bodyPr>
            <a:normAutofit fontScale="925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b="1" dirty="0"/>
              <a:t>Layers 1 and 2 resemble the structure of a two-layer magnet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</a:rPr>
              <a:t>I</a:t>
            </a:r>
            <a:r>
              <a:rPr lang="en-US" sz="1500" b="1" dirty="0">
                <a:solidFill>
                  <a:prstClr val="black"/>
                </a:solidFill>
              </a:rPr>
              <a:t>nstrumented in a similar to past magnets way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prstClr val="black"/>
                </a:solidFill>
              </a:rPr>
              <a:t>Voltage tabs at the inner- and outer-most surfaces of the structure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prstClr val="black"/>
                </a:solidFill>
              </a:rPr>
              <a:t>Heaters at the outer-most surface</a:t>
            </a:r>
            <a:endParaRPr lang="en-US" sz="1500" b="1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Layer 4 resembles the outer layer of a two-layer magnet (or layer 2 in our case)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Layer 3 is different from past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500" dirty="0"/>
              <a:t>Limited number of voltage taps instrumented </a:t>
            </a:r>
          </a:p>
          <a:p>
            <a:pPr marL="457200" lvl="1" indent="0">
              <a:buSzPct val="65000"/>
              <a:buNone/>
            </a:pPr>
            <a:endParaRPr lang="en-US" sz="1400" dirty="0"/>
          </a:p>
          <a:p>
            <a:pPr marL="0" indent="0">
              <a:buSzPct val="65000"/>
              <a:buNone/>
            </a:pP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550108"/>
            <a:ext cx="2322352" cy="2826323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 flipV="1">
            <a:off x="2814618" y="6072357"/>
            <a:ext cx="2701510" cy="90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2925803" y="3685838"/>
            <a:ext cx="2590325" cy="1369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7113" y="3235089"/>
            <a:ext cx="583814" cy="36933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11 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23866" y="3685837"/>
            <a:ext cx="583814" cy="36933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15 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16848" y="5240867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97472" y="3809107"/>
            <a:ext cx="326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4</a:t>
            </a:r>
          </a:p>
          <a:p>
            <a:r>
              <a:rPr lang="en-US" sz="1600" dirty="0"/>
              <a:t>  </a:t>
            </a:r>
            <a:r>
              <a:rPr lang="en-US" sz="1600" dirty="0">
                <a:solidFill>
                  <a:srgbClr val="92D050"/>
                </a:solidFill>
              </a:rPr>
              <a:t>3</a:t>
            </a:r>
          </a:p>
          <a:p>
            <a:endParaRPr lang="en-US" sz="1600" dirty="0">
              <a:solidFill>
                <a:srgbClr val="92D050"/>
              </a:solidFill>
            </a:endParaRPr>
          </a:p>
          <a:p>
            <a:endParaRPr lang="en-US" sz="1600" dirty="0">
              <a:solidFill>
                <a:srgbClr val="92D050"/>
              </a:solidFill>
            </a:endParaRPr>
          </a:p>
          <a:p>
            <a:r>
              <a:rPr lang="en-US" sz="1600" dirty="0"/>
              <a:t> 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600" dirty="0"/>
              <a:t> </a:t>
            </a:r>
          </a:p>
          <a:p>
            <a:r>
              <a:rPr lang="en-US" sz="1600" dirty="0"/>
              <a:t> </a:t>
            </a:r>
            <a:r>
              <a:rPr lang="en-US" sz="1600" dirty="0">
                <a:solidFill>
                  <a:srgbClr val="FF00FF"/>
                </a:solidFill>
              </a:rPr>
              <a:t>1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B600E4-07A7-4E43-AFF5-85F64908ED17}"/>
              </a:ext>
            </a:extLst>
          </p:cNvPr>
          <p:cNvSpPr txBox="1"/>
          <p:nvPr/>
        </p:nvSpPr>
        <p:spPr>
          <a:xfrm>
            <a:off x="0" y="1684226"/>
            <a:ext cx="583814" cy="36933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15 T</a:t>
            </a:r>
          </a:p>
        </p:txBody>
      </p:sp>
    </p:spTree>
    <p:extLst>
      <p:ext uri="{BB962C8B-B14F-4D97-AF65-F5344CB8AC3E}">
        <p14:creationId xmlns:p14="http://schemas.microsoft.com/office/powerpoint/2010/main" val="212016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Voltage tap schematics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9429F-D51E-43E0-A533-F2FDB0A84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5073" r="44921" b="2640"/>
          <a:stretch/>
        </p:blipFill>
        <p:spPr>
          <a:xfrm>
            <a:off x="1058482" y="2206373"/>
            <a:ext cx="2593606" cy="2423407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0A982F5-C1E0-4A6B-B038-9C733DB7132F}"/>
              </a:ext>
            </a:extLst>
          </p:cNvPr>
          <p:cNvSpPr/>
          <p:nvPr/>
        </p:nvSpPr>
        <p:spPr>
          <a:xfrm>
            <a:off x="2023201" y="395749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298FD8E1-6101-4702-BDC4-D14D89038F2E}"/>
              </a:ext>
            </a:extLst>
          </p:cNvPr>
          <p:cNvSpPr/>
          <p:nvPr/>
        </p:nvSpPr>
        <p:spPr>
          <a:xfrm>
            <a:off x="2908258" y="410947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4EA9872-CB47-4D3E-BB64-E8CA38D967CB}"/>
              </a:ext>
            </a:extLst>
          </p:cNvPr>
          <p:cNvSpPr/>
          <p:nvPr/>
        </p:nvSpPr>
        <p:spPr>
          <a:xfrm>
            <a:off x="2898431" y="397154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38DC795-B5AA-45C6-8C83-B15E8DAA1407}"/>
              </a:ext>
            </a:extLst>
          </p:cNvPr>
          <p:cNvSpPr/>
          <p:nvPr/>
        </p:nvSpPr>
        <p:spPr>
          <a:xfrm>
            <a:off x="1665177" y="384133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48ACDC3-04C9-4EEA-BCCD-C7E56A19FF32}"/>
              </a:ext>
            </a:extLst>
          </p:cNvPr>
          <p:cNvSpPr/>
          <p:nvPr/>
        </p:nvSpPr>
        <p:spPr>
          <a:xfrm>
            <a:off x="1850962" y="392701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F242060-67AE-4E76-9499-65227C89673C}"/>
              </a:ext>
            </a:extLst>
          </p:cNvPr>
          <p:cNvSpPr/>
          <p:nvPr/>
        </p:nvSpPr>
        <p:spPr>
          <a:xfrm>
            <a:off x="1363281" y="438421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329A10E-DEE3-4525-A2F3-BF0EF3E8E9BC}"/>
              </a:ext>
            </a:extLst>
          </p:cNvPr>
          <p:cNvSpPr/>
          <p:nvPr/>
        </p:nvSpPr>
        <p:spPr>
          <a:xfrm>
            <a:off x="1668081" y="438421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D9558E-F604-46D7-9879-9DE849A336F7}"/>
              </a:ext>
            </a:extLst>
          </p:cNvPr>
          <p:cNvSpPr txBox="1"/>
          <p:nvPr/>
        </p:nvSpPr>
        <p:spPr>
          <a:xfrm>
            <a:off x="1252908" y="4384212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CEB9A8-8435-41B4-BF95-C72A56657906}"/>
              </a:ext>
            </a:extLst>
          </p:cNvPr>
          <p:cNvSpPr txBox="1"/>
          <p:nvPr/>
        </p:nvSpPr>
        <p:spPr>
          <a:xfrm>
            <a:off x="1543699" y="4397725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97A01-31FE-4597-9395-B7B662CA731B}"/>
              </a:ext>
            </a:extLst>
          </p:cNvPr>
          <p:cNvSpPr txBox="1"/>
          <p:nvPr/>
        </p:nvSpPr>
        <p:spPr>
          <a:xfrm>
            <a:off x="1001425" y="3520472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6E6766-19B9-4524-83C6-FBE6C8CFFCEC}"/>
              </a:ext>
            </a:extLst>
          </p:cNvPr>
          <p:cNvSpPr txBox="1"/>
          <p:nvPr/>
        </p:nvSpPr>
        <p:spPr>
          <a:xfrm>
            <a:off x="1042499" y="3880235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92C5D9-2B08-41BC-BF71-89DAA1602CBD}"/>
              </a:ext>
            </a:extLst>
          </p:cNvPr>
          <p:cNvSpPr txBox="1"/>
          <p:nvPr/>
        </p:nvSpPr>
        <p:spPr>
          <a:xfrm>
            <a:off x="1251432" y="3353929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79DC06-8859-4618-9E57-49DF623CA854}"/>
              </a:ext>
            </a:extLst>
          </p:cNvPr>
          <p:cNvSpPr txBox="1"/>
          <p:nvPr/>
        </p:nvSpPr>
        <p:spPr>
          <a:xfrm>
            <a:off x="3349318" y="3855335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7C5C79-B973-458C-83A4-4CC679DD1450}"/>
              </a:ext>
            </a:extLst>
          </p:cNvPr>
          <p:cNvSpPr txBox="1"/>
          <p:nvPr/>
        </p:nvSpPr>
        <p:spPr>
          <a:xfrm>
            <a:off x="2764643" y="3400033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A8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D4BBBB-633B-4CEC-86B7-8457352702A2}"/>
              </a:ext>
            </a:extLst>
          </p:cNvPr>
          <p:cNvCxnSpPr>
            <a:stCxn id="8" idx="0"/>
          </p:cNvCxnSpPr>
          <p:nvPr/>
        </p:nvCxnSpPr>
        <p:spPr>
          <a:xfrm flipV="1">
            <a:off x="2921291" y="3640232"/>
            <a:ext cx="9826" cy="331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36ACCC-5681-41DC-ABE0-670211839767}"/>
              </a:ext>
            </a:extLst>
          </p:cNvPr>
          <p:cNvCxnSpPr/>
          <p:nvPr/>
        </p:nvCxnSpPr>
        <p:spPr>
          <a:xfrm flipV="1">
            <a:off x="2948057" y="4042619"/>
            <a:ext cx="435156" cy="87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397648-FAE9-4C89-89E7-4E9D3BC42C8B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1300714" y="3700892"/>
            <a:ext cx="371158" cy="1471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73DE73-BAF4-4A15-BAAD-0FE9269A0F66}"/>
              </a:ext>
            </a:extLst>
          </p:cNvPr>
          <p:cNvCxnSpPr/>
          <p:nvPr/>
        </p:nvCxnSpPr>
        <p:spPr>
          <a:xfrm flipH="1">
            <a:off x="1363281" y="3949101"/>
            <a:ext cx="499791" cy="62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681A4F-98A4-4CA0-8B1C-EC8593C2703A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511286" y="3558054"/>
            <a:ext cx="518610" cy="406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16DB9A02-48F8-4465-BC4C-883741E095B1}"/>
              </a:ext>
            </a:extLst>
          </p:cNvPr>
          <p:cNvSpPr/>
          <p:nvPr/>
        </p:nvSpPr>
        <p:spPr>
          <a:xfrm>
            <a:off x="2021827" y="410645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3C3DD0-872B-4EC9-B7B9-1F225E075DF2}"/>
              </a:ext>
            </a:extLst>
          </p:cNvPr>
          <p:cNvCxnSpPr/>
          <p:nvPr/>
        </p:nvCxnSpPr>
        <p:spPr>
          <a:xfrm flipV="1">
            <a:off x="1598261" y="4125885"/>
            <a:ext cx="435156" cy="87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1C7137-FB9F-4F3F-A3A3-AE5A8FB5B861}"/>
              </a:ext>
            </a:extLst>
          </p:cNvPr>
          <p:cNvSpPr txBox="1"/>
          <p:nvPr/>
        </p:nvSpPr>
        <p:spPr>
          <a:xfrm>
            <a:off x="1308180" y="4088526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4DBBC1-B79E-461F-9AE9-1B8DC1ADAA82}"/>
              </a:ext>
            </a:extLst>
          </p:cNvPr>
          <p:cNvSpPr txBox="1"/>
          <p:nvPr/>
        </p:nvSpPr>
        <p:spPr>
          <a:xfrm>
            <a:off x="2304108" y="1200140"/>
            <a:ext cx="42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Coil instrumentation (seen from “above”)</a:t>
            </a: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79FAC305-B88E-4060-BF3C-C1FD5EA769E6}"/>
              </a:ext>
            </a:extLst>
          </p:cNvPr>
          <p:cNvSpPr/>
          <p:nvPr/>
        </p:nvSpPr>
        <p:spPr>
          <a:xfrm>
            <a:off x="2505486" y="396950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E773C0F-1654-41E3-B586-CEFDC32DD093}"/>
              </a:ext>
            </a:extLst>
          </p:cNvPr>
          <p:cNvCxnSpPr/>
          <p:nvPr/>
        </p:nvCxnSpPr>
        <p:spPr>
          <a:xfrm flipV="1">
            <a:off x="2525958" y="3622081"/>
            <a:ext cx="64122" cy="370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05A28B8-D6F3-4B61-ABB2-E81366A7E7D1}"/>
              </a:ext>
            </a:extLst>
          </p:cNvPr>
          <p:cNvSpPr txBox="1"/>
          <p:nvPr/>
        </p:nvSpPr>
        <p:spPr>
          <a:xfrm>
            <a:off x="2451467" y="3377173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A9</a:t>
            </a: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6C57E709-9C74-4D54-9880-6CA2C4F34E9A}"/>
              </a:ext>
            </a:extLst>
          </p:cNvPr>
          <p:cNvSpPr/>
          <p:nvPr/>
        </p:nvSpPr>
        <p:spPr>
          <a:xfrm>
            <a:off x="1972881" y="278401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7D49F726-DF20-4E8B-8CE4-69150A739DDB}"/>
              </a:ext>
            </a:extLst>
          </p:cNvPr>
          <p:cNvSpPr/>
          <p:nvPr/>
        </p:nvSpPr>
        <p:spPr>
          <a:xfrm>
            <a:off x="2963481" y="266209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807760B6-47A1-4C82-800F-4374E016900F}"/>
              </a:ext>
            </a:extLst>
          </p:cNvPr>
          <p:cNvSpPr/>
          <p:nvPr/>
        </p:nvSpPr>
        <p:spPr>
          <a:xfrm>
            <a:off x="3115881" y="263161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1E30BF6C-194F-4836-8F31-226D7C9CEF26}"/>
              </a:ext>
            </a:extLst>
          </p:cNvPr>
          <p:cNvSpPr/>
          <p:nvPr/>
        </p:nvSpPr>
        <p:spPr>
          <a:xfrm>
            <a:off x="1951836" y="270101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34130A70-264D-4CF6-AE76-85C0CC89B817}"/>
              </a:ext>
            </a:extLst>
          </p:cNvPr>
          <p:cNvSpPr/>
          <p:nvPr/>
        </p:nvSpPr>
        <p:spPr>
          <a:xfrm>
            <a:off x="1689969" y="278757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2CE7A221-DE6F-4B62-A377-9998B2348D6E}"/>
              </a:ext>
            </a:extLst>
          </p:cNvPr>
          <p:cNvSpPr/>
          <p:nvPr/>
        </p:nvSpPr>
        <p:spPr>
          <a:xfrm>
            <a:off x="1363281" y="228109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96B13BEB-3C0B-4592-9AD6-14FE1E16A20E}"/>
              </a:ext>
            </a:extLst>
          </p:cNvPr>
          <p:cNvSpPr/>
          <p:nvPr/>
        </p:nvSpPr>
        <p:spPr>
          <a:xfrm>
            <a:off x="1668081" y="228109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E947EB-665F-4FF2-984D-EF1181415AB0}"/>
              </a:ext>
            </a:extLst>
          </p:cNvPr>
          <p:cNvSpPr txBox="1"/>
          <p:nvPr/>
        </p:nvSpPr>
        <p:spPr>
          <a:xfrm>
            <a:off x="1219182" y="2051159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CAB7DB-2F16-4633-8671-F4FDA22C02CA}"/>
              </a:ext>
            </a:extLst>
          </p:cNvPr>
          <p:cNvSpPr txBox="1"/>
          <p:nvPr/>
        </p:nvSpPr>
        <p:spPr>
          <a:xfrm>
            <a:off x="1519630" y="204412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CBAAB4-E251-4C2C-862C-997434C83C22}"/>
              </a:ext>
            </a:extLst>
          </p:cNvPr>
          <p:cNvSpPr txBox="1"/>
          <p:nvPr/>
        </p:nvSpPr>
        <p:spPr>
          <a:xfrm>
            <a:off x="3495436" y="271813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4A9AFC-60D9-4512-B4C8-D559048DCF07}"/>
              </a:ext>
            </a:extLst>
          </p:cNvPr>
          <p:cNvSpPr txBox="1"/>
          <p:nvPr/>
        </p:nvSpPr>
        <p:spPr>
          <a:xfrm>
            <a:off x="3305517" y="217779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9C34D8-68C3-4A7F-9EFD-EE098A1DBD95}"/>
              </a:ext>
            </a:extLst>
          </p:cNvPr>
          <p:cNvSpPr txBox="1"/>
          <p:nvPr/>
        </p:nvSpPr>
        <p:spPr>
          <a:xfrm>
            <a:off x="1030877" y="2562519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63961A-121C-439C-9E8D-8ADAEB886447}"/>
              </a:ext>
            </a:extLst>
          </p:cNvPr>
          <p:cNvSpPr txBox="1"/>
          <p:nvPr/>
        </p:nvSpPr>
        <p:spPr>
          <a:xfrm>
            <a:off x="1216428" y="2986949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EC7ECF-E025-43E9-8675-E6B7AA7AA666}"/>
              </a:ext>
            </a:extLst>
          </p:cNvPr>
          <p:cNvSpPr txBox="1"/>
          <p:nvPr/>
        </p:nvSpPr>
        <p:spPr>
          <a:xfrm>
            <a:off x="2037792" y="207135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B8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6640ADD-0CE9-47D7-A5D4-390E1638E3E6}"/>
              </a:ext>
            </a:extLst>
          </p:cNvPr>
          <p:cNvCxnSpPr/>
          <p:nvPr/>
        </p:nvCxnSpPr>
        <p:spPr>
          <a:xfrm>
            <a:off x="1355004" y="2704224"/>
            <a:ext cx="353240" cy="99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E44AFFB-6073-413D-AA97-A6BE2AF5425A}"/>
              </a:ext>
            </a:extLst>
          </p:cNvPr>
          <p:cNvCxnSpPr/>
          <p:nvPr/>
        </p:nvCxnSpPr>
        <p:spPr>
          <a:xfrm flipV="1">
            <a:off x="1538463" y="2810430"/>
            <a:ext cx="451352" cy="289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0AF0F5B-7EF1-4D15-A747-24A631C1E746}"/>
              </a:ext>
            </a:extLst>
          </p:cNvPr>
          <p:cNvCxnSpPr/>
          <p:nvPr/>
        </p:nvCxnSpPr>
        <p:spPr>
          <a:xfrm flipH="1" flipV="1">
            <a:off x="3175220" y="2677331"/>
            <a:ext cx="325634" cy="204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E8ED195-FD71-4938-BEB4-4A7190CCBB04}"/>
              </a:ext>
            </a:extLst>
          </p:cNvPr>
          <p:cNvCxnSpPr/>
          <p:nvPr/>
        </p:nvCxnSpPr>
        <p:spPr>
          <a:xfrm flipV="1">
            <a:off x="2986340" y="2360475"/>
            <a:ext cx="351697" cy="308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D1120DC-AAB1-4CB9-BA3C-2B1E90D35BE1}"/>
              </a:ext>
            </a:extLst>
          </p:cNvPr>
          <p:cNvCxnSpPr>
            <a:endCxn id="53" idx="4"/>
          </p:cNvCxnSpPr>
          <p:nvPr/>
        </p:nvCxnSpPr>
        <p:spPr>
          <a:xfrm flipH="1">
            <a:off x="1974696" y="2281093"/>
            <a:ext cx="159125" cy="465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879C667B-2CCE-49C2-BF82-9C12F6EA98CF}"/>
              </a:ext>
            </a:extLst>
          </p:cNvPr>
          <p:cNvSpPr/>
          <p:nvPr/>
        </p:nvSpPr>
        <p:spPr>
          <a:xfrm>
            <a:off x="2993962" y="278401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506C17-45DC-4FD7-BF98-83C7C46AFCD5}"/>
              </a:ext>
            </a:extLst>
          </p:cNvPr>
          <p:cNvSpPr txBox="1"/>
          <p:nvPr/>
        </p:nvSpPr>
        <p:spPr>
          <a:xfrm>
            <a:off x="3352627" y="314125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50C3EE-45CD-4E9E-BFAB-D7F9FE1750B2}"/>
              </a:ext>
            </a:extLst>
          </p:cNvPr>
          <p:cNvCxnSpPr/>
          <p:nvPr/>
        </p:nvCxnSpPr>
        <p:spPr>
          <a:xfrm>
            <a:off x="3020222" y="2817873"/>
            <a:ext cx="353969" cy="380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39114AC2-5116-4FFE-BAAC-302A1420C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1" t="1" r="45524" b="52999"/>
          <a:stretch/>
        </p:blipFill>
        <p:spPr>
          <a:xfrm>
            <a:off x="5172429" y="1850670"/>
            <a:ext cx="2399915" cy="2693562"/>
          </a:xfrm>
          <a:prstGeom prst="rect">
            <a:avLst/>
          </a:prstGeom>
        </p:spPr>
      </p:pic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514F3768-4807-4B6E-B110-207559CCE633}"/>
              </a:ext>
            </a:extLst>
          </p:cNvPr>
          <p:cNvSpPr/>
          <p:nvPr/>
        </p:nvSpPr>
        <p:spPr>
          <a:xfrm>
            <a:off x="5833091" y="349658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3D867049-8365-4624-BE3E-F42A248F9541}"/>
              </a:ext>
            </a:extLst>
          </p:cNvPr>
          <p:cNvSpPr/>
          <p:nvPr/>
        </p:nvSpPr>
        <p:spPr>
          <a:xfrm>
            <a:off x="6073883" y="367946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6B52D823-E703-4921-9322-1852B7B4BBE7}"/>
              </a:ext>
            </a:extLst>
          </p:cNvPr>
          <p:cNvSpPr/>
          <p:nvPr/>
        </p:nvSpPr>
        <p:spPr>
          <a:xfrm>
            <a:off x="6454883" y="367946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3E2C2AB-B762-46B0-9F4A-A8D751EF74AE}"/>
              </a:ext>
            </a:extLst>
          </p:cNvPr>
          <p:cNvSpPr txBox="1"/>
          <p:nvPr/>
        </p:nvSpPr>
        <p:spPr>
          <a:xfrm>
            <a:off x="5132248" y="318629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8F06010-D0E6-40FD-BFF1-E100FE162A9C}"/>
              </a:ext>
            </a:extLst>
          </p:cNvPr>
          <p:cNvSpPr txBox="1"/>
          <p:nvPr/>
        </p:nvSpPr>
        <p:spPr>
          <a:xfrm>
            <a:off x="5158251" y="349123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75821DC-AD7E-4C07-9EF7-AC8F326CE5BE}"/>
              </a:ext>
            </a:extLst>
          </p:cNvPr>
          <p:cNvSpPr txBox="1"/>
          <p:nvPr/>
        </p:nvSpPr>
        <p:spPr>
          <a:xfrm>
            <a:off x="7293083" y="3218668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C7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9188336-07BD-4EDF-8C10-310C2DA77596}"/>
              </a:ext>
            </a:extLst>
          </p:cNvPr>
          <p:cNvCxnSpPr/>
          <p:nvPr/>
        </p:nvCxnSpPr>
        <p:spPr>
          <a:xfrm>
            <a:off x="5514305" y="3648157"/>
            <a:ext cx="557070" cy="49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F8EA9F8-7C86-4C24-B5B5-9F3F6DADB329}"/>
              </a:ext>
            </a:extLst>
          </p:cNvPr>
          <p:cNvCxnSpPr/>
          <p:nvPr/>
        </p:nvCxnSpPr>
        <p:spPr>
          <a:xfrm flipH="1" flipV="1">
            <a:off x="5430758" y="3371068"/>
            <a:ext cx="397943" cy="156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D33946E-9BCE-4EED-8E17-F8644673E299}"/>
              </a:ext>
            </a:extLst>
          </p:cNvPr>
          <p:cNvCxnSpPr>
            <a:endCxn id="79" idx="1"/>
          </p:cNvCxnSpPr>
          <p:nvPr/>
        </p:nvCxnSpPr>
        <p:spPr>
          <a:xfrm flipV="1">
            <a:off x="6495437" y="3357168"/>
            <a:ext cx="797646" cy="343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4A9702E6-2F41-4E13-ABC7-63F54A038F88}"/>
              </a:ext>
            </a:extLst>
          </p:cNvPr>
          <p:cNvSpPr/>
          <p:nvPr/>
        </p:nvSpPr>
        <p:spPr>
          <a:xfrm>
            <a:off x="6028164" y="398426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6E3FB5EA-BA1B-47DD-8061-80F034946EDB}"/>
              </a:ext>
            </a:extLst>
          </p:cNvPr>
          <p:cNvSpPr/>
          <p:nvPr/>
        </p:nvSpPr>
        <p:spPr>
          <a:xfrm>
            <a:off x="6759683" y="398426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589E0D1-D076-4A8F-9318-6A1C8AF90EA7}"/>
              </a:ext>
            </a:extLst>
          </p:cNvPr>
          <p:cNvSpPr txBox="1"/>
          <p:nvPr/>
        </p:nvSpPr>
        <p:spPr>
          <a:xfrm>
            <a:off x="5085792" y="3826511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C5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FCFC6FA-5F71-4A52-B6FC-535D14A4858B}"/>
              </a:ext>
            </a:extLst>
          </p:cNvPr>
          <p:cNvCxnSpPr/>
          <p:nvPr/>
        </p:nvCxnSpPr>
        <p:spPr>
          <a:xfrm>
            <a:off x="5451727" y="3948369"/>
            <a:ext cx="557070" cy="49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1778F29-24BC-48E6-BF89-702753E29910}"/>
              </a:ext>
            </a:extLst>
          </p:cNvPr>
          <p:cNvCxnSpPr/>
          <p:nvPr/>
        </p:nvCxnSpPr>
        <p:spPr>
          <a:xfrm flipV="1">
            <a:off x="6800237" y="3679469"/>
            <a:ext cx="797646" cy="343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8DFF0F15-5405-44BE-9624-3453B42E25E5}"/>
              </a:ext>
            </a:extLst>
          </p:cNvPr>
          <p:cNvSpPr txBox="1"/>
          <p:nvPr/>
        </p:nvSpPr>
        <p:spPr>
          <a:xfrm>
            <a:off x="7597883" y="3574338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C6</a:t>
            </a: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8020C9A1-DF44-4688-B07B-4A8097F9C522}"/>
              </a:ext>
            </a:extLst>
          </p:cNvPr>
          <p:cNvSpPr/>
          <p:nvPr/>
        </p:nvSpPr>
        <p:spPr>
          <a:xfrm>
            <a:off x="5723364" y="241455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19B237F0-879A-4223-855F-DE007FBC44DE}"/>
              </a:ext>
            </a:extLst>
          </p:cNvPr>
          <p:cNvSpPr/>
          <p:nvPr/>
        </p:nvSpPr>
        <p:spPr>
          <a:xfrm>
            <a:off x="6028164" y="238406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2F043ECC-62FE-4E8C-A34F-CB815B9A55BD}"/>
              </a:ext>
            </a:extLst>
          </p:cNvPr>
          <p:cNvSpPr/>
          <p:nvPr/>
        </p:nvSpPr>
        <p:spPr>
          <a:xfrm>
            <a:off x="5933675" y="238406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E6A1A75-EDBB-48C3-AC14-9D78D8E0B3CA}"/>
              </a:ext>
            </a:extLst>
          </p:cNvPr>
          <p:cNvSpPr txBox="1"/>
          <p:nvPr/>
        </p:nvSpPr>
        <p:spPr>
          <a:xfrm>
            <a:off x="4985697" y="2384069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EF6851B-248F-4699-B17A-73611B81D94D}"/>
              </a:ext>
            </a:extLst>
          </p:cNvPr>
          <p:cNvSpPr txBox="1"/>
          <p:nvPr/>
        </p:nvSpPr>
        <p:spPr>
          <a:xfrm>
            <a:off x="5103992" y="1968837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01C9B4-AC14-44A3-94B5-B5F33DD81018}"/>
              </a:ext>
            </a:extLst>
          </p:cNvPr>
          <p:cNvSpPr txBox="1"/>
          <p:nvPr/>
        </p:nvSpPr>
        <p:spPr>
          <a:xfrm>
            <a:off x="5857292" y="1562615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D7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31CB7F5-9031-4E14-9659-0F64E56513B3}"/>
              </a:ext>
            </a:extLst>
          </p:cNvPr>
          <p:cNvCxnSpPr/>
          <p:nvPr/>
        </p:nvCxnSpPr>
        <p:spPr>
          <a:xfrm>
            <a:off x="5442550" y="2155469"/>
            <a:ext cx="489604" cy="246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787F767-8A36-476E-BAA0-01CAC481D9F1}"/>
              </a:ext>
            </a:extLst>
          </p:cNvPr>
          <p:cNvCxnSpPr>
            <a:stCxn id="107" idx="3"/>
            <a:endCxn id="104" idx="6"/>
          </p:cNvCxnSpPr>
          <p:nvPr/>
        </p:nvCxnSpPr>
        <p:spPr>
          <a:xfrm flipV="1">
            <a:off x="5343487" y="2437410"/>
            <a:ext cx="425596" cy="85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637F7DE-F954-4E13-B1EC-AB0DF0344A50}"/>
              </a:ext>
            </a:extLst>
          </p:cNvPr>
          <p:cNvCxnSpPr/>
          <p:nvPr/>
        </p:nvCxnSpPr>
        <p:spPr>
          <a:xfrm flipH="1">
            <a:off x="6043983" y="1763422"/>
            <a:ext cx="274319" cy="646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C0AA822D-BFDB-465E-B7F9-59AE2EC3046E}"/>
              </a:ext>
            </a:extLst>
          </p:cNvPr>
          <p:cNvSpPr/>
          <p:nvPr/>
        </p:nvSpPr>
        <p:spPr>
          <a:xfrm>
            <a:off x="6835883" y="268886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id="{C60208E3-2FD3-4E23-9CD1-62D0F3C260F5}"/>
              </a:ext>
            </a:extLst>
          </p:cNvPr>
          <p:cNvSpPr/>
          <p:nvPr/>
        </p:nvSpPr>
        <p:spPr>
          <a:xfrm>
            <a:off x="5951964" y="268886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43DAA38-A162-4B15-A762-CE252C7AEA46}"/>
              </a:ext>
            </a:extLst>
          </p:cNvPr>
          <p:cNvSpPr txBox="1"/>
          <p:nvPr/>
        </p:nvSpPr>
        <p:spPr>
          <a:xfrm>
            <a:off x="5084760" y="266682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D6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26155A7-0D2E-4CE7-AB59-8A0E2736A5D1}"/>
              </a:ext>
            </a:extLst>
          </p:cNvPr>
          <p:cNvSpPr txBox="1"/>
          <p:nvPr/>
        </p:nvSpPr>
        <p:spPr>
          <a:xfrm>
            <a:off x="7537185" y="2562172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D5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B9EEF95-8E06-44F3-B799-C1DD679561E1}"/>
              </a:ext>
            </a:extLst>
          </p:cNvPr>
          <p:cNvCxnSpPr>
            <a:stCxn id="115" idx="3"/>
            <a:endCxn id="114" idx="2"/>
          </p:cNvCxnSpPr>
          <p:nvPr/>
        </p:nvCxnSpPr>
        <p:spPr>
          <a:xfrm flipV="1">
            <a:off x="5442550" y="2711729"/>
            <a:ext cx="509414" cy="93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E3F233E-A858-42BE-95C2-362B107BA253}"/>
              </a:ext>
            </a:extLst>
          </p:cNvPr>
          <p:cNvCxnSpPr/>
          <p:nvPr/>
        </p:nvCxnSpPr>
        <p:spPr>
          <a:xfrm flipV="1">
            <a:off x="6805402" y="2688869"/>
            <a:ext cx="716281" cy="25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6CAD495A-6242-46D8-BB0E-B1BA358E6BEF}"/>
              </a:ext>
            </a:extLst>
          </p:cNvPr>
          <p:cNvSpPr/>
          <p:nvPr/>
        </p:nvSpPr>
        <p:spPr>
          <a:xfrm>
            <a:off x="5325681" y="193819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Connector 119">
            <a:extLst>
              <a:ext uri="{FF2B5EF4-FFF2-40B4-BE49-F238E27FC236}">
                <a16:creationId xmlns:a16="http://schemas.microsoft.com/office/drawing/2014/main" id="{32B4AD06-F578-4D87-BCC1-0DEB1F48BF05}"/>
              </a:ext>
            </a:extLst>
          </p:cNvPr>
          <p:cNvSpPr/>
          <p:nvPr/>
        </p:nvSpPr>
        <p:spPr>
          <a:xfrm>
            <a:off x="5630481" y="193819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B622A4A-7860-48E0-B73F-44BE4FF72C5A}"/>
              </a:ext>
            </a:extLst>
          </p:cNvPr>
          <p:cNvSpPr txBox="1"/>
          <p:nvPr/>
        </p:nvSpPr>
        <p:spPr>
          <a:xfrm>
            <a:off x="5181582" y="1708259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55C6013-0D75-4B9D-A628-B23DD2A73B3F}"/>
              </a:ext>
            </a:extLst>
          </p:cNvPr>
          <p:cNvSpPr txBox="1"/>
          <p:nvPr/>
        </p:nvSpPr>
        <p:spPr>
          <a:xfrm>
            <a:off x="5567755" y="1701224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D2</a:t>
            </a:r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A4421C83-43E9-4990-94FE-81F900169E22}"/>
              </a:ext>
            </a:extLst>
          </p:cNvPr>
          <p:cNvSpPr/>
          <p:nvPr/>
        </p:nvSpPr>
        <p:spPr>
          <a:xfrm>
            <a:off x="5430456" y="441469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>
            <a:extLst>
              <a:ext uri="{FF2B5EF4-FFF2-40B4-BE49-F238E27FC236}">
                <a16:creationId xmlns:a16="http://schemas.microsoft.com/office/drawing/2014/main" id="{6E5F1A3A-239D-47CC-907A-412A89FD7B8F}"/>
              </a:ext>
            </a:extLst>
          </p:cNvPr>
          <p:cNvSpPr/>
          <p:nvPr/>
        </p:nvSpPr>
        <p:spPr>
          <a:xfrm>
            <a:off x="5735256" y="441469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63F8364-4B77-43C2-99D2-8376447D8558}"/>
              </a:ext>
            </a:extLst>
          </p:cNvPr>
          <p:cNvSpPr txBox="1"/>
          <p:nvPr/>
        </p:nvSpPr>
        <p:spPr>
          <a:xfrm>
            <a:off x="5230318" y="4451965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1BA9F1-E7B0-4D01-9F6E-0853B450D155}"/>
              </a:ext>
            </a:extLst>
          </p:cNvPr>
          <p:cNvSpPr txBox="1"/>
          <p:nvPr/>
        </p:nvSpPr>
        <p:spPr>
          <a:xfrm>
            <a:off x="5653808" y="4463458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C2</a:t>
            </a:r>
          </a:p>
        </p:txBody>
      </p:sp>
      <p:sp>
        <p:nvSpPr>
          <p:cNvPr id="127" name="Slide Number Placeholder 3">
            <a:extLst>
              <a:ext uri="{FF2B5EF4-FFF2-40B4-BE49-F238E27FC236}">
                <a16:creationId xmlns:a16="http://schemas.microsoft.com/office/drawing/2014/main" id="{E0810190-2F93-4B44-8DC6-E70E8BCE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6884" y="6417781"/>
            <a:ext cx="516675" cy="365125"/>
          </a:xfrm>
        </p:spPr>
        <p:txBody>
          <a:bodyPr/>
          <a:lstStyle/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DFFC91E-6A46-485C-B64C-F8D841E5B483}"/>
              </a:ext>
            </a:extLst>
          </p:cNvPr>
          <p:cNvSpPr txBox="1"/>
          <p:nvPr/>
        </p:nvSpPr>
        <p:spPr>
          <a:xfrm>
            <a:off x="1896681" y="5697121"/>
            <a:ext cx="5466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Not shown: </a:t>
            </a:r>
            <a:r>
              <a:rPr lang="en-US" sz="1600" i="1" dirty="0" err="1">
                <a:solidFill>
                  <a:srgbClr val="0070C0"/>
                </a:solidFill>
              </a:rPr>
              <a:t>NbTi-NbTi</a:t>
            </a:r>
            <a:r>
              <a:rPr lang="en-US" sz="1600" i="1" dirty="0">
                <a:solidFill>
                  <a:srgbClr val="0070C0"/>
                </a:solidFill>
              </a:rPr>
              <a:t> splices (between coils and coil-to-leads)</a:t>
            </a:r>
          </a:p>
          <a:p>
            <a:r>
              <a:rPr lang="en-US" sz="1600" i="1" dirty="0">
                <a:solidFill>
                  <a:srgbClr val="0070C0"/>
                </a:solidFill>
              </a:rPr>
              <a:t>All of them will have voltage taps as well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8F83063-D057-4532-B753-510A962DF2A1}"/>
              </a:ext>
            </a:extLst>
          </p:cNvPr>
          <p:cNvSpPr txBox="1"/>
          <p:nvPr/>
        </p:nvSpPr>
        <p:spPr>
          <a:xfrm>
            <a:off x="718649" y="4971419"/>
            <a:ext cx="8411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Innermost layers are slightly more instrumented, in particular around the pole where </a:t>
            </a:r>
          </a:p>
          <a:p>
            <a:r>
              <a:rPr lang="en-US" dirty="0"/>
              <a:t>most of quenches are expected.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2FF29B0-200C-472C-BEF4-981A33EC1C04}"/>
              </a:ext>
            </a:extLst>
          </p:cNvPr>
          <p:cNvSpPr txBox="1"/>
          <p:nvPr/>
        </p:nvSpPr>
        <p:spPr>
          <a:xfrm>
            <a:off x="19900" y="3788065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Layer 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E357F67-1E7C-455A-9E1D-DCFDC2B1B55D}"/>
              </a:ext>
            </a:extLst>
          </p:cNvPr>
          <p:cNvSpPr txBox="1"/>
          <p:nvPr/>
        </p:nvSpPr>
        <p:spPr>
          <a:xfrm>
            <a:off x="19900" y="2482155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Layer 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6D3B4C6-D945-4E1D-BEBE-D8A393F7A2B4}"/>
              </a:ext>
            </a:extLst>
          </p:cNvPr>
          <p:cNvSpPr txBox="1"/>
          <p:nvPr/>
        </p:nvSpPr>
        <p:spPr>
          <a:xfrm>
            <a:off x="8087575" y="3673765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Layer 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AF87D64-3FF4-40E7-9DEB-41AE0E74EE70}"/>
              </a:ext>
            </a:extLst>
          </p:cNvPr>
          <p:cNvSpPr txBox="1"/>
          <p:nvPr/>
        </p:nvSpPr>
        <p:spPr>
          <a:xfrm>
            <a:off x="8087575" y="2367855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Layer 4</a:t>
            </a:r>
          </a:p>
        </p:txBody>
      </p:sp>
    </p:spTree>
    <p:extLst>
      <p:ext uri="{BB962C8B-B14F-4D97-AF65-F5344CB8AC3E}">
        <p14:creationId xmlns:p14="http://schemas.microsoft.com/office/powerpoint/2010/main" val="17888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Strain gauges – half bridges where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544538D7-6FC2-4F27-8621-BACB8CA0D33E}"/>
              </a:ext>
            </a:extLst>
          </p:cNvPr>
          <p:cNvGrpSpPr>
            <a:grpSpLocks/>
          </p:cNvGrpSpPr>
          <p:nvPr/>
        </p:nvGrpSpPr>
        <p:grpSpPr bwMode="auto">
          <a:xfrm>
            <a:off x="102765" y="1254125"/>
            <a:ext cx="7078663" cy="4867275"/>
            <a:chOff x="144" y="790"/>
            <a:chExt cx="4459" cy="3066"/>
          </a:xfrm>
        </p:grpSpPr>
        <p:pic>
          <p:nvPicPr>
            <p:cNvPr id="7" name="Picture 6" descr="tqs02d-pole-gage-set">
              <a:extLst>
                <a:ext uri="{FF2B5EF4-FFF2-40B4-BE49-F238E27FC236}">
                  <a16:creationId xmlns:a16="http://schemas.microsoft.com/office/drawing/2014/main" id="{5D5103E4-B06B-40CA-A4DD-63217DA6C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816"/>
              <a:ext cx="3936" cy="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8BD8D679-A11C-4ACD-8502-A82FB70C6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" y="1008"/>
              <a:ext cx="1082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5118432B-2DB9-4C10-9C41-2A9E1A119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" y="912"/>
              <a:ext cx="4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P+ (red) </a:t>
              </a: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119A9DBA-93D8-4F67-A8CF-2D9155F32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" y="1134"/>
              <a:ext cx="1082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B2EACD5F-DF82-4191-B2BA-1FBAA1BF1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" y="1028"/>
              <a:ext cx="4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 dirty="0">
                  <a:solidFill>
                    <a:schemeClr val="tx1"/>
                  </a:solidFill>
                </a:rPr>
                <a:t>S- (</a:t>
              </a:r>
              <a:r>
                <a:rPr lang="en-US" altLang="en-US" sz="1200" b="0" i="1" dirty="0" err="1">
                  <a:solidFill>
                    <a:schemeClr val="tx1"/>
                  </a:solidFill>
                </a:rPr>
                <a:t>wht</a:t>
              </a:r>
              <a:r>
                <a:rPr lang="en-US" altLang="en-US" sz="1200" b="0" i="1" dirty="0">
                  <a:solidFill>
                    <a:schemeClr val="tx1"/>
                  </a:solidFill>
                </a:rPr>
                <a:t>) </a:t>
              </a: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9F57EA47-D34A-43DD-B92A-2A3B046A6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" y="1253"/>
              <a:ext cx="1082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01F30DD5-0241-45B4-B84F-F14119CD3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152"/>
              <a:ext cx="4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S+ (grn) </a:t>
              </a:r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7061F164-6EDA-42E7-A990-DC0FA5BE9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" y="1382"/>
              <a:ext cx="1082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F383994B-9E06-473E-B223-651C29EAD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" y="1281"/>
              <a:ext cx="4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P- (blk) </a:t>
              </a: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2D00CD9E-BC9F-46EE-9B92-89B76D10B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" y="1056"/>
              <a:ext cx="650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C0C9B7EB-7DE2-48EB-86B7-DD1DFA248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" y="795"/>
              <a:ext cx="100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ACTIVE GAGE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0" i="1">
                  <a:solidFill>
                    <a:schemeClr val="tx1"/>
                  </a:solidFill>
                </a:rPr>
                <a:t>Bonded in Axial Direction</a:t>
              </a:r>
            </a:p>
          </p:txBody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4F4CA2A0-D0A7-4BFA-8829-287EC2C0A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62" y="2777"/>
              <a:ext cx="358" cy="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9710FC0D-9EB1-46BA-8535-B83B2E93D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9" y="3456"/>
              <a:ext cx="15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TEMP-COMPENSATING GAGES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0" i="1">
                  <a:solidFill>
                    <a:schemeClr val="tx1"/>
                  </a:solidFill>
                </a:rPr>
                <a:t>“Floating”</a:t>
              </a:r>
            </a:p>
          </p:txBody>
        </p:sp>
        <p:sp>
          <p:nvSpPr>
            <p:cNvPr id="20" name="Line 6">
              <a:extLst>
                <a:ext uri="{FF2B5EF4-FFF2-40B4-BE49-F238E27FC236}">
                  <a16:creationId xmlns:a16="http://schemas.microsoft.com/office/drawing/2014/main" id="{E8F4F7F8-387F-481D-8EA7-963523C54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9" y="1061"/>
              <a:ext cx="123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E2A246EF-3104-4517-BC97-5A1CD4ACA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2" y="790"/>
              <a:ext cx="123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ACTIVE GAGE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0" i="1">
                  <a:solidFill>
                    <a:schemeClr val="tx1"/>
                  </a:solidFill>
                </a:rPr>
                <a:t>Bonded in Transverse Direction</a:t>
              </a:r>
            </a:p>
          </p:txBody>
        </p:sp>
        <p:sp>
          <p:nvSpPr>
            <p:cNvPr id="22" name="Line 6">
              <a:extLst>
                <a:ext uri="{FF2B5EF4-FFF2-40B4-BE49-F238E27FC236}">
                  <a16:creationId xmlns:a16="http://schemas.microsoft.com/office/drawing/2014/main" id="{9AB884C9-8193-46D5-9340-5809654EC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2777"/>
              <a:ext cx="362" cy="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CE874EC-3F07-4938-8825-2F4815026949}"/>
              </a:ext>
            </a:extLst>
          </p:cNvPr>
          <p:cNvSpPr/>
          <p:nvPr/>
        </p:nvSpPr>
        <p:spPr>
          <a:xfrm>
            <a:off x="5634954" y="5766641"/>
            <a:ext cx="3225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C00000"/>
                </a:solidFill>
              </a:rPr>
              <a:t>from LBNL 23N928 SPEC DWG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FFF6ECC3-7CE7-456B-8B34-31083A12E601}"/>
              </a:ext>
            </a:extLst>
          </p:cNvPr>
          <p:cNvSpPr txBox="1">
            <a:spLocks/>
          </p:cNvSpPr>
          <p:nvPr/>
        </p:nvSpPr>
        <p:spPr>
          <a:xfrm>
            <a:off x="16938" y="5640388"/>
            <a:ext cx="2590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imes New Roman" panose="02020603050405020304" pitchFamily="18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en-US" sz="1400" dirty="0">
                <a:solidFill>
                  <a:srgbClr val="CC3300"/>
                </a:solidFill>
              </a:rPr>
              <a:t>LBNL COIL INSTRUMENTATION  </a:t>
            </a:r>
            <a:endParaRPr lang="en-US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AEA714-D3F4-43B8-BF33-C1FF99026030}"/>
              </a:ext>
            </a:extLst>
          </p:cNvPr>
          <p:cNvSpPr txBox="1"/>
          <p:nvPr/>
        </p:nvSpPr>
        <p:spPr>
          <a:xfrm>
            <a:off x="6615893" y="2290916"/>
            <a:ext cx="243412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are using the </a:t>
            </a:r>
          </a:p>
          <a:p>
            <a:r>
              <a:rPr lang="en-US" dirty="0"/>
              <a:t>typical LBNL SG </a:t>
            </a:r>
          </a:p>
          <a:p>
            <a:r>
              <a:rPr lang="en-US" dirty="0"/>
              <a:t>configuration where </a:t>
            </a:r>
          </a:p>
          <a:p>
            <a:r>
              <a:rPr lang="en-US" dirty="0"/>
              <a:t>possible</a:t>
            </a:r>
          </a:p>
          <a:p>
            <a:r>
              <a:rPr lang="en-US" dirty="0"/>
              <a:t>(coil and bullet gauges </a:t>
            </a:r>
          </a:p>
          <a:p>
            <a:r>
              <a:rPr lang="en-US" dirty="0"/>
              <a:t> are exceptions)</a:t>
            </a:r>
          </a:p>
        </p:txBody>
      </p:sp>
    </p:spTree>
    <p:extLst>
      <p:ext uri="{BB962C8B-B14F-4D97-AF65-F5344CB8AC3E}">
        <p14:creationId xmlns:p14="http://schemas.microsoft.com/office/powerpoint/2010/main" val="171118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Layer 1 pole and coil strain gauges – </a:t>
            </a:r>
            <a:br>
              <a:rPr lang="en-US" sz="2400" dirty="0"/>
            </a:br>
            <a:r>
              <a:rPr lang="en-US" sz="2400" dirty="0"/>
              <a:t>positions and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7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A4881E-AA40-42E9-9154-FDF4ED9E7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7" t="80416" r="51453" b="6287"/>
          <a:stretch/>
        </p:blipFill>
        <p:spPr>
          <a:xfrm>
            <a:off x="4003470" y="1675630"/>
            <a:ext cx="4472391" cy="1934006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43EAC0C5-235B-4DA1-8DEF-C7851AC9C692}"/>
              </a:ext>
            </a:extLst>
          </p:cNvPr>
          <p:cNvSpPr/>
          <p:nvPr/>
        </p:nvSpPr>
        <p:spPr>
          <a:xfrm>
            <a:off x="6621013" y="179360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B3026EC-FE47-4316-9613-00DACBF5A028}"/>
              </a:ext>
            </a:extLst>
          </p:cNvPr>
          <p:cNvSpPr/>
          <p:nvPr/>
        </p:nvSpPr>
        <p:spPr>
          <a:xfrm>
            <a:off x="6630538" y="238415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E28F745E-F749-4175-BFD6-02707B9863FC}"/>
              </a:ext>
            </a:extLst>
          </p:cNvPr>
          <p:cNvSpPr/>
          <p:nvPr/>
        </p:nvSpPr>
        <p:spPr>
          <a:xfrm>
            <a:off x="6640063" y="287945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EBC66751-D1FC-4EA2-92B5-5B91C0CE103E}"/>
              </a:ext>
            </a:extLst>
          </p:cNvPr>
          <p:cNvSpPr/>
          <p:nvPr/>
        </p:nvSpPr>
        <p:spPr>
          <a:xfrm>
            <a:off x="6649588" y="343190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8FB44B0E-2DEE-498E-BAF2-79910AD8614D}"/>
              </a:ext>
            </a:extLst>
          </p:cNvPr>
          <p:cNvSpPr/>
          <p:nvPr/>
        </p:nvSpPr>
        <p:spPr>
          <a:xfrm>
            <a:off x="5658988" y="179360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25BF0D31-351B-48CB-A679-AC4BA86EFD03}"/>
              </a:ext>
            </a:extLst>
          </p:cNvPr>
          <p:cNvSpPr/>
          <p:nvPr/>
        </p:nvSpPr>
        <p:spPr>
          <a:xfrm>
            <a:off x="5668513" y="238415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96D4663B-7C24-4064-B417-943E2091BCCD}"/>
              </a:ext>
            </a:extLst>
          </p:cNvPr>
          <p:cNvSpPr/>
          <p:nvPr/>
        </p:nvSpPr>
        <p:spPr>
          <a:xfrm>
            <a:off x="5678038" y="287945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7A828B69-3535-4DCE-A6AF-3830C608C03F}"/>
              </a:ext>
            </a:extLst>
          </p:cNvPr>
          <p:cNvSpPr/>
          <p:nvPr/>
        </p:nvSpPr>
        <p:spPr>
          <a:xfrm>
            <a:off x="5687563" y="343190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FB889F-F0CC-4D3F-B635-7D6D4A874A1D}"/>
              </a:ext>
            </a:extLst>
          </p:cNvPr>
          <p:cNvSpPr txBox="1"/>
          <p:nvPr/>
        </p:nvSpPr>
        <p:spPr>
          <a:xfrm>
            <a:off x="4003470" y="4029075"/>
            <a:ext cx="485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At several inches from the pole block separation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5EE506-AE4B-4B8B-A331-8BAFDADF2C8C}"/>
              </a:ext>
            </a:extLst>
          </p:cNvPr>
          <p:cNvCxnSpPr>
            <a:cxnSpLocks/>
          </p:cNvCxnSpPr>
          <p:nvPr/>
        </p:nvCxnSpPr>
        <p:spPr>
          <a:xfrm flipH="1">
            <a:off x="5248275" y="3716323"/>
            <a:ext cx="410713" cy="258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D3EF88-C846-4FE4-8DBC-5075FAAF8027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6428557" y="3679548"/>
            <a:ext cx="265032" cy="349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100DB9-20E9-4BC1-9900-5BFAB3557F11}"/>
              </a:ext>
            </a:extLst>
          </p:cNvPr>
          <p:cNvSpPr txBox="1"/>
          <p:nvPr/>
        </p:nvSpPr>
        <p:spPr>
          <a:xfrm>
            <a:off x="5581472" y="1270007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Schematics</a:t>
            </a:r>
          </a:p>
        </p:txBody>
      </p:sp>
      <p:sp>
        <p:nvSpPr>
          <p:cNvPr id="33" name="Frame 32">
            <a:extLst>
              <a:ext uri="{FF2B5EF4-FFF2-40B4-BE49-F238E27FC236}">
                <a16:creationId xmlns:a16="http://schemas.microsoft.com/office/drawing/2014/main" id="{5B0D1C14-C929-4757-A0D7-9E139E8DA39B}"/>
              </a:ext>
            </a:extLst>
          </p:cNvPr>
          <p:cNvSpPr/>
          <p:nvPr/>
        </p:nvSpPr>
        <p:spPr>
          <a:xfrm>
            <a:off x="6621013" y="2570844"/>
            <a:ext cx="180975" cy="166989"/>
          </a:xfrm>
          <a:prstGeom prst="fram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ame 33">
            <a:extLst>
              <a:ext uri="{FF2B5EF4-FFF2-40B4-BE49-F238E27FC236}">
                <a16:creationId xmlns:a16="http://schemas.microsoft.com/office/drawing/2014/main" id="{763FD111-F46E-49C6-AA38-9C1DE8AD8FCF}"/>
              </a:ext>
            </a:extLst>
          </p:cNvPr>
          <p:cNvSpPr/>
          <p:nvPr/>
        </p:nvSpPr>
        <p:spPr>
          <a:xfrm>
            <a:off x="6640063" y="2688954"/>
            <a:ext cx="180975" cy="166989"/>
          </a:xfrm>
          <a:prstGeom prst="fram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9FFC1B7B-4B1E-462E-B494-C39B49A34A99}"/>
              </a:ext>
            </a:extLst>
          </p:cNvPr>
          <p:cNvSpPr/>
          <p:nvPr/>
        </p:nvSpPr>
        <p:spPr>
          <a:xfrm>
            <a:off x="5668513" y="2544174"/>
            <a:ext cx="180975" cy="166989"/>
          </a:xfrm>
          <a:prstGeom prst="fram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2DCEA96E-7B76-4773-AB22-99F573E96CD6}"/>
              </a:ext>
            </a:extLst>
          </p:cNvPr>
          <p:cNvSpPr/>
          <p:nvPr/>
        </p:nvSpPr>
        <p:spPr>
          <a:xfrm>
            <a:off x="5687563" y="2708004"/>
            <a:ext cx="180975" cy="166989"/>
          </a:xfrm>
          <a:prstGeom prst="fram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5D47AD-F89B-426D-ADF9-80D5219DD18C}"/>
              </a:ext>
            </a:extLst>
          </p:cNvPr>
          <p:cNvSpPr txBox="1"/>
          <p:nvPr/>
        </p:nvSpPr>
        <p:spPr>
          <a:xfrm>
            <a:off x="316069" y="4443543"/>
            <a:ext cx="4382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8 SG per coil (    ) – all azimuthal.</a:t>
            </a:r>
          </a:p>
          <a:p>
            <a:r>
              <a:rPr lang="en-US" dirty="0">
                <a:solidFill>
                  <a:srgbClr val="C00000"/>
                </a:solidFill>
              </a:rPr>
              <a:t>So 16 active coil SG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32C711-E33E-454C-A236-478076DE07B1}"/>
              </a:ext>
            </a:extLst>
          </p:cNvPr>
          <p:cNvSpPr txBox="1"/>
          <p:nvPr/>
        </p:nvSpPr>
        <p:spPr>
          <a:xfrm>
            <a:off x="127057" y="1505252"/>
            <a:ext cx="3624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4 SG per coil pole (    ) – </a:t>
            </a:r>
          </a:p>
          <a:p>
            <a:r>
              <a:rPr lang="en-US" dirty="0"/>
              <a:t>half of them axial, half - azimuthal.</a:t>
            </a:r>
          </a:p>
          <a:p>
            <a:r>
              <a:rPr lang="en-US" dirty="0">
                <a:solidFill>
                  <a:srgbClr val="C00000"/>
                </a:solidFill>
              </a:rPr>
              <a:t>8 pole SG (“half bridge”) in total</a:t>
            </a:r>
            <a:r>
              <a:rPr lang="en-US" dirty="0"/>
              <a:t>. </a:t>
            </a:r>
          </a:p>
          <a:p>
            <a:r>
              <a:rPr lang="en-US" dirty="0"/>
              <a:t>There are 2 more single gauge </a:t>
            </a:r>
          </a:p>
          <a:p>
            <a:r>
              <a:rPr lang="en-US" dirty="0"/>
              <a:t>(“quarter bridge”) azimuthal gauges per pole for assembly purposes (~same positions as </a:t>
            </a:r>
          </a:p>
          <a:p>
            <a:r>
              <a:rPr lang="en-US" dirty="0"/>
              <a:t>“half bridges”).</a:t>
            </a: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413E7C7D-E0E5-47E8-A6CB-960E4062F68D}"/>
              </a:ext>
            </a:extLst>
          </p:cNvPr>
          <p:cNvSpPr/>
          <p:nvPr/>
        </p:nvSpPr>
        <p:spPr>
          <a:xfrm>
            <a:off x="2744084" y="4563988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790A9307-B616-46E5-990B-9CA645BC21F7}"/>
              </a:ext>
            </a:extLst>
          </p:cNvPr>
          <p:cNvSpPr/>
          <p:nvPr/>
        </p:nvSpPr>
        <p:spPr>
          <a:xfrm>
            <a:off x="3041935" y="1626615"/>
            <a:ext cx="180975" cy="166989"/>
          </a:xfrm>
          <a:prstGeom prst="fram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735C1-872F-49A5-A637-4BBC12701135}"/>
              </a:ext>
            </a:extLst>
          </p:cNvPr>
          <p:cNvSpPr txBox="1"/>
          <p:nvPr/>
        </p:nvSpPr>
        <p:spPr>
          <a:xfrm>
            <a:off x="374650" y="5299982"/>
            <a:ext cx="3942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Those are “standard” positions for the </a:t>
            </a:r>
          </a:p>
          <a:p>
            <a:r>
              <a:rPr lang="en-US" dirty="0">
                <a:solidFill>
                  <a:srgbClr val="0070C0"/>
                </a:solidFill>
              </a:rPr>
              <a:t>measurements but now we read both </a:t>
            </a:r>
          </a:p>
          <a:p>
            <a:r>
              <a:rPr lang="en-US" dirty="0">
                <a:solidFill>
                  <a:srgbClr val="0070C0"/>
                </a:solidFill>
              </a:rPr>
              <a:t>azimuthal/axial directions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0DB435-312D-455A-A11F-3DCEA1ED33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743" b="25614"/>
          <a:stretch/>
        </p:blipFill>
        <p:spPr>
          <a:xfrm>
            <a:off x="4909002" y="4525415"/>
            <a:ext cx="4056712" cy="16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Layers 3-4 pole strain gauges – </a:t>
            </a:r>
            <a:br>
              <a:rPr lang="en-US" sz="2400" dirty="0"/>
            </a:br>
            <a:r>
              <a:rPr lang="en-US" sz="2400" dirty="0"/>
              <a:t>positions and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8</a:t>
            </a:fld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7D04B0-A1F7-4229-BFFA-7BCA23A04B56}"/>
              </a:ext>
            </a:extLst>
          </p:cNvPr>
          <p:cNvSpPr txBox="1"/>
          <p:nvPr/>
        </p:nvSpPr>
        <p:spPr>
          <a:xfrm>
            <a:off x="-21509" y="4320453"/>
            <a:ext cx="5458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groove hosts one azimuthal and one axial gauge.</a:t>
            </a:r>
          </a:p>
          <a:p>
            <a:r>
              <a:rPr lang="en-US" dirty="0">
                <a:solidFill>
                  <a:srgbClr val="C00000"/>
                </a:solidFill>
              </a:rPr>
              <a:t>12 L3 and L4 pole SG (“half bridge”)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1C265BC-8045-4599-A105-761EC30CD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28" y="1610140"/>
            <a:ext cx="5372194" cy="12540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0C79CA7-951C-40BE-B724-77CE274EF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28" y="3028426"/>
            <a:ext cx="5505350" cy="1262805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A7DBD575-F7E1-4F30-8B3A-DCD15F1B35CD}"/>
              </a:ext>
            </a:extLst>
          </p:cNvPr>
          <p:cNvSpPr/>
          <p:nvPr/>
        </p:nvSpPr>
        <p:spPr>
          <a:xfrm>
            <a:off x="2057425" y="3103927"/>
            <a:ext cx="1417739" cy="679508"/>
          </a:xfrm>
          <a:prstGeom prst="ellipse">
            <a:avLst/>
          </a:prstGeom>
          <a:noFill/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886D0F2-9334-413F-8EBD-05AD067A2AF2}"/>
              </a:ext>
            </a:extLst>
          </p:cNvPr>
          <p:cNvSpPr/>
          <p:nvPr/>
        </p:nvSpPr>
        <p:spPr>
          <a:xfrm>
            <a:off x="3820513" y="3122103"/>
            <a:ext cx="1417739" cy="679508"/>
          </a:xfrm>
          <a:prstGeom prst="ellipse">
            <a:avLst/>
          </a:prstGeom>
          <a:noFill/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E34475A-E8F2-4A53-B348-84709344854B}"/>
              </a:ext>
            </a:extLst>
          </p:cNvPr>
          <p:cNvSpPr/>
          <p:nvPr/>
        </p:nvSpPr>
        <p:spPr>
          <a:xfrm>
            <a:off x="1998702" y="1996579"/>
            <a:ext cx="1476462" cy="555173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95494D-62C6-44BC-9459-2C6A5BE27EC3}"/>
              </a:ext>
            </a:extLst>
          </p:cNvPr>
          <p:cNvSpPr/>
          <p:nvPr/>
        </p:nvSpPr>
        <p:spPr>
          <a:xfrm>
            <a:off x="3552065" y="1996579"/>
            <a:ext cx="1103826" cy="501839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11D191F-EF57-4284-BE51-0E6F1F31289A}"/>
              </a:ext>
            </a:extLst>
          </p:cNvPr>
          <p:cNvSpPr/>
          <p:nvPr/>
        </p:nvSpPr>
        <p:spPr>
          <a:xfrm>
            <a:off x="2057425" y="3858936"/>
            <a:ext cx="1417739" cy="432295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F81206-6DF0-4AE2-A0B7-ABC9636B4EAF}"/>
              </a:ext>
            </a:extLst>
          </p:cNvPr>
          <p:cNvSpPr txBox="1"/>
          <p:nvPr/>
        </p:nvSpPr>
        <p:spPr>
          <a:xfrm>
            <a:off x="906771" y="1867834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45BB52-8AC9-4CEA-9436-07CC2385E8B2}"/>
              </a:ext>
            </a:extLst>
          </p:cNvPr>
          <p:cNvSpPr txBox="1"/>
          <p:nvPr/>
        </p:nvSpPr>
        <p:spPr>
          <a:xfrm>
            <a:off x="999961" y="302842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05DF42-BA0E-4CB3-94AC-E049B271825D}"/>
              </a:ext>
            </a:extLst>
          </p:cNvPr>
          <p:cNvSpPr txBox="1"/>
          <p:nvPr/>
        </p:nvSpPr>
        <p:spPr>
          <a:xfrm>
            <a:off x="4909476" y="184336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 SG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CA6CF0-F1FC-4E7A-8E87-26B9295017E3}"/>
              </a:ext>
            </a:extLst>
          </p:cNvPr>
          <p:cNvSpPr txBox="1"/>
          <p:nvPr/>
        </p:nvSpPr>
        <p:spPr>
          <a:xfrm>
            <a:off x="1478969" y="359876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 SG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5C553E-6E9C-4BB8-B00C-C9141CD4A656}"/>
              </a:ext>
            </a:extLst>
          </p:cNvPr>
          <p:cNvSpPr txBox="1"/>
          <p:nvPr/>
        </p:nvSpPr>
        <p:spPr>
          <a:xfrm>
            <a:off x="4365403" y="3672598"/>
            <a:ext cx="130587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Used for wiring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DF721-BF12-489A-95C0-AF634921E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197" y="4063530"/>
            <a:ext cx="3305175" cy="13525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1E5092F-62AE-4AEF-992F-86E8CA546CCD}"/>
              </a:ext>
            </a:extLst>
          </p:cNvPr>
          <p:cNvSpPr/>
          <p:nvPr/>
        </p:nvSpPr>
        <p:spPr>
          <a:xfrm>
            <a:off x="5386162" y="4162218"/>
            <a:ext cx="1417739" cy="679508"/>
          </a:xfrm>
          <a:prstGeom prst="ellipse">
            <a:avLst/>
          </a:prstGeom>
          <a:noFill/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E1B7BE-809B-4B30-BD60-1FC8F1574608}"/>
              </a:ext>
            </a:extLst>
          </p:cNvPr>
          <p:cNvSpPr/>
          <p:nvPr/>
        </p:nvSpPr>
        <p:spPr>
          <a:xfrm>
            <a:off x="7241528" y="4030799"/>
            <a:ext cx="1417739" cy="679508"/>
          </a:xfrm>
          <a:prstGeom prst="ellipse">
            <a:avLst/>
          </a:prstGeom>
          <a:noFill/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23CBCE-1E78-4294-8A20-26BE4DBC40EF}"/>
              </a:ext>
            </a:extLst>
          </p:cNvPr>
          <p:cNvSpPr/>
          <p:nvPr/>
        </p:nvSpPr>
        <p:spPr>
          <a:xfrm>
            <a:off x="5463197" y="5008268"/>
            <a:ext cx="1417739" cy="432295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39B001-4B77-467B-9B7D-E77FC9E4AB73}"/>
              </a:ext>
            </a:extLst>
          </p:cNvPr>
          <p:cNvSpPr txBox="1"/>
          <p:nvPr/>
        </p:nvSpPr>
        <p:spPr>
          <a:xfrm>
            <a:off x="6278965" y="2045427"/>
            <a:ext cx="2741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Locations were discussed </a:t>
            </a:r>
          </a:p>
          <a:p>
            <a:r>
              <a:rPr lang="en-US" dirty="0">
                <a:solidFill>
                  <a:srgbClr val="0070C0"/>
                </a:solidFill>
              </a:rPr>
              <a:t>with LBNL.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916E6-CC54-48A4-B20E-C14490FCB4D3}"/>
              </a:ext>
            </a:extLst>
          </p:cNvPr>
          <p:cNvSpPr/>
          <p:nvPr/>
        </p:nvSpPr>
        <p:spPr>
          <a:xfrm>
            <a:off x="136363" y="5828014"/>
            <a:ext cx="7368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16 skin SG (“half bridge”) </a:t>
            </a:r>
            <a:r>
              <a:rPr lang="en-US" sz="1600" dirty="0"/>
              <a:t>and</a:t>
            </a:r>
            <a:r>
              <a:rPr lang="en-US" sz="1600" dirty="0">
                <a:solidFill>
                  <a:srgbClr val="C00000"/>
                </a:solidFill>
              </a:rPr>
              <a:t> 18 bullet SG (including TC) </a:t>
            </a:r>
            <a:r>
              <a:rPr lang="en-US" sz="1600" dirty="0"/>
              <a:t>will also be instrumented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23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Wiring – “traces”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59" y="1346959"/>
            <a:ext cx="8128932" cy="4184547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Traces: </a:t>
            </a:r>
            <a:r>
              <a:rPr lang="pt-BR" sz="2000" dirty="0"/>
              <a:t>25 </a:t>
            </a:r>
            <a:r>
              <a:rPr lang="pt-BR" sz="2000" dirty="0">
                <a:sym typeface="Symbol" panose="05050102010706020507" pitchFamily="18" charset="2"/>
              </a:rPr>
              <a:t></a:t>
            </a:r>
            <a:r>
              <a:rPr lang="pt-BR" sz="2000" dirty="0"/>
              <a:t>m SS on 1 mil Kapton; etched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Incorporate heaters and wiring for VT and SG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pt-BR" sz="1600" dirty="0"/>
              <a:t>Minimal distance of 2 mm between </a:t>
            </a:r>
          </a:p>
          <a:p>
            <a:pPr marL="342900" lvl="1" indent="0">
              <a:buSzPct val="65000"/>
              <a:buNone/>
            </a:pPr>
            <a:r>
              <a:rPr lang="pt-BR" sz="1600" dirty="0"/>
              <a:t>     VT strips and 5 mm from heaters</a:t>
            </a:r>
          </a:p>
          <a:p>
            <a:pPr marL="342900" lvl="1" indent="0">
              <a:buSzPct val="65000"/>
              <a:buNone/>
            </a:pPr>
            <a:endParaRPr lang="pt-BR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pt-BR" sz="2000" dirty="0"/>
              <a:t>All wiring for </a:t>
            </a:r>
            <a:r>
              <a:rPr lang="pt-BR" sz="2000" u="sng" dirty="0"/>
              <a:t>coils 2, 3 and 4</a:t>
            </a:r>
            <a:r>
              <a:rPr lang="pt-BR" sz="2000" dirty="0"/>
              <a:t> goes</a:t>
            </a:r>
          </a:p>
          <a:p>
            <a:pPr marL="0" indent="0">
              <a:buSzPct val="65000"/>
              <a:buNone/>
            </a:pPr>
            <a:r>
              <a:rPr lang="pt-BR" sz="2000" dirty="0"/>
              <a:t>    through the traces on </a:t>
            </a:r>
            <a:r>
              <a:rPr lang="pt-BR" sz="2000" u="sng" dirty="0"/>
              <a:t>layer 2 and 4</a:t>
            </a:r>
            <a:br>
              <a:rPr lang="pt-BR" sz="2000" u="sng" dirty="0"/>
            </a:br>
            <a:endParaRPr lang="pt-BR" sz="2000" u="sng" dirty="0"/>
          </a:p>
          <a:p>
            <a:pPr lvl="0">
              <a:buSzPct val="6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F497D"/>
                </a:solidFill>
              </a:rPr>
              <a:t>Wiring for layer 1 is “old-fashioned”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      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" y="4450977"/>
            <a:ext cx="5363603" cy="911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4" b="38148"/>
          <a:stretch/>
        </p:blipFill>
        <p:spPr>
          <a:xfrm>
            <a:off x="5007841" y="4394525"/>
            <a:ext cx="4060658" cy="11279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48519" y="5530432"/>
            <a:ext cx="9024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Traces in layer 2 and 4 carry the coil voltage/strain gauge signals and make the heaters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DAAC6F-7786-4A1C-99D9-7A64A6135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325" y="2070598"/>
            <a:ext cx="2846993" cy="1524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11B227-1B70-411B-9FEB-1E1BB0628639}"/>
              </a:ext>
            </a:extLst>
          </p:cNvPr>
          <p:cNvSpPr txBox="1"/>
          <p:nvPr/>
        </p:nvSpPr>
        <p:spPr>
          <a:xfrm>
            <a:off x="5157292" y="3542516"/>
            <a:ext cx="173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Layers:   </a:t>
            </a:r>
            <a:r>
              <a:rPr lang="en-US" sz="1600" dirty="0">
                <a:solidFill>
                  <a:srgbClr val="002060"/>
                </a:solidFill>
              </a:rPr>
              <a:t>4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92D050"/>
                </a:solidFill>
              </a:rPr>
              <a:t>3</a:t>
            </a:r>
            <a:r>
              <a:rPr lang="en-US" sz="1600" dirty="0"/>
              <a:t> 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FF00FF"/>
                </a:solidFill>
              </a:rPr>
              <a:t>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33C13-66D1-43AE-BC90-34066DE17673}"/>
              </a:ext>
            </a:extLst>
          </p:cNvPr>
          <p:cNvSpPr txBox="1"/>
          <p:nvPr/>
        </p:nvSpPr>
        <p:spPr>
          <a:xfrm>
            <a:off x="4937923" y="2306748"/>
            <a:ext cx="8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9E1D85-7E85-4D81-BE12-9662198520EA}"/>
              </a:ext>
            </a:extLst>
          </p:cNvPr>
          <p:cNvSpPr txBox="1"/>
          <p:nvPr/>
        </p:nvSpPr>
        <p:spPr>
          <a:xfrm>
            <a:off x="8052215" y="2258268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5920B-3A15-4E04-AF37-693AF32D7F64}"/>
              </a:ext>
            </a:extLst>
          </p:cNvPr>
          <p:cNvSpPr txBox="1"/>
          <p:nvPr/>
        </p:nvSpPr>
        <p:spPr>
          <a:xfrm>
            <a:off x="3656087" y="5912752"/>
            <a:ext cx="311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Developed together with LBNL</a:t>
            </a:r>
          </a:p>
        </p:txBody>
      </p:sp>
    </p:spTree>
    <p:extLst>
      <p:ext uri="{BB962C8B-B14F-4D97-AF65-F5344CB8AC3E}">
        <p14:creationId xmlns:p14="http://schemas.microsoft.com/office/powerpoint/2010/main" val="3099779126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60155</TotalTime>
  <Words>1945</Words>
  <Application>Microsoft Office PowerPoint</Application>
  <PresentationFormat>On-screen Show (4:3)</PresentationFormat>
  <Paragraphs>399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Calibri</vt:lpstr>
      <vt:lpstr>Calibri,Helvetica,sans-serif</vt:lpstr>
      <vt:lpstr>Courier New</vt:lpstr>
      <vt:lpstr>Franklin Gothic Book</vt:lpstr>
      <vt:lpstr>Franklin Gothic Medium</vt:lpstr>
      <vt:lpstr>Helvetica</vt:lpstr>
      <vt:lpstr>Symbol</vt:lpstr>
      <vt:lpstr>Wingdings</vt:lpstr>
      <vt:lpstr>ATAP No Footer</vt:lpstr>
      <vt:lpstr>1_ATAP No Footer</vt:lpstr>
      <vt:lpstr>PowerPoint Presentation</vt:lpstr>
      <vt:lpstr>Collaboration efforts</vt:lpstr>
      <vt:lpstr>Instrumentation - overview</vt:lpstr>
      <vt:lpstr>Voltage taps and heaters for 15 T coils</vt:lpstr>
      <vt:lpstr>Voltage tap schematics</vt:lpstr>
      <vt:lpstr>Strain gauges – half bridges where possible</vt:lpstr>
      <vt:lpstr>Layer 1 pole and coil strain gauges –  positions and type</vt:lpstr>
      <vt:lpstr>Layers 3-4 pole strain gauges –  positions and type</vt:lpstr>
      <vt:lpstr>Wiring – “traces” </vt:lpstr>
      <vt:lpstr>Quench antenna</vt:lpstr>
      <vt:lpstr>Acoustics</vt:lpstr>
      <vt:lpstr>Magnet Test Plan Overview</vt:lpstr>
      <vt:lpstr>Magnetic measurements</vt:lpstr>
      <vt:lpstr>Summary</vt:lpstr>
      <vt:lpstr>Back up</vt:lpstr>
      <vt:lpstr>Magnet safety </vt:lpstr>
      <vt:lpstr>Skin and bullet strain gauges</vt:lpstr>
      <vt:lpstr>Protection heaters</vt:lpstr>
      <vt:lpstr>DAQ channels</vt:lpstr>
      <vt:lpstr>Documentation</vt:lpstr>
      <vt:lpstr>Risks and mitigation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Stoyan Emilov Stoynev</cp:lastModifiedBy>
  <cp:revision>529</cp:revision>
  <cp:lastPrinted>2019-01-15T18:48:17Z</cp:lastPrinted>
  <dcterms:created xsi:type="dcterms:W3CDTF">2015-07-10T17:44:33Z</dcterms:created>
  <dcterms:modified xsi:type="dcterms:W3CDTF">2019-01-15T22:14:16Z</dcterms:modified>
</cp:coreProperties>
</file>