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750" r:id="rId2"/>
    <p:sldId id="735" r:id="rId3"/>
    <p:sldId id="751" r:id="rId4"/>
    <p:sldId id="752" r:id="rId5"/>
    <p:sldId id="765" r:id="rId6"/>
    <p:sldId id="737" r:id="rId7"/>
    <p:sldId id="755" r:id="rId8"/>
    <p:sldId id="756" r:id="rId9"/>
    <p:sldId id="757" r:id="rId10"/>
    <p:sldId id="775" r:id="rId11"/>
    <p:sldId id="758" r:id="rId12"/>
    <p:sldId id="771" r:id="rId13"/>
    <p:sldId id="762" r:id="rId14"/>
    <p:sldId id="768" r:id="rId15"/>
    <p:sldId id="777" r:id="rId16"/>
    <p:sldId id="776" r:id="rId17"/>
    <p:sldId id="761" r:id="rId18"/>
    <p:sldId id="772" r:id="rId19"/>
    <p:sldId id="760" r:id="rId20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60">
          <p15:clr>
            <a:srgbClr val="A4A3A4"/>
          </p15:clr>
        </p15:guide>
        <p15:guide id="2" orient="horz" pos="1010">
          <p15:clr>
            <a:srgbClr val="A4A3A4"/>
          </p15:clr>
        </p15:guide>
        <p15:guide id="3" orient="horz" pos="3630">
          <p15:clr>
            <a:srgbClr val="A4A3A4"/>
          </p15:clr>
        </p15:guide>
        <p15:guide id="4" orient="horz" pos="2309">
          <p15:clr>
            <a:srgbClr val="A4A3A4"/>
          </p15:clr>
        </p15:guide>
        <p15:guide id="5" pos="5471">
          <p15:clr>
            <a:srgbClr val="A4A3A4"/>
          </p15:clr>
        </p15:guide>
        <p15:guide id="6" pos="295">
          <p15:clr>
            <a:srgbClr val="A4A3A4"/>
          </p15:clr>
        </p15:guide>
        <p15:guide id="7">
          <p15:clr>
            <a:srgbClr val="A4A3A4"/>
          </p15:clr>
        </p15:guide>
        <p15:guide id="8" pos="2075">
          <p15:clr>
            <a:srgbClr val="A4A3A4"/>
          </p15:clr>
        </p15:guide>
        <p15:guide id="9" pos="3889">
          <p15:clr>
            <a:srgbClr val="A4A3A4"/>
          </p15:clr>
        </p15:guide>
        <p15:guide id="10" pos="3679">
          <p15:clr>
            <a:srgbClr val="A4A3A4"/>
          </p15:clr>
        </p15:guide>
        <p15:guide id="11" pos="2852">
          <p15:clr>
            <a:srgbClr val="A4A3A4"/>
          </p15:clr>
        </p15:guide>
        <p15:guide id="12" pos="187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BE2"/>
    <a:srgbClr val="89898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32" autoAdjust="0"/>
    <p:restoredTop sz="93068"/>
  </p:normalViewPr>
  <p:slideViewPr>
    <p:cSldViewPr snapToGrid="0" snapToObjects="1">
      <p:cViewPr varScale="1">
        <p:scale>
          <a:sx n="82" d="100"/>
          <a:sy n="82" d="100"/>
        </p:scale>
        <p:origin x="1800" y="62"/>
      </p:cViewPr>
      <p:guideLst>
        <p:guide orient="horz" pos="2560"/>
        <p:guide orient="horz" pos="1010"/>
        <p:guide orient="horz" pos="3630"/>
        <p:guide orient="horz" pos="2309"/>
        <p:guide pos="5471"/>
        <p:guide pos="295"/>
        <p:guide/>
        <p:guide pos="2075"/>
        <p:guide pos="3889"/>
        <p:guide pos="3679"/>
        <p:guide pos="2852"/>
        <p:guide pos="187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5994"/>
    </p:cViewPr>
  </p:sorterViewPr>
  <p:notesViewPr>
    <p:cSldViewPr snapToGrid="0" snapToObjects="1">
      <p:cViewPr varScale="1">
        <p:scale>
          <a:sx n="114" d="100"/>
          <a:sy n="114" d="100"/>
        </p:scale>
        <p:origin x="-4192" y="-11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Workbook2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77294037094468"/>
          <c:y val="8.0378321850393702E-2"/>
          <c:w val="0.758665992439018"/>
          <c:h val="0.71333415354330698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shared memory</c:v>
                </c:pt>
              </c:strCache>
            </c:strRef>
          </c:tx>
          <c:xVal>
            <c:numRef>
              <c:f>Sheet1!$A$2:$A$7</c:f>
              <c:numCache>
                <c:formatCode>General</c:formatCode>
                <c:ptCount val="6"/>
                <c:pt idx="0">
                  <c:v>2</c:v>
                </c:pt>
                <c:pt idx="1">
                  <c:v>4</c:v>
                </c:pt>
                <c:pt idx="2">
                  <c:v>6</c:v>
                </c:pt>
                <c:pt idx="3">
                  <c:v>8</c:v>
                </c:pt>
                <c:pt idx="4">
                  <c:v>12</c:v>
                </c:pt>
                <c:pt idx="5">
                  <c:v>16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11.14</c:v>
                </c:pt>
                <c:pt idx="1">
                  <c:v>8.19</c:v>
                </c:pt>
                <c:pt idx="2">
                  <c:v>6.07</c:v>
                </c:pt>
                <c:pt idx="3">
                  <c:v>6.39</c:v>
                </c:pt>
                <c:pt idx="4">
                  <c:v>6.18</c:v>
                </c:pt>
                <c:pt idx="5">
                  <c:v>6.1099999999999994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12-4D63-8B95-8D97C951F36D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distributed memory</c:v>
                </c:pt>
              </c:strCache>
            </c:strRef>
          </c:tx>
          <c:xVal>
            <c:numRef>
              <c:f>Sheet1!$D$2:$D$7</c:f>
              <c:numCache>
                <c:formatCode>General</c:formatCode>
                <c:ptCount val="6"/>
                <c:pt idx="0">
                  <c:v>4</c:v>
                </c:pt>
                <c:pt idx="1">
                  <c:v>8</c:v>
                </c:pt>
                <c:pt idx="2">
                  <c:v>16</c:v>
                </c:pt>
                <c:pt idx="3">
                  <c:v>32</c:v>
                </c:pt>
                <c:pt idx="4">
                  <c:v>40</c:v>
                </c:pt>
                <c:pt idx="5">
                  <c:v>48</c:v>
                </c:pt>
              </c:numCache>
            </c:numRef>
          </c:xVal>
          <c:yVal>
            <c:numRef>
              <c:f>Sheet1!$E$2:$E$7</c:f>
              <c:numCache>
                <c:formatCode>General</c:formatCode>
                <c:ptCount val="6"/>
                <c:pt idx="0">
                  <c:v>2.48</c:v>
                </c:pt>
                <c:pt idx="1">
                  <c:v>2.14</c:v>
                </c:pt>
                <c:pt idx="2">
                  <c:v>1.28</c:v>
                </c:pt>
                <c:pt idx="3">
                  <c:v>0.84</c:v>
                </c:pt>
                <c:pt idx="4">
                  <c:v>0.92200000000000004</c:v>
                </c:pt>
                <c:pt idx="5">
                  <c:v>0.78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12-4D63-8B95-8D97C951F3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38437432"/>
        <c:axId val="2136734360"/>
      </c:scatterChart>
      <c:valAx>
        <c:axId val="2138437432"/>
        <c:scaling>
          <c:logBase val="2"/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Number of Cores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6734360"/>
        <c:crosses val="autoZero"/>
        <c:crossBetween val="midCat"/>
      </c:valAx>
      <c:valAx>
        <c:axId val="213673436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600">
                    <a:latin typeface="Arial" panose="020B0604020202020204" pitchFamily="34" charset="0"/>
                    <a:cs typeface="Arial" panose="020B0604020202020204" pitchFamily="34" charset="0"/>
                  </a:rPr>
                  <a:t>Solution Time [hours]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21384374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2879090561250199"/>
          <c:y val="9.1017778051181095E-2"/>
          <c:w val="0.54822361399198505"/>
          <c:h val="0.22915354330708701"/>
        </c:manualLayout>
      </c:layout>
      <c:overlay val="0"/>
      <c:txPr>
        <a:bodyPr/>
        <a:lstStyle/>
        <a:p>
          <a:pPr>
            <a:defRPr sz="1400">
              <a:latin typeface="Arial" panose="020B0604020202020204" pitchFamily="34" charset="0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B9D2C41-C2D0-FF45-8B99-3885B7F78EB1}" type="datetimeFigureOut">
              <a:rPr lang="en-US" smtClean="0"/>
              <a:pPr/>
              <a:t>1/16/2019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9AC406-2681-664E-BB07-370330405A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687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948ED6-3360-EB40-9D40-476C2156E9E8}" type="datetimeFigureOut">
              <a:rPr lang="en-US" smtClean="0"/>
              <a:pPr/>
              <a:t>1/16/2019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8C10DA6-9909-7D4F-83A2-7593F71DDB5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8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C10DA6-9909-7D4F-83A2-7593F71DDB5D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854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603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60714_001-2-Edit_blueppt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t="17632" r="5976" b="20233"/>
          <a:stretch/>
        </p:blipFill>
        <p:spPr>
          <a:xfrm>
            <a:off x="0" y="0"/>
            <a:ext cx="9144000" cy="631372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891939"/>
            <a:ext cx="9144000" cy="1421788"/>
          </a:xfrm>
          <a:prstGeom prst="rect">
            <a:avLst/>
          </a:prstGeom>
          <a:gradFill>
            <a:gsLst>
              <a:gs pos="0">
                <a:schemeClr val="tx2">
                  <a:alpha val="61000"/>
                </a:schemeClr>
              </a:gs>
              <a:gs pos="100000">
                <a:schemeClr val="accent3">
                  <a:alpha val="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789" y="4891939"/>
            <a:ext cx="8226425" cy="805052"/>
          </a:xfrm>
        </p:spPr>
        <p:txBody>
          <a:bodyPr anchor="b" anchorCtr="0"/>
          <a:lstStyle>
            <a:lvl1pPr marL="0" indent="0" algn="ctr">
              <a:buNone/>
              <a:defRPr>
                <a:solidFill>
                  <a:schemeClr val="bg1"/>
                </a:solidFill>
                <a:latin typeface="+mn-lt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2183808"/>
            <a:ext cx="9144000" cy="2183808"/>
          </a:xfrm>
          <a:prstGeom prst="rect">
            <a:avLst/>
          </a:prstGeom>
          <a:solidFill>
            <a:srgbClr val="00395A">
              <a:alpha val="90000"/>
            </a:srgb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458788" y="2538981"/>
            <a:ext cx="8226426" cy="1574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335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9143999" cy="1143000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7572" y="0"/>
            <a:ext cx="6436428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591" y="123515"/>
            <a:ext cx="2477816" cy="88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0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tx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125" y="6356350"/>
            <a:ext cx="516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898989"/>
                </a:solidFill>
              </a:defRPr>
            </a:lvl1pPr>
          </a:lstStyle>
          <a:p>
            <a:fld id="{D260E43B-7F43-FA45-AAB7-E054FD6CC4E3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-158720" y="-142629"/>
            <a:ext cx="9447494" cy="7137992"/>
            <a:chOff x="-158720" y="-142629"/>
            <a:chExt cx="9447494" cy="7137992"/>
          </a:xfrm>
        </p:grpSpPr>
        <p:grpSp>
          <p:nvGrpSpPr>
            <p:cNvPr id="11" name="Group 10"/>
            <p:cNvGrpSpPr/>
            <p:nvPr userDrawn="1"/>
          </p:nvGrpSpPr>
          <p:grpSpPr>
            <a:xfrm>
              <a:off x="467806" y="6873248"/>
              <a:ext cx="8217866" cy="122115"/>
              <a:chOff x="467806" y="6873248"/>
              <a:chExt cx="8217866" cy="122115"/>
            </a:xfrm>
          </p:grpSpPr>
          <p:cxnSp>
            <p:nvCxnSpPr>
              <p:cNvPr id="39" name="Straight Connector 38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1" name="Group 40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5" name="Straight Connector 4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43" name="Straight Connector 42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 userDrawn="1"/>
          </p:nvGrpSpPr>
          <p:grpSpPr>
            <a:xfrm>
              <a:off x="467806" y="-142629"/>
              <a:ext cx="8217866" cy="122115"/>
              <a:chOff x="467806" y="6873248"/>
              <a:chExt cx="8217866" cy="122115"/>
            </a:xfrm>
          </p:grpSpPr>
          <p:cxnSp>
            <p:nvCxnSpPr>
              <p:cNvPr id="31" name="Straight Connector 30"/>
              <p:cNvCxnSpPr/>
              <p:nvPr userDrawn="1"/>
            </p:nvCxnSpPr>
            <p:spPr>
              <a:xfrm>
                <a:off x="467806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>
              <a:xfrm>
                <a:off x="8685672" y="687324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2"/>
              <p:cNvGrpSpPr/>
              <p:nvPr userDrawn="1"/>
            </p:nvGrpSpPr>
            <p:grpSpPr>
              <a:xfrm>
                <a:off x="57150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7" name="Straight Connector 36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" name="Group 33"/>
              <p:cNvGrpSpPr/>
              <p:nvPr userDrawn="1"/>
            </p:nvGrpSpPr>
            <p:grpSpPr>
              <a:xfrm>
                <a:off x="2971800" y="6873248"/>
                <a:ext cx="457200" cy="122115"/>
                <a:chOff x="5715000" y="6873248"/>
                <a:chExt cx="457200" cy="122115"/>
              </a:xfrm>
            </p:grpSpPr>
            <p:cxnSp>
              <p:nvCxnSpPr>
                <p:cNvPr id="35" name="Straight Connector 34"/>
                <p:cNvCxnSpPr/>
                <p:nvPr userDrawn="1"/>
              </p:nvCxnSpPr>
              <p:spPr>
                <a:xfrm>
                  <a:off x="61722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 userDrawn="1"/>
              </p:nvCxnSpPr>
              <p:spPr>
                <a:xfrm>
                  <a:off x="5715000" y="6873248"/>
                  <a:ext cx="0" cy="122115"/>
                </a:xfrm>
                <a:prstGeom prst="line">
                  <a:avLst/>
                </a:prstGeom>
                <a:ln w="3175"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 userDrawn="1"/>
          </p:nvGrpSpPr>
          <p:grpSpPr>
            <a:xfrm>
              <a:off x="-158720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25" name="Straight Connector 24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/>
            <p:cNvGrpSpPr/>
            <p:nvPr userDrawn="1"/>
          </p:nvGrpSpPr>
          <p:grpSpPr>
            <a:xfrm>
              <a:off x="9166659" y="1143066"/>
              <a:ext cx="122115" cy="5029134"/>
              <a:chOff x="-158720" y="1143066"/>
              <a:chExt cx="122115" cy="5029134"/>
            </a:xfrm>
          </p:grpSpPr>
          <p:cxnSp>
            <p:nvCxnSpPr>
              <p:cNvPr id="17" name="Straight Connector 16"/>
              <p:cNvCxnSpPr/>
              <p:nvPr userDrawn="1"/>
            </p:nvCxnSpPr>
            <p:spPr>
              <a:xfrm rot="5400000">
                <a:off x="-97662" y="1082008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>
              <a:xfrm rot="5400000">
                <a:off x="-97662" y="1539143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>
              <a:xfrm rot="5400000">
                <a:off x="-97662" y="6111142"/>
                <a:ext cx="0" cy="122115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>
              <a:xfrm flipH="1">
                <a:off x="-158720" y="4075647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>
              <a:xfrm flipH="1">
                <a:off x="-158720" y="3679446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>
              <a:xfrm flipH="1">
                <a:off x="-158720" y="5773880"/>
                <a:ext cx="122113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Rectangle 46"/>
          <p:cNvSpPr/>
          <p:nvPr/>
        </p:nvSpPr>
        <p:spPr>
          <a:xfrm>
            <a:off x="459" y="6323774"/>
            <a:ext cx="9166199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" name="Picture 47" descr="RGB_White-Seal_White-Mark_SC_Horizontal–400dp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2"/>
          </a:solidFill>
          <a:latin typeface="+mj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Courier New"/>
        <a:buChar char="o"/>
        <a:defRPr sz="2000" kern="1200">
          <a:solidFill>
            <a:srgbClr val="1F497D"/>
          </a:solidFill>
          <a:latin typeface="+mj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1F497D"/>
          </a:solidFill>
          <a:latin typeface="+mj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1F497D"/>
          </a:solidFill>
          <a:latin typeface="+mj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1F497D"/>
          </a:solidFill>
          <a:latin typeface="+mj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8788" y="5101489"/>
            <a:ext cx="8226425" cy="1035038"/>
          </a:xfrm>
        </p:spPr>
        <p:txBody>
          <a:bodyPr>
            <a:normAutofit/>
          </a:bodyPr>
          <a:lstStyle/>
          <a:p>
            <a:r>
              <a:rPr lang="en-US" sz="1800" b="1" dirty="0" smtClean="0"/>
              <a:t>Lucas Brouwer</a:t>
            </a:r>
          </a:p>
          <a:p>
            <a:r>
              <a:rPr lang="en-US" sz="1800" b="1" dirty="0" smtClean="0"/>
              <a:t>US Magnet Development Program</a:t>
            </a:r>
            <a:endParaRPr lang="en-US" sz="1800" b="1" dirty="0"/>
          </a:p>
          <a:p>
            <a:r>
              <a:rPr lang="en-US" sz="1800" dirty="0" smtClean="0"/>
              <a:t>Lawrence Berkeley National Laboratory</a:t>
            </a:r>
            <a:endParaRPr lang="en-US" sz="1800" dirty="0"/>
          </a:p>
        </p:txBody>
      </p:sp>
      <p:sp>
        <p:nvSpPr>
          <p:cNvPr id="3" name="Rectangle 2"/>
          <p:cNvSpPr/>
          <p:nvPr/>
        </p:nvSpPr>
        <p:spPr>
          <a:xfrm>
            <a:off x="458787" y="2307245"/>
            <a:ext cx="822642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Mechanical Design in the CCT Program </a:t>
            </a:r>
          </a:p>
          <a:p>
            <a:pPr algn="ctr"/>
            <a:endParaRPr lang="en-US" sz="1600" dirty="0" smtClean="0">
              <a:solidFill>
                <a:srgbClr val="FFFFFF"/>
              </a:solidFill>
            </a:endParaRP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January 16</a:t>
            </a:r>
            <a:r>
              <a:rPr lang="en-US" sz="2000" baseline="30000" dirty="0" smtClean="0">
                <a:solidFill>
                  <a:srgbClr val="FFFFFF"/>
                </a:solidFill>
              </a:rPr>
              <a:t>th</a:t>
            </a:r>
            <a:r>
              <a:rPr lang="en-US" sz="2000" dirty="0" smtClean="0">
                <a:solidFill>
                  <a:srgbClr val="FFFFFF"/>
                </a:solidFill>
              </a:rPr>
              <a:t> 2018</a:t>
            </a:r>
          </a:p>
          <a:p>
            <a:pPr algn="ctr"/>
            <a:r>
              <a:rPr lang="en-US" sz="2000" dirty="0" smtClean="0">
                <a:solidFill>
                  <a:srgbClr val="FFFFFF"/>
                </a:solidFill>
              </a:rPr>
              <a:t>3</a:t>
            </a:r>
            <a:r>
              <a:rPr lang="en-US" sz="2000" baseline="30000" dirty="0" smtClean="0">
                <a:solidFill>
                  <a:srgbClr val="FFFFFF"/>
                </a:solidFill>
              </a:rPr>
              <a:t>rd</a:t>
            </a:r>
            <a:r>
              <a:rPr lang="en-US" sz="2000" dirty="0" smtClean="0">
                <a:solidFill>
                  <a:srgbClr val="FFFFFF"/>
                </a:solidFill>
              </a:rPr>
              <a:t> MDP </a:t>
            </a:r>
            <a:r>
              <a:rPr lang="en-US" sz="2000" dirty="0">
                <a:solidFill>
                  <a:srgbClr val="FFFFFF"/>
                </a:solidFill>
              </a:rPr>
              <a:t>Collaboration Meeting: </a:t>
            </a:r>
            <a:r>
              <a:rPr lang="en-US" sz="2000" dirty="0" smtClean="0">
                <a:solidFill>
                  <a:srgbClr val="FFFFFF"/>
                </a:solidFill>
              </a:rPr>
              <a:t>FNAL</a:t>
            </a:r>
            <a:endParaRPr lang="en-US" sz="2000" dirty="0">
              <a:solidFill>
                <a:srgbClr val="FFFFFF"/>
              </a:solidFill>
            </a:endParaRPr>
          </a:p>
          <a:p>
            <a:pPr algn="ctr"/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84" y="131311"/>
            <a:ext cx="2572816" cy="68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2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dirty="0" smtClean="0"/>
              <a:t>				Future Work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37866" y="1910455"/>
            <a:ext cx="2279357" cy="381197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50" y="131816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 At last MDP meeting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472" y="1917535"/>
            <a:ext cx="227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+mj-lt"/>
              </a:rPr>
              <a:t>CCT4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016" y="4451770"/>
            <a:ext cx="201805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u="sng" dirty="0" smtClean="0">
                <a:solidFill>
                  <a:schemeClr val="tx2"/>
                </a:solidFill>
                <a:latin typeface="+mj-lt"/>
              </a:rPr>
              <a:t>Concern about: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layer-layer interface</a:t>
            </a:r>
          </a:p>
          <a:p>
            <a:r>
              <a:rPr lang="en-US" sz="1700" dirty="0">
                <a:solidFill>
                  <a:schemeClr val="tx2"/>
                </a:solidFill>
                <a:latin typeface="+mj-lt"/>
              </a:rPr>
              <a:t>e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poxy cracking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cable-channel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0" y="2470066"/>
            <a:ext cx="1379403" cy="183920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6234" y="1316837"/>
            <a:ext cx="5000765" cy="4405598"/>
            <a:chOff x="486234" y="1316837"/>
            <a:chExt cx="5000765" cy="4405598"/>
          </a:xfrm>
        </p:grpSpPr>
        <p:grpSp>
          <p:nvGrpSpPr>
            <p:cNvPr id="11" name="Group 10"/>
            <p:cNvGrpSpPr/>
            <p:nvPr/>
          </p:nvGrpSpPr>
          <p:grpSpPr>
            <a:xfrm>
              <a:off x="486234" y="1316837"/>
              <a:ext cx="5000765" cy="4405598"/>
              <a:chOff x="486234" y="1316837"/>
              <a:chExt cx="5000765" cy="440559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207642" y="1938022"/>
                <a:ext cx="22793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  <a:latin typeface="+mj-lt"/>
                  </a:rPr>
                  <a:t>CCT5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6234" y="4750128"/>
                <a:ext cx="2145835" cy="54864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84447" y="3851872"/>
                <a:ext cx="1779093" cy="99326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7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207642" y="1910456"/>
                <a:ext cx="2279357" cy="3811979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>
                <a:stCxn id="13" idx="3"/>
                <a:endCxn id="14" idx="1"/>
              </p:cNvCxnSpPr>
              <p:nvPr/>
            </p:nvCxnSpPr>
            <p:spPr>
              <a:xfrm flipV="1">
                <a:off x="2632069" y="4348502"/>
                <a:ext cx="752378" cy="675946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983" y="2533217"/>
                <a:ext cx="1836673" cy="103111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207642" y="1316837"/>
                <a:ext cx="22793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chemeClr val="tx2"/>
                    </a:solidFill>
                    <a:latin typeface="+mj-lt"/>
                  </a:rPr>
                  <a:t>This Year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38160" y="3929938"/>
              <a:ext cx="190218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2"/>
                  </a:solidFill>
                  <a:latin typeface="+mj-lt"/>
                </a:rPr>
                <a:t>a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ddressing with </a:t>
              </a:r>
              <a:r>
                <a:rPr lang="en-US" sz="1700" dirty="0" err="1" smtClean="0">
                  <a:solidFill>
                    <a:schemeClr val="tx2"/>
                  </a:solidFill>
                  <a:latin typeface="+mj-lt"/>
                </a:rPr>
                <a:t>bend+shim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 and mix61 epoxy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700" dirty="0" smtClean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6233" y="1318161"/>
            <a:ext cx="8338729" cy="4404273"/>
            <a:chOff x="486233" y="1318161"/>
            <a:chExt cx="8338729" cy="4404273"/>
          </a:xfrm>
        </p:grpSpPr>
        <p:grpSp>
          <p:nvGrpSpPr>
            <p:cNvPr id="19" name="Group 18"/>
            <p:cNvGrpSpPr/>
            <p:nvPr/>
          </p:nvGrpSpPr>
          <p:grpSpPr>
            <a:xfrm>
              <a:off x="486233" y="1318161"/>
              <a:ext cx="8338729" cy="4404273"/>
              <a:chOff x="486233" y="1318161"/>
              <a:chExt cx="8338729" cy="440427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794310" y="1922661"/>
                <a:ext cx="2967134" cy="1641672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62572" y="2460197"/>
                <a:ext cx="222882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FEA on clusters</a:t>
                </a:r>
              </a:p>
              <a:p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multi-physics/quench</a:t>
                </a:r>
              </a:p>
              <a:p>
                <a:r>
                  <a:rPr lang="en-US" sz="1700" dirty="0">
                    <a:solidFill>
                      <a:schemeClr val="tx2"/>
                    </a:solidFill>
                    <a:latin typeface="+mj-lt"/>
                  </a:rPr>
                  <a:t>d</a:t>
                </a:r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e-bonding elements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794310" y="3984859"/>
                <a:ext cx="2967133" cy="1737575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160320" y="4496858"/>
                <a:ext cx="2290356" cy="990648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7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86233" y="5288436"/>
                <a:ext cx="2145835" cy="33244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24" idx="3"/>
                <a:endCxn id="23" idx="1"/>
              </p:cNvCxnSpPr>
              <p:nvPr/>
            </p:nvCxnSpPr>
            <p:spPr>
              <a:xfrm flipV="1">
                <a:off x="2632068" y="4992182"/>
                <a:ext cx="3528252" cy="462474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0978" y="3984860"/>
                <a:ext cx="27504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  <a:latin typeface="+mj-lt"/>
                  </a:rPr>
                  <a:t>CCT Subscale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86035" y="1938022"/>
                <a:ext cx="30389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 smtClean="0">
                    <a:solidFill>
                      <a:schemeClr val="tx2"/>
                    </a:solidFill>
                    <a:latin typeface="+mj-lt"/>
                  </a:rPr>
                  <a:t>Modeling Capabilities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77418" y="1318161"/>
                <a:ext cx="26375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chemeClr val="tx2"/>
                    </a:solidFill>
                    <a:latin typeface="+mj-lt"/>
                  </a:rPr>
                  <a:t>Next Year  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187228" y="4534725"/>
              <a:ext cx="23469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2"/>
                  </a:solidFill>
                  <a:latin typeface="+mj-lt"/>
                </a:rPr>
                <a:t>p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robing cable-channel interaction as a source of training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700" dirty="0" smtClean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8274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918" y="0"/>
            <a:ext cx="6578082" cy="1143000"/>
          </a:xfrm>
          <a:noFill/>
        </p:spPr>
        <p:txBody>
          <a:bodyPr>
            <a:noAutofit/>
          </a:bodyPr>
          <a:lstStyle/>
          <a:p>
            <a:r>
              <a:rPr lang="en-US" sz="2500" dirty="0"/>
              <a:t>Bend and shim only </a:t>
            </a:r>
            <a:r>
              <a:rPr lang="en-US" sz="2500" dirty="0" smtClean="0"/>
              <a:t>addresses layer-layer interfaces</a:t>
            </a:r>
            <a:r>
              <a:rPr lang="en-US" sz="2500" dirty="0"/>
              <a:t>, </a:t>
            </a:r>
            <a:r>
              <a:rPr lang="en-US" sz="2500" dirty="0" smtClean="0"/>
              <a:t>it does </a:t>
            </a:r>
            <a:r>
              <a:rPr lang="en-US" sz="2500" dirty="0"/>
              <a:t>not dramatically impact </a:t>
            </a:r>
            <a:r>
              <a:rPr lang="en-US" sz="2500" dirty="0" smtClean="0"/>
              <a:t>cable–groove interface</a:t>
            </a:r>
            <a:endParaRPr lang="en-US" sz="25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4"/>
          <a:stretch/>
        </p:blipFill>
        <p:spPr>
          <a:xfrm>
            <a:off x="238075" y="1857873"/>
            <a:ext cx="4933678" cy="24541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73745" y="5251909"/>
            <a:ext cx="852030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tx2"/>
                </a:solidFill>
                <a:latin typeface="+mj-lt"/>
              </a:rPr>
              <a:t>With layer-layer interfaces and epoxy changed, channel behavior is one remaining explanation for CCT4/CCT5 training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6260" y="1490333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CCT4: Lay1 radial-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binormal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18" t="44368" r="39565" b="31058"/>
          <a:stretch/>
        </p:blipFill>
        <p:spPr>
          <a:xfrm>
            <a:off x="49390" y="2295630"/>
            <a:ext cx="3566653" cy="9703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53"/>
          <a:stretch/>
        </p:blipFill>
        <p:spPr>
          <a:xfrm>
            <a:off x="4914900" y="2780807"/>
            <a:ext cx="4089804" cy="17940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2" t="30983" r="25581" b="33739"/>
          <a:stretch/>
        </p:blipFill>
        <p:spPr>
          <a:xfrm>
            <a:off x="4504336" y="2295630"/>
            <a:ext cx="3715179" cy="114678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71753" y="1465965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CCT5: Lay1 radial-</a:t>
            </a:r>
            <a:r>
              <a:rPr lang="en-US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binormal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6308" y="2417794"/>
            <a:ext cx="993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+32 MPa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98420" y="4211946"/>
            <a:ext cx="923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</a:rPr>
              <a:t>-</a:t>
            </a:r>
            <a:r>
              <a:rPr lang="en-US" sz="1600" dirty="0" smtClean="0">
                <a:latin typeface="+mj-lt"/>
              </a:rPr>
              <a:t>32 MPa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50010" y="2506101"/>
            <a:ext cx="9939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+25 MPa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37310" y="4141910"/>
            <a:ext cx="923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j-lt"/>
              </a:rPr>
              <a:t>-25 MPa</a:t>
            </a:r>
          </a:p>
        </p:txBody>
      </p:sp>
    </p:spTree>
    <p:extLst>
      <p:ext uri="{BB962C8B-B14F-4D97-AF65-F5344CB8AC3E}">
        <p14:creationId xmlns:p14="http://schemas.microsoft.com/office/powerpoint/2010/main" val="98674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31232" y="0"/>
            <a:ext cx="6512767" cy="1143000"/>
          </a:xfrm>
          <a:noFill/>
        </p:spPr>
        <p:txBody>
          <a:bodyPr>
            <a:noAutofit/>
          </a:bodyPr>
          <a:lstStyle/>
          <a:p>
            <a:r>
              <a:rPr lang="en-US" sz="2600" dirty="0"/>
              <a:t>The subscale program can study the tradeoff between conductor normal and shear </a:t>
            </a:r>
            <a:r>
              <a:rPr lang="en-US" sz="2600" dirty="0" smtClean="0"/>
              <a:t>stress</a:t>
            </a:r>
            <a:endParaRPr lang="en-US" sz="2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46"/>
          <a:stretch/>
        </p:blipFill>
        <p:spPr>
          <a:xfrm>
            <a:off x="233709" y="4754493"/>
            <a:ext cx="3868079" cy="139696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37"/>
          <a:stretch/>
        </p:blipFill>
        <p:spPr>
          <a:xfrm>
            <a:off x="233710" y="1926629"/>
            <a:ext cx="3868079" cy="143211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88"/>
          <a:stretch/>
        </p:blipFill>
        <p:spPr>
          <a:xfrm>
            <a:off x="233710" y="3358742"/>
            <a:ext cx="3868079" cy="1395751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5430" y="1329903"/>
            <a:ext cx="30283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tx2"/>
                </a:solidFill>
                <a:latin typeface="+mj-lt"/>
              </a:rPr>
              <a:t>Sxy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(radial-azimuthal)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0478" y="2735991"/>
            <a:ext cx="4395902" cy="3277561"/>
          </a:xfrm>
          <a:prstGeom prst="rect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>
            <a:off x="4750419" y="2581433"/>
            <a:ext cx="3936381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620000" y="1508502"/>
            <a:ext cx="13431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tx2"/>
                </a:solidFill>
                <a:latin typeface="+mj-lt"/>
              </a:rPr>
              <a:t>Thick spars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High shear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Low normal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482790" y="1503546"/>
            <a:ext cx="13965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chemeClr val="tx2"/>
                </a:solidFill>
                <a:latin typeface="+mj-lt"/>
              </a:rPr>
              <a:t>Thin spars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Low shear</a:t>
            </a:r>
          </a:p>
          <a:p>
            <a:r>
              <a:rPr lang="en-US" dirty="0" smtClean="0">
                <a:solidFill>
                  <a:schemeClr val="tx2"/>
                </a:solidFill>
                <a:latin typeface="+mj-lt"/>
              </a:rPr>
              <a:t>High normal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547257" y="4327490"/>
            <a:ext cx="5072743" cy="646331"/>
            <a:chOff x="2547257" y="4327490"/>
            <a:chExt cx="5072743" cy="646331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4226767" y="4432041"/>
              <a:ext cx="3393233" cy="1866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4226767" y="4830823"/>
              <a:ext cx="3393233" cy="18661"/>
            </a:xfrm>
            <a:prstGeom prst="line">
              <a:avLst/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2547257" y="4327490"/>
              <a:ext cx="1860731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 smtClean="0"/>
                <a:t>CCT5 </a:t>
              </a:r>
              <a:r>
                <a:rPr lang="en-US" dirty="0" err="1" smtClean="0"/>
                <a:t>Sxy</a:t>
              </a:r>
              <a:r>
                <a:rPr lang="en-US" dirty="0" smtClean="0"/>
                <a:t> training from 12-16 kA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6607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68554" y="0"/>
            <a:ext cx="6475445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 smtClean="0"/>
              <a:t>3D FEA on clusters enables efficient mechanical solutions of full geometry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t="8455" r="26510" b="9455"/>
          <a:stretch/>
        </p:blipFill>
        <p:spPr>
          <a:xfrm>
            <a:off x="643505" y="1796604"/>
            <a:ext cx="2829035" cy="3052113"/>
          </a:xfrm>
          <a:prstGeom prst="rect">
            <a:avLst/>
          </a:prstGeom>
        </p:spPr>
      </p:pic>
      <p:sp>
        <p:nvSpPr>
          <p:cNvPr id="25" name="TextBox 8"/>
          <p:cNvSpPr txBox="1"/>
          <p:nvPr/>
        </p:nvSpPr>
        <p:spPr>
          <a:xfrm>
            <a:off x="210879" y="1491804"/>
            <a:ext cx="3739998" cy="369332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Example: CCT4 full mechanical model </a:t>
            </a:r>
          </a:p>
        </p:txBody>
      </p:sp>
      <p:sp>
        <p:nvSpPr>
          <p:cNvPr id="26" name="TextBox 9"/>
          <p:cNvSpPr txBox="1"/>
          <p:nvPr/>
        </p:nvSpPr>
        <p:spPr>
          <a:xfrm>
            <a:off x="301971" y="4665995"/>
            <a:ext cx="3218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Solid186, 7M DOFs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 load steps: assembly, cooldown, Lorentz forces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PCG (iterative) solver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TextBox 13"/>
          <p:cNvSpPr txBox="1"/>
          <p:nvPr/>
        </p:nvSpPr>
        <p:spPr>
          <a:xfrm>
            <a:off x="4628435" y="1597314"/>
            <a:ext cx="4278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sz="16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up for CCT4 3D Mechanical Model  </a:t>
            </a:r>
            <a:endParaRPr lang="en-US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8" name="Chart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8450270"/>
              </p:ext>
            </p:extLst>
          </p:nvPr>
        </p:nvGraphicFramePr>
        <p:xfrm>
          <a:off x="4018835" y="1959874"/>
          <a:ext cx="5068730" cy="3287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Rectangle 28"/>
          <p:cNvSpPr/>
          <p:nvPr/>
        </p:nvSpPr>
        <p:spPr>
          <a:xfrm>
            <a:off x="1385289" y="5649672"/>
            <a:ext cx="6390836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Franklin Gothic Book" charset="0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324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Lawrencium cluster: overnight -&gt; less than a hour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67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918" y="0"/>
            <a:ext cx="6578082" cy="11430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Desired modeling capabilities for design of a hybrid, multi-layer CCT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6024" y="1995281"/>
            <a:ext cx="3385847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3D FEA on clusters allows for full geometry with reasonable run times (optimization)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2D multi-physics simulation with ANSYS user elements can simulate CLIQ and other highly coupled quench scenarios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37866" y="1842403"/>
            <a:ext cx="4022167" cy="42691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37865" y="1277258"/>
            <a:ext cx="4022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 Current Capabilities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879910" y="1828074"/>
            <a:ext cx="3806890" cy="4269150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879910" y="1277258"/>
            <a:ext cx="38068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In Development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23"/>
          <a:stretch/>
        </p:blipFill>
        <p:spPr>
          <a:xfrm>
            <a:off x="942395" y="4383874"/>
            <a:ext cx="3101870" cy="149072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22978" y="2188123"/>
            <a:ext cx="3520751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err="1" smtClean="0">
                <a:solidFill>
                  <a:schemeClr val="tx2"/>
                </a:solidFill>
                <a:latin typeface="+mj-lt"/>
              </a:rPr>
              <a:t>debonding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 contact elements for cable-groove interface (cohesive zone) – already used in </a:t>
            </a:r>
            <a:r>
              <a:rPr lang="en-US" sz="1700" dirty="0" err="1" smtClean="0">
                <a:solidFill>
                  <a:schemeClr val="tx2"/>
                </a:solidFill>
                <a:latin typeface="+mj-lt"/>
              </a:rPr>
              <a:t>HiLumi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 for pole unloading in cos(t)</a:t>
            </a:r>
          </a:p>
          <a:p>
            <a:endParaRPr lang="en-US" sz="1700" dirty="0">
              <a:solidFill>
                <a:schemeClr val="tx2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extension of some multi-physics tools (user elements) to 3D to better represent the CCT and short magnets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40582" y="5723521"/>
            <a:ext cx="26308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Ex: CLIQ with user elements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5087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3902" y="0"/>
            <a:ext cx="6310099" cy="1143000"/>
          </a:xfrm>
          <a:noFill/>
        </p:spPr>
        <p:txBody>
          <a:bodyPr>
            <a:normAutofit/>
          </a:bodyPr>
          <a:lstStyle/>
          <a:p>
            <a:r>
              <a:rPr lang="en-US" sz="3200" dirty="0" smtClean="0"/>
              <a:t>Mechanical Behavior of Interfaces is Important for the CCT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9707" y="2484580"/>
            <a:ext cx="36931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layer of epoxy around conductor (brown)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0" t="9445" r="19810" b="3148"/>
          <a:stretch/>
        </p:blipFill>
        <p:spPr>
          <a:xfrm>
            <a:off x="911209" y="2900876"/>
            <a:ext cx="3532743" cy="32377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03" t="13775" r="36399" b="21089"/>
          <a:stretch/>
        </p:blipFill>
        <p:spPr>
          <a:xfrm>
            <a:off x="5395232" y="2085567"/>
            <a:ext cx="2857394" cy="3841577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2244236" y="2900876"/>
            <a:ext cx="249878" cy="5505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042932" y="1492747"/>
            <a:ext cx="306705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element coordinate system alignment allows for anisotropic conductor and epoxy (</a:t>
            </a:r>
            <a:r>
              <a:rPr lang="en-US" sz="1300" dirty="0" err="1" smtClean="0"/>
              <a:t>warp,fill,normal</a:t>
            </a:r>
            <a:r>
              <a:rPr lang="en-US" sz="1300" dirty="0" smtClean="0"/>
              <a:t>) properties</a:t>
            </a:r>
            <a:endParaRPr lang="en-US" sz="1300" dirty="0"/>
          </a:p>
        </p:txBody>
      </p:sp>
      <p:sp>
        <p:nvSpPr>
          <p:cNvPr id="18" name="TextBox 17"/>
          <p:cNvSpPr txBox="1"/>
          <p:nvPr/>
        </p:nvSpPr>
        <p:spPr>
          <a:xfrm>
            <a:off x="479707" y="1312433"/>
            <a:ext cx="65969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Epoxy interfaces are a possible source of quenches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between cable and channel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between 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2515355" y="3394915"/>
            <a:ext cx="939340" cy="11070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445394" y="3063206"/>
            <a:ext cx="1878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and b/w layers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701413" y="3451382"/>
            <a:ext cx="471420" cy="616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7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dirty="0" smtClean="0"/>
              <a:t>				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37866" y="1910455"/>
            <a:ext cx="2279357" cy="381197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50" y="131816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 At last MDP meeting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472" y="1917535"/>
            <a:ext cx="227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+mj-lt"/>
              </a:rPr>
              <a:t>CCT4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016" y="4451770"/>
            <a:ext cx="201805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u="sng" dirty="0" smtClean="0">
                <a:solidFill>
                  <a:schemeClr val="tx2"/>
                </a:solidFill>
                <a:latin typeface="+mj-lt"/>
              </a:rPr>
              <a:t>Concern about: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layer-layer interface</a:t>
            </a:r>
          </a:p>
          <a:p>
            <a:r>
              <a:rPr lang="en-US" sz="1700" dirty="0">
                <a:solidFill>
                  <a:schemeClr val="tx2"/>
                </a:solidFill>
                <a:latin typeface="+mj-lt"/>
              </a:rPr>
              <a:t>e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poxy cracking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cable-channel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0" y="2470066"/>
            <a:ext cx="1379403" cy="183920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6234" y="1316837"/>
            <a:ext cx="5000765" cy="4405598"/>
            <a:chOff x="486234" y="1316837"/>
            <a:chExt cx="5000765" cy="4405598"/>
          </a:xfrm>
        </p:grpSpPr>
        <p:grpSp>
          <p:nvGrpSpPr>
            <p:cNvPr id="11" name="Group 10"/>
            <p:cNvGrpSpPr/>
            <p:nvPr/>
          </p:nvGrpSpPr>
          <p:grpSpPr>
            <a:xfrm>
              <a:off x="486234" y="1316837"/>
              <a:ext cx="5000765" cy="4405598"/>
              <a:chOff x="486234" y="1316837"/>
              <a:chExt cx="5000765" cy="440559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207642" y="1938022"/>
                <a:ext cx="22793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  <a:latin typeface="+mj-lt"/>
                  </a:rPr>
                  <a:t>CCT5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6234" y="4750128"/>
                <a:ext cx="2145835" cy="54864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84447" y="3851872"/>
                <a:ext cx="1779093" cy="99326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7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207642" y="1910456"/>
                <a:ext cx="2279357" cy="3811979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>
                <a:stCxn id="13" idx="3"/>
                <a:endCxn id="14" idx="1"/>
              </p:cNvCxnSpPr>
              <p:nvPr/>
            </p:nvCxnSpPr>
            <p:spPr>
              <a:xfrm flipV="1">
                <a:off x="2632069" y="4348502"/>
                <a:ext cx="752378" cy="675946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983" y="2533217"/>
                <a:ext cx="1836673" cy="103111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207642" y="1316837"/>
                <a:ext cx="22793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chemeClr val="tx2"/>
                    </a:solidFill>
                    <a:latin typeface="+mj-lt"/>
                  </a:rPr>
                  <a:t>This Year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38160" y="3929938"/>
              <a:ext cx="190218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2"/>
                  </a:solidFill>
                  <a:latin typeface="+mj-lt"/>
                </a:rPr>
                <a:t>a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ddressing with </a:t>
              </a:r>
              <a:r>
                <a:rPr lang="en-US" sz="1700" dirty="0" err="1" smtClean="0">
                  <a:solidFill>
                    <a:schemeClr val="tx2"/>
                  </a:solidFill>
                  <a:latin typeface="+mj-lt"/>
                </a:rPr>
                <a:t>bend+shim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 and mix61 epoxy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700" dirty="0" smtClean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6233" y="1318161"/>
            <a:ext cx="8338729" cy="4404273"/>
            <a:chOff x="486233" y="1318161"/>
            <a:chExt cx="8338729" cy="4404273"/>
          </a:xfrm>
        </p:grpSpPr>
        <p:grpSp>
          <p:nvGrpSpPr>
            <p:cNvPr id="19" name="Group 18"/>
            <p:cNvGrpSpPr/>
            <p:nvPr/>
          </p:nvGrpSpPr>
          <p:grpSpPr>
            <a:xfrm>
              <a:off x="486233" y="1318161"/>
              <a:ext cx="8338729" cy="4404273"/>
              <a:chOff x="486233" y="1318161"/>
              <a:chExt cx="8338729" cy="440427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794310" y="1922661"/>
                <a:ext cx="2967134" cy="1641672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62572" y="2460197"/>
                <a:ext cx="222882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FEA on clusters</a:t>
                </a:r>
              </a:p>
              <a:p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multi-physics/quench</a:t>
                </a:r>
              </a:p>
              <a:p>
                <a:r>
                  <a:rPr lang="en-US" sz="1700" dirty="0">
                    <a:solidFill>
                      <a:schemeClr val="tx2"/>
                    </a:solidFill>
                    <a:latin typeface="+mj-lt"/>
                  </a:rPr>
                  <a:t>d</a:t>
                </a:r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e-bonding elements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794310" y="3984859"/>
                <a:ext cx="2967133" cy="1737575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160320" y="4496858"/>
                <a:ext cx="2290356" cy="990648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7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86233" y="5288436"/>
                <a:ext cx="2145835" cy="33244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24" idx="3"/>
                <a:endCxn id="23" idx="1"/>
              </p:cNvCxnSpPr>
              <p:nvPr/>
            </p:nvCxnSpPr>
            <p:spPr>
              <a:xfrm flipV="1">
                <a:off x="2632068" y="4992182"/>
                <a:ext cx="3528252" cy="462474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0978" y="3984860"/>
                <a:ext cx="27504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  <a:latin typeface="+mj-lt"/>
                  </a:rPr>
                  <a:t>CCT Subscale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86035" y="1938022"/>
                <a:ext cx="30389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 smtClean="0">
                    <a:solidFill>
                      <a:schemeClr val="tx2"/>
                    </a:solidFill>
                    <a:latin typeface="+mj-lt"/>
                  </a:rPr>
                  <a:t>Modeling Capabilities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77418" y="1318161"/>
                <a:ext cx="26375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chemeClr val="tx2"/>
                    </a:solidFill>
                    <a:latin typeface="+mj-lt"/>
                  </a:rPr>
                  <a:t>Next Year  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187228" y="4534725"/>
              <a:ext cx="23469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2"/>
                  </a:solidFill>
                  <a:latin typeface="+mj-lt"/>
                </a:rPr>
                <a:t>p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robing cable-channel interaction as a source of training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700" dirty="0" smtClean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388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270378"/>
            <a:ext cx="8229600" cy="51784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Extra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1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3902" y="0"/>
            <a:ext cx="6310099" cy="114300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Inflatable shims are created from </a:t>
            </a:r>
            <a:r>
              <a:rPr lang="en-US" sz="3200" dirty="0" smtClean="0"/>
              <a:t>sealed </a:t>
            </a:r>
            <a:r>
              <a:rPr lang="en-US" sz="3200" dirty="0" err="1" smtClean="0"/>
              <a:t>kapton</a:t>
            </a:r>
            <a:r>
              <a:rPr lang="en-US" sz="3200" dirty="0" smtClean="0"/>
              <a:t> </a:t>
            </a:r>
            <a:r>
              <a:rPr lang="en-US" sz="3200" dirty="0"/>
              <a:t>sheet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" y="1714500"/>
            <a:ext cx="8504185" cy="388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918" y="0"/>
            <a:ext cx="6578082" cy="114300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Towards the design of </a:t>
            </a:r>
            <a:br>
              <a:rPr lang="en-US" sz="3200" dirty="0"/>
            </a:br>
            <a:r>
              <a:rPr lang="en-US" sz="3200" dirty="0"/>
              <a:t>a four layer CCT for insert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69900" y="4354818"/>
            <a:ext cx="846656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>
                <a:solidFill>
                  <a:schemeClr val="tx2"/>
                </a:solidFill>
                <a:latin typeface="+mj-lt"/>
              </a:rPr>
              <a:t>steps toward first design (in progress – tradeoffs being studied)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choice of strand/cable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choice of spar thickness and external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best protection scheme: CLIQ, dump, etc.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30012" r="19305" b="26959"/>
          <a:stretch/>
        </p:blipFill>
        <p:spPr>
          <a:xfrm>
            <a:off x="2345162" y="1763947"/>
            <a:ext cx="6159500" cy="196850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764262" y="1763947"/>
            <a:ext cx="5397500" cy="1714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424912" y="1373022"/>
            <a:ext cx="8303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2 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44180" y="2348671"/>
            <a:ext cx="135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125 mm clear bore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86662" y="3374554"/>
            <a:ext cx="3746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  <a:latin typeface="+mj-lt"/>
              </a:rPr>
              <a:t>200 mm straight section</a:t>
            </a:r>
          </a:p>
        </p:txBody>
      </p:sp>
    </p:spTree>
    <p:extLst>
      <p:ext uri="{BB962C8B-B14F-4D97-AF65-F5344CB8AC3E}">
        <p14:creationId xmlns:p14="http://schemas.microsoft.com/office/powerpoint/2010/main" val="403484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pPr algn="l"/>
            <a:r>
              <a:rPr lang="en-US" dirty="0" smtClean="0"/>
              <a:t>				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37866" y="1910455"/>
            <a:ext cx="2279357" cy="381197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150" y="1318161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b="1" dirty="0" smtClean="0">
                <a:solidFill>
                  <a:schemeClr val="tx2"/>
                </a:solidFill>
                <a:latin typeface="+mj-lt"/>
              </a:rPr>
              <a:t>  At last MDP meeting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472" y="1917535"/>
            <a:ext cx="227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+mj-lt"/>
              </a:rPr>
              <a:t>CCT4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016" y="4451770"/>
            <a:ext cx="201805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u="sng" dirty="0" smtClean="0">
                <a:solidFill>
                  <a:schemeClr val="tx2"/>
                </a:solidFill>
                <a:latin typeface="+mj-lt"/>
              </a:rPr>
              <a:t>Concern about: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layer-layer interface</a:t>
            </a:r>
          </a:p>
          <a:p>
            <a:r>
              <a:rPr lang="en-US" sz="1700" dirty="0">
                <a:solidFill>
                  <a:schemeClr val="tx2"/>
                </a:solidFill>
                <a:latin typeface="+mj-lt"/>
              </a:rPr>
              <a:t>e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poxy cracking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cable-channel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00" y="2470066"/>
            <a:ext cx="1379403" cy="1839204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486234" y="1316837"/>
            <a:ext cx="5000765" cy="4405598"/>
            <a:chOff x="486234" y="1316837"/>
            <a:chExt cx="5000765" cy="4405598"/>
          </a:xfrm>
        </p:grpSpPr>
        <p:grpSp>
          <p:nvGrpSpPr>
            <p:cNvPr id="11" name="Group 10"/>
            <p:cNvGrpSpPr/>
            <p:nvPr/>
          </p:nvGrpSpPr>
          <p:grpSpPr>
            <a:xfrm>
              <a:off x="486234" y="1316837"/>
              <a:ext cx="5000765" cy="4405598"/>
              <a:chOff x="486234" y="1316837"/>
              <a:chExt cx="5000765" cy="4405598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3207642" y="1938022"/>
                <a:ext cx="227935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  <a:latin typeface="+mj-lt"/>
                  </a:rPr>
                  <a:t>CCT5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86234" y="4750128"/>
                <a:ext cx="2145835" cy="54864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384447" y="3851872"/>
                <a:ext cx="1779093" cy="99326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7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15" name="Rounded Rectangle 14"/>
              <p:cNvSpPr/>
              <p:nvPr/>
            </p:nvSpPr>
            <p:spPr>
              <a:xfrm>
                <a:off x="3207642" y="1910456"/>
                <a:ext cx="2279357" cy="3811979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>
                <a:stCxn id="13" idx="3"/>
                <a:endCxn id="14" idx="1"/>
              </p:cNvCxnSpPr>
              <p:nvPr/>
            </p:nvCxnSpPr>
            <p:spPr>
              <a:xfrm flipV="1">
                <a:off x="2632069" y="4348502"/>
                <a:ext cx="752378" cy="675946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8983" y="2533217"/>
                <a:ext cx="1836673" cy="1031115"/>
              </a:xfrm>
              <a:prstGeom prst="rect">
                <a:avLst/>
              </a:prstGeom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3207642" y="1316837"/>
                <a:ext cx="2279356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chemeClr val="tx2"/>
                    </a:solidFill>
                    <a:latin typeface="+mj-lt"/>
                  </a:rPr>
                  <a:t>This Year</a:t>
                </a:r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3438160" y="3929938"/>
              <a:ext cx="190218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2"/>
                  </a:solidFill>
                  <a:latin typeface="+mj-lt"/>
                </a:rPr>
                <a:t>a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ddressing with </a:t>
              </a:r>
              <a:r>
                <a:rPr lang="en-US" sz="1700" dirty="0" err="1" smtClean="0">
                  <a:solidFill>
                    <a:schemeClr val="tx2"/>
                  </a:solidFill>
                  <a:latin typeface="+mj-lt"/>
                </a:rPr>
                <a:t>bend+shim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 and mix61 epoxy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700" dirty="0" smtClean="0">
                <a:solidFill>
                  <a:schemeClr val="tx2"/>
                </a:solidFill>
                <a:latin typeface="+mj-lt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6233" y="1318161"/>
            <a:ext cx="8338729" cy="4404273"/>
            <a:chOff x="486233" y="1318161"/>
            <a:chExt cx="8338729" cy="4404273"/>
          </a:xfrm>
        </p:grpSpPr>
        <p:grpSp>
          <p:nvGrpSpPr>
            <p:cNvPr id="19" name="Group 18"/>
            <p:cNvGrpSpPr/>
            <p:nvPr/>
          </p:nvGrpSpPr>
          <p:grpSpPr>
            <a:xfrm>
              <a:off x="486233" y="1318161"/>
              <a:ext cx="8338729" cy="4404273"/>
              <a:chOff x="486233" y="1318161"/>
              <a:chExt cx="8338729" cy="4404273"/>
            </a:xfrm>
          </p:grpSpPr>
          <p:sp>
            <p:nvSpPr>
              <p:cNvPr id="20" name="Rounded Rectangle 19"/>
              <p:cNvSpPr/>
              <p:nvPr/>
            </p:nvSpPr>
            <p:spPr>
              <a:xfrm>
                <a:off x="5794310" y="1922661"/>
                <a:ext cx="2967134" cy="1641672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6062572" y="2460197"/>
                <a:ext cx="2228820" cy="8771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FEA on clusters</a:t>
                </a:r>
              </a:p>
              <a:p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multi-physics/quench</a:t>
                </a:r>
              </a:p>
              <a:p>
                <a:r>
                  <a:rPr lang="en-US" sz="1700" dirty="0">
                    <a:solidFill>
                      <a:schemeClr val="tx2"/>
                    </a:solidFill>
                    <a:latin typeface="+mj-lt"/>
                  </a:rPr>
                  <a:t>d</a:t>
                </a:r>
                <a:r>
                  <a:rPr lang="en-US" sz="1700" dirty="0" smtClean="0">
                    <a:solidFill>
                      <a:schemeClr val="tx2"/>
                    </a:solidFill>
                    <a:latin typeface="+mj-lt"/>
                  </a:rPr>
                  <a:t>e-bonding elements</a:t>
                </a:r>
              </a:p>
            </p:txBody>
          </p:sp>
          <p:sp>
            <p:nvSpPr>
              <p:cNvPr id="22" name="Rounded Rectangle 21"/>
              <p:cNvSpPr/>
              <p:nvPr/>
            </p:nvSpPr>
            <p:spPr>
              <a:xfrm>
                <a:off x="5794310" y="3984859"/>
                <a:ext cx="2967133" cy="1737575"/>
              </a:xfrm>
              <a:prstGeom prst="round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6160320" y="4496858"/>
                <a:ext cx="2290356" cy="990648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700" dirty="0">
                  <a:solidFill>
                    <a:schemeClr val="tx2"/>
                  </a:solidFill>
                  <a:latin typeface="+mj-lt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486233" y="5288436"/>
                <a:ext cx="2145835" cy="332440"/>
              </a:xfrm>
              <a:prstGeom prst="rect">
                <a:avLst/>
              </a:prstGeom>
              <a:noFill/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>
                <a:stCxn id="24" idx="3"/>
                <a:endCxn id="23" idx="1"/>
              </p:cNvCxnSpPr>
              <p:nvPr/>
            </p:nvCxnSpPr>
            <p:spPr>
              <a:xfrm flipV="1">
                <a:off x="2632068" y="4992182"/>
                <a:ext cx="3528252" cy="462474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0978" y="3984860"/>
                <a:ext cx="275046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>
                    <a:solidFill>
                      <a:schemeClr val="tx2"/>
                    </a:solidFill>
                    <a:latin typeface="+mj-lt"/>
                  </a:rPr>
                  <a:t>CCT Subscale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786035" y="1938022"/>
                <a:ext cx="303892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300" dirty="0" smtClean="0">
                    <a:solidFill>
                      <a:schemeClr val="tx2"/>
                    </a:solidFill>
                    <a:latin typeface="+mj-lt"/>
                  </a:rPr>
                  <a:t>Modeling Capabilities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977418" y="1318161"/>
                <a:ext cx="2637501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 smtClean="0">
                    <a:solidFill>
                      <a:schemeClr val="tx2"/>
                    </a:solidFill>
                    <a:latin typeface="+mj-lt"/>
                  </a:rPr>
                  <a:t>Next Year  </a:t>
                </a: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187228" y="4534725"/>
              <a:ext cx="2346979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700" dirty="0">
                  <a:solidFill>
                    <a:schemeClr val="tx2"/>
                  </a:solidFill>
                  <a:latin typeface="+mj-lt"/>
                </a:rPr>
                <a:t>p</a:t>
              </a:r>
              <a:r>
                <a:rPr lang="en-US" sz="1700" dirty="0" smtClean="0">
                  <a:solidFill>
                    <a:schemeClr val="tx2"/>
                  </a:solidFill>
                  <a:latin typeface="+mj-lt"/>
                </a:rPr>
                <a:t>robing cable-channel interaction as a source of training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1700" dirty="0" smtClean="0">
                <a:solidFill>
                  <a:schemeClr val="tx2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5126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/>
              <a:t>Layer-layer interface and </a:t>
            </a:r>
            <a:r>
              <a:rPr lang="en-US" dirty="0" smtClean="0"/>
              <a:t>cable-groove interface are </a:t>
            </a:r>
            <a:r>
              <a:rPr lang="en-US" dirty="0"/>
              <a:t>potential trouble areas identified at last MDP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380716" y="2000338"/>
            <a:ext cx="2279357" cy="3811979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0" y="1408044"/>
            <a:ext cx="914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At last MDP meeting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62322" y="2007418"/>
            <a:ext cx="2279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2"/>
                </a:solidFill>
                <a:latin typeface="+mj-lt"/>
              </a:rPr>
              <a:t>CCT4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25122" y="4520637"/>
            <a:ext cx="2304670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u="sng" dirty="0" smtClean="0">
                <a:solidFill>
                  <a:schemeClr val="tx2"/>
                </a:solidFill>
                <a:latin typeface="+mj-lt"/>
              </a:rPr>
              <a:t>Concern about:</a:t>
            </a:r>
          </a:p>
          <a:p>
            <a:r>
              <a:rPr lang="en-US" sz="1700" dirty="0" smtClean="0">
                <a:solidFill>
                  <a:schemeClr val="tx2"/>
                </a:solidFill>
                <a:latin typeface="+mj-lt"/>
              </a:rPr>
              <a:t>layer-layer interface</a:t>
            </a:r>
          </a:p>
          <a:p>
            <a:r>
              <a:rPr lang="en-US" sz="1700" dirty="0">
                <a:solidFill>
                  <a:schemeClr val="tx2"/>
                </a:solidFill>
                <a:latin typeface="+mj-lt"/>
              </a:rPr>
              <a:t>e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poxy cracking</a:t>
            </a:r>
          </a:p>
          <a:p>
            <a:r>
              <a:rPr lang="en-US" sz="1700" dirty="0" err="1" smtClean="0">
                <a:solidFill>
                  <a:schemeClr val="tx2"/>
                </a:solidFill>
                <a:latin typeface="+mj-lt"/>
              </a:rPr>
              <a:t>cond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-groove interface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700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50" y="2559949"/>
            <a:ext cx="1379403" cy="183920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t="28589" b="22430"/>
          <a:stretch/>
        </p:blipFill>
        <p:spPr>
          <a:xfrm>
            <a:off x="3881318" y="1838931"/>
            <a:ext cx="4610289" cy="1677155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23050" y="1599431"/>
            <a:ext cx="2637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 conductor-channel shear at +- 45 </a:t>
            </a:r>
            <a:r>
              <a:rPr lang="en-US" sz="1600" dirty="0" err="1" smtClean="0"/>
              <a:t>deg</a:t>
            </a:r>
            <a:endParaRPr lang="en-US" sz="16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4" t="57222" r="4211" b="1296"/>
          <a:stretch/>
        </p:blipFill>
        <p:spPr>
          <a:xfrm>
            <a:off x="3922334" y="4071856"/>
            <a:ext cx="4660900" cy="16779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3523050" y="3759258"/>
            <a:ext cx="5097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large shear between layers at pole of bonded model</a:t>
            </a:r>
            <a:endParaRPr lang="en-US" sz="16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6546364" y="4055453"/>
            <a:ext cx="144570" cy="2655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63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/>
              <a:t>Individual layer impregnation </a:t>
            </a:r>
            <a:r>
              <a:rPr lang="en-US" dirty="0" smtClean="0"/>
              <a:t>was used </a:t>
            </a:r>
            <a:r>
              <a:rPr lang="en-US" dirty="0"/>
              <a:t>on CCT5 to address layer-layer interface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788717" y="1151620"/>
            <a:ext cx="3579446" cy="5549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Old Method: CCT3, CCT4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64454" y="1793811"/>
            <a:ext cx="3482788" cy="2537460"/>
            <a:chOff x="457200" y="1066800"/>
            <a:chExt cx="3482788" cy="2537460"/>
          </a:xfrm>
        </p:grpSpPr>
        <p:pic>
          <p:nvPicPr>
            <p:cNvPr id="16" name="Picture 3" descr="\\thunder\Supercon\Large Magnets\CCT\CCT2-NbTi\Layer 2\Photos\DSC05583.JPG"/>
            <p:cNvPicPr>
              <a:picLocks noChangeAspect="1" noChangeArrowheads="1"/>
            </p:cNvPicPr>
            <p:nvPr/>
          </p:nvPicPr>
          <p:blipFill>
            <a:blip r:embed="rId2" cstate="print"/>
            <a:srcRect l="20455" t="22727"/>
            <a:stretch>
              <a:fillRect/>
            </a:stretch>
          </p:blipFill>
          <p:spPr bwMode="auto">
            <a:xfrm>
              <a:off x="457200" y="1066800"/>
              <a:ext cx="3482788" cy="2537460"/>
            </a:xfrm>
            <a:prstGeom prst="rect">
              <a:avLst/>
            </a:prstGeom>
            <a:noFill/>
          </p:spPr>
        </p:pic>
        <p:grpSp>
          <p:nvGrpSpPr>
            <p:cNvPr id="17" name="Group 16"/>
            <p:cNvGrpSpPr/>
            <p:nvPr/>
          </p:nvGrpSpPr>
          <p:grpSpPr>
            <a:xfrm>
              <a:off x="1981200" y="1143000"/>
              <a:ext cx="1905000" cy="1831777"/>
              <a:chOff x="1981200" y="1143000"/>
              <a:chExt cx="1905000" cy="1831777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3124200" y="1143000"/>
                <a:ext cx="7620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Layer 2</a:t>
                </a:r>
                <a:endParaRPr lang="en-US" sz="14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981200" y="1981200"/>
                <a:ext cx="83819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Layer 1</a:t>
                </a:r>
                <a:endParaRPr lang="en-US" sz="1400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286000" y="2667000"/>
                <a:ext cx="126218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G10 slip plane</a:t>
                </a:r>
                <a:endParaRPr lang="en-US" sz="14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819400" y="2286000"/>
                <a:ext cx="381000" cy="457200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2" name="TextBox 21"/>
          <p:cNvSpPr txBox="1"/>
          <p:nvPr/>
        </p:nvSpPr>
        <p:spPr>
          <a:xfrm>
            <a:off x="153719" y="1639922"/>
            <a:ext cx="203113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Step 1. Assemble Layers</a:t>
            </a:r>
            <a:endParaRPr lang="en-US" sz="1400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09"/>
          <a:stretch/>
        </p:blipFill>
        <p:spPr>
          <a:xfrm>
            <a:off x="99517" y="4113890"/>
            <a:ext cx="3526840" cy="218993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25444" y="4191570"/>
            <a:ext cx="2385525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Step 2. Layers 1+2 into shell</a:t>
            </a:r>
            <a:endParaRPr lang="en-US" sz="14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70" y="4304591"/>
            <a:ext cx="1498083" cy="199744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007654" y="4169532"/>
            <a:ext cx="265435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Step 3. all impregnated together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ith the shell used as tooling</a:t>
            </a:r>
            <a:endParaRPr lang="en-US" sz="1400" dirty="0"/>
          </a:p>
        </p:txBody>
      </p:sp>
      <p:grpSp>
        <p:nvGrpSpPr>
          <p:cNvPr id="27" name="Group 26"/>
          <p:cNvGrpSpPr/>
          <p:nvPr/>
        </p:nvGrpSpPr>
        <p:grpSpPr>
          <a:xfrm>
            <a:off x="5501550" y="1254994"/>
            <a:ext cx="3102222" cy="4674156"/>
            <a:chOff x="5501550" y="1254994"/>
            <a:chExt cx="3102222" cy="4674156"/>
          </a:xfrm>
        </p:grpSpPr>
        <p:sp>
          <p:nvSpPr>
            <p:cNvPr id="28" name="Content Placeholder 2"/>
            <p:cNvSpPr txBox="1">
              <a:spLocks/>
            </p:cNvSpPr>
            <p:nvPr/>
          </p:nvSpPr>
          <p:spPr>
            <a:xfrm>
              <a:off x="6006308" y="1254994"/>
              <a:ext cx="2369452" cy="5091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Arial"/>
                <a:buNone/>
              </a:pPr>
              <a:r>
                <a:rPr lang="en-US" dirty="0" smtClean="0"/>
                <a:t>New for CCT5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296" y="2161849"/>
              <a:ext cx="2825476" cy="376730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5501550" y="1795279"/>
              <a:ext cx="265435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Individually impregnated layers using vacuum bag technology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037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dirty="0" smtClean="0"/>
              <a:t>CCT3 layer-layer interface showed significant epoxy delamination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73" y="2272070"/>
            <a:ext cx="2816063" cy="378828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5326240" y="1269674"/>
            <a:ext cx="3102222" cy="4769697"/>
            <a:chOff x="5501550" y="1159453"/>
            <a:chExt cx="3102222" cy="4769697"/>
          </a:xfrm>
        </p:grpSpPr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6006308" y="1159453"/>
              <a:ext cx="2369452" cy="50915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2"/>
                  </a:solidFill>
                  <a:latin typeface="+mj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Courier New"/>
                <a:buChar char="o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rgbClr val="1F497D"/>
                  </a:solidFill>
                  <a:latin typeface="+mj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90000"/>
                </a:lnSpc>
                <a:buFont typeface="Arial"/>
                <a:buNone/>
              </a:pPr>
              <a:r>
                <a:rPr lang="en-US" dirty="0" smtClean="0"/>
                <a:t>New for CCT5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296" y="2161849"/>
              <a:ext cx="2825476" cy="376730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5501550" y="1795279"/>
              <a:ext cx="2654353" cy="5232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Individually impregnated layers using vacuum bag technology</a:t>
              </a:r>
              <a:endParaRPr lang="en-US" sz="1400" dirty="0"/>
            </a:p>
          </p:txBody>
        </p:sp>
      </p:grpSp>
      <p:sp>
        <p:nvSpPr>
          <p:cNvPr id="41" name="Content Placeholder 2"/>
          <p:cNvSpPr>
            <a:spLocks noGrp="1"/>
          </p:cNvSpPr>
          <p:nvPr>
            <p:ph idx="1"/>
          </p:nvPr>
        </p:nvSpPr>
        <p:spPr>
          <a:xfrm>
            <a:off x="704741" y="1281162"/>
            <a:ext cx="3579446" cy="554973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dirty="0" smtClean="0"/>
              <a:t>Old Method: CCT3, CCT4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3306" y="1896892"/>
            <a:ext cx="292324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CCT3 layer-layer interface after test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4157679" y="2541459"/>
            <a:ext cx="119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ix for this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175737" y="2204669"/>
            <a:ext cx="2024743" cy="8008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51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3902" y="0"/>
            <a:ext cx="6310099" cy="1143000"/>
          </a:xfrm>
          <a:noFill/>
        </p:spPr>
        <p:txBody>
          <a:bodyPr>
            <a:noAutofit/>
          </a:bodyPr>
          <a:lstStyle/>
          <a:p>
            <a:r>
              <a:rPr lang="en-US" sz="2500" dirty="0"/>
              <a:t>Individually impregnated layers of CCT5 were assembled using </a:t>
            </a:r>
            <a:r>
              <a:rPr lang="en-US" sz="2500" dirty="0" smtClean="0"/>
              <a:t>inflatable </a:t>
            </a:r>
            <a:r>
              <a:rPr lang="en-US" sz="2500" dirty="0"/>
              <a:t>epoxy shims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" y="3821709"/>
            <a:ext cx="88249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Designed to address many of the assembly challenges for CCT magnets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avoids large friction interfaces between layers during assembly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accounts for deviations along length from reaction (warpage</a:t>
            </a:r>
            <a:r>
              <a:rPr lang="en-US" u="sng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well defined contact between layers with no epoxy bonding which can delaminate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applies pre-bending against the Lorentz forces (balances deviation from round)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 smtClean="0"/>
              <a:t>has the potential to be reversible (replacement of individual layers)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77682"/>
            <a:ext cx="8382000" cy="15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3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33902" y="0"/>
            <a:ext cx="6310099" cy="1143000"/>
          </a:xfrm>
          <a:noFill/>
        </p:spPr>
        <p:txBody>
          <a:bodyPr>
            <a:normAutofit/>
          </a:bodyPr>
          <a:lstStyle/>
          <a:p>
            <a:r>
              <a:rPr lang="en-US" sz="3200" dirty="0"/>
              <a:t>Shell pre-bending used for the assembly of CCT5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0721" y="1287892"/>
            <a:ext cx="4042433" cy="3539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Layer 1 and 2 assembled with no bending</a:t>
            </a:r>
            <a:endParaRPr lang="en-US" sz="17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0"/>
          <a:stretch/>
        </p:blipFill>
        <p:spPr>
          <a:xfrm>
            <a:off x="4942579" y="1485319"/>
            <a:ext cx="3561108" cy="245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644" y="4330697"/>
            <a:ext cx="3350103" cy="18807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62" y="1711617"/>
            <a:ext cx="3214956" cy="18048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585" y="4427875"/>
            <a:ext cx="3003906" cy="1686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47800" y="3868021"/>
            <a:ext cx="4837733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700" dirty="0" smtClean="0"/>
              <a:t>Shell bent, layers inserted while press holds shell bend, shims inflated, cured, and press released</a:t>
            </a: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408827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918" y="0"/>
            <a:ext cx="6578082" cy="1143000"/>
          </a:xfrm>
          <a:noFill/>
        </p:spPr>
        <p:txBody>
          <a:bodyPr>
            <a:normAutofit fontScale="90000"/>
          </a:bodyPr>
          <a:lstStyle/>
          <a:p>
            <a:r>
              <a:rPr lang="en-US" sz="3200" dirty="0"/>
              <a:t>Shell strain gauge readings are aligned with ANSYS predictions during assembly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/>
          <a:stretch/>
        </p:blipFill>
        <p:spPr>
          <a:xfrm>
            <a:off x="472126" y="2858308"/>
            <a:ext cx="6081074" cy="329153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73550" y="3733534"/>
            <a:ext cx="42028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+mj-lt"/>
              </a:rPr>
              <a:t>But, creep observed under load at room temperature!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8" y="1266009"/>
            <a:ext cx="6109250" cy="148667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H="1">
            <a:off x="4273550" y="4564531"/>
            <a:ext cx="220518" cy="448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959100" y="5635143"/>
            <a:ext cx="26289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006428" y="5319300"/>
            <a:ext cx="132889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tx2"/>
                </a:solidFill>
                <a:latin typeface="+mj-lt"/>
              </a:rPr>
              <a:t>s</a:t>
            </a:r>
            <a:r>
              <a:rPr lang="en-US" sz="1700" dirty="0" smtClean="0">
                <a:solidFill>
                  <a:schemeClr val="tx2"/>
                </a:solidFill>
                <a:latin typeface="+mj-lt"/>
              </a:rPr>
              <a:t>everal days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1104123" y="3209731"/>
            <a:ext cx="236742" cy="793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076900" y="3153377"/>
            <a:ext cx="159687" cy="30152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119816" y="3830696"/>
            <a:ext cx="313146" cy="6366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118427" y="2858308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bend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1811122" y="2784045"/>
            <a:ext cx="1325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inflate/cure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85541" y="347506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</a:t>
            </a:r>
            <a:r>
              <a:rPr lang="en-US" dirty="0" smtClean="0"/>
              <a:t>elease bend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3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5918" y="0"/>
            <a:ext cx="6578082" cy="11430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Cold powering strain gauge data points to CCT5 </a:t>
            </a:r>
            <a:r>
              <a:rPr lang="en-US" dirty="0" err="1" smtClean="0"/>
              <a:t>bend+shim</a:t>
            </a:r>
            <a:r>
              <a:rPr lang="en-US" dirty="0" smtClean="0"/>
              <a:t> behaving as modeled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0E43B-7F43-FA45-AAB7-E054FD6CC4E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Slide Number Placeholder 8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99BABBE-8C37-4EA0-B4C8-2876D6EC6807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86"/>
          <a:stretch/>
        </p:blipFill>
        <p:spPr>
          <a:xfrm>
            <a:off x="59081" y="3669893"/>
            <a:ext cx="4717323" cy="2611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8"/>
          <a:stretch/>
        </p:blipFill>
        <p:spPr>
          <a:xfrm>
            <a:off x="59081" y="1170994"/>
            <a:ext cx="4634217" cy="257379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90456" y="3133604"/>
            <a:ext cx="361405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  <a:latin typeface="+mj-lt"/>
              </a:rPr>
              <a:t>no creep observed cold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  <a:latin typeface="+mj-lt"/>
              </a:rPr>
              <a:t>very little offset observed between ramps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schemeClr val="tx2"/>
                </a:solidFill>
                <a:latin typeface="+mj-lt"/>
              </a:rPr>
              <a:t>results consistent before and after the thermal cycle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65918" y="2293771"/>
            <a:ext cx="27061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Azimuthal strain (on shell)</a:t>
            </a:r>
          </a:p>
          <a:p>
            <a:r>
              <a:rPr lang="en-US" dirty="0"/>
              <a:t>c</a:t>
            </a:r>
            <a:r>
              <a:rPr lang="en-US" dirty="0" smtClean="0"/>
              <a:t>omparison with ANSYS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71048" y="3697103"/>
            <a:ext cx="5811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88501" y="5234307"/>
            <a:ext cx="24890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Axial strain (on shell) </a:t>
            </a:r>
          </a:p>
          <a:p>
            <a:r>
              <a:rPr lang="en-US" dirty="0" smtClean="0"/>
              <a:t>comparison </a:t>
            </a:r>
            <a:r>
              <a:rPr lang="en-US" dirty="0"/>
              <a:t>with ANSYS</a:t>
            </a: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743" y="1169519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7</a:t>
            </a:r>
            <a:r>
              <a:rPr lang="en-US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9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TAP No Footer">
  <a:themeElements>
    <a:clrScheme name="Custom 10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102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Angles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微软雅黑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Franklin Gothic Book"/>
      <a:ea typeface=""/>
      <a:cs typeface=""/>
      <a:font script="Jpan" typeface="ＭＳ Ｐゴシック"/>
      <a:font script="Hang" typeface="맑은 고딕"/>
      <a:font script="Hans" typeface="华文隶书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61687</TotalTime>
  <Words>851</Words>
  <Application>Microsoft Office PowerPoint</Application>
  <PresentationFormat>On-screen Show (4:3)</PresentationFormat>
  <Paragraphs>193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ＭＳ Ｐゴシック</vt:lpstr>
      <vt:lpstr>Arial</vt:lpstr>
      <vt:lpstr>Calibri</vt:lpstr>
      <vt:lpstr>Courier New</vt:lpstr>
      <vt:lpstr>Franklin Gothic Book</vt:lpstr>
      <vt:lpstr>Franklin Gothic Medium</vt:lpstr>
      <vt:lpstr>Helvetica</vt:lpstr>
      <vt:lpstr>Times New Roman</vt:lpstr>
      <vt:lpstr>ATAP No Footer</vt:lpstr>
      <vt:lpstr>PowerPoint Presentation</vt:lpstr>
      <vt:lpstr>    Outline</vt:lpstr>
      <vt:lpstr>Layer-layer interface and cable-groove interface are potential trouble areas identified at last MDP meeting</vt:lpstr>
      <vt:lpstr>Individual layer impregnation was used on CCT5 to address layer-layer interface</vt:lpstr>
      <vt:lpstr>CCT3 layer-layer interface showed significant epoxy delamination</vt:lpstr>
      <vt:lpstr>Individually impregnated layers of CCT5 were assembled using inflatable epoxy shims</vt:lpstr>
      <vt:lpstr>Shell pre-bending used for the assembly of CCT5</vt:lpstr>
      <vt:lpstr>Shell strain gauge readings are aligned with ANSYS predictions during assembly</vt:lpstr>
      <vt:lpstr>Cold powering strain gauge data points to CCT5 bend+shim behaving as modeled</vt:lpstr>
      <vt:lpstr>    Future Work</vt:lpstr>
      <vt:lpstr>Bend and shim only addresses layer-layer interfaces, it does not dramatically impact cable–groove interface</vt:lpstr>
      <vt:lpstr>The subscale program can study the tradeoff between conductor normal and shear stress</vt:lpstr>
      <vt:lpstr>3D FEA on clusters enables efficient mechanical solutions of full geometry</vt:lpstr>
      <vt:lpstr>Desired modeling capabilities for design of a hybrid, multi-layer CCT</vt:lpstr>
      <vt:lpstr>Mechanical Behavior of Interfaces is Important for the CCT</vt:lpstr>
      <vt:lpstr>    Summary</vt:lpstr>
      <vt:lpstr>PowerPoint Presentation</vt:lpstr>
      <vt:lpstr>Inflatable shims are created from sealed kapton sheet</vt:lpstr>
      <vt:lpstr>Towards the design of  a four layer CCT for insert testing</vt:lpstr>
    </vt:vector>
  </TitlesOfParts>
  <Company>Lawrence Berkekley Nationl 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xrwang</dc:creator>
  <cp:lastModifiedBy>Lucas N. Brouwer</cp:lastModifiedBy>
  <cp:revision>2147</cp:revision>
  <cp:lastPrinted>2017-11-29T16:44:04Z</cp:lastPrinted>
  <dcterms:created xsi:type="dcterms:W3CDTF">2015-07-10T17:44:33Z</dcterms:created>
  <dcterms:modified xsi:type="dcterms:W3CDTF">2019-01-16T16:09:15Z</dcterms:modified>
</cp:coreProperties>
</file>