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7" r:id="rId2"/>
  </p:sldMasterIdLst>
  <p:notesMasterIdLst>
    <p:notesMasterId r:id="rId10"/>
  </p:notesMasterIdLst>
  <p:handoutMasterIdLst>
    <p:handoutMasterId r:id="rId11"/>
  </p:handoutMasterIdLst>
  <p:sldIdLst>
    <p:sldId id="286" r:id="rId3"/>
    <p:sldId id="353" r:id="rId4"/>
    <p:sldId id="355" r:id="rId5"/>
    <p:sldId id="356" r:id="rId6"/>
    <p:sldId id="357" r:id="rId7"/>
    <p:sldId id="354" r:id="rId8"/>
    <p:sldId id="38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2BDAFA-E961-45AA-8E34-76944E7F5140}">
          <p14:sldIdLst>
            <p14:sldId id="286"/>
            <p14:sldId id="353"/>
            <p14:sldId id="355"/>
            <p14:sldId id="356"/>
            <p14:sldId id="357"/>
            <p14:sldId id="354"/>
            <p14:sldId id="381"/>
          </p14:sldIdLst>
        </p14:section>
        <p14:section name="Untitled Section" id="{BA336F6A-9CE9-43BE-8B66-2D27497DC5C4}">
          <p14:sldIdLst/>
        </p14:section>
      </p14:sectionLst>
    </p:ext>
    <p:ext uri="{EFAFB233-063F-42B5-8137-9DF3F51BA10A}">
      <p15:sldGuideLst xmlns:p15="http://schemas.microsoft.com/office/powerpoint/2012/main">
        <p15:guide id="1" orient="horz" pos="2560" userDrawn="1">
          <p15:clr>
            <a:srgbClr val="A4A3A4"/>
          </p15:clr>
        </p15:guide>
        <p15:guide id="2" orient="horz" pos="1010" userDrawn="1">
          <p15:clr>
            <a:srgbClr val="A4A3A4"/>
          </p15:clr>
        </p15:guide>
        <p15:guide id="3" orient="horz" pos="3630" userDrawn="1">
          <p15:clr>
            <a:srgbClr val="A4A3A4"/>
          </p15:clr>
        </p15:guide>
        <p15:guide id="4" orient="horz" pos="2309" userDrawn="1">
          <p15:clr>
            <a:srgbClr val="A4A3A4"/>
          </p15:clr>
        </p15:guide>
        <p15:guide id="5" pos="5471" userDrawn="1">
          <p15:clr>
            <a:srgbClr val="A4A3A4"/>
          </p15:clr>
        </p15:guide>
        <p15:guide id="6" pos="295" userDrawn="1">
          <p15:clr>
            <a:srgbClr val="A4A3A4"/>
          </p15:clr>
        </p15:guide>
        <p15:guide id="7" userDrawn="1">
          <p15:clr>
            <a:srgbClr val="A4A3A4"/>
          </p15:clr>
        </p15:guide>
        <p15:guide id="8" pos="2075" userDrawn="1">
          <p15:clr>
            <a:srgbClr val="A4A3A4"/>
          </p15:clr>
        </p15:guide>
        <p15:guide id="9" pos="3889" userDrawn="1">
          <p15:clr>
            <a:srgbClr val="A4A3A4"/>
          </p15:clr>
        </p15:guide>
        <p15:guide id="10" pos="3679" userDrawn="1">
          <p15:clr>
            <a:srgbClr val="A4A3A4"/>
          </p15:clr>
        </p15:guide>
        <p15:guide id="11" pos="2852" userDrawn="1">
          <p15:clr>
            <a:srgbClr val="A4A3A4"/>
          </p15:clr>
        </p15:guide>
        <p15:guide id="12" pos="187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898989"/>
    <a:srgbClr val="FF33CC"/>
    <a:srgbClr val="203B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04"/>
    <p:restoredTop sz="93077"/>
  </p:normalViewPr>
  <p:slideViewPr>
    <p:cSldViewPr snapToGrid="0" snapToObjects="1">
      <p:cViewPr>
        <p:scale>
          <a:sx n="207" d="100"/>
          <a:sy n="207" d="100"/>
        </p:scale>
        <p:origin x="-392" y="-3408"/>
      </p:cViewPr>
      <p:guideLst>
        <p:guide orient="horz" pos="2560"/>
        <p:guide orient="horz" pos="1010"/>
        <p:guide orient="horz" pos="3630"/>
        <p:guide orient="horz" pos="2309"/>
        <p:guide pos="5471"/>
        <p:guide pos="295"/>
        <p:guide/>
        <p:guide pos="2075"/>
        <p:guide pos="3889"/>
        <p:guide pos="3679"/>
        <p:guide pos="2852"/>
        <p:guide pos="1871"/>
      </p:guideLst>
    </p:cSldViewPr>
  </p:slideViewPr>
  <p:notesTextViewPr>
    <p:cViewPr>
      <p:scale>
        <a:sx n="100" d="100"/>
        <a:sy n="100" d="100"/>
      </p:scale>
      <p:origin x="0" y="0"/>
    </p:cViewPr>
  </p:notesTextViewPr>
  <p:sorterViewPr>
    <p:cViewPr>
      <p:scale>
        <a:sx n="39" d="100"/>
        <a:sy n="39" d="100"/>
      </p:scale>
      <p:origin x="0" y="0"/>
    </p:cViewPr>
  </p:sorterViewPr>
  <p:notesViewPr>
    <p:cSldViewPr snapToGrid="0" snapToObjects="1">
      <p:cViewPr varScale="1">
        <p:scale>
          <a:sx n="114" d="100"/>
          <a:sy n="114" d="100"/>
        </p:scale>
        <p:origin x="-419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9D2C41-C2D0-FF45-8B99-3885B7F78EB1}" type="datetimeFigureOut">
              <a:rPr lang="en-US" smtClean="0"/>
              <a:t>1/15/19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9AC406-2681-664E-BB07-370330405AEA}" type="slidenum">
              <a:rPr lang="en-US" smtClean="0"/>
              <a:t>‹#›</a:t>
            </a:fld>
            <a:endParaRPr lang="en-US" dirty="0"/>
          </a:p>
        </p:txBody>
      </p:sp>
    </p:spTree>
    <p:extLst>
      <p:ext uri="{BB962C8B-B14F-4D97-AF65-F5344CB8AC3E}">
        <p14:creationId xmlns:p14="http://schemas.microsoft.com/office/powerpoint/2010/main" val="461368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48ED6-3360-EB40-9D40-476C2156E9E8}" type="datetimeFigureOut">
              <a:rPr lang="en-US" smtClean="0"/>
              <a:t>1/15/19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10DA6-9909-7D4F-83A2-7593F71DDB5D}" type="slidenum">
              <a:rPr lang="en-US" smtClean="0"/>
              <a:t>‹#›</a:t>
            </a:fld>
            <a:endParaRPr lang="en-US" dirty="0"/>
          </a:p>
        </p:txBody>
      </p:sp>
    </p:spTree>
    <p:extLst>
      <p:ext uri="{BB962C8B-B14F-4D97-AF65-F5344CB8AC3E}">
        <p14:creationId xmlns:p14="http://schemas.microsoft.com/office/powerpoint/2010/main" val="32502528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C10DA6-9909-7D4F-83A2-7593F71DDB5D}" type="slidenum">
              <a:rPr lang="en-US" smtClean="0"/>
              <a:t>1</a:t>
            </a:fld>
            <a:endParaRPr lang="en-US" dirty="0"/>
          </a:p>
        </p:txBody>
      </p:sp>
    </p:spTree>
    <p:extLst>
      <p:ext uri="{BB962C8B-B14F-4D97-AF65-F5344CB8AC3E}">
        <p14:creationId xmlns:p14="http://schemas.microsoft.com/office/powerpoint/2010/main" val="2087803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3" y="0"/>
            <a:ext cx="9143999" cy="11430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2707572" y="0"/>
            <a:ext cx="6436428" cy="11430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60E43B-7F43-FA45-AAB7-E054FD6CC4E3}" type="slidenum">
              <a:rPr lang="en-US" smtClean="0"/>
              <a:t>‹#›</a:t>
            </a:fld>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1643" y="123515"/>
            <a:ext cx="2064288" cy="889536"/>
          </a:xfrm>
          <a:prstGeom prst="rect">
            <a:avLst/>
          </a:prstGeom>
        </p:spPr>
      </p:pic>
    </p:spTree>
    <p:extLst>
      <p:ext uri="{BB962C8B-B14F-4D97-AF65-F5344CB8AC3E}">
        <p14:creationId xmlns:p14="http://schemas.microsoft.com/office/powerpoint/2010/main" val="220510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4" name="Picture 3" descr="20160714_001-2-Edit_blueppt.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
            <a:ext cx="9144000" cy="6313727"/>
          </a:xfrm>
          <a:prstGeom prst="rect">
            <a:avLst/>
          </a:prstGeom>
        </p:spPr>
      </p:pic>
      <p:sp>
        <p:nvSpPr>
          <p:cNvPr id="11" name="Rectangle 10"/>
          <p:cNvSpPr/>
          <p:nvPr userDrawn="1"/>
        </p:nvSpPr>
        <p:spPr>
          <a:xfrm>
            <a:off x="0" y="4891939"/>
            <a:ext cx="9144000" cy="1421788"/>
          </a:xfrm>
          <a:prstGeom prst="rect">
            <a:avLst/>
          </a:prstGeom>
          <a:gradFill>
            <a:gsLst>
              <a:gs pos="0">
                <a:schemeClr val="tx2">
                  <a:alpha val="61000"/>
                </a:schemeClr>
              </a:gs>
              <a:gs pos="100000">
                <a:schemeClr val="accent3">
                  <a:alpha val="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458791" y="4891939"/>
            <a:ext cx="8226425" cy="805052"/>
          </a:xfrm>
        </p:spPr>
        <p:txBody>
          <a:bodyPr anchor="b" anchorCtr="0"/>
          <a:lstStyle>
            <a:lvl1pPr marL="0" indent="0" algn="ctr">
              <a:buNone/>
              <a:defRPr>
                <a:solidFill>
                  <a:schemeClr val="bg1"/>
                </a:solidFill>
                <a:latin typeface="+mn-lt"/>
                <a:cs typeface="Helvetic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5" name="Rectangle 4"/>
          <p:cNvSpPr/>
          <p:nvPr userDrawn="1"/>
        </p:nvSpPr>
        <p:spPr>
          <a:xfrm>
            <a:off x="0" y="2183808"/>
            <a:ext cx="9144000" cy="2183808"/>
          </a:xfrm>
          <a:prstGeom prst="rect">
            <a:avLst/>
          </a:prstGeom>
          <a:solidFill>
            <a:srgbClr val="00395A">
              <a:alpha val="90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Text Placeholder 5"/>
          <p:cNvSpPr>
            <a:spLocks noGrp="1"/>
          </p:cNvSpPr>
          <p:nvPr>
            <p:ph type="body" sz="quarter" idx="10"/>
          </p:nvPr>
        </p:nvSpPr>
        <p:spPr>
          <a:xfrm>
            <a:off x="458788" y="2538981"/>
            <a:ext cx="8226426" cy="1574800"/>
          </a:xfrm>
        </p:spPr>
        <p:txBody>
          <a:bodyPr anchor="ctr" anchorCtr="1">
            <a:normAutofit/>
          </a:bodyPr>
          <a:lstStyle>
            <a:lvl1pPr marL="0" indent="0" algn="ctr">
              <a:buNone/>
              <a:defRPr sz="2700">
                <a:solidFill>
                  <a:schemeClr val="bg1"/>
                </a:solidFill>
                <a:latin typeface="+mj-lt"/>
              </a:defRPr>
            </a:lvl1pPr>
          </a:lstStyle>
          <a:p>
            <a:pPr lvl="0"/>
            <a:r>
              <a:rPr lang="en-US" dirty="0"/>
              <a:t>Click to edit Master text styles</a:t>
            </a:r>
          </a:p>
        </p:txBody>
      </p:sp>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48594" y="186643"/>
            <a:ext cx="2842337" cy="1020399"/>
          </a:xfrm>
          <a:prstGeom prst="rect">
            <a:avLst/>
          </a:prstGeom>
        </p:spPr>
      </p:pic>
    </p:spTree>
    <p:extLst>
      <p:ext uri="{BB962C8B-B14F-4D97-AF65-F5344CB8AC3E}">
        <p14:creationId xmlns:p14="http://schemas.microsoft.com/office/powerpoint/2010/main" val="13233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43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4" name="Picture 3" descr="20160714_001-2-Edit_blueppt.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
            <a:ext cx="9144000" cy="6313727"/>
          </a:xfrm>
          <a:prstGeom prst="rect">
            <a:avLst/>
          </a:prstGeom>
        </p:spPr>
      </p:pic>
      <p:sp>
        <p:nvSpPr>
          <p:cNvPr id="11" name="Rectangle 10"/>
          <p:cNvSpPr/>
          <p:nvPr userDrawn="1"/>
        </p:nvSpPr>
        <p:spPr>
          <a:xfrm>
            <a:off x="0" y="4891939"/>
            <a:ext cx="9144000" cy="1421788"/>
          </a:xfrm>
          <a:prstGeom prst="rect">
            <a:avLst/>
          </a:prstGeom>
          <a:gradFill>
            <a:gsLst>
              <a:gs pos="0">
                <a:schemeClr val="tx2">
                  <a:alpha val="61000"/>
                </a:schemeClr>
              </a:gs>
              <a:gs pos="100000">
                <a:schemeClr val="accent3">
                  <a:alpha val="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3" name="Subtitle 2"/>
          <p:cNvSpPr>
            <a:spLocks noGrp="1"/>
          </p:cNvSpPr>
          <p:nvPr>
            <p:ph type="subTitle" idx="1"/>
          </p:nvPr>
        </p:nvSpPr>
        <p:spPr>
          <a:xfrm>
            <a:off x="458791" y="4891939"/>
            <a:ext cx="8226425" cy="805052"/>
          </a:xfrm>
        </p:spPr>
        <p:txBody>
          <a:bodyPr anchor="b" anchorCtr="0"/>
          <a:lstStyle>
            <a:lvl1pPr marL="0" indent="0" algn="ctr">
              <a:buNone/>
              <a:defRPr>
                <a:solidFill>
                  <a:schemeClr val="bg1"/>
                </a:solidFill>
                <a:latin typeface="+mn-lt"/>
                <a:cs typeface="Helvetic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5" name="Rectangle 4"/>
          <p:cNvSpPr/>
          <p:nvPr userDrawn="1"/>
        </p:nvSpPr>
        <p:spPr>
          <a:xfrm>
            <a:off x="0" y="2183808"/>
            <a:ext cx="9144000" cy="2183808"/>
          </a:xfrm>
          <a:prstGeom prst="rect">
            <a:avLst/>
          </a:prstGeom>
          <a:solidFill>
            <a:srgbClr val="00395A">
              <a:alpha val="90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0" name="Text Placeholder 5"/>
          <p:cNvSpPr>
            <a:spLocks noGrp="1"/>
          </p:cNvSpPr>
          <p:nvPr>
            <p:ph type="body" sz="quarter" idx="10"/>
          </p:nvPr>
        </p:nvSpPr>
        <p:spPr>
          <a:xfrm>
            <a:off x="458788" y="2538981"/>
            <a:ext cx="8226426" cy="1574800"/>
          </a:xfrm>
        </p:spPr>
        <p:txBody>
          <a:bodyPr anchor="ctr" anchorCtr="1">
            <a:normAutofit/>
          </a:bodyPr>
          <a:lstStyle>
            <a:lvl1pPr marL="0" indent="0" algn="ctr">
              <a:buNone/>
              <a:defRPr sz="2700">
                <a:solidFill>
                  <a:schemeClr val="bg1"/>
                </a:solidFill>
                <a:latin typeface="+mj-lt"/>
              </a:defRPr>
            </a:lvl1pPr>
          </a:lstStyle>
          <a:p>
            <a:pPr lvl="0"/>
            <a:r>
              <a:rPr lang="en-US" dirty="0"/>
              <a:t>Click to edit Master text styles</a:t>
            </a:r>
          </a:p>
        </p:txBody>
      </p:sp>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48594" y="186643"/>
            <a:ext cx="2842337" cy="1020399"/>
          </a:xfrm>
          <a:prstGeom prst="rect">
            <a:avLst/>
          </a:prstGeom>
        </p:spPr>
      </p:pic>
    </p:spTree>
    <p:extLst>
      <p:ext uri="{BB962C8B-B14F-4D97-AF65-F5344CB8AC3E}">
        <p14:creationId xmlns:p14="http://schemas.microsoft.com/office/powerpoint/2010/main" val="427418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6" y="2130852"/>
            <a:ext cx="7773293" cy="1470049"/>
          </a:xfrm>
        </p:spPr>
        <p:txBody>
          <a:bodyPr/>
          <a:lstStyle/>
          <a:p>
            <a:r>
              <a:rPr lang="en-US"/>
              <a:t>Click to edit Master title style</a:t>
            </a:r>
          </a:p>
        </p:txBody>
      </p:sp>
      <p:sp>
        <p:nvSpPr>
          <p:cNvPr id="3" name="Subtitle 2"/>
          <p:cNvSpPr>
            <a:spLocks noGrp="1"/>
          </p:cNvSpPr>
          <p:nvPr>
            <p:ph type="subTitle" idx="1"/>
          </p:nvPr>
        </p:nvSpPr>
        <p:spPr>
          <a:xfrm>
            <a:off x="1371825" y="3886651"/>
            <a:ext cx="6400354" cy="1752451"/>
          </a:xfrm>
        </p:spPr>
        <p:txBody>
          <a:bodyPr/>
          <a:lstStyle>
            <a:lvl1pPr marL="0" indent="0" algn="ctr">
              <a:buNone/>
              <a:defRPr/>
            </a:lvl1pPr>
            <a:lvl2pPr marL="241093" indent="0" algn="ctr">
              <a:buNone/>
              <a:defRPr/>
            </a:lvl2pPr>
            <a:lvl3pPr marL="482186" indent="0" algn="ctr">
              <a:buNone/>
              <a:defRPr/>
            </a:lvl3pPr>
            <a:lvl4pPr marL="723279" indent="0" algn="ctr">
              <a:buNone/>
              <a:defRPr/>
            </a:lvl4pPr>
            <a:lvl5pPr marL="964372" indent="0" algn="ctr">
              <a:buNone/>
              <a:defRPr/>
            </a:lvl5pPr>
            <a:lvl6pPr marL="1205465" indent="0" algn="ctr">
              <a:buNone/>
              <a:defRPr/>
            </a:lvl6pPr>
            <a:lvl7pPr marL="1446558" indent="0" algn="ctr">
              <a:buNone/>
              <a:defRPr/>
            </a:lvl7pPr>
            <a:lvl8pPr marL="1687651" indent="0" algn="ctr">
              <a:buNone/>
              <a:defRPr/>
            </a:lvl8pPr>
            <a:lvl9pPr marL="1928744" indent="0" algn="ctr">
              <a:buNone/>
              <a:defRPr/>
            </a:lvl9pPr>
          </a:lstStyle>
          <a:p>
            <a:r>
              <a:rPr lang="en-US"/>
              <a:t>Click to edit Master subtitle style</a:t>
            </a:r>
          </a:p>
        </p:txBody>
      </p:sp>
    </p:spTree>
    <p:extLst>
      <p:ext uri="{BB962C8B-B14F-4D97-AF65-F5344CB8AC3E}">
        <p14:creationId xmlns:p14="http://schemas.microsoft.com/office/powerpoint/2010/main" val="24129966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a:solidFill>
            <a:schemeClr val="tx2"/>
          </a:solidFill>
          <a:effectLst>
            <a:outerShdw blurRad="50800" dist="38100" dir="2700000" algn="tl" rotWithShape="0">
              <a:srgbClr val="000000">
                <a:alpha val="43000"/>
              </a:srgb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170127" y="6356354"/>
            <a:ext cx="516675" cy="365125"/>
          </a:xfrm>
          <a:prstGeom prst="rect">
            <a:avLst/>
          </a:prstGeom>
        </p:spPr>
        <p:txBody>
          <a:bodyPr vert="horz" lIns="91440" tIns="45720" rIns="91440" bIns="45720" rtlCol="0" anchor="ctr"/>
          <a:lstStyle>
            <a:lvl1pPr algn="r">
              <a:defRPr sz="750">
                <a:solidFill>
                  <a:srgbClr val="898989"/>
                </a:solidFill>
              </a:defRPr>
            </a:lvl1pPr>
          </a:lstStyle>
          <a:p>
            <a:fld id="{D260E43B-7F43-FA45-AAB7-E054FD6CC4E3}" type="slidenum">
              <a:rPr lang="en-US" smtClean="0"/>
              <a:pPr/>
              <a:t>‹#›</a:t>
            </a:fld>
            <a:endParaRPr lang="en-US" dirty="0"/>
          </a:p>
        </p:txBody>
      </p:sp>
      <p:grpSp>
        <p:nvGrpSpPr>
          <p:cNvPr id="10" name="Group 9"/>
          <p:cNvGrpSpPr/>
          <p:nvPr userDrawn="1"/>
        </p:nvGrpSpPr>
        <p:grpSpPr>
          <a:xfrm>
            <a:off x="-158720" y="-142629"/>
            <a:ext cx="9447494" cy="7137992"/>
            <a:chOff x="-158720" y="-142629"/>
            <a:chExt cx="9447494" cy="7137992"/>
          </a:xfrm>
        </p:grpSpPr>
        <p:grpSp>
          <p:nvGrpSpPr>
            <p:cNvPr id="11" name="Group 10"/>
            <p:cNvGrpSpPr/>
            <p:nvPr userDrawn="1"/>
          </p:nvGrpSpPr>
          <p:grpSpPr>
            <a:xfrm>
              <a:off x="467806" y="6873248"/>
              <a:ext cx="8217866" cy="122115"/>
              <a:chOff x="467806" y="6873248"/>
              <a:chExt cx="8217866" cy="122115"/>
            </a:xfrm>
          </p:grpSpPr>
          <p:cxnSp>
            <p:nvCxnSpPr>
              <p:cNvPr id="39" name="Straight Connector 38"/>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1" name="Group 40"/>
              <p:cNvGrpSpPr/>
              <p:nvPr userDrawn="1"/>
            </p:nvGrpSpPr>
            <p:grpSpPr>
              <a:xfrm>
                <a:off x="5715000" y="6873248"/>
                <a:ext cx="457200" cy="122115"/>
                <a:chOff x="5715000" y="6873248"/>
                <a:chExt cx="457200" cy="122115"/>
              </a:xfrm>
            </p:grpSpPr>
            <p:cxnSp>
              <p:nvCxnSpPr>
                <p:cNvPr id="45" name="Straight Connector 4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userDrawn="1"/>
            </p:nvGrpSpPr>
            <p:grpSpPr>
              <a:xfrm>
                <a:off x="2971800" y="6873248"/>
                <a:ext cx="457200" cy="122115"/>
                <a:chOff x="5715000" y="6873248"/>
                <a:chExt cx="457200" cy="122115"/>
              </a:xfrm>
            </p:grpSpPr>
            <p:cxnSp>
              <p:nvCxnSpPr>
                <p:cNvPr id="43" name="Straight Connector 42"/>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2" name="Group 11"/>
            <p:cNvGrpSpPr/>
            <p:nvPr userDrawn="1"/>
          </p:nvGrpSpPr>
          <p:grpSpPr>
            <a:xfrm>
              <a:off x="467806" y="-142629"/>
              <a:ext cx="8217866" cy="122115"/>
              <a:chOff x="467806" y="6873248"/>
              <a:chExt cx="8217866" cy="122115"/>
            </a:xfrm>
          </p:grpSpPr>
          <p:cxnSp>
            <p:nvCxnSpPr>
              <p:cNvPr id="31" name="Straight Connector 30"/>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6873248"/>
                <a:ext cx="457200" cy="122115"/>
                <a:chOff x="5715000" y="6873248"/>
                <a:chExt cx="457200" cy="122115"/>
              </a:xfrm>
            </p:grpSpPr>
            <p:cxnSp>
              <p:nvCxnSpPr>
                <p:cNvPr id="37" name="Straight Connector 36"/>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userDrawn="1"/>
            </p:nvGrpSpPr>
            <p:grpSpPr>
              <a:xfrm>
                <a:off x="2971800" y="6873248"/>
                <a:ext cx="457200" cy="122115"/>
                <a:chOff x="5715000" y="6873248"/>
                <a:chExt cx="457200" cy="122115"/>
              </a:xfrm>
            </p:grpSpPr>
            <p:cxnSp>
              <p:nvCxnSpPr>
                <p:cNvPr id="35" name="Straight Connector 3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3" name="Group 12"/>
            <p:cNvGrpSpPr/>
            <p:nvPr userDrawn="1"/>
          </p:nvGrpSpPr>
          <p:grpSpPr>
            <a:xfrm>
              <a:off x="-158720" y="1143066"/>
              <a:ext cx="122115" cy="5029134"/>
              <a:chOff x="-158720" y="1143066"/>
              <a:chExt cx="122115" cy="5029134"/>
            </a:xfrm>
          </p:grpSpPr>
          <p:cxnSp>
            <p:nvCxnSpPr>
              <p:cNvPr id="25" name="Straight Connector 24"/>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userDrawn="1"/>
          </p:nvGrpSpPr>
          <p:grpSpPr>
            <a:xfrm>
              <a:off x="9166659" y="1143066"/>
              <a:ext cx="122115" cy="5029134"/>
              <a:chOff x="-158720" y="1143066"/>
              <a:chExt cx="122115" cy="5029134"/>
            </a:xfrm>
          </p:grpSpPr>
          <p:cxnSp>
            <p:nvCxnSpPr>
              <p:cNvPr id="17" name="Straight Connector 16"/>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47" name="Rectangle 46"/>
          <p:cNvSpPr/>
          <p:nvPr userDrawn="1"/>
        </p:nvSpPr>
        <p:spPr>
          <a:xfrm>
            <a:off x="461" y="6323778"/>
            <a:ext cx="9166199" cy="5460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68562" tIns="34282" rIns="68562" bIns="34282" anchor="ctr"/>
          <a:lstStyle/>
          <a:p>
            <a:pPr algn="ctr" defTabSz="342812">
              <a:defRPr/>
            </a:pPr>
            <a:endParaRPr lang="en-US" sz="1350" dirty="0">
              <a:solidFill>
                <a:srgbClr val="FFFFFF"/>
              </a:solidFill>
              <a:latin typeface="Arial" charset="0"/>
              <a:ea typeface="ＭＳ Ｐゴシック" charset="0"/>
              <a:cs typeface="ＭＳ Ｐゴシック" charset="0"/>
            </a:endParaRPr>
          </a:p>
          <a:p>
            <a:pPr algn="ctr" defTabSz="342812">
              <a:defRPr/>
            </a:pPr>
            <a:endParaRPr lang="en-US" sz="1350" dirty="0">
              <a:solidFill>
                <a:srgbClr val="FFFFFF"/>
              </a:solidFill>
              <a:latin typeface="Arial" charset="0"/>
              <a:ea typeface="ＭＳ Ｐゴシック" charset="0"/>
              <a:cs typeface="ＭＳ Ｐゴシック" charset="0"/>
            </a:endParaRPr>
          </a:p>
        </p:txBody>
      </p:sp>
      <p:pic>
        <p:nvPicPr>
          <p:cNvPr id="48" name="Picture 47" descr="RGB_White-Seal_White-Mark_SC_Horizontal–400dpi.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66644" y="6457861"/>
            <a:ext cx="1570468" cy="263614"/>
          </a:xfrm>
          <a:prstGeom prst="rect">
            <a:avLst/>
          </a:prstGeom>
        </p:spPr>
      </p:pic>
      <p:sp>
        <p:nvSpPr>
          <p:cNvPr id="49" name="Rectangle 48">
            <a:extLst>
              <a:ext uri="{FF2B5EF4-FFF2-40B4-BE49-F238E27FC236}">
                <a16:creationId xmlns:a16="http://schemas.microsoft.com/office/drawing/2014/main" id="{B08FBF34-4E67-6C47-A78A-9C135843AE40}"/>
              </a:ext>
            </a:extLst>
          </p:cNvPr>
          <p:cNvSpPr/>
          <p:nvPr userDrawn="1"/>
        </p:nvSpPr>
        <p:spPr>
          <a:xfrm>
            <a:off x="3" y="0"/>
            <a:ext cx="9143999" cy="11430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0" name="Title 1">
            <a:extLst>
              <a:ext uri="{FF2B5EF4-FFF2-40B4-BE49-F238E27FC236}">
                <a16:creationId xmlns:a16="http://schemas.microsoft.com/office/drawing/2014/main" id="{24CD79B7-4787-7344-A8E3-991F38CC2D9C}"/>
              </a:ext>
            </a:extLst>
          </p:cNvPr>
          <p:cNvSpPr txBox="1">
            <a:spLocks/>
          </p:cNvSpPr>
          <p:nvPr userDrawn="1"/>
        </p:nvSpPr>
        <p:spPr>
          <a:xfrm>
            <a:off x="2707572" y="0"/>
            <a:ext cx="6436428" cy="1143000"/>
          </a:xfrm>
          <a:prstGeom prst="rect">
            <a:avLst/>
          </a:prstGeom>
        </p:spPr>
        <p:txBody>
          <a:bodyPr/>
          <a:lstStyle>
            <a:lvl1pPr algn="ctr" defTabSz="342900" rtl="0" eaLnBrk="1" latinLnBrk="0" hangingPunct="1">
              <a:spcBef>
                <a:spcPct val="0"/>
              </a:spcBef>
              <a:buNone/>
              <a:defRPr sz="2100" kern="1200">
                <a:solidFill>
                  <a:schemeClr val="bg1"/>
                </a:solidFill>
                <a:latin typeface="+mj-lt"/>
                <a:ea typeface="+mj-ea"/>
                <a:cs typeface="+mj-cs"/>
              </a:defRPr>
            </a:lvl1pPr>
          </a:lstStyle>
          <a:p>
            <a:r>
              <a:rPr lang="en-US"/>
              <a:t>Click to edit Master title style</a:t>
            </a:r>
            <a:endParaRPr lang="en-US" dirty="0"/>
          </a:p>
        </p:txBody>
      </p:sp>
      <p:pic>
        <p:nvPicPr>
          <p:cNvPr id="51" name="Picture 50">
            <a:extLst>
              <a:ext uri="{FF2B5EF4-FFF2-40B4-BE49-F238E27FC236}">
                <a16:creationId xmlns:a16="http://schemas.microsoft.com/office/drawing/2014/main" id="{11AF6C34-0601-C649-8859-7C59EC754F82}"/>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321643" y="123515"/>
            <a:ext cx="2064288" cy="889536"/>
          </a:xfrm>
          <a:prstGeom prst="rect">
            <a:avLst/>
          </a:prstGeom>
        </p:spPr>
      </p:pic>
    </p:spTree>
    <p:extLst>
      <p:ext uri="{BB962C8B-B14F-4D97-AF65-F5344CB8AC3E}">
        <p14:creationId xmlns:p14="http://schemas.microsoft.com/office/powerpoint/2010/main" val="1905364349"/>
      </p:ext>
    </p:extLst>
  </p:cSld>
  <p:clrMap bg1="lt1" tx1="dk1" bg2="lt2" tx2="dk2" accent1="accent1" accent2="accent2" accent3="accent3" accent4="accent4" accent5="accent5" accent6="accent6" hlink="hlink" folHlink="folHlink"/>
  <p:sldLayoutIdLst>
    <p:sldLayoutId id="2147483670" r:id="rId1"/>
    <p:sldLayoutId id="2147483669" r:id="rId2"/>
  </p:sldLayoutIdLst>
  <p:hf sldNum="0" hdr="0" dt="0"/>
  <p:txStyles>
    <p:titleStyle>
      <a:lvl1pPr algn="ctr" defTabSz="342900" rtl="0" eaLnBrk="1" latinLnBrk="0" hangingPunct="1">
        <a:spcBef>
          <a:spcPct val="0"/>
        </a:spcBef>
        <a:buNone/>
        <a:defRPr sz="2100" kern="1200">
          <a:solidFill>
            <a:schemeClr val="bg1"/>
          </a:solidFill>
          <a:latin typeface="+mj-lt"/>
          <a:ea typeface="+mj-ea"/>
          <a:cs typeface="+mj-cs"/>
        </a:defRPr>
      </a:lvl1pPr>
    </p:titleStyle>
    <p:bodyStyle>
      <a:lvl1pPr marL="257175" indent="-257175" algn="l" defTabSz="342900" rtl="0" eaLnBrk="1" latinLnBrk="0" hangingPunct="1">
        <a:spcBef>
          <a:spcPct val="20000"/>
        </a:spcBef>
        <a:buFont typeface="Arial"/>
        <a:buChar char="•"/>
        <a:defRPr sz="1800" kern="1200">
          <a:solidFill>
            <a:schemeClr val="tx2"/>
          </a:solidFill>
          <a:latin typeface="+mj-lt"/>
          <a:ea typeface="+mn-ea"/>
          <a:cs typeface="+mn-cs"/>
        </a:defRPr>
      </a:lvl1pPr>
      <a:lvl2pPr marL="557213" indent="-214313" algn="l" defTabSz="342900" rtl="0" eaLnBrk="1" latinLnBrk="0" hangingPunct="1">
        <a:spcBef>
          <a:spcPct val="20000"/>
        </a:spcBef>
        <a:buFont typeface="Courier New"/>
        <a:buChar char="o"/>
        <a:defRPr sz="1500" kern="1200">
          <a:solidFill>
            <a:srgbClr val="1F497D"/>
          </a:solidFill>
          <a:latin typeface="+mj-lt"/>
          <a:ea typeface="+mn-ea"/>
          <a:cs typeface="+mn-cs"/>
        </a:defRPr>
      </a:lvl2pPr>
      <a:lvl3pPr marL="857250" indent="-171450" algn="l" defTabSz="342900" rtl="0" eaLnBrk="1" latinLnBrk="0" hangingPunct="1">
        <a:spcBef>
          <a:spcPct val="20000"/>
        </a:spcBef>
        <a:buFont typeface="Arial"/>
        <a:buChar char="•"/>
        <a:defRPr sz="1500" kern="1200">
          <a:solidFill>
            <a:srgbClr val="1F497D"/>
          </a:solidFill>
          <a:latin typeface="+mj-lt"/>
          <a:ea typeface="+mn-ea"/>
          <a:cs typeface="+mn-cs"/>
        </a:defRPr>
      </a:lvl3pPr>
      <a:lvl4pPr marL="1200150" indent="-171450" algn="l" defTabSz="342900" rtl="0" eaLnBrk="1" latinLnBrk="0" hangingPunct="1">
        <a:spcBef>
          <a:spcPct val="20000"/>
        </a:spcBef>
        <a:buFont typeface="Arial"/>
        <a:buChar char="–"/>
        <a:defRPr sz="1500" kern="1200">
          <a:solidFill>
            <a:srgbClr val="1F497D"/>
          </a:solidFill>
          <a:latin typeface="+mj-lt"/>
          <a:ea typeface="+mn-ea"/>
          <a:cs typeface="+mn-cs"/>
        </a:defRPr>
      </a:lvl4pPr>
      <a:lvl5pPr marL="1543050" indent="-171450" algn="l" defTabSz="342900" rtl="0" eaLnBrk="1" latinLnBrk="0" hangingPunct="1">
        <a:spcBef>
          <a:spcPct val="20000"/>
        </a:spcBef>
        <a:buFont typeface="Arial"/>
        <a:buChar char="»"/>
        <a:defRPr sz="1500" kern="1200">
          <a:solidFill>
            <a:srgbClr val="1F497D"/>
          </a:solidFill>
          <a:latin typeface="+mj-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a:solidFill>
            <a:schemeClr val="tx2"/>
          </a:solidFill>
          <a:effectLst>
            <a:outerShdw blurRad="50800" dist="38100" dir="2700000" algn="tl" rotWithShape="0">
              <a:srgbClr val="000000">
                <a:alpha val="43000"/>
              </a:srgb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170127" y="6356354"/>
            <a:ext cx="516675" cy="365125"/>
          </a:xfrm>
          <a:prstGeom prst="rect">
            <a:avLst/>
          </a:prstGeom>
        </p:spPr>
        <p:txBody>
          <a:bodyPr vert="horz" lIns="91440" tIns="45720" rIns="91440" bIns="45720" rtlCol="0" anchor="ctr"/>
          <a:lstStyle>
            <a:lvl1pPr algn="r">
              <a:defRPr sz="750">
                <a:solidFill>
                  <a:srgbClr val="898989"/>
                </a:solidFill>
              </a:defRPr>
            </a:lvl1pPr>
          </a:lstStyle>
          <a:p>
            <a:pPr>
              <a:defRPr/>
            </a:pPr>
            <a:fld id="{D260E43B-7F43-FA45-AAB7-E054FD6CC4E3}" type="slidenum">
              <a:rPr lang="en-US" smtClean="0"/>
              <a:pPr>
                <a:defRPr/>
              </a:pPr>
              <a:t>‹#›</a:t>
            </a:fld>
            <a:endParaRPr lang="en-US" dirty="0"/>
          </a:p>
        </p:txBody>
      </p:sp>
      <p:grpSp>
        <p:nvGrpSpPr>
          <p:cNvPr id="10" name="Group 9"/>
          <p:cNvGrpSpPr/>
          <p:nvPr userDrawn="1"/>
        </p:nvGrpSpPr>
        <p:grpSpPr>
          <a:xfrm>
            <a:off x="-158720" y="-142629"/>
            <a:ext cx="9447494" cy="7137992"/>
            <a:chOff x="-158720" y="-142629"/>
            <a:chExt cx="9447494" cy="7137992"/>
          </a:xfrm>
        </p:grpSpPr>
        <p:grpSp>
          <p:nvGrpSpPr>
            <p:cNvPr id="11" name="Group 10"/>
            <p:cNvGrpSpPr/>
            <p:nvPr userDrawn="1"/>
          </p:nvGrpSpPr>
          <p:grpSpPr>
            <a:xfrm>
              <a:off x="467806" y="6873248"/>
              <a:ext cx="8217866" cy="122115"/>
              <a:chOff x="467806" y="6873248"/>
              <a:chExt cx="8217866" cy="122115"/>
            </a:xfrm>
          </p:grpSpPr>
          <p:cxnSp>
            <p:nvCxnSpPr>
              <p:cNvPr id="39" name="Straight Connector 38"/>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1" name="Group 40"/>
              <p:cNvGrpSpPr/>
              <p:nvPr userDrawn="1"/>
            </p:nvGrpSpPr>
            <p:grpSpPr>
              <a:xfrm>
                <a:off x="5715000" y="6873248"/>
                <a:ext cx="457200" cy="122115"/>
                <a:chOff x="5715000" y="6873248"/>
                <a:chExt cx="457200" cy="122115"/>
              </a:xfrm>
            </p:grpSpPr>
            <p:cxnSp>
              <p:nvCxnSpPr>
                <p:cNvPr id="45" name="Straight Connector 4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userDrawn="1"/>
            </p:nvGrpSpPr>
            <p:grpSpPr>
              <a:xfrm>
                <a:off x="2971800" y="6873248"/>
                <a:ext cx="457200" cy="122115"/>
                <a:chOff x="5715000" y="6873248"/>
                <a:chExt cx="457200" cy="122115"/>
              </a:xfrm>
            </p:grpSpPr>
            <p:cxnSp>
              <p:nvCxnSpPr>
                <p:cNvPr id="43" name="Straight Connector 42"/>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2" name="Group 11"/>
            <p:cNvGrpSpPr/>
            <p:nvPr userDrawn="1"/>
          </p:nvGrpSpPr>
          <p:grpSpPr>
            <a:xfrm>
              <a:off x="467806" y="-142629"/>
              <a:ext cx="8217866" cy="122115"/>
              <a:chOff x="467806" y="6873248"/>
              <a:chExt cx="8217866" cy="122115"/>
            </a:xfrm>
          </p:grpSpPr>
          <p:cxnSp>
            <p:nvCxnSpPr>
              <p:cNvPr id="31" name="Straight Connector 30"/>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6873248"/>
                <a:ext cx="457200" cy="122115"/>
                <a:chOff x="5715000" y="6873248"/>
                <a:chExt cx="457200" cy="122115"/>
              </a:xfrm>
            </p:grpSpPr>
            <p:cxnSp>
              <p:nvCxnSpPr>
                <p:cNvPr id="37" name="Straight Connector 36"/>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userDrawn="1"/>
            </p:nvGrpSpPr>
            <p:grpSpPr>
              <a:xfrm>
                <a:off x="2971800" y="6873248"/>
                <a:ext cx="457200" cy="122115"/>
                <a:chOff x="5715000" y="6873248"/>
                <a:chExt cx="457200" cy="122115"/>
              </a:xfrm>
            </p:grpSpPr>
            <p:cxnSp>
              <p:nvCxnSpPr>
                <p:cNvPr id="35" name="Straight Connector 3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3" name="Group 12"/>
            <p:cNvGrpSpPr/>
            <p:nvPr userDrawn="1"/>
          </p:nvGrpSpPr>
          <p:grpSpPr>
            <a:xfrm>
              <a:off x="-158720" y="1143066"/>
              <a:ext cx="122115" cy="5029134"/>
              <a:chOff x="-158720" y="1143066"/>
              <a:chExt cx="122115" cy="5029134"/>
            </a:xfrm>
          </p:grpSpPr>
          <p:cxnSp>
            <p:nvCxnSpPr>
              <p:cNvPr id="25" name="Straight Connector 24"/>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userDrawn="1"/>
          </p:nvGrpSpPr>
          <p:grpSpPr>
            <a:xfrm>
              <a:off x="9166659" y="1143066"/>
              <a:ext cx="122115" cy="5029134"/>
              <a:chOff x="-158720" y="1143066"/>
              <a:chExt cx="122115" cy="5029134"/>
            </a:xfrm>
          </p:grpSpPr>
          <p:cxnSp>
            <p:nvCxnSpPr>
              <p:cNvPr id="17" name="Straight Connector 16"/>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47" name="Rectangle 46"/>
          <p:cNvSpPr/>
          <p:nvPr userDrawn="1"/>
        </p:nvSpPr>
        <p:spPr>
          <a:xfrm>
            <a:off x="461" y="6323778"/>
            <a:ext cx="9166199" cy="5460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68562" tIns="34282" rIns="68562" bIns="34282" anchor="ctr"/>
          <a:lstStyle/>
          <a:p>
            <a:pPr marL="0" marR="0" lvl="0" indent="0" algn="ctr" defTabSz="34281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a:p>
            <a:pPr marL="0" marR="0" lvl="0" indent="0" algn="ctr" defTabSz="34281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pic>
        <p:nvPicPr>
          <p:cNvPr id="48" name="Picture 47" descr="RGB_White-Seal_White-Mark_SC_Horizontal–400dpi.png"/>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66644" y="6457861"/>
            <a:ext cx="1570468" cy="263614"/>
          </a:xfrm>
          <a:prstGeom prst="rect">
            <a:avLst/>
          </a:prstGeom>
        </p:spPr>
      </p:pic>
    </p:spTree>
    <p:extLst>
      <p:ext uri="{BB962C8B-B14F-4D97-AF65-F5344CB8AC3E}">
        <p14:creationId xmlns:p14="http://schemas.microsoft.com/office/powerpoint/2010/main" val="14489794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1" r:id="rId3"/>
  </p:sldLayoutIdLst>
  <p:hf sldNum="0" hdr="0" dt="0"/>
  <p:txStyles>
    <p:titleStyle>
      <a:lvl1pPr algn="ctr" defTabSz="342900" rtl="0" eaLnBrk="1" latinLnBrk="0" hangingPunct="1">
        <a:spcBef>
          <a:spcPct val="0"/>
        </a:spcBef>
        <a:buNone/>
        <a:defRPr sz="2100" kern="1200">
          <a:solidFill>
            <a:schemeClr val="bg1"/>
          </a:solidFill>
          <a:latin typeface="+mj-lt"/>
          <a:ea typeface="+mj-ea"/>
          <a:cs typeface="+mj-cs"/>
        </a:defRPr>
      </a:lvl1pPr>
    </p:titleStyle>
    <p:bodyStyle>
      <a:lvl1pPr marL="257175" indent="-257175" algn="l" defTabSz="342900" rtl="0" eaLnBrk="1" latinLnBrk="0" hangingPunct="1">
        <a:spcBef>
          <a:spcPct val="20000"/>
        </a:spcBef>
        <a:buFont typeface="Arial"/>
        <a:buChar char="•"/>
        <a:defRPr sz="1800" kern="1200">
          <a:solidFill>
            <a:schemeClr val="tx2"/>
          </a:solidFill>
          <a:latin typeface="+mj-lt"/>
          <a:ea typeface="+mn-ea"/>
          <a:cs typeface="+mn-cs"/>
        </a:defRPr>
      </a:lvl1pPr>
      <a:lvl2pPr marL="557213" indent="-214313" algn="l" defTabSz="342900" rtl="0" eaLnBrk="1" latinLnBrk="0" hangingPunct="1">
        <a:spcBef>
          <a:spcPct val="20000"/>
        </a:spcBef>
        <a:buFont typeface="Courier New"/>
        <a:buChar char="o"/>
        <a:defRPr sz="1500" kern="1200">
          <a:solidFill>
            <a:srgbClr val="1F497D"/>
          </a:solidFill>
          <a:latin typeface="+mj-lt"/>
          <a:ea typeface="+mn-ea"/>
          <a:cs typeface="+mn-cs"/>
        </a:defRPr>
      </a:lvl2pPr>
      <a:lvl3pPr marL="857250" indent="-171450" algn="l" defTabSz="342900" rtl="0" eaLnBrk="1" latinLnBrk="0" hangingPunct="1">
        <a:spcBef>
          <a:spcPct val="20000"/>
        </a:spcBef>
        <a:buFont typeface="Arial"/>
        <a:buChar char="•"/>
        <a:defRPr sz="1500" kern="1200">
          <a:solidFill>
            <a:srgbClr val="1F497D"/>
          </a:solidFill>
          <a:latin typeface="+mj-lt"/>
          <a:ea typeface="+mn-ea"/>
          <a:cs typeface="+mn-cs"/>
        </a:defRPr>
      </a:lvl3pPr>
      <a:lvl4pPr marL="1200150" indent="-171450" algn="l" defTabSz="342900" rtl="0" eaLnBrk="1" latinLnBrk="0" hangingPunct="1">
        <a:spcBef>
          <a:spcPct val="20000"/>
        </a:spcBef>
        <a:buFont typeface="Arial"/>
        <a:buChar char="–"/>
        <a:defRPr sz="1500" kern="1200">
          <a:solidFill>
            <a:srgbClr val="1F497D"/>
          </a:solidFill>
          <a:latin typeface="+mj-lt"/>
          <a:ea typeface="+mn-ea"/>
          <a:cs typeface="+mn-cs"/>
        </a:defRPr>
      </a:lvl4pPr>
      <a:lvl5pPr marL="1543050" indent="-171450" algn="l" defTabSz="342900" rtl="0" eaLnBrk="1" latinLnBrk="0" hangingPunct="1">
        <a:spcBef>
          <a:spcPct val="20000"/>
        </a:spcBef>
        <a:buFont typeface="Arial"/>
        <a:buChar char="»"/>
        <a:defRPr sz="1500" kern="1200">
          <a:solidFill>
            <a:srgbClr val="1F497D"/>
          </a:solidFill>
          <a:latin typeface="+mj-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5" Type="http://schemas.openxmlformats.org/officeDocument/2006/relationships/tags" Target="../tags/tag5.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5" Type="http://schemas.openxmlformats.org/officeDocument/2006/relationships/hyperlink" Target="https://conferences.lbl.gov/event/82/" TargetMode="Externa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87094" y="4526204"/>
            <a:ext cx="6169819" cy="1048428"/>
          </a:xfrm>
        </p:spPr>
        <p:txBody>
          <a:bodyPr>
            <a:normAutofit/>
          </a:bodyPr>
          <a:lstStyle/>
          <a:p>
            <a:r>
              <a:rPr lang="en-US" b="1" dirty="0"/>
              <a:t>G. </a:t>
            </a:r>
            <a:r>
              <a:rPr lang="en-US" b="1" dirty="0" err="1"/>
              <a:t>Velev</a:t>
            </a:r>
            <a:r>
              <a:rPr lang="en-US" b="1" dirty="0"/>
              <a:t>, S. </a:t>
            </a:r>
            <a:r>
              <a:rPr lang="en-US" b="1" dirty="0" err="1"/>
              <a:t>Gourlay</a:t>
            </a:r>
            <a:endParaRPr lang="en-US" b="1" dirty="0"/>
          </a:p>
          <a:p>
            <a:r>
              <a:rPr lang="en-US" sz="1425" dirty="0"/>
              <a:t>US Magnet Development Program</a:t>
            </a:r>
          </a:p>
        </p:txBody>
      </p:sp>
      <p:sp>
        <p:nvSpPr>
          <p:cNvPr id="3" name="Rectangle 2"/>
          <p:cNvSpPr/>
          <p:nvPr/>
        </p:nvSpPr>
        <p:spPr>
          <a:xfrm>
            <a:off x="1487094" y="2729787"/>
            <a:ext cx="6169819" cy="692497"/>
          </a:xfrm>
          <a:prstGeom prst="rect">
            <a:avLst/>
          </a:prstGeom>
        </p:spPr>
        <p:txBody>
          <a:bodyPr wrap="square">
            <a:spAutoFit/>
          </a:bodyPr>
          <a:lstStyle/>
          <a:p>
            <a:pPr algn="ctr"/>
            <a:r>
              <a:rPr lang="en-US" sz="2400" dirty="0">
                <a:solidFill>
                  <a:schemeClr val="bg1"/>
                </a:solidFill>
              </a:rPr>
              <a:t>Nb</a:t>
            </a:r>
            <a:r>
              <a:rPr lang="en-US" sz="2400" baseline="-25000" dirty="0">
                <a:solidFill>
                  <a:schemeClr val="bg1"/>
                </a:solidFill>
              </a:rPr>
              <a:t>3</a:t>
            </a:r>
            <a:r>
              <a:rPr lang="en-US" sz="2400" dirty="0">
                <a:solidFill>
                  <a:schemeClr val="bg1"/>
                </a:solidFill>
              </a:rPr>
              <a:t>Sn  Discussion Slides</a:t>
            </a:r>
          </a:p>
          <a:p>
            <a:pPr algn="ctr"/>
            <a:r>
              <a:rPr lang="en-US" sz="1500" dirty="0">
                <a:solidFill>
                  <a:schemeClr val="bg1"/>
                </a:solidFill>
              </a:rPr>
              <a:t>MDP Collaboration Meeting,  January 16-18, 2019</a:t>
            </a:r>
          </a:p>
        </p:txBody>
      </p:sp>
    </p:spTree>
    <p:extLst>
      <p:ext uri="{BB962C8B-B14F-4D97-AF65-F5344CB8AC3E}">
        <p14:creationId xmlns:p14="http://schemas.microsoft.com/office/powerpoint/2010/main" val="173575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01676"/>
            <a:ext cx="8229600" cy="4824492"/>
          </a:xfrm>
        </p:spPr>
        <p:txBody>
          <a:bodyPr>
            <a:noAutofit/>
          </a:bodyPr>
          <a:lstStyle/>
          <a:p>
            <a:pPr marL="342900" indent="-342900">
              <a:buFont typeface="+mj-lt"/>
              <a:buAutoNum type="arabicPeriod"/>
            </a:pPr>
            <a:r>
              <a:rPr lang="en-US" dirty="0">
                <a:solidFill>
                  <a:srgbClr val="002060"/>
                </a:solidFill>
              </a:rPr>
              <a:t>What are the near-term needs for testing the Cos-theta magnet? Who is responsible for the magnet preparation? Who is responsible for testing? What support is needed, and who’s help is requested?</a:t>
            </a:r>
          </a:p>
          <a:p>
            <a:pPr marL="342900" indent="-342900">
              <a:buFont typeface="+mj-lt"/>
              <a:buAutoNum type="arabicPeriod"/>
            </a:pPr>
            <a:r>
              <a:rPr lang="en-US" dirty="0">
                <a:solidFill>
                  <a:srgbClr val="002060"/>
                </a:solidFill>
              </a:rPr>
              <a:t>What are the scenarios for the 15T, and how do we respond to the various cases? What spares do we have, and are there investments we should make now, or plan for in the near future, to maximize the value of the 15T investment?</a:t>
            </a:r>
          </a:p>
          <a:p>
            <a:pPr marL="342900" indent="-342900">
              <a:buFont typeface="+mj-lt"/>
              <a:buAutoNum type="arabicPeriod"/>
            </a:pPr>
            <a:r>
              <a:rPr lang="en-US" dirty="0">
                <a:solidFill>
                  <a:srgbClr val="002060"/>
                </a:solidFill>
              </a:rPr>
              <a:t>What design efforts are being/should be undertaken in the near-term for Nb3Sn magnets?  What are the figures-of-merit for designs? What "technology" developments/data are most valuable in developing next designs (materials properties? Modeling capabilities? Test data analysis?) </a:t>
            </a:r>
          </a:p>
          <a:p>
            <a:pPr marL="342900" indent="-342900">
              <a:buFont typeface="+mj-lt"/>
              <a:buAutoNum type="arabicPeriod"/>
            </a:pPr>
            <a:r>
              <a:rPr lang="en-US" dirty="0">
                <a:solidFill>
                  <a:srgbClr val="002060"/>
                </a:solidFill>
              </a:rPr>
              <a:t>We need to plan a workshop (recommendation from the GARD comparative review) once sufficient data is obtained from the Cos-t and CCT efforts. What criteria should trigger that workshop</a:t>
            </a:r>
          </a:p>
        </p:txBody>
      </p:sp>
      <p:sp>
        <p:nvSpPr>
          <p:cNvPr id="4" name="Title 3">
            <a:extLst>
              <a:ext uri="{FF2B5EF4-FFF2-40B4-BE49-F238E27FC236}">
                <a16:creationId xmlns:a16="http://schemas.microsoft.com/office/drawing/2014/main" id="{1F873B11-59DE-3F43-891E-BD8E29CE67F2}"/>
              </a:ext>
            </a:extLst>
          </p:cNvPr>
          <p:cNvSpPr>
            <a:spLocks noGrp="1"/>
          </p:cNvSpPr>
          <p:nvPr>
            <p:ph type="title"/>
          </p:nvPr>
        </p:nvSpPr>
        <p:spPr/>
        <p:txBody>
          <a:bodyPr/>
          <a:lstStyle/>
          <a:p>
            <a:r>
              <a:rPr lang="en-US" dirty="0"/>
              <a:t>Charges </a:t>
            </a:r>
          </a:p>
        </p:txBody>
      </p:sp>
    </p:spTree>
    <p:extLst>
      <p:ext uri="{BB962C8B-B14F-4D97-AF65-F5344CB8AC3E}">
        <p14:creationId xmlns:p14="http://schemas.microsoft.com/office/powerpoint/2010/main" val="146326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F3047-5C71-144C-A47C-C4D1BDD6298B}"/>
              </a:ext>
            </a:extLst>
          </p:cNvPr>
          <p:cNvSpPr>
            <a:spLocks noGrp="1"/>
          </p:cNvSpPr>
          <p:nvPr>
            <p:ph type="title"/>
          </p:nvPr>
        </p:nvSpPr>
        <p:spPr/>
        <p:txBody>
          <a:bodyPr/>
          <a:lstStyle/>
          <a:p>
            <a:r>
              <a:rPr lang="en-US" dirty="0"/>
              <a:t>Charge 1 </a:t>
            </a:r>
          </a:p>
        </p:txBody>
      </p:sp>
      <p:sp>
        <p:nvSpPr>
          <p:cNvPr id="3" name="Content Placeholder 2">
            <a:extLst>
              <a:ext uri="{FF2B5EF4-FFF2-40B4-BE49-F238E27FC236}">
                <a16:creationId xmlns:a16="http://schemas.microsoft.com/office/drawing/2014/main" id="{2611BA64-A109-BC4D-ADCB-1E45E9603DA6}"/>
              </a:ext>
            </a:extLst>
          </p:cNvPr>
          <p:cNvSpPr>
            <a:spLocks noGrp="1"/>
          </p:cNvSpPr>
          <p:nvPr>
            <p:ph idx="1"/>
          </p:nvPr>
        </p:nvSpPr>
        <p:spPr/>
        <p:txBody>
          <a:bodyPr>
            <a:normAutofit lnSpcReduction="10000"/>
          </a:bodyPr>
          <a:lstStyle/>
          <a:p>
            <a:pPr marL="0" indent="0">
              <a:buNone/>
            </a:pPr>
            <a:r>
              <a:rPr lang="en-US" dirty="0">
                <a:solidFill>
                  <a:srgbClr val="002060"/>
                </a:solidFill>
              </a:rPr>
              <a:t>Q: What are the near-term needs for testing the Cos-theta magnet? Who is responsible for the magnet preparation? Who is responsible for testing? What support is needed, and who’s help is requested?</a:t>
            </a:r>
          </a:p>
          <a:p>
            <a:pPr marL="0" indent="0">
              <a:buNone/>
            </a:pPr>
            <a:endParaRPr lang="en-US" dirty="0">
              <a:solidFill>
                <a:srgbClr val="002060"/>
              </a:solidFill>
            </a:endParaRPr>
          </a:p>
          <a:p>
            <a:pPr marL="0" indent="0">
              <a:buNone/>
            </a:pPr>
            <a:r>
              <a:rPr lang="en-US" dirty="0">
                <a:solidFill>
                  <a:srgbClr val="002060"/>
                </a:solidFill>
              </a:rPr>
              <a:t>Fermilab team with the  help of LBNL team,  are preparing magnet for test. A.  </a:t>
            </a:r>
            <a:r>
              <a:rPr lang="en-US" dirty="0" err="1">
                <a:solidFill>
                  <a:srgbClr val="002060"/>
                </a:solidFill>
              </a:rPr>
              <a:t>Zlobin</a:t>
            </a:r>
            <a:r>
              <a:rPr lang="en-US" dirty="0">
                <a:solidFill>
                  <a:srgbClr val="002060"/>
                </a:solidFill>
              </a:rPr>
              <a:t> is lead physicist, Igor N. is  the lead engineer,  3-4 technicians, 1-2 engineers  are involved in the  assembly.  </a:t>
            </a:r>
          </a:p>
          <a:p>
            <a:pPr marL="0" indent="0">
              <a:buNone/>
            </a:pPr>
            <a:endParaRPr lang="en-US" dirty="0">
              <a:solidFill>
                <a:srgbClr val="002060"/>
              </a:solidFill>
            </a:endParaRPr>
          </a:p>
          <a:p>
            <a:pPr marL="0" indent="0">
              <a:buNone/>
            </a:pPr>
            <a:r>
              <a:rPr lang="en-US" dirty="0" err="1">
                <a:solidFill>
                  <a:srgbClr val="002060"/>
                </a:solidFill>
              </a:rPr>
              <a:t>Stoyan</a:t>
            </a:r>
            <a:r>
              <a:rPr lang="en-US" dirty="0">
                <a:solidFill>
                  <a:srgbClr val="002060"/>
                </a:solidFill>
              </a:rPr>
              <a:t>  S.  Is responsible for testing.  The assumption is  that LBNL  colleagues will participate in the test. Preliminary  test plan is in place.</a:t>
            </a:r>
          </a:p>
          <a:p>
            <a:pPr marL="0" indent="0">
              <a:buNone/>
            </a:pPr>
            <a:endParaRPr lang="en-US" dirty="0">
              <a:solidFill>
                <a:srgbClr val="002060"/>
              </a:solidFill>
            </a:endParaRPr>
          </a:p>
          <a:p>
            <a:pPr marL="0" indent="0">
              <a:buNone/>
            </a:pPr>
            <a:r>
              <a:rPr lang="en-US" dirty="0">
                <a:solidFill>
                  <a:srgbClr val="002060"/>
                </a:solidFill>
              </a:rPr>
              <a:t>For now, we  are supporting every needed resources the  15 T dipole R&amp;D.  The goal is to prepare for test without cutting any corners. </a:t>
            </a:r>
          </a:p>
          <a:p>
            <a:pPr marL="0" indent="0">
              <a:buNone/>
            </a:pPr>
            <a:endParaRPr lang="en-US" dirty="0">
              <a:solidFill>
                <a:srgbClr val="002060"/>
              </a:solidFill>
            </a:endParaRPr>
          </a:p>
          <a:p>
            <a:pPr marL="0" indent="0">
              <a:buNone/>
            </a:pPr>
            <a:r>
              <a:rPr lang="en-US" dirty="0">
                <a:solidFill>
                  <a:srgbClr val="002060"/>
                </a:solidFill>
              </a:rPr>
              <a:t> </a:t>
            </a:r>
          </a:p>
          <a:p>
            <a:endParaRPr lang="en-US" dirty="0"/>
          </a:p>
        </p:txBody>
      </p:sp>
    </p:spTree>
    <p:extLst>
      <p:ext uri="{BB962C8B-B14F-4D97-AF65-F5344CB8AC3E}">
        <p14:creationId xmlns:p14="http://schemas.microsoft.com/office/powerpoint/2010/main" val="413688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B1F8-F0A5-7C4C-B769-704CE693D091}"/>
              </a:ext>
            </a:extLst>
          </p:cNvPr>
          <p:cNvSpPr>
            <a:spLocks noGrp="1"/>
          </p:cNvSpPr>
          <p:nvPr>
            <p:ph type="title"/>
          </p:nvPr>
        </p:nvSpPr>
        <p:spPr/>
        <p:txBody>
          <a:bodyPr/>
          <a:lstStyle/>
          <a:p>
            <a:r>
              <a:rPr lang="en-US" dirty="0"/>
              <a:t>Charge 2</a:t>
            </a:r>
          </a:p>
        </p:txBody>
      </p:sp>
      <p:sp>
        <p:nvSpPr>
          <p:cNvPr id="3" name="Content Placeholder 2">
            <a:extLst>
              <a:ext uri="{FF2B5EF4-FFF2-40B4-BE49-F238E27FC236}">
                <a16:creationId xmlns:a16="http://schemas.microsoft.com/office/drawing/2014/main" id="{62D41A11-4E97-9549-990E-B887AA89A3B9}"/>
              </a:ext>
            </a:extLst>
          </p:cNvPr>
          <p:cNvSpPr>
            <a:spLocks noGrp="1"/>
          </p:cNvSpPr>
          <p:nvPr>
            <p:ph idx="1"/>
          </p:nvPr>
        </p:nvSpPr>
        <p:spPr/>
        <p:txBody>
          <a:bodyPr/>
          <a:lstStyle/>
          <a:p>
            <a:pPr marL="0" indent="0">
              <a:buNone/>
            </a:pPr>
            <a:r>
              <a:rPr lang="en-US" dirty="0"/>
              <a:t>Q: </a:t>
            </a:r>
            <a:r>
              <a:rPr lang="en-US" dirty="0">
                <a:solidFill>
                  <a:srgbClr val="002060"/>
                </a:solidFill>
              </a:rPr>
              <a:t>What are the scenarios for the 15T, and how do we respond to the various cases? What spares do we have, and are there investments we should make now, or plan for in the near future, to maximize the value of the 15T investment?</a:t>
            </a:r>
          </a:p>
          <a:p>
            <a:pPr marL="0" indent="0">
              <a:buNone/>
            </a:pPr>
            <a:endParaRPr lang="en-US" dirty="0">
              <a:solidFill>
                <a:srgbClr val="002060"/>
              </a:solidFill>
            </a:endParaRPr>
          </a:p>
          <a:p>
            <a:pPr marL="0" indent="0">
              <a:buNone/>
            </a:pPr>
            <a:r>
              <a:rPr lang="en-US" dirty="0">
                <a:solidFill>
                  <a:srgbClr val="002060"/>
                </a:solidFill>
              </a:rPr>
              <a:t>It is difficult to describe all possible scenarios as output from the test.  In the plan for Fy19, we have two tests, and the common assumption is that we need to disassembly and reassembly the magnet for the  second test. We are planning to have 2 spare coils, inner and outer ready, if any of the coil does not perform.</a:t>
            </a:r>
          </a:p>
          <a:p>
            <a:pPr marL="0" indent="0">
              <a:buNone/>
            </a:pPr>
            <a:endParaRPr lang="en-US" dirty="0">
              <a:solidFill>
                <a:srgbClr val="002060"/>
              </a:solidFill>
            </a:endParaRPr>
          </a:p>
          <a:p>
            <a:pPr marL="0" indent="0">
              <a:buNone/>
            </a:pPr>
            <a:r>
              <a:rPr lang="en-US" dirty="0">
                <a:solidFill>
                  <a:srgbClr val="002060"/>
                </a:solidFill>
              </a:rPr>
              <a:t>If the magnet perform after the tests, we  can discuss  possibility to  use  it as a  structure for HTS insert. </a:t>
            </a:r>
          </a:p>
          <a:p>
            <a:pPr marL="0" indent="0">
              <a:buNone/>
            </a:pPr>
            <a:endParaRPr lang="en-US" dirty="0">
              <a:solidFill>
                <a:srgbClr val="002060"/>
              </a:solidFill>
            </a:endParaRPr>
          </a:p>
          <a:p>
            <a:pPr marL="0" indent="0">
              <a:buNone/>
            </a:pPr>
            <a:r>
              <a:rPr lang="en-US" dirty="0">
                <a:solidFill>
                  <a:srgbClr val="002060"/>
                </a:solidFill>
              </a:rPr>
              <a:t>Other scenarios are on the  table, e.g. substituting the coils with  new SM ones, depending on the  IW … </a:t>
            </a:r>
          </a:p>
          <a:p>
            <a:pPr marL="0" indent="0">
              <a:buNone/>
            </a:pPr>
            <a:endParaRPr lang="en-US" dirty="0"/>
          </a:p>
        </p:txBody>
      </p:sp>
    </p:spTree>
    <p:extLst>
      <p:ext uri="{BB962C8B-B14F-4D97-AF65-F5344CB8AC3E}">
        <p14:creationId xmlns:p14="http://schemas.microsoft.com/office/powerpoint/2010/main" val="408239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D3F1-04A0-6B48-A6A5-DA94CE37470B}"/>
              </a:ext>
            </a:extLst>
          </p:cNvPr>
          <p:cNvSpPr>
            <a:spLocks noGrp="1"/>
          </p:cNvSpPr>
          <p:nvPr>
            <p:ph type="title"/>
          </p:nvPr>
        </p:nvSpPr>
        <p:spPr/>
        <p:txBody>
          <a:bodyPr/>
          <a:lstStyle/>
          <a:p>
            <a:r>
              <a:rPr lang="en-US" dirty="0"/>
              <a:t>Charge 3</a:t>
            </a:r>
          </a:p>
        </p:txBody>
      </p:sp>
      <p:sp>
        <p:nvSpPr>
          <p:cNvPr id="3" name="Content Placeholder 2">
            <a:extLst>
              <a:ext uri="{FF2B5EF4-FFF2-40B4-BE49-F238E27FC236}">
                <a16:creationId xmlns:a16="http://schemas.microsoft.com/office/drawing/2014/main" id="{21068776-147D-954F-9FB6-835CB6DF96ED}"/>
              </a:ext>
            </a:extLst>
          </p:cNvPr>
          <p:cNvSpPr>
            <a:spLocks noGrp="1"/>
          </p:cNvSpPr>
          <p:nvPr>
            <p:ph idx="1"/>
          </p:nvPr>
        </p:nvSpPr>
        <p:spPr/>
        <p:txBody>
          <a:bodyPr/>
          <a:lstStyle/>
          <a:p>
            <a:pPr marL="0" indent="0">
              <a:buNone/>
            </a:pPr>
            <a:r>
              <a:rPr lang="en-US" dirty="0">
                <a:solidFill>
                  <a:srgbClr val="002060"/>
                </a:solidFill>
              </a:rPr>
              <a:t>What design efforts are being/should be undertaken in the near-term for Nb3Sn magnets?  What are the figures-of-merit for designs? What "technology" developments/data are most valuable in developing next designs (materials properties? Modeling capabilities? Test data analysis?) </a:t>
            </a:r>
          </a:p>
          <a:p>
            <a:pPr marL="0" indent="0">
              <a:buNone/>
            </a:pPr>
            <a:endParaRPr lang="en-US" dirty="0"/>
          </a:p>
          <a:p>
            <a:pPr marL="0" indent="0">
              <a:buNone/>
            </a:pPr>
            <a:r>
              <a:rPr lang="en-US" dirty="0">
                <a:solidFill>
                  <a:srgbClr val="002060"/>
                </a:solidFill>
              </a:rPr>
              <a:t>Material  and Conductor R&amp;D?  Quench performance R&amp;D? SM  coils in  mirror magnets?  </a:t>
            </a:r>
          </a:p>
        </p:txBody>
      </p:sp>
    </p:spTree>
    <p:extLst>
      <p:ext uri="{BB962C8B-B14F-4D97-AF65-F5344CB8AC3E}">
        <p14:creationId xmlns:p14="http://schemas.microsoft.com/office/powerpoint/2010/main" val="209560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67BD2E2-DA6E-FC46-9874-CAE5F8FBA6F6}"/>
              </a:ext>
            </a:extLst>
          </p:cNvPr>
          <p:cNvSpPr txBox="1"/>
          <p:nvPr/>
        </p:nvSpPr>
        <p:spPr>
          <a:xfrm>
            <a:off x="2559318" y="168055"/>
            <a:ext cx="6144631" cy="1154162"/>
          </a:xfrm>
          <a:prstGeom prst="rect">
            <a:avLst/>
          </a:prstGeom>
          <a:noFill/>
          <a:ln>
            <a:solidFill>
              <a:schemeClr val="bg2"/>
            </a:solidFill>
          </a:ln>
        </p:spPr>
        <p:txBody>
          <a:bodyPr wrap="none" rtlCol="0">
            <a:spAutoFit/>
          </a:bodyPr>
          <a:lstStyle/>
          <a:p>
            <a:r>
              <a:rPr lang="en-US" sz="2100" b="1" dirty="0">
                <a:solidFill>
                  <a:schemeClr val="bg1"/>
                </a:solidFill>
              </a:rPr>
              <a:t>Charge  4: Planning for  </a:t>
            </a:r>
            <a:r>
              <a:rPr lang="en-US" sz="2400" b="1" dirty="0">
                <a:solidFill>
                  <a:schemeClr val="bg1"/>
                </a:solidFill>
                <a:latin typeface="Segoe UI" panose="020B0502040204020203" pitchFamily="34" charset="0"/>
                <a:cs typeface="Segoe UI" panose="020B0502040204020203" pitchFamily="34" charset="0"/>
              </a:rPr>
              <a:t>International workshop – </a:t>
            </a:r>
          </a:p>
          <a:p>
            <a:r>
              <a:rPr lang="en-US" sz="2400" b="1" dirty="0">
                <a:solidFill>
                  <a:schemeClr val="bg1"/>
                </a:solidFill>
                <a:latin typeface="Segoe UI" panose="020B0502040204020203" pitchFamily="34" charset="0"/>
                <a:cs typeface="Segoe UI" panose="020B0502040204020203" pitchFamily="34" charset="0"/>
              </a:rPr>
              <a:t> GARD  15 T  </a:t>
            </a:r>
            <a:r>
              <a:rPr lang="en-US" sz="2400" b="1" dirty="0" err="1">
                <a:solidFill>
                  <a:schemeClr val="bg1"/>
                </a:solidFill>
                <a:latin typeface="Segoe UI" panose="020B0502040204020203" pitchFamily="34" charset="0"/>
                <a:cs typeface="Segoe UI" panose="020B0502040204020203" pitchFamily="34" charset="0"/>
              </a:rPr>
              <a:t>recomendation</a:t>
            </a:r>
            <a:endParaRPr lang="en-US" sz="2400" b="1" dirty="0">
              <a:solidFill>
                <a:schemeClr val="bg1"/>
              </a:solidFill>
              <a:latin typeface="Segoe UI" panose="020B0502040204020203" pitchFamily="34" charset="0"/>
              <a:cs typeface="Segoe UI" panose="020B0502040204020203" pitchFamily="34" charset="0"/>
            </a:endParaRPr>
          </a:p>
          <a:p>
            <a:endParaRPr lang="en-US" sz="2100" b="1" dirty="0">
              <a:solidFill>
                <a:schemeClr val="bg1"/>
              </a:solidFill>
            </a:endParaRPr>
          </a:p>
        </p:txBody>
      </p:sp>
      <p:cxnSp>
        <p:nvCxnSpPr>
          <p:cNvPr id="7" name="OTLSHAPE_M_7f583de0854a4cacb89837f3a379bb4a_Connector1">
            <a:extLst>
              <a:ext uri="{FF2B5EF4-FFF2-40B4-BE49-F238E27FC236}">
                <a16:creationId xmlns:a16="http://schemas.microsoft.com/office/drawing/2014/main" id="{D0E7CD85-9DCF-4841-A151-128E3C6C1522}"/>
              </a:ext>
            </a:extLst>
          </p:cNvPr>
          <p:cNvCxnSpPr/>
          <p:nvPr>
            <p:custDataLst>
              <p:tags r:id="rId1"/>
            </p:custDataLst>
          </p:nvPr>
        </p:nvCxnSpPr>
        <p:spPr>
          <a:xfrm>
            <a:off x="7456760" y="2805562"/>
            <a:ext cx="0" cy="643775"/>
          </a:xfrm>
          <a:prstGeom prst="line">
            <a:avLst/>
          </a:prstGeom>
          <a:ln w="9525" cap="flat" cmpd="sng" algn="ctr">
            <a:solidFill>
              <a:schemeClr val="accent2"/>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M_6a283b367375415b92b0e5fc4e16a0cc_Connector1">
            <a:extLst>
              <a:ext uri="{FF2B5EF4-FFF2-40B4-BE49-F238E27FC236}">
                <a16:creationId xmlns:a16="http://schemas.microsoft.com/office/drawing/2014/main" id="{B9869190-35FE-5140-81AB-E917BD4969A4}"/>
              </a:ext>
            </a:extLst>
          </p:cNvPr>
          <p:cNvCxnSpPr/>
          <p:nvPr>
            <p:custDataLst>
              <p:tags r:id="rId2"/>
            </p:custDataLst>
          </p:nvPr>
        </p:nvCxnSpPr>
        <p:spPr>
          <a:xfrm>
            <a:off x="5773806" y="3073230"/>
            <a:ext cx="0" cy="300948"/>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M_a58f29487c0343c08abcf41913e40cae_Connector1">
            <a:extLst>
              <a:ext uri="{FF2B5EF4-FFF2-40B4-BE49-F238E27FC236}">
                <a16:creationId xmlns:a16="http://schemas.microsoft.com/office/drawing/2014/main" id="{4722828A-C0BB-B840-9DB8-6910D2935580}"/>
              </a:ext>
            </a:extLst>
          </p:cNvPr>
          <p:cNvCxnSpPr/>
          <p:nvPr>
            <p:custDataLst>
              <p:tags r:id="rId3"/>
            </p:custDataLst>
          </p:nvPr>
        </p:nvCxnSpPr>
        <p:spPr>
          <a:xfrm>
            <a:off x="1203366" y="2617460"/>
            <a:ext cx="0" cy="811540"/>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OTLSHAPE_TB_00000000000000000000000000000000_ScaleContainer">
            <a:extLst>
              <a:ext uri="{FF2B5EF4-FFF2-40B4-BE49-F238E27FC236}">
                <a16:creationId xmlns:a16="http://schemas.microsoft.com/office/drawing/2014/main" id="{0FE56B87-4A83-F945-B613-EEE74BCFDACE}"/>
              </a:ext>
            </a:extLst>
          </p:cNvPr>
          <p:cNvSpPr/>
          <p:nvPr>
            <p:custDataLst>
              <p:tags r:id="rId4"/>
            </p:custDataLst>
          </p:nvPr>
        </p:nvSpPr>
        <p:spPr>
          <a:xfrm>
            <a:off x="933365" y="3429000"/>
            <a:ext cx="7289800" cy="381000"/>
          </a:xfrm>
          <a:prstGeom prst="rect">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TLSHAPE_TB_00000000000000000000000000000000_TimescaleInterval1">
            <a:extLst>
              <a:ext uri="{FF2B5EF4-FFF2-40B4-BE49-F238E27FC236}">
                <a16:creationId xmlns:a16="http://schemas.microsoft.com/office/drawing/2014/main" id="{68F493C9-A316-0742-B4AD-D717AB6453F4}"/>
              </a:ext>
            </a:extLst>
          </p:cNvPr>
          <p:cNvSpPr txBox="1"/>
          <p:nvPr>
            <p:custDataLst>
              <p:tags r:id="rId5"/>
            </p:custDataLst>
          </p:nvPr>
        </p:nvSpPr>
        <p:spPr>
          <a:xfrm>
            <a:off x="996865" y="3549734"/>
            <a:ext cx="206788" cy="139531"/>
          </a:xfrm>
          <a:prstGeom prst="rect">
            <a:avLst/>
          </a:prstGeom>
          <a:noFill/>
        </p:spPr>
        <p:txBody>
          <a:bodyPr vert="horz" wrap="none" lIns="0" tIns="0" rIns="0" bIns="0" rtlCol="0" anchor="ctr" anchorCtr="0">
            <a:noAutofit/>
          </a:bodyPr>
          <a:lstStyle/>
          <a:p>
            <a:r>
              <a:rPr lang="en-US" sz="900" spc="-6" dirty="0">
                <a:solidFill>
                  <a:schemeClr val="lt1"/>
                </a:solidFill>
                <a:latin typeface="Calibri" panose="020F0502020204030204" pitchFamily="34" charset="0"/>
              </a:rPr>
              <a:t>March</a:t>
            </a:r>
          </a:p>
        </p:txBody>
      </p:sp>
      <p:cxnSp>
        <p:nvCxnSpPr>
          <p:cNvPr id="12" name="OTLSHAPE_TB_00000000000000000000000000000000_Separator1">
            <a:extLst>
              <a:ext uri="{FF2B5EF4-FFF2-40B4-BE49-F238E27FC236}">
                <a16:creationId xmlns:a16="http://schemas.microsoft.com/office/drawing/2014/main" id="{8074DAFE-7656-FA43-A0D9-7BC318A5D924}"/>
              </a:ext>
            </a:extLst>
          </p:cNvPr>
          <p:cNvCxnSpPr/>
          <p:nvPr>
            <p:custDataLst>
              <p:tags r:id="rId6"/>
            </p:custDataLst>
          </p:nvPr>
        </p:nvCxnSpPr>
        <p:spPr>
          <a:xfrm>
            <a:off x="1750739"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OTLSHAPE_TB_00000000000000000000000000000000_TimescaleInterval2">
            <a:extLst>
              <a:ext uri="{FF2B5EF4-FFF2-40B4-BE49-F238E27FC236}">
                <a16:creationId xmlns:a16="http://schemas.microsoft.com/office/drawing/2014/main" id="{34C58F8D-E44E-644E-A08A-9BB995BDE265}"/>
              </a:ext>
            </a:extLst>
          </p:cNvPr>
          <p:cNvSpPr txBox="1"/>
          <p:nvPr>
            <p:custDataLst>
              <p:tags r:id="rId7"/>
            </p:custDataLst>
          </p:nvPr>
        </p:nvSpPr>
        <p:spPr>
          <a:xfrm>
            <a:off x="1814240" y="3549734"/>
            <a:ext cx="158698" cy="139531"/>
          </a:xfrm>
          <a:prstGeom prst="rect">
            <a:avLst/>
          </a:prstGeom>
          <a:noFill/>
        </p:spPr>
        <p:txBody>
          <a:bodyPr vert="horz" wrap="none" lIns="0" tIns="0" rIns="0" bIns="0" rtlCol="0" anchor="ctr" anchorCtr="0">
            <a:noAutofit/>
          </a:bodyPr>
          <a:lstStyle/>
          <a:p>
            <a:r>
              <a:rPr lang="en-US" sz="900" spc="-2" dirty="0">
                <a:solidFill>
                  <a:schemeClr val="lt1"/>
                </a:solidFill>
                <a:latin typeface="Calibri" panose="020F0502020204030204" pitchFamily="34" charset="0"/>
              </a:rPr>
              <a:t>April</a:t>
            </a:r>
          </a:p>
        </p:txBody>
      </p:sp>
      <p:cxnSp>
        <p:nvCxnSpPr>
          <p:cNvPr id="14" name="OTLSHAPE_TB_00000000000000000000000000000000_Separator2">
            <a:extLst>
              <a:ext uri="{FF2B5EF4-FFF2-40B4-BE49-F238E27FC236}">
                <a16:creationId xmlns:a16="http://schemas.microsoft.com/office/drawing/2014/main" id="{5B7F79A8-14D5-2749-A3AB-8FA354D26EFC}"/>
              </a:ext>
            </a:extLst>
          </p:cNvPr>
          <p:cNvCxnSpPr/>
          <p:nvPr>
            <p:custDataLst>
              <p:tags r:id="rId8"/>
            </p:custDataLst>
          </p:nvPr>
        </p:nvCxnSpPr>
        <p:spPr>
          <a:xfrm>
            <a:off x="2541747"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OTLSHAPE_TB_00000000000000000000000000000000_TimescaleInterval3">
            <a:extLst>
              <a:ext uri="{FF2B5EF4-FFF2-40B4-BE49-F238E27FC236}">
                <a16:creationId xmlns:a16="http://schemas.microsoft.com/office/drawing/2014/main" id="{62179629-F653-EF4F-930B-7A362468BBB5}"/>
              </a:ext>
            </a:extLst>
          </p:cNvPr>
          <p:cNvSpPr txBox="1"/>
          <p:nvPr>
            <p:custDataLst>
              <p:tags r:id="rId9"/>
            </p:custDataLst>
          </p:nvPr>
        </p:nvSpPr>
        <p:spPr>
          <a:xfrm>
            <a:off x="2605247" y="3549734"/>
            <a:ext cx="127000" cy="139531"/>
          </a:xfrm>
          <a:prstGeom prst="rect">
            <a:avLst/>
          </a:prstGeom>
          <a:noFill/>
        </p:spPr>
        <p:txBody>
          <a:bodyPr vert="horz" wrap="none" lIns="0" tIns="0" rIns="0" bIns="0" rtlCol="0" anchor="ctr" anchorCtr="0">
            <a:noAutofit/>
          </a:bodyPr>
          <a:lstStyle/>
          <a:p>
            <a:r>
              <a:rPr lang="en-US" sz="900" spc="-4" dirty="0">
                <a:solidFill>
                  <a:schemeClr val="lt1"/>
                </a:solidFill>
                <a:latin typeface="Calibri" panose="020F0502020204030204" pitchFamily="34" charset="0"/>
              </a:rPr>
              <a:t>May</a:t>
            </a:r>
          </a:p>
        </p:txBody>
      </p:sp>
      <p:cxnSp>
        <p:nvCxnSpPr>
          <p:cNvPr id="16" name="OTLSHAPE_TB_00000000000000000000000000000000_Separator3">
            <a:extLst>
              <a:ext uri="{FF2B5EF4-FFF2-40B4-BE49-F238E27FC236}">
                <a16:creationId xmlns:a16="http://schemas.microsoft.com/office/drawing/2014/main" id="{C30E6B84-5DD7-0045-AC03-5A8E2B9A7192}"/>
              </a:ext>
            </a:extLst>
          </p:cNvPr>
          <p:cNvCxnSpPr/>
          <p:nvPr>
            <p:custDataLst>
              <p:tags r:id="rId10"/>
            </p:custDataLst>
          </p:nvPr>
        </p:nvCxnSpPr>
        <p:spPr>
          <a:xfrm>
            <a:off x="3359122"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OTLSHAPE_TB_00000000000000000000000000000000_TimescaleInterval4">
            <a:extLst>
              <a:ext uri="{FF2B5EF4-FFF2-40B4-BE49-F238E27FC236}">
                <a16:creationId xmlns:a16="http://schemas.microsoft.com/office/drawing/2014/main" id="{BED5E1B5-8C41-3B42-99C0-1D8818A753D1}"/>
              </a:ext>
            </a:extLst>
          </p:cNvPr>
          <p:cNvSpPr txBox="1"/>
          <p:nvPr>
            <p:custDataLst>
              <p:tags r:id="rId11"/>
            </p:custDataLst>
          </p:nvPr>
        </p:nvSpPr>
        <p:spPr>
          <a:xfrm>
            <a:off x="3422622" y="3549734"/>
            <a:ext cx="182742" cy="139531"/>
          </a:xfrm>
          <a:prstGeom prst="rect">
            <a:avLst/>
          </a:prstGeom>
          <a:noFill/>
        </p:spPr>
        <p:txBody>
          <a:bodyPr vert="horz" wrap="none" lIns="0" tIns="0" rIns="0" bIns="0" rtlCol="0" anchor="ctr" anchorCtr="0">
            <a:noAutofit/>
          </a:bodyPr>
          <a:lstStyle/>
          <a:p>
            <a:r>
              <a:rPr lang="en-US" sz="900" spc="-2" dirty="0">
                <a:solidFill>
                  <a:schemeClr val="lt1"/>
                </a:solidFill>
                <a:latin typeface="Calibri" panose="020F0502020204030204" pitchFamily="34" charset="0"/>
              </a:rPr>
              <a:t>June-July</a:t>
            </a:r>
          </a:p>
        </p:txBody>
      </p:sp>
      <p:cxnSp>
        <p:nvCxnSpPr>
          <p:cNvPr id="18" name="OTLSHAPE_TB_00000000000000000000000000000000_Separator4">
            <a:extLst>
              <a:ext uri="{FF2B5EF4-FFF2-40B4-BE49-F238E27FC236}">
                <a16:creationId xmlns:a16="http://schemas.microsoft.com/office/drawing/2014/main" id="{B7712CD1-BFC4-CE4B-9167-0325FBBD9A9B}"/>
              </a:ext>
            </a:extLst>
          </p:cNvPr>
          <p:cNvCxnSpPr/>
          <p:nvPr>
            <p:custDataLst>
              <p:tags r:id="rId12"/>
            </p:custDataLst>
          </p:nvPr>
        </p:nvCxnSpPr>
        <p:spPr>
          <a:xfrm>
            <a:off x="4176496"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OTLSHAPE_TB_00000000000000000000000000000000_TimescaleInterval5">
            <a:extLst>
              <a:ext uri="{FF2B5EF4-FFF2-40B4-BE49-F238E27FC236}">
                <a16:creationId xmlns:a16="http://schemas.microsoft.com/office/drawing/2014/main" id="{B31E7843-7C62-0542-BD49-43AFAAC9F6F4}"/>
              </a:ext>
            </a:extLst>
          </p:cNvPr>
          <p:cNvSpPr txBox="1"/>
          <p:nvPr>
            <p:custDataLst>
              <p:tags r:id="rId13"/>
            </p:custDataLst>
          </p:nvPr>
        </p:nvSpPr>
        <p:spPr>
          <a:xfrm>
            <a:off x="4239995" y="3549734"/>
            <a:ext cx="212159" cy="139531"/>
          </a:xfrm>
          <a:prstGeom prst="rect">
            <a:avLst/>
          </a:prstGeom>
          <a:noFill/>
        </p:spPr>
        <p:txBody>
          <a:bodyPr vert="horz" wrap="none" lIns="0" tIns="0" rIns="0" bIns="0" rtlCol="0" anchor="ctr" anchorCtr="0">
            <a:noAutofit/>
          </a:bodyPr>
          <a:lstStyle/>
          <a:p>
            <a:r>
              <a:rPr lang="en-US" sz="900" spc="-2" dirty="0">
                <a:solidFill>
                  <a:schemeClr val="lt1"/>
                </a:solidFill>
                <a:latin typeface="Calibri" panose="020F0502020204030204" pitchFamily="34" charset="0"/>
              </a:rPr>
              <a:t>August</a:t>
            </a:r>
          </a:p>
        </p:txBody>
      </p:sp>
      <p:cxnSp>
        <p:nvCxnSpPr>
          <p:cNvPr id="20" name="OTLSHAPE_TB_00000000000000000000000000000000_Separator5">
            <a:extLst>
              <a:ext uri="{FF2B5EF4-FFF2-40B4-BE49-F238E27FC236}">
                <a16:creationId xmlns:a16="http://schemas.microsoft.com/office/drawing/2014/main" id="{13AC7C13-7261-E440-8B9D-2C2C28A22E64}"/>
              </a:ext>
            </a:extLst>
          </p:cNvPr>
          <p:cNvCxnSpPr/>
          <p:nvPr>
            <p:custDataLst>
              <p:tags r:id="rId14"/>
            </p:custDataLst>
          </p:nvPr>
        </p:nvCxnSpPr>
        <p:spPr>
          <a:xfrm>
            <a:off x="4967504"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OTLSHAPE_TB_00000000000000000000000000000000_TimescaleInterval6">
            <a:extLst>
              <a:ext uri="{FF2B5EF4-FFF2-40B4-BE49-F238E27FC236}">
                <a16:creationId xmlns:a16="http://schemas.microsoft.com/office/drawing/2014/main" id="{52B35CC1-DEDE-6D47-BE51-8BBDC7C0866C}"/>
              </a:ext>
            </a:extLst>
          </p:cNvPr>
          <p:cNvSpPr txBox="1"/>
          <p:nvPr>
            <p:custDataLst>
              <p:tags r:id="rId15"/>
            </p:custDataLst>
          </p:nvPr>
        </p:nvSpPr>
        <p:spPr>
          <a:xfrm>
            <a:off x="5031004" y="3549734"/>
            <a:ext cx="165100" cy="139531"/>
          </a:xfrm>
          <a:prstGeom prst="rect">
            <a:avLst/>
          </a:prstGeom>
          <a:noFill/>
        </p:spPr>
        <p:txBody>
          <a:bodyPr vert="horz" wrap="none" lIns="0" tIns="0" rIns="0" bIns="0" rtlCol="0" anchor="ctr" anchorCtr="0">
            <a:noAutofit/>
          </a:bodyPr>
          <a:lstStyle/>
          <a:p>
            <a:r>
              <a:rPr lang="en-US" sz="900" dirty="0">
                <a:solidFill>
                  <a:schemeClr val="lt1"/>
                </a:solidFill>
                <a:latin typeface="Calibri" panose="020F0502020204030204" pitchFamily="34" charset="0"/>
              </a:rPr>
              <a:t>September</a:t>
            </a:r>
          </a:p>
        </p:txBody>
      </p:sp>
      <p:cxnSp>
        <p:nvCxnSpPr>
          <p:cNvPr id="22" name="OTLSHAPE_TB_00000000000000000000000000000000_Separator6">
            <a:extLst>
              <a:ext uri="{FF2B5EF4-FFF2-40B4-BE49-F238E27FC236}">
                <a16:creationId xmlns:a16="http://schemas.microsoft.com/office/drawing/2014/main" id="{C9DB5F64-AE9F-3E42-B8FB-5A16442C644F}"/>
              </a:ext>
            </a:extLst>
          </p:cNvPr>
          <p:cNvCxnSpPr/>
          <p:nvPr>
            <p:custDataLst>
              <p:tags r:id="rId16"/>
            </p:custDataLst>
          </p:nvPr>
        </p:nvCxnSpPr>
        <p:spPr>
          <a:xfrm>
            <a:off x="5784878"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OTLSHAPE_TB_00000000000000000000000000000000_TimescaleInterval7">
            <a:extLst>
              <a:ext uri="{FF2B5EF4-FFF2-40B4-BE49-F238E27FC236}">
                <a16:creationId xmlns:a16="http://schemas.microsoft.com/office/drawing/2014/main" id="{09CCEBF5-C740-8A43-B7E5-82143609ED97}"/>
              </a:ext>
            </a:extLst>
          </p:cNvPr>
          <p:cNvSpPr txBox="1"/>
          <p:nvPr>
            <p:custDataLst>
              <p:tags r:id="rId17"/>
            </p:custDataLst>
          </p:nvPr>
        </p:nvSpPr>
        <p:spPr>
          <a:xfrm>
            <a:off x="5848378" y="3549734"/>
            <a:ext cx="190500" cy="139531"/>
          </a:xfrm>
          <a:prstGeom prst="rect">
            <a:avLst/>
          </a:prstGeom>
          <a:noFill/>
        </p:spPr>
        <p:txBody>
          <a:bodyPr vert="horz" wrap="none" lIns="0" tIns="0" rIns="0" bIns="0" rtlCol="0" anchor="ctr" anchorCtr="0">
            <a:noAutofit/>
          </a:bodyPr>
          <a:lstStyle/>
          <a:p>
            <a:r>
              <a:rPr lang="en-US" sz="900" spc="-2" dirty="0">
                <a:solidFill>
                  <a:schemeClr val="lt1"/>
                </a:solidFill>
                <a:latin typeface="Calibri" panose="020F0502020204030204" pitchFamily="34" charset="0"/>
              </a:rPr>
              <a:t>October</a:t>
            </a:r>
          </a:p>
        </p:txBody>
      </p:sp>
      <p:cxnSp>
        <p:nvCxnSpPr>
          <p:cNvPr id="24" name="OTLSHAPE_TB_00000000000000000000000000000000_Separator7">
            <a:extLst>
              <a:ext uri="{FF2B5EF4-FFF2-40B4-BE49-F238E27FC236}">
                <a16:creationId xmlns:a16="http://schemas.microsoft.com/office/drawing/2014/main" id="{57816436-7092-914D-88A0-78806AF38D3D}"/>
              </a:ext>
            </a:extLst>
          </p:cNvPr>
          <p:cNvCxnSpPr/>
          <p:nvPr>
            <p:custDataLst>
              <p:tags r:id="rId18"/>
            </p:custDataLst>
          </p:nvPr>
        </p:nvCxnSpPr>
        <p:spPr>
          <a:xfrm>
            <a:off x="6575885"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OTLSHAPE_TB_00000000000000000000000000000000_TimescaleInterval8">
            <a:extLst>
              <a:ext uri="{FF2B5EF4-FFF2-40B4-BE49-F238E27FC236}">
                <a16:creationId xmlns:a16="http://schemas.microsoft.com/office/drawing/2014/main" id="{197FCB03-6668-C24B-BE7F-5227F51D9327}"/>
              </a:ext>
            </a:extLst>
          </p:cNvPr>
          <p:cNvSpPr txBox="1"/>
          <p:nvPr>
            <p:custDataLst>
              <p:tags r:id="rId19"/>
            </p:custDataLst>
          </p:nvPr>
        </p:nvSpPr>
        <p:spPr>
          <a:xfrm>
            <a:off x="6639386" y="3549734"/>
            <a:ext cx="177800" cy="139531"/>
          </a:xfrm>
          <a:prstGeom prst="rect">
            <a:avLst/>
          </a:prstGeom>
          <a:noFill/>
        </p:spPr>
        <p:txBody>
          <a:bodyPr vert="horz" wrap="none" lIns="0" tIns="0" rIns="0" bIns="0" rtlCol="0" anchor="ctr" anchorCtr="0">
            <a:noAutofit/>
          </a:bodyPr>
          <a:lstStyle/>
          <a:p>
            <a:r>
              <a:rPr lang="en-US" sz="900" dirty="0">
                <a:solidFill>
                  <a:schemeClr val="lt1"/>
                </a:solidFill>
                <a:latin typeface="Calibri" panose="020F0502020204030204" pitchFamily="34" charset="0"/>
              </a:rPr>
              <a:t>November</a:t>
            </a:r>
          </a:p>
        </p:txBody>
      </p:sp>
      <p:cxnSp>
        <p:nvCxnSpPr>
          <p:cNvPr id="26" name="OTLSHAPE_TB_00000000000000000000000000000000_Separator8">
            <a:extLst>
              <a:ext uri="{FF2B5EF4-FFF2-40B4-BE49-F238E27FC236}">
                <a16:creationId xmlns:a16="http://schemas.microsoft.com/office/drawing/2014/main" id="{8516CFE2-1072-B84C-95B3-6A8B196F6FA8}"/>
              </a:ext>
            </a:extLst>
          </p:cNvPr>
          <p:cNvCxnSpPr/>
          <p:nvPr>
            <p:custDataLst>
              <p:tags r:id="rId20"/>
            </p:custDataLst>
          </p:nvPr>
        </p:nvCxnSpPr>
        <p:spPr>
          <a:xfrm>
            <a:off x="7393260" y="3492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B_00000000000000000000000000000000_TimescaleInterval9">
            <a:extLst>
              <a:ext uri="{FF2B5EF4-FFF2-40B4-BE49-F238E27FC236}">
                <a16:creationId xmlns:a16="http://schemas.microsoft.com/office/drawing/2014/main" id="{F38C51E9-FDF9-2941-8DEE-300F211328F5}"/>
              </a:ext>
            </a:extLst>
          </p:cNvPr>
          <p:cNvSpPr txBox="1"/>
          <p:nvPr>
            <p:custDataLst>
              <p:tags r:id="rId21"/>
            </p:custDataLst>
          </p:nvPr>
        </p:nvSpPr>
        <p:spPr>
          <a:xfrm>
            <a:off x="7456760" y="3549734"/>
            <a:ext cx="230832" cy="139531"/>
          </a:xfrm>
          <a:prstGeom prst="rect">
            <a:avLst/>
          </a:prstGeom>
          <a:noFill/>
        </p:spPr>
        <p:txBody>
          <a:bodyPr vert="horz" wrap="none" lIns="0" tIns="0" rIns="0" bIns="0" rtlCol="0" anchor="ctr" anchorCtr="0">
            <a:noAutofit/>
          </a:bodyPr>
          <a:lstStyle/>
          <a:p>
            <a:r>
              <a:rPr lang="en-US" sz="900" dirty="0">
                <a:solidFill>
                  <a:schemeClr val="lt1"/>
                </a:solidFill>
                <a:latin typeface="Calibri" panose="020F0502020204030204" pitchFamily="34" charset="0"/>
              </a:rPr>
              <a:t>2019</a:t>
            </a:r>
          </a:p>
        </p:txBody>
      </p:sp>
      <p:sp>
        <p:nvSpPr>
          <p:cNvPr id="28" name="OTLSHAPE_M_a58f29487c0343c08abcf41913e40cae_Title">
            <a:extLst>
              <a:ext uri="{FF2B5EF4-FFF2-40B4-BE49-F238E27FC236}">
                <a16:creationId xmlns:a16="http://schemas.microsoft.com/office/drawing/2014/main" id="{715E39E2-7ED3-8F4B-8D77-2737AC51AFA4}"/>
              </a:ext>
            </a:extLst>
          </p:cNvPr>
          <p:cNvSpPr txBox="1"/>
          <p:nvPr>
            <p:custDataLst>
              <p:tags r:id="rId22"/>
            </p:custDataLst>
          </p:nvPr>
        </p:nvSpPr>
        <p:spPr>
          <a:xfrm>
            <a:off x="1425615" y="2540995"/>
            <a:ext cx="709464" cy="253005"/>
          </a:xfrm>
          <a:prstGeom prst="rect">
            <a:avLst/>
          </a:prstGeom>
          <a:noFill/>
        </p:spPr>
        <p:txBody>
          <a:bodyPr vert="horz" wrap="square" lIns="0" tIns="0" rIns="0" bIns="0" rtlCol="0" anchor="ctr" anchorCtr="0">
            <a:noAutofit/>
          </a:bodyPr>
          <a:lstStyle/>
          <a:p>
            <a:r>
              <a:rPr lang="en-US" sz="1000" b="1" spc="-6" dirty="0">
                <a:solidFill>
                  <a:srgbClr val="737373"/>
                </a:solidFill>
                <a:latin typeface="Calibri" panose="020F0502020204030204" pitchFamily="34" charset="0"/>
              </a:rPr>
              <a:t>Start Testing</a:t>
            </a:r>
          </a:p>
        </p:txBody>
      </p:sp>
      <p:sp>
        <p:nvSpPr>
          <p:cNvPr id="29" name="OTLSHAPE_M_a58f29487c0343c08abcf41913e40cae_Shape">
            <a:extLst>
              <a:ext uri="{FF2B5EF4-FFF2-40B4-BE49-F238E27FC236}">
                <a16:creationId xmlns:a16="http://schemas.microsoft.com/office/drawing/2014/main" id="{78C4368C-FC6D-7948-B871-478361DDFF86}"/>
              </a:ext>
            </a:extLst>
          </p:cNvPr>
          <p:cNvSpPr/>
          <p:nvPr>
            <p:custDataLst>
              <p:tags r:id="rId23"/>
            </p:custDataLst>
          </p:nvPr>
        </p:nvSpPr>
        <p:spPr>
          <a:xfrm rot="16200000">
            <a:off x="1228766" y="2617460"/>
            <a:ext cx="165100" cy="165100"/>
          </a:xfrm>
          <a:prstGeom prst="flowChartMerge">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TLSHAPE_M_52743de8bb6d4044896f473898fe9da7_Title">
            <a:extLst>
              <a:ext uri="{FF2B5EF4-FFF2-40B4-BE49-F238E27FC236}">
                <a16:creationId xmlns:a16="http://schemas.microsoft.com/office/drawing/2014/main" id="{92C42C86-4591-014B-8FE7-5A27B7C7E20C}"/>
              </a:ext>
            </a:extLst>
          </p:cNvPr>
          <p:cNvSpPr txBox="1"/>
          <p:nvPr>
            <p:custDataLst>
              <p:tags r:id="rId24"/>
            </p:custDataLst>
          </p:nvPr>
        </p:nvSpPr>
        <p:spPr>
          <a:xfrm>
            <a:off x="1783750" y="2864823"/>
            <a:ext cx="698500" cy="155025"/>
          </a:xfrm>
          <a:prstGeom prst="rect">
            <a:avLst/>
          </a:prstGeom>
          <a:noFill/>
        </p:spPr>
        <p:txBody>
          <a:bodyPr vert="horz" wrap="square" lIns="0" tIns="0" rIns="0" bIns="0" rtlCol="0" anchor="ctr" anchorCtr="0">
            <a:noAutofit/>
          </a:bodyPr>
          <a:lstStyle/>
          <a:p>
            <a:pPr algn="ctr"/>
            <a:r>
              <a:rPr lang="en-US" sz="1000" b="1" spc="-6" dirty="0">
                <a:solidFill>
                  <a:srgbClr val="737373"/>
                </a:solidFill>
                <a:latin typeface="Calibri" panose="020F0502020204030204" pitchFamily="34" charset="0"/>
              </a:rPr>
              <a:t>End Test/Start Analysis</a:t>
            </a:r>
          </a:p>
        </p:txBody>
      </p:sp>
      <p:sp>
        <p:nvSpPr>
          <p:cNvPr id="31" name="OTLSHAPE_M_52743de8bb6d4044896f473898fe9da7_Date">
            <a:extLst>
              <a:ext uri="{FF2B5EF4-FFF2-40B4-BE49-F238E27FC236}">
                <a16:creationId xmlns:a16="http://schemas.microsoft.com/office/drawing/2014/main" id="{E4D2048D-6ED4-3147-8B55-04B1ABDA9871}"/>
              </a:ext>
            </a:extLst>
          </p:cNvPr>
          <p:cNvSpPr txBox="1"/>
          <p:nvPr>
            <p:custDataLst>
              <p:tags r:id="rId25"/>
            </p:custDataLst>
          </p:nvPr>
        </p:nvSpPr>
        <p:spPr>
          <a:xfrm>
            <a:off x="2043718" y="3526978"/>
            <a:ext cx="241300" cy="139531"/>
          </a:xfrm>
          <a:prstGeom prst="rect">
            <a:avLst/>
          </a:prstGeom>
          <a:noFill/>
        </p:spPr>
        <p:txBody>
          <a:bodyPr vert="horz" wrap="square" lIns="0" tIns="0" rIns="0" bIns="0" rtlCol="0" anchor="ctr" anchorCtr="0">
            <a:noAutofit/>
          </a:bodyPr>
          <a:lstStyle/>
          <a:p>
            <a:pPr algn="ctr"/>
            <a:r>
              <a:rPr lang="en-US" sz="900" dirty="0">
                <a:solidFill>
                  <a:srgbClr val="A6A6A6"/>
                </a:solidFill>
                <a:latin typeface="Calibri" panose="020F0502020204030204" pitchFamily="34" charset="0"/>
              </a:rPr>
              <a:t>April 15</a:t>
            </a:r>
          </a:p>
        </p:txBody>
      </p:sp>
      <p:sp>
        <p:nvSpPr>
          <p:cNvPr id="32" name="OTLSHAPE_M_52743de8bb6d4044896f473898fe9da7_Shape">
            <a:extLst>
              <a:ext uri="{FF2B5EF4-FFF2-40B4-BE49-F238E27FC236}">
                <a16:creationId xmlns:a16="http://schemas.microsoft.com/office/drawing/2014/main" id="{D4F2D8C5-48DE-F940-AAEE-E680844B0BC7}"/>
              </a:ext>
            </a:extLst>
          </p:cNvPr>
          <p:cNvSpPr/>
          <p:nvPr>
            <p:custDataLst>
              <p:tags r:id="rId26"/>
            </p:custDataLst>
          </p:nvPr>
        </p:nvSpPr>
        <p:spPr>
          <a:xfrm>
            <a:off x="2054102" y="3245953"/>
            <a:ext cx="152400" cy="177800"/>
          </a:xfrm>
          <a:prstGeom prst="diamond">
            <a:avLst/>
          </a:prstGeom>
          <a:solidFill>
            <a:schemeClr val="accent1"/>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9E13A392-B1A0-F74F-8708-8A9E7C2547CE}"/>
              </a:ext>
            </a:extLst>
          </p:cNvPr>
          <p:cNvGrpSpPr/>
          <p:nvPr/>
        </p:nvGrpSpPr>
        <p:grpSpPr>
          <a:xfrm>
            <a:off x="2651099" y="2607138"/>
            <a:ext cx="836919" cy="1070037"/>
            <a:chOff x="2746057" y="2677288"/>
            <a:chExt cx="698500" cy="1070037"/>
          </a:xfrm>
        </p:grpSpPr>
        <p:cxnSp>
          <p:nvCxnSpPr>
            <p:cNvPr id="63" name="OTLSHAPE_M_a54bc827b05146d18b559f618723e2b4_Connector1">
              <a:extLst>
                <a:ext uri="{FF2B5EF4-FFF2-40B4-BE49-F238E27FC236}">
                  <a16:creationId xmlns:a16="http://schemas.microsoft.com/office/drawing/2014/main" id="{D545A805-0D69-4649-8A1B-28EC08E5F466}"/>
                </a:ext>
              </a:extLst>
            </p:cNvPr>
            <p:cNvCxnSpPr/>
            <p:nvPr>
              <p:custDataLst>
                <p:tags r:id="rId56"/>
              </p:custDataLst>
            </p:nvPr>
          </p:nvCxnSpPr>
          <p:spPr>
            <a:xfrm>
              <a:off x="3095434" y="3009943"/>
              <a:ext cx="0" cy="393657"/>
            </a:xfrm>
            <a:prstGeom prst="line">
              <a:avLst/>
            </a:prstGeom>
            <a:ln w="9525" cap="flat" cmpd="sng" algn="ctr">
              <a:solidFill>
                <a:schemeClr val="accent2"/>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OTLSHAPE_M_a54bc827b05146d18b559f618723e2b4_Title">
              <a:extLst>
                <a:ext uri="{FF2B5EF4-FFF2-40B4-BE49-F238E27FC236}">
                  <a16:creationId xmlns:a16="http://schemas.microsoft.com/office/drawing/2014/main" id="{B638212F-7306-8646-A884-E80D6CE01031}"/>
                </a:ext>
              </a:extLst>
            </p:cNvPr>
            <p:cNvSpPr txBox="1"/>
            <p:nvPr>
              <p:custDataLst>
                <p:tags r:id="rId57"/>
              </p:custDataLst>
            </p:nvPr>
          </p:nvSpPr>
          <p:spPr>
            <a:xfrm>
              <a:off x="2746057" y="2677288"/>
              <a:ext cx="698500" cy="155025"/>
            </a:xfrm>
            <a:prstGeom prst="rect">
              <a:avLst/>
            </a:prstGeom>
            <a:noFill/>
          </p:spPr>
          <p:txBody>
            <a:bodyPr vert="horz" wrap="square" lIns="0" tIns="0" rIns="0" bIns="0" rtlCol="0" anchor="ctr" anchorCtr="0">
              <a:noAutofit/>
            </a:bodyPr>
            <a:lstStyle/>
            <a:p>
              <a:pPr algn="ctr"/>
              <a:r>
                <a:rPr lang="en-US" sz="1000" b="1" spc="-6" dirty="0">
                  <a:solidFill>
                    <a:srgbClr val="737373"/>
                  </a:solidFill>
                  <a:latin typeface="Calibri" panose="020F0502020204030204" pitchFamily="34" charset="0"/>
                </a:rPr>
                <a:t>End Analysis/Start Magnet Disassembly</a:t>
              </a:r>
            </a:p>
          </p:txBody>
        </p:sp>
        <p:sp>
          <p:nvSpPr>
            <p:cNvPr id="65" name="OTLSHAPE_M_a54bc827b05146d18b559f618723e2b4_Date">
              <a:extLst>
                <a:ext uri="{FF2B5EF4-FFF2-40B4-BE49-F238E27FC236}">
                  <a16:creationId xmlns:a16="http://schemas.microsoft.com/office/drawing/2014/main" id="{34E04BAE-F7DD-8F45-A06F-1684BEC3B29B}"/>
                </a:ext>
              </a:extLst>
            </p:cNvPr>
            <p:cNvSpPr txBox="1"/>
            <p:nvPr>
              <p:custDataLst>
                <p:tags r:id="rId58"/>
              </p:custDataLst>
            </p:nvPr>
          </p:nvSpPr>
          <p:spPr>
            <a:xfrm>
              <a:off x="2933735" y="3607794"/>
              <a:ext cx="266700" cy="139531"/>
            </a:xfrm>
            <a:prstGeom prst="rect">
              <a:avLst/>
            </a:prstGeom>
            <a:noFill/>
          </p:spPr>
          <p:txBody>
            <a:bodyPr vert="horz" wrap="square" lIns="0" tIns="0" rIns="0" bIns="0" rtlCol="0" anchor="ctr" anchorCtr="0">
              <a:noAutofit/>
            </a:bodyPr>
            <a:lstStyle/>
            <a:p>
              <a:pPr algn="ctr"/>
              <a:r>
                <a:rPr lang="en-US" sz="900" dirty="0">
                  <a:solidFill>
                    <a:srgbClr val="A6A6A6"/>
                  </a:solidFill>
                  <a:latin typeface="Calibri" panose="020F0502020204030204" pitchFamily="34" charset="0"/>
                </a:rPr>
                <a:t>May 15</a:t>
              </a:r>
            </a:p>
          </p:txBody>
        </p:sp>
        <p:sp>
          <p:nvSpPr>
            <p:cNvPr id="66" name="OTLSHAPE_M_a54bc827b05146d18b559f618723e2b4_Shape">
              <a:extLst>
                <a:ext uri="{FF2B5EF4-FFF2-40B4-BE49-F238E27FC236}">
                  <a16:creationId xmlns:a16="http://schemas.microsoft.com/office/drawing/2014/main" id="{811FE2DC-BEE1-2542-850A-030AA1DF3833}"/>
                </a:ext>
              </a:extLst>
            </p:cNvPr>
            <p:cNvSpPr/>
            <p:nvPr>
              <p:custDataLst>
                <p:tags r:id="rId59"/>
              </p:custDataLst>
            </p:nvPr>
          </p:nvSpPr>
          <p:spPr>
            <a:xfrm>
              <a:off x="3019234" y="3314700"/>
              <a:ext cx="152400" cy="177800"/>
            </a:xfrm>
            <a:prstGeom prst="diamond">
              <a:avLst/>
            </a:prstGeom>
            <a:solidFill>
              <a:schemeClr val="accent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OTLSHAPE_M_95f339bb5c8846ebaef02014bccbd531_Title">
            <a:extLst>
              <a:ext uri="{FF2B5EF4-FFF2-40B4-BE49-F238E27FC236}">
                <a16:creationId xmlns:a16="http://schemas.microsoft.com/office/drawing/2014/main" id="{16ADACDA-7ADA-FE45-8B22-20712D2D939A}"/>
              </a:ext>
            </a:extLst>
          </p:cNvPr>
          <p:cNvSpPr txBox="1"/>
          <p:nvPr>
            <p:custDataLst>
              <p:tags r:id="rId27"/>
            </p:custDataLst>
          </p:nvPr>
        </p:nvSpPr>
        <p:spPr>
          <a:xfrm>
            <a:off x="4775443" y="2971746"/>
            <a:ext cx="698500" cy="155025"/>
          </a:xfrm>
          <a:prstGeom prst="rect">
            <a:avLst/>
          </a:prstGeom>
          <a:noFill/>
        </p:spPr>
        <p:txBody>
          <a:bodyPr vert="horz" wrap="square" lIns="0" tIns="0" rIns="0" bIns="0" rtlCol="0" anchor="ctr" anchorCtr="0">
            <a:noAutofit/>
          </a:bodyPr>
          <a:lstStyle/>
          <a:p>
            <a:pPr algn="ctr"/>
            <a:r>
              <a:rPr lang="en-US" sz="1000" b="1" spc="-6" dirty="0">
                <a:solidFill>
                  <a:srgbClr val="737373"/>
                </a:solidFill>
                <a:latin typeface="Calibri" panose="020F0502020204030204" pitchFamily="34" charset="0"/>
              </a:rPr>
              <a:t>Second Test</a:t>
            </a:r>
          </a:p>
        </p:txBody>
      </p:sp>
      <p:sp>
        <p:nvSpPr>
          <p:cNvPr id="35" name="OTLSHAPE_M_95f339bb5c8846ebaef02014bccbd531_Date">
            <a:extLst>
              <a:ext uri="{FF2B5EF4-FFF2-40B4-BE49-F238E27FC236}">
                <a16:creationId xmlns:a16="http://schemas.microsoft.com/office/drawing/2014/main" id="{1155F6F7-03FF-3E45-B07C-44A7FC1B2261}"/>
              </a:ext>
            </a:extLst>
          </p:cNvPr>
          <p:cNvSpPr txBox="1"/>
          <p:nvPr>
            <p:custDataLst>
              <p:tags r:id="rId28"/>
            </p:custDataLst>
          </p:nvPr>
        </p:nvSpPr>
        <p:spPr>
          <a:xfrm>
            <a:off x="4580000" y="3535538"/>
            <a:ext cx="317500" cy="139531"/>
          </a:xfrm>
          <a:prstGeom prst="rect">
            <a:avLst/>
          </a:prstGeom>
          <a:noFill/>
        </p:spPr>
        <p:txBody>
          <a:bodyPr vert="horz" wrap="square" lIns="0" tIns="0" rIns="0" bIns="0" rtlCol="0" anchor="ctr" anchorCtr="0">
            <a:noAutofit/>
          </a:bodyPr>
          <a:lstStyle/>
          <a:p>
            <a:pPr algn="ctr"/>
            <a:r>
              <a:rPr lang="en-US" sz="900" dirty="0">
                <a:solidFill>
                  <a:srgbClr val="A6A6A6"/>
                </a:solidFill>
                <a:latin typeface="Calibri" panose="020F0502020204030204" pitchFamily="34" charset="0"/>
              </a:rPr>
              <a:t>Aug</a:t>
            </a:r>
          </a:p>
          <a:p>
            <a:pPr algn="ctr"/>
            <a:r>
              <a:rPr lang="en-US" sz="900" dirty="0">
                <a:solidFill>
                  <a:srgbClr val="A6A6A6"/>
                </a:solidFill>
                <a:latin typeface="Calibri" panose="020F0502020204030204" pitchFamily="34" charset="0"/>
              </a:rPr>
              <a:t>15</a:t>
            </a:r>
          </a:p>
        </p:txBody>
      </p:sp>
      <p:sp>
        <p:nvSpPr>
          <p:cNvPr id="36" name="OTLSHAPE_M_95f339bb5c8846ebaef02014bccbd531_Shape">
            <a:extLst>
              <a:ext uri="{FF2B5EF4-FFF2-40B4-BE49-F238E27FC236}">
                <a16:creationId xmlns:a16="http://schemas.microsoft.com/office/drawing/2014/main" id="{25347DC6-E55E-9F4B-8DE9-7360D541287C}"/>
              </a:ext>
            </a:extLst>
          </p:cNvPr>
          <p:cNvSpPr/>
          <p:nvPr>
            <p:custDataLst>
              <p:tags r:id="rId29"/>
            </p:custDataLst>
          </p:nvPr>
        </p:nvSpPr>
        <p:spPr>
          <a:xfrm>
            <a:off x="5332916" y="3204476"/>
            <a:ext cx="152400" cy="177800"/>
          </a:xfrm>
          <a:prstGeom prst="diamond">
            <a:avLst/>
          </a:prstGeom>
          <a:solidFill>
            <a:srgbClr val="FEBA0A"/>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TLSHAPE_M_6a283b367375415b92b0e5fc4e16a0cc_Title">
            <a:extLst>
              <a:ext uri="{FF2B5EF4-FFF2-40B4-BE49-F238E27FC236}">
                <a16:creationId xmlns:a16="http://schemas.microsoft.com/office/drawing/2014/main" id="{2EA510F9-F1A7-524B-BA83-F02B04821CBD}"/>
              </a:ext>
            </a:extLst>
          </p:cNvPr>
          <p:cNvSpPr txBox="1"/>
          <p:nvPr>
            <p:custDataLst>
              <p:tags r:id="rId30"/>
            </p:custDataLst>
          </p:nvPr>
        </p:nvSpPr>
        <p:spPr>
          <a:xfrm>
            <a:off x="5409116" y="2769997"/>
            <a:ext cx="698500" cy="155025"/>
          </a:xfrm>
          <a:prstGeom prst="rect">
            <a:avLst/>
          </a:prstGeom>
          <a:noFill/>
        </p:spPr>
        <p:txBody>
          <a:bodyPr vert="horz" wrap="square" lIns="0" tIns="0" rIns="0" bIns="0" rtlCol="0" anchor="ctr" anchorCtr="0">
            <a:noAutofit/>
          </a:bodyPr>
          <a:lstStyle/>
          <a:p>
            <a:pPr algn="ctr"/>
            <a:r>
              <a:rPr lang="en-US" sz="1000" b="1" spc="-6" dirty="0">
                <a:solidFill>
                  <a:srgbClr val="737373"/>
                </a:solidFill>
                <a:latin typeface="Calibri" panose="020F0502020204030204" pitchFamily="34" charset="0"/>
              </a:rPr>
              <a:t>Checkpoint </a:t>
            </a:r>
          </a:p>
        </p:txBody>
      </p:sp>
      <p:sp>
        <p:nvSpPr>
          <p:cNvPr id="38" name="OTLSHAPE_M_6a283b367375415b92b0e5fc4e16a0cc_Date">
            <a:extLst>
              <a:ext uri="{FF2B5EF4-FFF2-40B4-BE49-F238E27FC236}">
                <a16:creationId xmlns:a16="http://schemas.microsoft.com/office/drawing/2014/main" id="{F85A5226-2141-164F-8BF3-7D0A241F0695}"/>
              </a:ext>
            </a:extLst>
          </p:cNvPr>
          <p:cNvSpPr txBox="1"/>
          <p:nvPr>
            <p:custDataLst>
              <p:tags r:id="rId31"/>
            </p:custDataLst>
          </p:nvPr>
        </p:nvSpPr>
        <p:spPr>
          <a:xfrm>
            <a:off x="5600166" y="2937722"/>
            <a:ext cx="347573" cy="139531"/>
          </a:xfrm>
          <a:prstGeom prst="rect">
            <a:avLst/>
          </a:prstGeom>
          <a:noFill/>
        </p:spPr>
        <p:txBody>
          <a:bodyPr vert="horz" wrap="square" lIns="0" tIns="0" rIns="0" bIns="0" rtlCol="0" anchor="ctr" anchorCtr="0">
            <a:noAutofit/>
          </a:bodyPr>
          <a:lstStyle/>
          <a:p>
            <a:pPr algn="ctr"/>
            <a:r>
              <a:rPr lang="en-US" sz="900" dirty="0">
                <a:solidFill>
                  <a:srgbClr val="A6A6A6"/>
                </a:solidFill>
                <a:latin typeface="Calibri" panose="020F0502020204030204" pitchFamily="34" charset="0"/>
              </a:rPr>
              <a:t>Sep 30</a:t>
            </a:r>
          </a:p>
        </p:txBody>
      </p:sp>
      <p:sp>
        <p:nvSpPr>
          <p:cNvPr id="39" name="OTLSHAPE_M_6a283b367375415b92b0e5fc4e16a0cc_Shape">
            <a:extLst>
              <a:ext uri="{FF2B5EF4-FFF2-40B4-BE49-F238E27FC236}">
                <a16:creationId xmlns:a16="http://schemas.microsoft.com/office/drawing/2014/main" id="{0C2BBBA4-7A75-874F-807F-C6A0DE6F1846}"/>
              </a:ext>
            </a:extLst>
          </p:cNvPr>
          <p:cNvSpPr/>
          <p:nvPr>
            <p:custDataLst>
              <p:tags r:id="rId32"/>
            </p:custDataLst>
          </p:nvPr>
        </p:nvSpPr>
        <p:spPr>
          <a:xfrm>
            <a:off x="5697606" y="3271537"/>
            <a:ext cx="152400" cy="177800"/>
          </a:xfrm>
          <a:prstGeom prst="diamond">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TLSHAPE_M_7b0996464ffd4cd3a3b383ab1ba22438_Title">
            <a:extLst>
              <a:ext uri="{FF2B5EF4-FFF2-40B4-BE49-F238E27FC236}">
                <a16:creationId xmlns:a16="http://schemas.microsoft.com/office/drawing/2014/main" id="{E588C3D7-0252-404C-B159-010CFD177569}"/>
              </a:ext>
            </a:extLst>
          </p:cNvPr>
          <p:cNvSpPr txBox="1"/>
          <p:nvPr>
            <p:custDataLst>
              <p:tags r:id="rId33"/>
            </p:custDataLst>
          </p:nvPr>
        </p:nvSpPr>
        <p:spPr>
          <a:xfrm>
            <a:off x="6661750" y="2882974"/>
            <a:ext cx="698500" cy="155025"/>
          </a:xfrm>
          <a:prstGeom prst="rect">
            <a:avLst/>
          </a:prstGeom>
          <a:noFill/>
        </p:spPr>
        <p:txBody>
          <a:bodyPr vert="horz" wrap="square" lIns="0" tIns="0" rIns="0" bIns="0" rtlCol="0" anchor="ctr" anchorCtr="0">
            <a:noAutofit/>
          </a:bodyPr>
          <a:lstStyle/>
          <a:p>
            <a:pPr algn="ctr"/>
            <a:r>
              <a:rPr lang="en-US" sz="1000" b="1" spc="-4" dirty="0">
                <a:solidFill>
                  <a:srgbClr val="737373"/>
                </a:solidFill>
                <a:latin typeface="Calibri" panose="020F0502020204030204" pitchFamily="34" charset="0"/>
              </a:rPr>
              <a:t>Workshop</a:t>
            </a:r>
          </a:p>
        </p:txBody>
      </p:sp>
      <p:sp>
        <p:nvSpPr>
          <p:cNvPr id="41" name="OTLSHAPE_M_7b0996464ffd4cd3a3b383ab1ba22438_Date">
            <a:extLst>
              <a:ext uri="{FF2B5EF4-FFF2-40B4-BE49-F238E27FC236}">
                <a16:creationId xmlns:a16="http://schemas.microsoft.com/office/drawing/2014/main" id="{F3F04F31-1B82-CF4D-A086-D38684CDA4B9}"/>
              </a:ext>
            </a:extLst>
          </p:cNvPr>
          <p:cNvSpPr txBox="1"/>
          <p:nvPr>
            <p:custDataLst>
              <p:tags r:id="rId34"/>
            </p:custDataLst>
          </p:nvPr>
        </p:nvSpPr>
        <p:spPr>
          <a:xfrm>
            <a:off x="6803258" y="3073573"/>
            <a:ext cx="347559" cy="139531"/>
          </a:xfrm>
          <a:prstGeom prst="rect">
            <a:avLst/>
          </a:prstGeom>
          <a:noFill/>
        </p:spPr>
        <p:txBody>
          <a:bodyPr vert="horz" wrap="square" lIns="0" tIns="0" rIns="0" bIns="0" rtlCol="0" anchor="ctr" anchorCtr="0">
            <a:noAutofit/>
          </a:bodyPr>
          <a:lstStyle/>
          <a:p>
            <a:pPr algn="ctr"/>
            <a:r>
              <a:rPr lang="en-US" sz="900" dirty="0">
                <a:solidFill>
                  <a:srgbClr val="A6A6A6"/>
                </a:solidFill>
                <a:latin typeface="Calibri" panose="020F0502020204030204" pitchFamily="34" charset="0"/>
              </a:rPr>
              <a:t>Nov 15</a:t>
            </a:r>
          </a:p>
        </p:txBody>
      </p:sp>
      <p:sp>
        <p:nvSpPr>
          <p:cNvPr id="42" name="OTLSHAPE_M_7b0996464ffd4cd3a3b383ab1ba22438_Shape">
            <a:extLst>
              <a:ext uri="{FF2B5EF4-FFF2-40B4-BE49-F238E27FC236}">
                <a16:creationId xmlns:a16="http://schemas.microsoft.com/office/drawing/2014/main" id="{938671A1-D5C2-C345-B579-F91C895BBCA2}"/>
              </a:ext>
            </a:extLst>
          </p:cNvPr>
          <p:cNvSpPr/>
          <p:nvPr>
            <p:custDataLst>
              <p:tags r:id="rId35"/>
            </p:custDataLst>
          </p:nvPr>
        </p:nvSpPr>
        <p:spPr>
          <a:xfrm>
            <a:off x="6885809" y="3257587"/>
            <a:ext cx="152400" cy="177800"/>
          </a:xfrm>
          <a:prstGeom prst="diamond">
            <a:avLst/>
          </a:prstGeom>
          <a:solidFill>
            <a:schemeClr val="accent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TLSHAPE_M_7f583de0854a4cacb89837f3a379bb4a_Title">
            <a:extLst>
              <a:ext uri="{FF2B5EF4-FFF2-40B4-BE49-F238E27FC236}">
                <a16:creationId xmlns:a16="http://schemas.microsoft.com/office/drawing/2014/main" id="{112B2355-9BC0-4043-BAC3-9857932B1928}"/>
              </a:ext>
            </a:extLst>
          </p:cNvPr>
          <p:cNvSpPr txBox="1"/>
          <p:nvPr>
            <p:custDataLst>
              <p:tags r:id="rId36"/>
            </p:custDataLst>
          </p:nvPr>
        </p:nvSpPr>
        <p:spPr>
          <a:xfrm>
            <a:off x="7713175" y="2760849"/>
            <a:ext cx="509990" cy="155025"/>
          </a:xfrm>
          <a:prstGeom prst="rect">
            <a:avLst/>
          </a:prstGeom>
          <a:noFill/>
        </p:spPr>
        <p:txBody>
          <a:bodyPr vert="horz" wrap="square" lIns="0" tIns="0" rIns="0" bIns="0" rtlCol="0" anchor="ctr" anchorCtr="0">
            <a:noAutofit/>
          </a:bodyPr>
          <a:lstStyle/>
          <a:p>
            <a:r>
              <a:rPr lang="en-US" sz="1000" b="1" spc="-8" dirty="0">
                <a:solidFill>
                  <a:srgbClr val="737373"/>
                </a:solidFill>
                <a:latin typeface="Calibri" panose="020F0502020204030204" pitchFamily="34" charset="0"/>
              </a:rPr>
              <a:t>Summary to DOE </a:t>
            </a:r>
          </a:p>
        </p:txBody>
      </p:sp>
      <p:sp>
        <p:nvSpPr>
          <p:cNvPr id="44" name="OTLSHAPE_M_7f583de0854a4cacb89837f3a379bb4a_Shape">
            <a:extLst>
              <a:ext uri="{FF2B5EF4-FFF2-40B4-BE49-F238E27FC236}">
                <a16:creationId xmlns:a16="http://schemas.microsoft.com/office/drawing/2014/main" id="{CF1ED5D5-92D3-7749-9F77-029C4BA13B44}"/>
              </a:ext>
            </a:extLst>
          </p:cNvPr>
          <p:cNvSpPr/>
          <p:nvPr>
            <p:custDataLst>
              <p:tags r:id="rId37"/>
            </p:custDataLst>
          </p:nvPr>
        </p:nvSpPr>
        <p:spPr>
          <a:xfrm rot="16200000">
            <a:off x="7502418" y="2750774"/>
            <a:ext cx="165100" cy="165100"/>
          </a:xfrm>
          <a:prstGeom prst="flowChartMerge">
            <a:avLst/>
          </a:prstGeom>
          <a:solidFill>
            <a:schemeClr val="accent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TLSHAPE_T_be3ae38f60b3402d8a13f1e91eec41f5_Title">
            <a:extLst>
              <a:ext uri="{FF2B5EF4-FFF2-40B4-BE49-F238E27FC236}">
                <a16:creationId xmlns:a16="http://schemas.microsoft.com/office/drawing/2014/main" id="{3DE2500A-9AAC-4B4D-AEB9-6724F5258270}"/>
              </a:ext>
            </a:extLst>
          </p:cNvPr>
          <p:cNvSpPr txBox="1"/>
          <p:nvPr>
            <p:custDataLst>
              <p:tags r:id="rId38"/>
            </p:custDataLst>
          </p:nvPr>
        </p:nvSpPr>
        <p:spPr>
          <a:xfrm>
            <a:off x="996865" y="4183486"/>
            <a:ext cx="965200" cy="135128"/>
          </a:xfrm>
          <a:prstGeom prst="rect">
            <a:avLst/>
          </a:prstGeom>
          <a:noFill/>
        </p:spPr>
        <p:txBody>
          <a:bodyPr vert="horz" wrap="square" lIns="0" tIns="0" rIns="0" bIns="0" rtlCol="0" anchor="ctr" anchorCtr="0">
            <a:noAutofit/>
          </a:bodyPr>
          <a:lstStyle/>
          <a:p>
            <a:pPr algn="r"/>
            <a:r>
              <a:rPr lang="en-US" sz="800" b="1" spc="-2" dirty="0">
                <a:solidFill>
                  <a:srgbClr val="737373"/>
                </a:solidFill>
                <a:latin typeface="Segoe UI" panose="020B0502040204020203" pitchFamily="34" charset="0"/>
              </a:rPr>
              <a:t>Analysis</a:t>
            </a:r>
          </a:p>
        </p:txBody>
      </p:sp>
      <p:sp>
        <p:nvSpPr>
          <p:cNvPr id="48" name="OTLSHAPE_T_9aa183d65df24b0c8fecd0a002471583_Title">
            <a:extLst>
              <a:ext uri="{FF2B5EF4-FFF2-40B4-BE49-F238E27FC236}">
                <a16:creationId xmlns:a16="http://schemas.microsoft.com/office/drawing/2014/main" id="{5FB2D2BE-3349-904D-978A-5F08725058EE}"/>
              </a:ext>
            </a:extLst>
          </p:cNvPr>
          <p:cNvSpPr txBox="1"/>
          <p:nvPr>
            <p:custDataLst>
              <p:tags r:id="rId39"/>
            </p:custDataLst>
          </p:nvPr>
        </p:nvSpPr>
        <p:spPr>
          <a:xfrm>
            <a:off x="1857659" y="4434394"/>
            <a:ext cx="1074594" cy="135128"/>
          </a:xfrm>
          <a:prstGeom prst="rect">
            <a:avLst/>
          </a:prstGeom>
          <a:noFill/>
        </p:spPr>
        <p:txBody>
          <a:bodyPr vert="horz" wrap="square" lIns="0" tIns="0" rIns="0" bIns="0" rtlCol="0" anchor="ctr" anchorCtr="0">
            <a:noAutofit/>
          </a:bodyPr>
          <a:lstStyle/>
          <a:p>
            <a:pPr algn="r"/>
            <a:r>
              <a:rPr lang="en-US" sz="800" b="1" spc="-2" dirty="0">
                <a:solidFill>
                  <a:srgbClr val="737373"/>
                </a:solidFill>
                <a:latin typeface="Segoe UI" panose="020B0502040204020203" pitchFamily="34" charset="0"/>
              </a:rPr>
              <a:t>Assembly/Disassembly</a:t>
            </a:r>
          </a:p>
        </p:txBody>
      </p:sp>
      <p:grpSp>
        <p:nvGrpSpPr>
          <p:cNvPr id="67" name="Group 66">
            <a:extLst>
              <a:ext uri="{FF2B5EF4-FFF2-40B4-BE49-F238E27FC236}">
                <a16:creationId xmlns:a16="http://schemas.microsoft.com/office/drawing/2014/main" id="{C1A213FD-0304-4D4A-A407-727D8E14B1CC}"/>
              </a:ext>
            </a:extLst>
          </p:cNvPr>
          <p:cNvGrpSpPr/>
          <p:nvPr/>
        </p:nvGrpSpPr>
        <p:grpSpPr>
          <a:xfrm>
            <a:off x="2989370" y="4400637"/>
            <a:ext cx="2419745" cy="162844"/>
            <a:chOff x="2989371" y="4400637"/>
            <a:chExt cx="1636724" cy="162844"/>
          </a:xfrm>
        </p:grpSpPr>
        <p:sp>
          <p:nvSpPr>
            <p:cNvPr id="46" name="OTLSHAPE_T_9aa183d65df24b0c8fecd0a002471583_Shape">
              <a:extLst>
                <a:ext uri="{FF2B5EF4-FFF2-40B4-BE49-F238E27FC236}">
                  <a16:creationId xmlns:a16="http://schemas.microsoft.com/office/drawing/2014/main" id="{B8047F4C-7F1E-BD44-8AE5-71758959D7DC}"/>
                </a:ext>
              </a:extLst>
            </p:cNvPr>
            <p:cNvSpPr/>
            <p:nvPr>
              <p:custDataLst>
                <p:tags r:id="rId53"/>
              </p:custDataLst>
            </p:nvPr>
          </p:nvSpPr>
          <p:spPr>
            <a:xfrm>
              <a:off x="2989371" y="4400637"/>
              <a:ext cx="1629027" cy="152400"/>
            </a:xfrm>
            <a:prstGeom prst="roundRect">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TLSHAPE_T_9aa183d65df24b0c8fecd0a002471583_ShapePercentage">
              <a:extLst>
                <a:ext uri="{FF2B5EF4-FFF2-40B4-BE49-F238E27FC236}">
                  <a16:creationId xmlns:a16="http://schemas.microsoft.com/office/drawing/2014/main" id="{857DCF28-A3B6-5D41-90B3-7AE44F92ACCC}"/>
                </a:ext>
              </a:extLst>
            </p:cNvPr>
            <p:cNvSpPr/>
            <p:nvPr>
              <p:custDataLst>
                <p:tags r:id="rId54"/>
              </p:custDataLst>
            </p:nvPr>
          </p:nvSpPr>
          <p:spPr>
            <a:xfrm>
              <a:off x="2997070" y="4411081"/>
              <a:ext cx="1629025" cy="152400"/>
            </a:xfrm>
            <a:prstGeom prst="roundRect">
              <a:avLst/>
            </a:prstGeom>
            <a:solidFill>
              <a:schemeClr val="dk1">
                <a:alpha val="34902"/>
              </a:schemeClr>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TLSHAPE_T_9aa183d65df24b0c8fecd0a002471583_TextPercentage">
              <a:extLst>
                <a:ext uri="{FF2B5EF4-FFF2-40B4-BE49-F238E27FC236}">
                  <a16:creationId xmlns:a16="http://schemas.microsoft.com/office/drawing/2014/main" id="{73BF5236-EF7E-6B45-9424-72F947AFE867}"/>
                </a:ext>
              </a:extLst>
            </p:cNvPr>
            <p:cNvSpPr txBox="1"/>
            <p:nvPr>
              <p:custDataLst>
                <p:tags r:id="rId55"/>
              </p:custDataLst>
            </p:nvPr>
          </p:nvSpPr>
          <p:spPr>
            <a:xfrm>
              <a:off x="4303017" y="4408151"/>
              <a:ext cx="298273" cy="108500"/>
            </a:xfrm>
            <a:prstGeom prst="rect">
              <a:avLst/>
            </a:prstGeom>
            <a:noFill/>
          </p:spPr>
          <p:txBody>
            <a:bodyPr vert="horz" wrap="square" lIns="0" tIns="0" rIns="0" bIns="0" rtlCol="0" anchor="ctr" anchorCtr="0">
              <a:spAutoFit/>
            </a:bodyPr>
            <a:lstStyle/>
            <a:p>
              <a:pPr algn="ctr"/>
              <a:r>
                <a:rPr lang="en-US" sz="700" dirty="0">
                  <a:solidFill>
                    <a:schemeClr val="lt1"/>
                  </a:solidFill>
                  <a:latin typeface="Calibri" panose="020F0502020204030204" pitchFamily="34" charset="0"/>
                </a:rPr>
                <a:t>100%</a:t>
              </a:r>
            </a:p>
          </p:txBody>
        </p:sp>
      </p:grpSp>
      <p:sp>
        <p:nvSpPr>
          <p:cNvPr id="50" name="OTLSHAPE_T_06a6a20021ea4acdac20b41f7b37b0dd_TextPercentage">
            <a:extLst>
              <a:ext uri="{FF2B5EF4-FFF2-40B4-BE49-F238E27FC236}">
                <a16:creationId xmlns:a16="http://schemas.microsoft.com/office/drawing/2014/main" id="{DA6C3D5F-C819-B54E-AA4B-3B5D2942F70B}"/>
              </a:ext>
            </a:extLst>
          </p:cNvPr>
          <p:cNvSpPr txBox="1"/>
          <p:nvPr>
            <p:custDataLst>
              <p:tags r:id="rId40"/>
            </p:custDataLst>
          </p:nvPr>
        </p:nvSpPr>
        <p:spPr>
          <a:xfrm>
            <a:off x="4571290" y="4682850"/>
            <a:ext cx="165100" cy="108500"/>
          </a:xfrm>
          <a:prstGeom prst="rect">
            <a:avLst/>
          </a:prstGeom>
          <a:noFill/>
        </p:spPr>
        <p:txBody>
          <a:bodyPr vert="horz" wrap="square" lIns="0" tIns="0" rIns="0" bIns="0" rtlCol="0" anchor="ctr" anchorCtr="0">
            <a:spAutoFit/>
          </a:bodyPr>
          <a:lstStyle/>
          <a:p>
            <a:pPr algn="ctr"/>
            <a:r>
              <a:rPr lang="en-US" sz="700">
                <a:solidFill>
                  <a:schemeClr val="lt1"/>
                </a:solidFill>
                <a:latin typeface="Calibri" panose="020F0502020204030204" pitchFamily="34" charset="0"/>
              </a:rPr>
              <a:t>60%</a:t>
            </a:r>
          </a:p>
        </p:txBody>
      </p:sp>
      <p:sp>
        <p:nvSpPr>
          <p:cNvPr id="51" name="OTLSHAPE_T_e6f5c918bdd649a1ac919cf22468a23b_Shape">
            <a:extLst>
              <a:ext uri="{FF2B5EF4-FFF2-40B4-BE49-F238E27FC236}">
                <a16:creationId xmlns:a16="http://schemas.microsoft.com/office/drawing/2014/main" id="{726B401A-6A2A-3041-BB9E-6280D3F79071}"/>
              </a:ext>
            </a:extLst>
          </p:cNvPr>
          <p:cNvSpPr/>
          <p:nvPr>
            <p:custDataLst>
              <p:tags r:id="rId41"/>
            </p:custDataLst>
          </p:nvPr>
        </p:nvSpPr>
        <p:spPr>
          <a:xfrm>
            <a:off x="4946489" y="4588931"/>
            <a:ext cx="1115056" cy="152400"/>
          </a:xfrm>
          <a:prstGeom prst="roundRect">
            <a:avLst/>
          </a:prstGeom>
          <a:solidFill>
            <a:srgbClr val="FEBA0A"/>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TLSHAPE_T_e6f5c918bdd649a1ac919cf22468a23b_Title">
            <a:extLst>
              <a:ext uri="{FF2B5EF4-FFF2-40B4-BE49-F238E27FC236}">
                <a16:creationId xmlns:a16="http://schemas.microsoft.com/office/drawing/2014/main" id="{F9493E06-D21F-0943-A009-18CC23ED0BB9}"/>
              </a:ext>
            </a:extLst>
          </p:cNvPr>
          <p:cNvSpPr txBox="1"/>
          <p:nvPr>
            <p:custDataLst>
              <p:tags r:id="rId42"/>
            </p:custDataLst>
          </p:nvPr>
        </p:nvSpPr>
        <p:spPr>
          <a:xfrm>
            <a:off x="3763548" y="4621540"/>
            <a:ext cx="660400" cy="135128"/>
          </a:xfrm>
          <a:prstGeom prst="rect">
            <a:avLst/>
          </a:prstGeom>
          <a:noFill/>
        </p:spPr>
        <p:txBody>
          <a:bodyPr vert="horz" wrap="square" lIns="0" tIns="0" rIns="0" bIns="0" rtlCol="0" anchor="ctr" anchorCtr="0">
            <a:noAutofit/>
          </a:bodyPr>
          <a:lstStyle/>
          <a:p>
            <a:pPr algn="r"/>
            <a:r>
              <a:rPr lang="en-US" sz="800" b="1" spc="-10" dirty="0">
                <a:solidFill>
                  <a:srgbClr val="737373"/>
                </a:solidFill>
                <a:latin typeface="Segoe UI" panose="020B0502040204020203" pitchFamily="34" charset="0"/>
              </a:rPr>
              <a:t>Second test and Analysis </a:t>
            </a:r>
          </a:p>
        </p:txBody>
      </p:sp>
      <p:sp>
        <p:nvSpPr>
          <p:cNvPr id="53" name="OTLSHAPE_T_c109be9d91f84f3e99e4929ce565dd0c_Shape">
            <a:extLst>
              <a:ext uri="{FF2B5EF4-FFF2-40B4-BE49-F238E27FC236}">
                <a16:creationId xmlns:a16="http://schemas.microsoft.com/office/drawing/2014/main" id="{B4D08230-110F-124B-A0E7-D20F05EC4685}"/>
              </a:ext>
            </a:extLst>
          </p:cNvPr>
          <p:cNvSpPr/>
          <p:nvPr>
            <p:custDataLst>
              <p:tags r:id="rId43"/>
            </p:custDataLst>
          </p:nvPr>
        </p:nvSpPr>
        <p:spPr>
          <a:xfrm>
            <a:off x="5750384" y="4791350"/>
            <a:ext cx="1217575" cy="152400"/>
          </a:xfrm>
          <a:prstGeom prst="roundRect">
            <a:avLst/>
          </a:prstGeom>
          <a:solidFill>
            <a:schemeClr val="accent5"/>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TLSHAPE_T_c109be9d91f84f3e99e4929ce565dd0c_Title">
            <a:extLst>
              <a:ext uri="{FF2B5EF4-FFF2-40B4-BE49-F238E27FC236}">
                <a16:creationId xmlns:a16="http://schemas.microsoft.com/office/drawing/2014/main" id="{768F3701-0B55-5840-A62F-CBFF40F6D99A}"/>
              </a:ext>
            </a:extLst>
          </p:cNvPr>
          <p:cNvSpPr txBox="1"/>
          <p:nvPr>
            <p:custDataLst>
              <p:tags r:id="rId44"/>
            </p:custDataLst>
          </p:nvPr>
        </p:nvSpPr>
        <p:spPr>
          <a:xfrm>
            <a:off x="4847052" y="4821268"/>
            <a:ext cx="711200" cy="135128"/>
          </a:xfrm>
          <a:prstGeom prst="rect">
            <a:avLst/>
          </a:prstGeom>
          <a:noFill/>
        </p:spPr>
        <p:txBody>
          <a:bodyPr vert="horz" wrap="square" lIns="0" tIns="0" rIns="0" bIns="0" rtlCol="0" anchor="ctr" anchorCtr="0">
            <a:noAutofit/>
          </a:bodyPr>
          <a:lstStyle/>
          <a:p>
            <a:pPr algn="r"/>
            <a:r>
              <a:rPr lang="en-US" sz="800" b="1" dirty="0">
                <a:solidFill>
                  <a:srgbClr val="737373"/>
                </a:solidFill>
                <a:latin typeface="Segoe UI" panose="020B0502040204020203" pitchFamily="34" charset="0"/>
              </a:rPr>
              <a:t>Preparation for the Workshop</a:t>
            </a:r>
          </a:p>
        </p:txBody>
      </p:sp>
      <p:sp>
        <p:nvSpPr>
          <p:cNvPr id="55" name="OTLSHAPE_T_7c518fb37f2142bb8e0445920d0403b5_Shape">
            <a:extLst>
              <a:ext uri="{FF2B5EF4-FFF2-40B4-BE49-F238E27FC236}">
                <a16:creationId xmlns:a16="http://schemas.microsoft.com/office/drawing/2014/main" id="{6044F26B-6C6D-B04F-96B5-12E4A70A35B6}"/>
              </a:ext>
            </a:extLst>
          </p:cNvPr>
          <p:cNvSpPr/>
          <p:nvPr>
            <p:custDataLst>
              <p:tags r:id="rId45"/>
            </p:custDataLst>
          </p:nvPr>
        </p:nvSpPr>
        <p:spPr>
          <a:xfrm>
            <a:off x="1146075" y="3992652"/>
            <a:ext cx="965200" cy="152400"/>
          </a:xfrm>
          <a:prstGeom prst="roundRect">
            <a:avLst/>
          </a:prstGeom>
          <a:solidFill>
            <a:schemeClr val="dk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TLSHAPE_T_7c518fb37f2142bb8e0445920d0403b5_ShapePercentage">
            <a:extLst>
              <a:ext uri="{FF2B5EF4-FFF2-40B4-BE49-F238E27FC236}">
                <a16:creationId xmlns:a16="http://schemas.microsoft.com/office/drawing/2014/main" id="{8A07E62C-6AB8-2740-A84D-FFCFF95A5CA2}"/>
              </a:ext>
            </a:extLst>
          </p:cNvPr>
          <p:cNvSpPr/>
          <p:nvPr>
            <p:custDataLst>
              <p:tags r:id="rId46"/>
            </p:custDataLst>
          </p:nvPr>
        </p:nvSpPr>
        <p:spPr>
          <a:xfrm>
            <a:off x="1146075" y="3992652"/>
            <a:ext cx="965200" cy="152400"/>
          </a:xfrm>
          <a:prstGeom prst="roundRect">
            <a:avLst/>
          </a:prstGeom>
          <a:solidFill>
            <a:schemeClr val="dk2">
              <a:alpha val="34902"/>
            </a:schemeClr>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TLSHAPE_T_7c518fb37f2142bb8e0445920d0403b5_TextPercentage">
            <a:extLst>
              <a:ext uri="{FF2B5EF4-FFF2-40B4-BE49-F238E27FC236}">
                <a16:creationId xmlns:a16="http://schemas.microsoft.com/office/drawing/2014/main" id="{9105064D-ED6C-F743-9788-5D2C0ABC268D}"/>
              </a:ext>
            </a:extLst>
          </p:cNvPr>
          <p:cNvSpPr txBox="1"/>
          <p:nvPr>
            <p:custDataLst>
              <p:tags r:id="rId47"/>
            </p:custDataLst>
          </p:nvPr>
        </p:nvSpPr>
        <p:spPr>
          <a:xfrm>
            <a:off x="1857659" y="4014991"/>
            <a:ext cx="253616" cy="107722"/>
          </a:xfrm>
          <a:prstGeom prst="rect">
            <a:avLst/>
          </a:prstGeom>
          <a:noFill/>
        </p:spPr>
        <p:txBody>
          <a:bodyPr vert="horz" wrap="square" lIns="0" tIns="0" rIns="0" bIns="0" rtlCol="0" anchor="ctr" anchorCtr="0">
            <a:spAutoFit/>
          </a:bodyPr>
          <a:lstStyle/>
          <a:p>
            <a:pPr algn="ctr"/>
            <a:r>
              <a:rPr lang="en-US" sz="700" dirty="0">
                <a:solidFill>
                  <a:schemeClr val="lt1"/>
                </a:solidFill>
                <a:latin typeface="Calibri" panose="020F0502020204030204" pitchFamily="34" charset="0"/>
              </a:rPr>
              <a:t>100%</a:t>
            </a:r>
          </a:p>
        </p:txBody>
      </p:sp>
      <p:sp>
        <p:nvSpPr>
          <p:cNvPr id="58" name="OTLSHAPE_T_be3ae38f60b3402d8a13f1e91eec41f5_Shape">
            <a:extLst>
              <a:ext uri="{FF2B5EF4-FFF2-40B4-BE49-F238E27FC236}">
                <a16:creationId xmlns:a16="http://schemas.microsoft.com/office/drawing/2014/main" id="{6A43DEC5-F163-AD48-B3AE-224BA5EE5155}"/>
              </a:ext>
            </a:extLst>
          </p:cNvPr>
          <p:cNvSpPr/>
          <p:nvPr>
            <p:custDataLst>
              <p:tags r:id="rId48"/>
            </p:custDataLst>
          </p:nvPr>
        </p:nvSpPr>
        <p:spPr>
          <a:xfrm>
            <a:off x="2135079" y="4152900"/>
            <a:ext cx="635000" cy="152400"/>
          </a:xfrm>
          <a:prstGeom prst="round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TLSHAPE_T_be3ae38f60b3402d8a13f1e91eec41f5_ShapePercentage">
            <a:extLst>
              <a:ext uri="{FF2B5EF4-FFF2-40B4-BE49-F238E27FC236}">
                <a16:creationId xmlns:a16="http://schemas.microsoft.com/office/drawing/2014/main" id="{BB7721B5-E4CF-3842-B6F2-1D3D5BCB7CCC}"/>
              </a:ext>
            </a:extLst>
          </p:cNvPr>
          <p:cNvSpPr/>
          <p:nvPr>
            <p:custDataLst>
              <p:tags r:id="rId49"/>
            </p:custDataLst>
          </p:nvPr>
        </p:nvSpPr>
        <p:spPr>
          <a:xfrm>
            <a:off x="2135079" y="4152900"/>
            <a:ext cx="635000" cy="152400"/>
          </a:xfrm>
          <a:prstGeom prst="roundRect">
            <a:avLst/>
          </a:prstGeom>
          <a:solidFill>
            <a:schemeClr val="dk2">
              <a:alpha val="34902"/>
            </a:schemeClr>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TLSHAPE_T_be3ae38f60b3402d8a13f1e91eec41f5_TextPercentage">
            <a:extLst>
              <a:ext uri="{FF2B5EF4-FFF2-40B4-BE49-F238E27FC236}">
                <a16:creationId xmlns:a16="http://schemas.microsoft.com/office/drawing/2014/main" id="{CC54C85E-6EC7-C740-BB94-31C8EB198F88}"/>
              </a:ext>
            </a:extLst>
          </p:cNvPr>
          <p:cNvSpPr txBox="1"/>
          <p:nvPr>
            <p:custDataLst>
              <p:tags r:id="rId50"/>
            </p:custDataLst>
          </p:nvPr>
        </p:nvSpPr>
        <p:spPr>
          <a:xfrm>
            <a:off x="2569196" y="4174850"/>
            <a:ext cx="203200" cy="108500"/>
          </a:xfrm>
          <a:prstGeom prst="rect">
            <a:avLst/>
          </a:prstGeom>
          <a:noFill/>
        </p:spPr>
        <p:txBody>
          <a:bodyPr vert="horz" wrap="square" lIns="0" tIns="0" rIns="0" bIns="0" rtlCol="0" anchor="ctr" anchorCtr="0">
            <a:spAutoFit/>
          </a:bodyPr>
          <a:lstStyle/>
          <a:p>
            <a:pPr algn="ctr"/>
            <a:r>
              <a:rPr lang="en-US" sz="700" dirty="0">
                <a:solidFill>
                  <a:schemeClr val="lt1"/>
                </a:solidFill>
                <a:latin typeface="Calibri" panose="020F0502020204030204" pitchFamily="34" charset="0"/>
              </a:rPr>
              <a:t>100%</a:t>
            </a:r>
          </a:p>
        </p:txBody>
      </p:sp>
      <p:sp>
        <p:nvSpPr>
          <p:cNvPr id="61" name="OTLSHAPE_T_9aa183d65df24b0c8fecd0a002471583_TextPercentage">
            <a:extLst>
              <a:ext uri="{FF2B5EF4-FFF2-40B4-BE49-F238E27FC236}">
                <a16:creationId xmlns:a16="http://schemas.microsoft.com/office/drawing/2014/main" id="{1CC9318E-5965-4649-B61A-509E4B2513A6}"/>
              </a:ext>
            </a:extLst>
          </p:cNvPr>
          <p:cNvSpPr txBox="1"/>
          <p:nvPr>
            <p:custDataLst>
              <p:tags r:id="rId51"/>
            </p:custDataLst>
          </p:nvPr>
        </p:nvSpPr>
        <p:spPr>
          <a:xfrm>
            <a:off x="5409116" y="4628600"/>
            <a:ext cx="298273" cy="108500"/>
          </a:xfrm>
          <a:prstGeom prst="rect">
            <a:avLst/>
          </a:prstGeom>
          <a:noFill/>
        </p:spPr>
        <p:txBody>
          <a:bodyPr vert="horz" wrap="square" lIns="0" tIns="0" rIns="0" bIns="0" rtlCol="0" anchor="ctr" anchorCtr="0">
            <a:spAutoFit/>
          </a:bodyPr>
          <a:lstStyle/>
          <a:p>
            <a:pPr algn="ctr"/>
            <a:r>
              <a:rPr lang="en-US" sz="700" dirty="0">
                <a:solidFill>
                  <a:schemeClr val="lt1"/>
                </a:solidFill>
                <a:latin typeface="Calibri" panose="020F0502020204030204" pitchFamily="34" charset="0"/>
              </a:rPr>
              <a:t>100%</a:t>
            </a:r>
          </a:p>
        </p:txBody>
      </p:sp>
      <p:sp>
        <p:nvSpPr>
          <p:cNvPr id="62" name="OTLSHAPE_T_9aa183d65df24b0c8fecd0a002471583_TextPercentage">
            <a:extLst>
              <a:ext uri="{FF2B5EF4-FFF2-40B4-BE49-F238E27FC236}">
                <a16:creationId xmlns:a16="http://schemas.microsoft.com/office/drawing/2014/main" id="{A3ACF1C8-69A4-A04F-923B-28ED15D3DDD2}"/>
              </a:ext>
            </a:extLst>
          </p:cNvPr>
          <p:cNvSpPr txBox="1"/>
          <p:nvPr>
            <p:custDataLst>
              <p:tags r:id="rId52"/>
            </p:custDataLst>
          </p:nvPr>
        </p:nvSpPr>
        <p:spPr>
          <a:xfrm>
            <a:off x="6645839" y="4813300"/>
            <a:ext cx="298273" cy="108500"/>
          </a:xfrm>
          <a:prstGeom prst="rect">
            <a:avLst/>
          </a:prstGeom>
          <a:noFill/>
        </p:spPr>
        <p:txBody>
          <a:bodyPr vert="horz" wrap="square" lIns="0" tIns="0" rIns="0" bIns="0" rtlCol="0" anchor="ctr" anchorCtr="0">
            <a:spAutoFit/>
          </a:bodyPr>
          <a:lstStyle/>
          <a:p>
            <a:pPr algn="ctr"/>
            <a:r>
              <a:rPr lang="en-US" sz="700" dirty="0">
                <a:solidFill>
                  <a:schemeClr val="lt1"/>
                </a:solidFill>
                <a:latin typeface="Calibri" panose="020F0502020204030204" pitchFamily="34" charset="0"/>
              </a:rPr>
              <a:t>100%</a:t>
            </a:r>
          </a:p>
        </p:txBody>
      </p:sp>
      <p:sp>
        <p:nvSpPr>
          <p:cNvPr id="4" name="TextBox 3">
            <a:extLst>
              <a:ext uri="{FF2B5EF4-FFF2-40B4-BE49-F238E27FC236}">
                <a16:creationId xmlns:a16="http://schemas.microsoft.com/office/drawing/2014/main" id="{9A202EE6-6E82-CF47-9283-BCCFC02E870A}"/>
              </a:ext>
            </a:extLst>
          </p:cNvPr>
          <p:cNvSpPr txBox="1"/>
          <p:nvPr/>
        </p:nvSpPr>
        <p:spPr>
          <a:xfrm>
            <a:off x="598620" y="1224047"/>
            <a:ext cx="7707065" cy="1200329"/>
          </a:xfrm>
          <a:prstGeom prst="rect">
            <a:avLst/>
          </a:prstGeom>
          <a:noFill/>
        </p:spPr>
        <p:txBody>
          <a:bodyPr wrap="square" rtlCol="0">
            <a:spAutoFit/>
          </a:bodyPr>
          <a:lstStyle/>
          <a:p>
            <a:r>
              <a:rPr lang="en-US" dirty="0">
                <a:solidFill>
                  <a:srgbClr val="002060"/>
                </a:solidFill>
              </a:rPr>
              <a:t>Q: We need to plan a workshop (recommendation from the GARD comparative review) once sufficient data is obtained from the Cos-t and CCT efforts. What criteria should trigger that workshop</a:t>
            </a:r>
          </a:p>
          <a:p>
            <a:endParaRPr lang="en-US" dirty="0"/>
          </a:p>
        </p:txBody>
      </p:sp>
    </p:spTree>
    <p:extLst>
      <p:ext uri="{BB962C8B-B14F-4D97-AF65-F5344CB8AC3E}">
        <p14:creationId xmlns:p14="http://schemas.microsoft.com/office/powerpoint/2010/main" val="140554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7</a:t>
            </a:fld>
            <a:endParaRPr lang="en-US" dirty="0"/>
          </a:p>
        </p:txBody>
      </p:sp>
      <p:sp>
        <p:nvSpPr>
          <p:cNvPr id="7" name="Rectangle 6"/>
          <p:cNvSpPr>
            <a:spLocks noGrp="1" noChangeArrowheads="1"/>
          </p:cNvSpPr>
          <p:nvPr/>
        </p:nvSpPr>
        <p:spPr bwMode="auto">
          <a:xfrm>
            <a:off x="2420912" y="209863"/>
            <a:ext cx="523205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a:solidFill>
                  <a:schemeClr val="bg1"/>
                </a:solidFill>
              </a:rPr>
              <a:t>MDP 16 T Dipole Targets V4</a:t>
            </a:r>
          </a:p>
        </p:txBody>
      </p:sp>
      <p:grpSp>
        <p:nvGrpSpPr>
          <p:cNvPr id="8" name="Group 7"/>
          <p:cNvGrpSpPr/>
          <p:nvPr/>
        </p:nvGrpSpPr>
        <p:grpSpPr>
          <a:xfrm>
            <a:off x="489543" y="875798"/>
            <a:ext cx="8349657" cy="5408226"/>
            <a:chOff x="489543" y="875798"/>
            <a:chExt cx="8349657" cy="5408226"/>
          </a:xfrm>
        </p:grpSpPr>
        <p:grpSp>
          <p:nvGrpSpPr>
            <p:cNvPr id="9" name="Group 8"/>
            <p:cNvGrpSpPr/>
            <p:nvPr/>
          </p:nvGrpSpPr>
          <p:grpSpPr>
            <a:xfrm>
              <a:off x="489543" y="953015"/>
              <a:ext cx="8349657" cy="5331009"/>
              <a:chOff x="489543" y="917390"/>
              <a:chExt cx="8349657" cy="5331009"/>
            </a:xfrm>
          </p:grpSpPr>
          <p:pic>
            <p:nvPicPr>
              <p:cNvPr id="1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17390"/>
                <a:ext cx="8001000" cy="40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543" y="1524000"/>
                <a:ext cx="8316009"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190500"/>
                <a:ext cx="6980860" cy="22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TextBox 9"/>
            <p:cNvSpPr txBox="1"/>
            <p:nvPr/>
          </p:nvSpPr>
          <p:spPr>
            <a:xfrm>
              <a:off x="2411337" y="875798"/>
              <a:ext cx="4630738" cy="307777"/>
            </a:xfrm>
            <a:prstGeom prst="rect">
              <a:avLst/>
            </a:prstGeom>
            <a:noFill/>
          </p:spPr>
          <p:txBody>
            <a:bodyPr wrap="square" rtlCol="0">
              <a:spAutoFit/>
            </a:bodyPr>
            <a:lstStyle/>
            <a:p>
              <a:pPr algn="ctr">
                <a:spcAft>
                  <a:spcPts val="300"/>
                </a:spcAft>
              </a:pPr>
              <a:r>
                <a:rPr lang="en-US" sz="1400" i="1" dirty="0">
                  <a:hlinkClick r:id="rId5"/>
                </a:rPr>
                <a:t>https://conferences.lbl.gov/event/82/</a:t>
              </a:r>
              <a:r>
                <a:rPr lang="en-US" sz="1400" i="1" dirty="0"/>
                <a:t> </a:t>
              </a:r>
            </a:p>
          </p:txBody>
        </p:sp>
      </p:grpSp>
    </p:spTree>
    <p:extLst>
      <p:ext uri="{BB962C8B-B14F-4D97-AF65-F5344CB8AC3E}">
        <p14:creationId xmlns:p14="http://schemas.microsoft.com/office/powerpoint/2010/main" val="378426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ATAP No Footer">
  <a:themeElements>
    <a:clrScheme name="Custom 10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TAP No Footer">
  <a:themeElements>
    <a:clrScheme name="Custom 10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63263</TotalTime>
  <Words>693</Words>
  <Application>Microsoft Macintosh PowerPoint</Application>
  <PresentationFormat>On-screen Show (4:3)</PresentationFormat>
  <Paragraphs>70</Paragraphs>
  <Slides>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Courier New</vt:lpstr>
      <vt:lpstr>Franklin Gothic Book</vt:lpstr>
      <vt:lpstr>Franklin Gothic Medium</vt:lpstr>
      <vt:lpstr>Segoe UI</vt:lpstr>
      <vt:lpstr>ATAP No Footer</vt:lpstr>
      <vt:lpstr>1_ATAP No Footer</vt:lpstr>
      <vt:lpstr>PowerPoint Presentation</vt:lpstr>
      <vt:lpstr>Charges </vt:lpstr>
      <vt:lpstr>Charge 1 </vt:lpstr>
      <vt:lpstr>Charge 2</vt:lpstr>
      <vt:lpstr>Charge 3</vt:lpstr>
      <vt:lpstr>PowerPoint Presentation</vt:lpstr>
      <vt:lpstr>PowerPoint Presentation</vt:lpstr>
    </vt:vector>
  </TitlesOfParts>
  <Company>Lawrence Berkekley Nationl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teid05</dc:creator>
  <cp:lastModifiedBy>Gueorgui Velev</cp:lastModifiedBy>
  <cp:revision>643</cp:revision>
  <cp:lastPrinted>2017-05-27T00:54:31Z</cp:lastPrinted>
  <dcterms:created xsi:type="dcterms:W3CDTF">2015-07-10T17:44:33Z</dcterms:created>
  <dcterms:modified xsi:type="dcterms:W3CDTF">2019-01-16T16:33:51Z</dcterms:modified>
</cp:coreProperties>
</file>