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2" r:id="rId5"/>
    <p:sldId id="274" r:id="rId6"/>
    <p:sldId id="261" r:id="rId7"/>
    <p:sldId id="265" r:id="rId8"/>
    <p:sldId id="267" r:id="rId9"/>
    <p:sldId id="268" r:id="rId10"/>
    <p:sldId id="273" r:id="rId11"/>
    <p:sldId id="269" r:id="rId12"/>
    <p:sldId id="270" r:id="rId13"/>
    <p:sldId id="263" r:id="rId14"/>
    <p:sldId id="271" r:id="rId15"/>
    <p:sldId id="272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EBAB"/>
    <a:srgbClr val="D2FED9"/>
    <a:srgbClr val="A4F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4" autoAdjust="0"/>
    <p:restoredTop sz="94660"/>
  </p:normalViewPr>
  <p:slideViewPr>
    <p:cSldViewPr snapToGrid="0">
      <p:cViewPr>
        <p:scale>
          <a:sx n="53" d="100"/>
          <a:sy n="53" d="100"/>
        </p:scale>
        <p:origin x="492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5.w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5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06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0"/>
            <a:ext cx="12191999" cy="101599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429" y="0"/>
            <a:ext cx="9216571" cy="997527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365" y="62346"/>
            <a:ext cx="2444292" cy="889536"/>
          </a:xfrm>
          <a:prstGeom prst="rect">
            <a:avLst/>
          </a:prstGeom>
        </p:spPr>
      </p:pic>
      <p:sp>
        <p:nvSpPr>
          <p:cNvPr id="8" name="Shape 71"/>
          <p:cNvSpPr/>
          <p:nvPr userDrawn="1"/>
        </p:nvSpPr>
        <p:spPr>
          <a:xfrm flipH="1" flipV="1">
            <a:off x="2960914" y="-1"/>
            <a:ext cx="3961" cy="997527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62247" y="6377133"/>
            <a:ext cx="688900" cy="365125"/>
          </a:xfrm>
        </p:spPr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12" descr="Afbeeldingsresultaat voor lbl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089" y="0"/>
            <a:ext cx="1454911" cy="10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09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F090C5F-7010-48D8-B523-65A2851B460F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6070C-5037-402E-AE0B-06F8795E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94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D34F42B-041B-4B28-BA81-E376CDE26547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81EF-9C01-418C-B4C3-E1CABD792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93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 userDrawn="1">
            <p:extLst/>
          </p:nvPr>
        </p:nvGraphicFramePr>
        <p:xfrm>
          <a:off x="-493866" y="0"/>
          <a:ext cx="13448086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r:id="rId3" imgW="16507800" imgH="8418960" progId="">
                  <p:embed/>
                </p:oleObj>
              </mc:Choice>
              <mc:Fallback>
                <p:oleObj r:id="rId3" imgW="16507800" imgH="8418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93866" y="0"/>
                        <a:ext cx="13448086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294" y="4806214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480933" y="2252316"/>
            <a:ext cx="13415963" cy="2145304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54318" y="129490"/>
            <a:ext cx="2868943" cy="10203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550619" y="5459658"/>
            <a:ext cx="13446003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30398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0"/>
            <a:ext cx="12191999" cy="997527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429" y="0"/>
            <a:ext cx="9216571" cy="997527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365" y="62346"/>
            <a:ext cx="2444292" cy="889536"/>
          </a:xfrm>
          <a:prstGeom prst="rect">
            <a:avLst/>
          </a:prstGeom>
        </p:spPr>
      </p:pic>
      <p:sp>
        <p:nvSpPr>
          <p:cNvPr id="8" name="Shape 71"/>
          <p:cNvSpPr/>
          <p:nvPr userDrawn="1"/>
        </p:nvSpPr>
        <p:spPr>
          <a:xfrm flipH="1" flipV="1">
            <a:off x="2960914" y="-1"/>
            <a:ext cx="3961" cy="997527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1483" y="6377133"/>
            <a:ext cx="688900" cy="365125"/>
          </a:xfrm>
        </p:spPr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12" descr="Afbeeldingsresultaat voor lbl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089" y="0"/>
            <a:ext cx="1454911" cy="10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4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7535333" y="-457200"/>
            <a:ext cx="12192000" cy="63137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8343" y="4382487"/>
            <a:ext cx="12192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19" y="4891939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183808"/>
            <a:ext cx="12192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57" y="186640"/>
            <a:ext cx="3789783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79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B9DC7-C3C5-4EF2-A5A8-3DCF8C1D52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55" y="123515"/>
            <a:ext cx="2482563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4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2130849"/>
            <a:ext cx="10364391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3886648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4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6" y="971553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C304EBC2-ED9E-4375-8EB4-8A88747E4C5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7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92B9DC7-C3C5-4EF2-A5A8-3DCF8C1D5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86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117" y="1371600"/>
            <a:ext cx="54864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717" y="1371600"/>
            <a:ext cx="54864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477000"/>
            <a:ext cx="40640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304EBC2-ED9E-4375-8EB4-8A88747E4C5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477001"/>
            <a:ext cx="4470400" cy="238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B9DC7-C3C5-4EF2-A5A8-3DCF8C1D5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0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6510130"/>
            <a:ext cx="12192000" cy="347870"/>
          </a:xfrm>
          <a:prstGeom prst="rect">
            <a:avLst/>
          </a:prstGeom>
          <a:solidFill>
            <a:srgbClr val="0019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" y="0"/>
            <a:ext cx="2039816" cy="6682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6714" y="6515101"/>
            <a:ext cx="925286" cy="342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2AC80A-627F-4E7E-B5CE-80343A1A5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68643" y="-1"/>
            <a:ext cx="9233941" cy="70453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378478" y="6550223"/>
            <a:ext cx="3766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M.</a:t>
            </a:r>
            <a:r>
              <a:rPr lang="en-US" sz="1400" baseline="0" dirty="0" smtClean="0">
                <a:solidFill>
                  <a:schemeClr val="bg1"/>
                </a:solidFill>
              </a:rPr>
              <a:t> </a:t>
            </a:r>
            <a:r>
              <a:rPr lang="en-US" sz="1400" baseline="0" dirty="0" err="1" smtClean="0">
                <a:solidFill>
                  <a:schemeClr val="bg1"/>
                </a:solidFill>
              </a:rPr>
              <a:t>Marchevsky</a:t>
            </a:r>
            <a:r>
              <a:rPr lang="en-US" sz="1400" baseline="0" dirty="0" smtClean="0">
                <a:solidFill>
                  <a:schemeClr val="bg1"/>
                </a:solidFill>
              </a:rPr>
              <a:t>, LBL Instrumentation Colloquium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460" y="0"/>
            <a:ext cx="1819175" cy="653084"/>
          </a:xfrm>
          <a:prstGeom prst="rect">
            <a:avLst/>
          </a:prstGeom>
        </p:spPr>
      </p:pic>
      <p:sp>
        <p:nvSpPr>
          <p:cNvPr id="7" name="AutoShape 4" descr="Afbeeldingsresultaat voor mt25 conference logo"/>
          <p:cNvSpPr>
            <a:spLocks noChangeAspect="1" noChangeArrowheads="1"/>
          </p:cNvSpPr>
          <p:nvPr userDrawn="1"/>
        </p:nvSpPr>
        <p:spPr bwMode="auto">
          <a:xfrm>
            <a:off x="524852" y="1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72" name="Picture 12" descr="Afbeeldingsresultaat voor lbl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99" y="-17585"/>
            <a:ext cx="934032" cy="71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2063931" y="0"/>
            <a:ext cx="9196252" cy="6682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2069122" y="0"/>
            <a:ext cx="9202616" cy="6682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1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2044558" cy="84124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6714" y="6386514"/>
            <a:ext cx="925286" cy="342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2AC80A-627F-4E7E-B5CE-80343A1A5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85387" y="0"/>
            <a:ext cx="8961120" cy="84124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" y="57150"/>
            <a:ext cx="1963370" cy="704850"/>
          </a:xfrm>
          <a:prstGeom prst="rect">
            <a:avLst/>
          </a:prstGeom>
        </p:spPr>
      </p:pic>
      <p:sp>
        <p:nvSpPr>
          <p:cNvPr id="7" name="AutoShape 4" descr="Afbeeldingsresultaat voor mt25 conference logo"/>
          <p:cNvSpPr>
            <a:spLocks noChangeAspect="1" noChangeArrowheads="1"/>
          </p:cNvSpPr>
          <p:nvPr userDrawn="1"/>
        </p:nvSpPr>
        <p:spPr bwMode="auto">
          <a:xfrm>
            <a:off x="524852" y="1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72" name="Picture 12" descr="Afbeeldingsresultaat voor lbl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624" y="-17586"/>
            <a:ext cx="1231007" cy="8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2660073" y="21890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30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 userDrawn="1"/>
        </p:nvGraphicFramePr>
        <p:xfrm>
          <a:off x="-493866" y="0"/>
          <a:ext cx="13448086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r:id="rId3" imgW="16507800" imgH="8418960" progId="">
                  <p:embed/>
                </p:oleObj>
              </mc:Choice>
              <mc:Fallback>
                <p:oleObj r:id="rId3" imgW="16507800" imgH="8418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93866" y="0"/>
                        <a:ext cx="13448086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294" y="4806214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480933" y="2252316"/>
            <a:ext cx="13415963" cy="2145304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54318" y="129490"/>
            <a:ext cx="2868943" cy="10203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550619" y="5459658"/>
            <a:ext cx="13446003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184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501" y="6356351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192B9DC7-C3C5-4EF2-A5A8-3DCF8C1D5226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/>
        </p:nvSpPr>
        <p:spPr>
          <a:xfrm>
            <a:off x="613" y="6323775"/>
            <a:ext cx="122215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1" y="6457861"/>
            <a:ext cx="2093957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9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58582" y="4651842"/>
            <a:ext cx="10968567" cy="805052"/>
          </a:xfrm>
        </p:spPr>
        <p:txBody>
          <a:bodyPr>
            <a:noAutofit/>
          </a:bodyPr>
          <a:lstStyle/>
          <a:p>
            <a:r>
              <a:rPr lang="en-US" b="1" dirty="0" smtClean="0"/>
              <a:t>M. </a:t>
            </a:r>
            <a:r>
              <a:rPr lang="en-US" b="1" dirty="0" err="1" smtClean="0"/>
              <a:t>Marchevsky</a:t>
            </a:r>
            <a:r>
              <a:rPr lang="en-US" b="1" dirty="0" smtClean="0"/>
              <a:t>, E. Hershkovitz, S. </a:t>
            </a:r>
            <a:r>
              <a:rPr lang="en-US" b="1" dirty="0" err="1" smtClean="0"/>
              <a:t>Prestemon</a:t>
            </a:r>
            <a:r>
              <a:rPr lang="en-US" b="1" dirty="0" smtClean="0"/>
              <a:t> (LBNL)</a:t>
            </a:r>
          </a:p>
          <a:p>
            <a:r>
              <a:rPr lang="en-US" b="1" dirty="0" smtClean="0"/>
              <a:t>J. Weiss and D. van der </a:t>
            </a:r>
            <a:r>
              <a:rPr lang="en-US" b="1" dirty="0" err="1" smtClean="0"/>
              <a:t>Laan</a:t>
            </a:r>
            <a:r>
              <a:rPr lang="en-US" b="1" dirty="0" smtClean="0"/>
              <a:t> (ACT)</a:t>
            </a:r>
            <a:endParaRPr lang="en-US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4869" y="2484117"/>
            <a:ext cx="10968568" cy="1574800"/>
          </a:xfrm>
        </p:spPr>
        <p:txBody>
          <a:bodyPr>
            <a:normAutofit fontScale="92500"/>
          </a:bodyPr>
          <a:lstStyle/>
          <a:p>
            <a:r>
              <a:rPr lang="en-US" sz="4000" dirty="0" smtClean="0"/>
              <a:t>Probing current distribution in CORC with Hall arrays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MDP 2019 Collaboration Meeting, Jan. 16 </a:t>
            </a:r>
            <a:r>
              <a:rPr lang="en-US" sz="2800" dirty="0" smtClean="0"/>
              <a:t>2019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515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85387" y="0"/>
            <a:ext cx="8887413" cy="841249"/>
          </a:xfrm>
        </p:spPr>
        <p:txBody>
          <a:bodyPr/>
          <a:lstStyle/>
          <a:p>
            <a:r>
              <a:rPr lang="en-US" dirty="0"/>
              <a:t>Heater-initiated quench (II)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t="454" r="42888" b="23687"/>
          <a:stretch/>
        </p:blipFill>
        <p:spPr>
          <a:xfrm>
            <a:off x="956027" y="961478"/>
            <a:ext cx="4509591" cy="4524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3556" y="2949108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D60093"/>
                </a:solidFill>
              </a:rPr>
              <a:t>2 cm/s</a:t>
            </a:r>
            <a:endParaRPr lang="en-US" sz="2400" b="1" dirty="0">
              <a:solidFill>
                <a:srgbClr val="D6009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8550" y="1077448"/>
            <a:ext cx="719175" cy="36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617 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43895" y="111963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#9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76515" y="4233156"/>
            <a:ext cx="89525" cy="14262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2623" r="52127" b="11814"/>
          <a:stretch/>
        </p:blipFill>
        <p:spPr>
          <a:xfrm>
            <a:off x="6770058" y="989556"/>
            <a:ext cx="4428211" cy="50577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26653" y="1052690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585 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05307" y="1059619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029793" y="2917434"/>
            <a:ext cx="13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D60093"/>
                </a:solidFill>
              </a:rPr>
              <a:t>1.6 cm/s</a:t>
            </a:r>
            <a:endParaRPr lang="en-US" sz="2400" b="1" dirty="0">
              <a:solidFill>
                <a:srgbClr val="D60093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44097" y="4864605"/>
            <a:ext cx="1614020" cy="338574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~4 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783054" y="4814760"/>
            <a:ext cx="1728536" cy="334756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~3.4 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323134" y="4191592"/>
            <a:ext cx="89525" cy="14262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97349" y="3461033"/>
            <a:ext cx="1467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Heater location</a:t>
            </a:r>
            <a:endParaRPr lang="en-US" sz="16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534420" y="3773331"/>
            <a:ext cx="119614" cy="39279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56283" y="3410232"/>
            <a:ext cx="1467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Heater location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393354" y="3722530"/>
            <a:ext cx="119614" cy="39279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81627" y="443823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7" name="Up Arrow 26"/>
          <p:cNvSpPr/>
          <p:nvPr/>
        </p:nvSpPr>
        <p:spPr>
          <a:xfrm>
            <a:off x="767969" y="3004819"/>
            <a:ext cx="350094" cy="145472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413170" y="353861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#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16225" y="4694550"/>
            <a:ext cx="895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Heater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voltage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23628" y="442130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2" name="Up Arrow 31"/>
          <p:cNvSpPr/>
          <p:nvPr/>
        </p:nvSpPr>
        <p:spPr>
          <a:xfrm>
            <a:off x="6609970" y="2987886"/>
            <a:ext cx="350094" cy="145472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6255171" y="352168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#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058226" y="4677617"/>
            <a:ext cx="895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Heater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voltage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22140" y="5445821"/>
            <a:ext cx="89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Voltage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6" name="Up Arrow 35"/>
          <p:cNvSpPr/>
          <p:nvPr/>
        </p:nvSpPr>
        <p:spPr>
          <a:xfrm rot="5400000">
            <a:off x="3028183" y="4317440"/>
            <a:ext cx="353288" cy="3523519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749866" y="587817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128913" y="589898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937214" y="5901836"/>
            <a:ext cx="63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16.5</a:t>
            </a:r>
            <a:endParaRPr lang="en-US" dirty="0"/>
          </a:p>
        </p:txBody>
      </p:sp>
      <p:sp>
        <p:nvSpPr>
          <p:cNvPr id="40" name="Up Arrow 39"/>
          <p:cNvSpPr/>
          <p:nvPr/>
        </p:nvSpPr>
        <p:spPr>
          <a:xfrm rot="5400000">
            <a:off x="8829894" y="4340822"/>
            <a:ext cx="353288" cy="3523519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614219" y="589104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765305" y="5922942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56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0785025" y="591349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62.4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72500" y="268231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514499" y="261458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0" t="2124" r="51818" b="11921"/>
          <a:stretch/>
        </p:blipFill>
        <p:spPr>
          <a:xfrm>
            <a:off x="1052408" y="962099"/>
            <a:ext cx="4402742" cy="51121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5202" y="2985696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D60093"/>
                </a:solidFill>
              </a:rPr>
              <a:t>0.66 cm/s</a:t>
            </a:r>
            <a:endParaRPr lang="en-US" sz="2400" b="1" dirty="0">
              <a:solidFill>
                <a:srgbClr val="D6009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9873" y="1104891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36404" y="109459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#14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53060" y="4107766"/>
            <a:ext cx="73286" cy="10550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85387" y="0"/>
            <a:ext cx="8887413" cy="847165"/>
          </a:xfrm>
        </p:spPr>
        <p:txBody>
          <a:bodyPr>
            <a:normAutofit/>
          </a:bodyPr>
          <a:lstStyle/>
          <a:p>
            <a:r>
              <a:rPr lang="en-US" dirty="0"/>
              <a:t>Heater-initiated quench (</a:t>
            </a:r>
            <a:r>
              <a:rPr lang="en-US" dirty="0" smtClean="0"/>
              <a:t>III)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t="2157" r="51670" b="12216"/>
          <a:stretch/>
        </p:blipFill>
        <p:spPr>
          <a:xfrm>
            <a:off x="6339522" y="967967"/>
            <a:ext cx="4559799" cy="51280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40730" y="1105646"/>
            <a:ext cx="71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#15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69913" y="2981316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D60093"/>
                </a:solidFill>
                <a:latin typeface="Symbol" panose="05050102010706020507" pitchFamily="18" charset="2"/>
              </a:rPr>
              <a:t>~</a:t>
            </a:r>
            <a:r>
              <a:rPr lang="en-US" sz="2400" b="1" dirty="0" smtClean="0">
                <a:solidFill>
                  <a:srgbClr val="D60093"/>
                </a:solidFill>
              </a:rPr>
              <a:t> 0 cm/s</a:t>
            </a:r>
            <a:endParaRPr lang="en-US" sz="2400" b="1" dirty="0">
              <a:solidFill>
                <a:srgbClr val="D60093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29415" y="4842985"/>
            <a:ext cx="1688582" cy="313002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~6.1 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8018110" y="4862948"/>
            <a:ext cx="2126895" cy="323775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~10 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875968" y="3990081"/>
            <a:ext cx="73286" cy="10550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52281" y="1083120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 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68133" y="3222543"/>
            <a:ext cx="140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60093"/>
                </a:solidFill>
              </a:rPr>
              <a:t>Non-propagating quench</a:t>
            </a:r>
            <a:endParaRPr lang="en-US" dirty="0">
              <a:solidFill>
                <a:srgbClr val="D60093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5032" y="454895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4" name="Up Arrow 23"/>
          <p:cNvSpPr/>
          <p:nvPr/>
        </p:nvSpPr>
        <p:spPr>
          <a:xfrm>
            <a:off x="821374" y="3115538"/>
            <a:ext cx="350094" cy="145472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76704" y="277610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466575" y="364933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#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69630" y="4805269"/>
            <a:ext cx="895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Heater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voltage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3544" y="5556539"/>
            <a:ext cx="89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Voltage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73075" y="451378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0" name="Up Arrow 29"/>
          <p:cNvSpPr/>
          <p:nvPr/>
        </p:nvSpPr>
        <p:spPr>
          <a:xfrm>
            <a:off x="6259417" y="3080368"/>
            <a:ext cx="350094" cy="145472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214747" y="274093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5904618" y="361416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#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707673" y="4770099"/>
            <a:ext cx="895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Heater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voltage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71587" y="5521369"/>
            <a:ext cx="89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Voltage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5" name="Up Arrow 34"/>
          <p:cNvSpPr/>
          <p:nvPr/>
        </p:nvSpPr>
        <p:spPr>
          <a:xfrm rot="5400000">
            <a:off x="3028183" y="4411225"/>
            <a:ext cx="353288" cy="3523519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749866" y="597196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046534" y="5992772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972383" y="598389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66.5</a:t>
            </a:r>
            <a:endParaRPr lang="en-US" dirty="0"/>
          </a:p>
        </p:txBody>
      </p:sp>
      <p:sp>
        <p:nvSpPr>
          <p:cNvPr id="39" name="Up Arrow 38"/>
          <p:cNvSpPr/>
          <p:nvPr/>
        </p:nvSpPr>
        <p:spPr>
          <a:xfrm rot="5400000">
            <a:off x="8449815" y="4427169"/>
            <a:ext cx="353288" cy="3523519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171498" y="598790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464048" y="600047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0394015" y="5999842"/>
            <a:ext cx="76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105.1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3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6125" r="713" b="2418"/>
          <a:stretch/>
        </p:blipFill>
        <p:spPr>
          <a:xfrm>
            <a:off x="965199" y="1622647"/>
            <a:ext cx="5418667" cy="410639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71800" y="0"/>
            <a:ext cx="7718612" cy="997527"/>
          </a:xfrm>
        </p:spPr>
        <p:txBody>
          <a:bodyPr>
            <a:normAutofit fontScale="90000"/>
          </a:bodyPr>
          <a:lstStyle/>
          <a:p>
            <a:r>
              <a:rPr lang="en-US" dirty="0"/>
              <a:t>Quench propagation velocity </a:t>
            </a: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06329" y="2049967"/>
            <a:ext cx="34727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002060"/>
                </a:solidFill>
              </a:rPr>
              <a:t>QPV appears to be somewhat higher than in bare HTS tape at similar conditions. Potentially, current sharing and reduced cooling capacity within the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CORC</a:t>
            </a: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</a:rPr>
              <a:t>®</a:t>
            </a:r>
            <a:r>
              <a:rPr lang="en-US" sz="2000" dirty="0" smtClean="0">
                <a:solidFill>
                  <a:srgbClr val="002060"/>
                </a:solidFill>
              </a:rPr>
              <a:t> wire play a role here; we will investigate it further.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7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5808" y="0"/>
            <a:ext cx="7680960" cy="997527"/>
          </a:xfrm>
        </p:spPr>
        <p:txBody>
          <a:bodyPr/>
          <a:lstStyle/>
          <a:p>
            <a:r>
              <a:rPr lang="en-US" dirty="0" smtClean="0"/>
              <a:t>Active acoustic quench detection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79C3D0-F20A-4BA1-8EAF-CC0736764F07}"/>
              </a:ext>
            </a:extLst>
          </p:cNvPr>
          <p:cNvSpPr txBox="1"/>
          <p:nvPr/>
        </p:nvSpPr>
        <p:spPr>
          <a:xfrm>
            <a:off x="255592" y="2620449"/>
            <a:ext cx="4502388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 body is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pulsed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by a sender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transducer and </a:t>
            </a: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“ring-down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” transient waveform reverberates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across the sample multiple times</a:t>
            </a: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Transient oscillation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is acquired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by a receiver transducer; and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stored as “reference”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sz="1400" baseline="-25000" dirty="0" err="1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Ref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(t).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Its shape is uniquely defined by the body geometry, density and elastic modulus E(T)</a:t>
            </a: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ransient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acquisitions are repeated periodically; every new transient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sz="1400" baseline="-250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(t)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is compared to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sz="1400" baseline="-250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(t)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using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cross-correlation; the relative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time shift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yielding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maximal cross-correlation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is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measured.</a:t>
            </a:r>
            <a:endParaRPr lang="en-US" sz="14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When </a:t>
            </a:r>
            <a:r>
              <a:rPr lang="en-US" sz="1400" u="sng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 hot spot develops, E(T) decreases locally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u="sng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This </a:t>
            </a:r>
            <a:r>
              <a:rPr lang="en-US" sz="1400" u="sng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proportionally </a:t>
            </a:r>
            <a:r>
              <a:rPr lang="en-US" sz="1400" b="1" u="sng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increases </a:t>
            </a:r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t.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F0D9B17-5589-47FB-B223-2DC6DE475562}"/>
                  </a:ext>
                </a:extLst>
              </p:cNvPr>
              <p:cNvSpPr txBox="1"/>
              <p:nvPr/>
            </p:nvSpPr>
            <p:spPr>
              <a:xfrm>
                <a:off x="340066" y="1284191"/>
                <a:ext cx="7265261" cy="79047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Sound velocity</a:t>
                </a:r>
                <a:r>
                  <a:rPr lang="en-US" sz="14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𝑣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𝜌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14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, </a:t>
                </a:r>
                <a:r>
                  <a:rPr lang="en-US" sz="14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where Young’s modulus E exhibits the </a:t>
                </a:r>
                <a:r>
                  <a:rPr lang="en-US" sz="1400" b="1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strongest </a:t>
                </a:r>
                <a:r>
                  <a:rPr lang="en-US" sz="14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temperature dependence: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𝐸</m:t>
                    </m:r>
                    <m:d>
                      <m:dPr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𝑇</m:t>
                        </m:r>
                      </m:e>
                    </m:d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en-US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en-US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𝑇</m:t>
                                </m:r>
                              </m:den>
                            </m:f>
                          </m:sup>
                        </m:sSup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14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 </a:t>
                </a:r>
                <a:r>
                  <a:rPr lang="en-US" sz="14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1400" i="1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s, t </a:t>
                </a:r>
                <a:r>
                  <a:rPr lang="en-US" sz="14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– adjustable parameters).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F0D9B17-5589-47FB-B223-2DC6DE475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66" y="1284191"/>
                <a:ext cx="7265261" cy="790473"/>
              </a:xfrm>
              <a:prstGeom prst="rect">
                <a:avLst/>
              </a:prstGeom>
              <a:blipFill rotWithShape="0">
                <a:blip r:embed="rId4"/>
                <a:stretch>
                  <a:fillRect l="-252" r="-252" b="-48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C4235C-66A8-4203-9177-DDB4AC954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644" y="2914718"/>
            <a:ext cx="2519233" cy="28766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B462EFB2-F27F-4C20-A898-E9243668666F}"/>
                  </a:ext>
                </a:extLst>
              </p:cNvPr>
              <p:cNvSpPr txBox="1"/>
              <p:nvPr/>
            </p:nvSpPr>
            <p:spPr>
              <a:xfrm>
                <a:off x="337787" y="2110741"/>
                <a:ext cx="7270021" cy="30777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dirty="0"/>
                  <a:t>In metals the relative change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is roughly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400" dirty="0"/>
                  <a:t> at </a:t>
                </a:r>
                <a:r>
                  <a:rPr lang="en-US" sz="1400" dirty="0" smtClean="0"/>
                  <a:t>77 K</a:t>
                </a:r>
                <a:endParaRPr lang="en-US" sz="1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462EFB2-F27F-4C20-A898-E92436686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87" y="2110741"/>
                <a:ext cx="7270021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251"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tape_dir_defo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4464" y="1224794"/>
            <a:ext cx="3086642" cy="162750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33368" y="3223958"/>
            <a:ext cx="3997800" cy="2756218"/>
            <a:chOff x="6082458" y="2819400"/>
            <a:chExt cx="5195142" cy="337681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74"/>
            <a:stretch/>
          </p:blipFill>
          <p:spPr>
            <a:xfrm>
              <a:off x="7162800" y="2819400"/>
              <a:ext cx="4114800" cy="337681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247275" y="2864313"/>
              <a:ext cx="1393852" cy="4075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  <a:latin typeface="Symbol" panose="05050102010706020507" pitchFamily="18" charset="2"/>
                </a:rPr>
                <a:t>D</a:t>
              </a:r>
              <a:r>
                <a:rPr lang="en-US" sz="16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T~1.6 K</a:t>
              </a:r>
              <a:endPara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82458" y="3440838"/>
              <a:ext cx="1552263" cy="4075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6">
                      <a:lumMod val="75000"/>
                    </a:schemeClr>
                  </a:solidFill>
                  <a:latin typeface="Symbol" panose="05050102010706020507" pitchFamily="18" charset="2"/>
                </a:rPr>
                <a:t>D</a:t>
              </a:r>
              <a:r>
                <a:rPr lang="en-US" sz="16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600" baseline="-250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</a:t>
              </a:r>
              <a:r>
                <a:rPr lang="en-US" sz="16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~3.5 ns</a:t>
              </a:r>
              <a:endPara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25064" y="4569824"/>
              <a:ext cx="2669320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sz="16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lang="en-US" sz="1600" baseline="-250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~ 7.6 mV (68 </a:t>
              </a:r>
              <a:r>
                <a:rPr lang="en-US" sz="1600" dirty="0" smtClean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V/cm)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9601200" y="3176383"/>
              <a:ext cx="730816" cy="2527323"/>
            </a:xfrm>
            <a:prstGeom prst="ellipse">
              <a:avLst/>
            </a:prstGeom>
            <a:noFill/>
            <a:ln w="2222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901297" y="2953667"/>
            <a:ext cx="2243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ReBCO</a:t>
            </a:r>
            <a:r>
              <a:rPr lang="en-US" sz="1600" dirty="0" smtClean="0"/>
              <a:t> tape experiment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291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429" y="0"/>
            <a:ext cx="7704763" cy="997527"/>
          </a:xfrm>
        </p:spPr>
        <p:txBody>
          <a:bodyPr/>
          <a:lstStyle/>
          <a:p>
            <a:r>
              <a:rPr lang="en-US" dirty="0" smtClean="0"/>
              <a:t>Acoustic detection results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3422" y="1081644"/>
            <a:ext cx="109461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It turned out, that strong fluctuations of time shift are observed when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CORC</a:t>
            </a:r>
            <a:r>
              <a:rPr lang="en-US" baseline="30000" dirty="0" smtClean="0">
                <a:solidFill>
                  <a:schemeClr val="tx2">
                    <a:lumMod val="75000"/>
                  </a:schemeClr>
                </a:solidFill>
              </a:rPr>
              <a:t>®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wire is immersed in liquid nitrogen. This peculiar behavior is likely due to the intrinsic “multipath” configuration for the acoustic wave in CORC. Any minor change of a mechanical interface between neighboring tapes leads to a significant variation of the transient and corresponding fluctuation of measured time shift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2384" y="5270820"/>
            <a:ext cx="4977970" cy="923330"/>
          </a:xfrm>
          <a:prstGeom prst="rect">
            <a:avLst/>
          </a:prstGeom>
          <a:solidFill>
            <a:schemeClr val="tx2">
              <a:lumMod val="20000"/>
              <a:lumOff val="80000"/>
              <a:alpha val="4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Nevertheless, if standard deviation of 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t is plotted versus the applied current, a dependence closely resembling the I-V curve is recovered.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t="9390" r="7804" b="6091"/>
          <a:stretch/>
        </p:blipFill>
        <p:spPr>
          <a:xfrm>
            <a:off x="1394847" y="2434576"/>
            <a:ext cx="3456122" cy="278175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440624" y="3825117"/>
            <a:ext cx="774916" cy="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t="6723" r="2090" b="4622"/>
          <a:stretch/>
        </p:blipFill>
        <p:spPr>
          <a:xfrm>
            <a:off x="6413826" y="2400509"/>
            <a:ext cx="5310316" cy="38608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02523" y="2512531"/>
            <a:ext cx="216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waveform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6015346" y="5344358"/>
            <a:ext cx="468921" cy="726831"/>
          </a:xfrm>
          <a:prstGeom prst="rightArrow">
            <a:avLst>
              <a:gd name="adj1" fmla="val 50000"/>
              <a:gd name="adj2" fmla="val 6153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5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429" y="0"/>
            <a:ext cx="7714983" cy="997527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2166" y="1375661"/>
            <a:ext cx="109871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We have developed non-invasive magnetic and acoustic instrumentation to probe current sharing and quenching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CORC</a:t>
            </a:r>
            <a:r>
              <a:rPr lang="en-US" sz="2400" baseline="30000" dirty="0">
                <a:solidFill>
                  <a:schemeClr val="tx2">
                    <a:lumMod val="75000"/>
                  </a:schemeClr>
                </a:solidFill>
              </a:rPr>
              <a:t>®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conductors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Significant current flow inhomogeneity was detected in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CORC</a:t>
            </a:r>
            <a:r>
              <a:rPr lang="en-US" sz="2400" baseline="30000" dirty="0">
                <a:solidFill>
                  <a:schemeClr val="tx2">
                    <a:lumMod val="75000"/>
                  </a:schemeClr>
                </a:solidFill>
              </a:rPr>
              <a:t>®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wire at current levels above ~ 0.3 I/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2400" baseline="-25000" dirty="0" err="1" smtClean="0">
                <a:solidFill>
                  <a:schemeClr val="accent1">
                    <a:lumMod val="50000"/>
                  </a:schemeClr>
                </a:solidFill>
              </a:rPr>
              <a:t>c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Quench propagation velocity was measured as function of applied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current at 77K;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presence of non-propagating hot spots was confirmed for quenches initiated by an external heat pulse at I&lt; 0.2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2400" baseline="-25000" dirty="0" err="1" smtClean="0">
                <a:solidFill>
                  <a:schemeClr val="accent1">
                    <a:lumMod val="50000"/>
                  </a:schemeClr>
                </a:solidFill>
              </a:rPr>
              <a:t>c</a:t>
            </a:r>
            <a:endParaRPr lang="en-US" sz="2400" baseline="-25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400" baseline="-25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Active acoustic technique was proven to sense low-level heat dissipation in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CORC</a:t>
            </a:r>
            <a:r>
              <a:rPr lang="en-US" sz="2400" baseline="30000" dirty="0">
                <a:solidFill>
                  <a:schemeClr val="tx2">
                    <a:lumMod val="75000"/>
                  </a:schemeClr>
                </a:solidFill>
              </a:rPr>
              <a:t>®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wires, and will be further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developed in collaboration with ACT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8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429" y="0"/>
            <a:ext cx="7741339" cy="997527"/>
          </a:xfrm>
        </p:spPr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7824" y="1627632"/>
            <a:ext cx="10570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We plan to develop flexible-board Hall arrays to perform de-convolution of current distribution in the CORC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We are thinking of ways of implementing Hall probes in CORC terminals for quench detection purposes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Hall arrays can be useful as a standard addition to LTS magnet instrumentation for measuring various aspects of remnant magnetization, creep,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etc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…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424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4096" y="0"/>
            <a:ext cx="7662672" cy="997527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2403" y="1746040"/>
            <a:ext cx="106027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Current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sharing and quench detection: two immediate problems to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address for use of CORC in HEP and fusion applications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Hall array instrumentation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for evaluating current sharing, measuring quench propagation velocity and detecting a quench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Experimental results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Conclusions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32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950526" y="1021976"/>
            <a:ext cx="6241474" cy="5282250"/>
          </a:xfrm>
          <a:prstGeom prst="rect">
            <a:avLst/>
          </a:prstGeom>
          <a:solidFill>
            <a:srgbClr val="FFEB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1062318"/>
            <a:ext cx="5980176" cy="5262281"/>
          </a:xfrm>
          <a:prstGeom prst="rect">
            <a:avLst/>
          </a:prstGeom>
          <a:solidFill>
            <a:srgbClr val="D2FED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2142" y="0"/>
            <a:ext cx="7718612" cy="9681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Recent progress and challenges in developing CORC</a:t>
            </a:r>
            <a:r>
              <a:rPr lang="en-US" sz="2800" baseline="30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aseline="30000" dirty="0"/>
              <a:t>®</a:t>
            </a:r>
            <a:r>
              <a:rPr lang="en-US" sz="2800" baseline="30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conductors for accelerator applications</a:t>
            </a:r>
            <a:r>
              <a:rPr lang="en-US" sz="2800" baseline="30000" dirty="0">
                <a:solidFill>
                  <a:schemeClr val="tx2">
                    <a:lumMod val="75000"/>
                  </a:schemeClr>
                </a:solidFill>
              </a:rPr>
              <a:t> ®</a:t>
            </a:r>
            <a:r>
              <a:rPr lang="en-US" sz="28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-190501" y="3665549"/>
            <a:ext cx="5690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 algn="just" defTabSz="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Franklin Gothic Medium"/>
              </a:rPr>
              <a:t>T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Franklin Gothic Medium"/>
              </a:rPr>
              <a:t>he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Franklin Gothic Medium"/>
              </a:rPr>
              <a:t>first CORC</a:t>
            </a: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  <a:latin typeface="Franklin Gothic Medium"/>
              </a:rPr>
              <a:t>®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Franklin Gothic Medium"/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Franklin Gothic Medium"/>
              </a:rPr>
              <a:t>Canted Cosine Theta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Franklin Gothic Medium"/>
              </a:rPr>
              <a:t>dipole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Franklin Gothic Medium"/>
              </a:rPr>
              <a:t>was demonstrated at LBNL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Franklin Gothic Medium"/>
              </a:rPr>
              <a:t>(1.1 T at 4.2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Franklin Gothic Medium"/>
              </a:rPr>
              <a:t>K)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Franklin Gothic Medium"/>
            </a:endParaRPr>
          </a:p>
        </p:txBody>
      </p:sp>
      <p:sp>
        <p:nvSpPr>
          <p:cNvPr id="4" name="TextBox 30"/>
          <p:cNvSpPr txBox="1"/>
          <p:nvPr/>
        </p:nvSpPr>
        <p:spPr>
          <a:xfrm>
            <a:off x="365352" y="4607588"/>
            <a:ext cx="5384386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9pPr>
          </a:lstStyle>
          <a:p>
            <a:pPr algn="just"/>
            <a:r>
              <a:rPr lang="en-US" sz="16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Wang </a:t>
            </a:r>
            <a:r>
              <a:rPr lang="en-US" sz="16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et al.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A viable dipole magnet concept with REBCO CORC</a:t>
            </a:r>
            <a:r>
              <a:rPr lang="en-US" sz="1600" baseline="30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®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wires and further development needs for high-field magnet applications, </a:t>
            </a:r>
            <a:r>
              <a:rPr lang="fr-FR" sz="1600" dirty="0" err="1">
                <a:solidFill>
                  <a:schemeClr val="tx1"/>
                </a:solidFill>
              </a:rPr>
              <a:t>Supercond</a:t>
            </a:r>
            <a:r>
              <a:rPr lang="fr-FR" sz="1600" dirty="0">
                <a:solidFill>
                  <a:schemeClr val="tx1"/>
                </a:solidFill>
              </a:rPr>
              <a:t>. </a:t>
            </a:r>
            <a:r>
              <a:rPr lang="fr-FR" sz="1600" dirty="0" err="1">
                <a:solidFill>
                  <a:schemeClr val="tx1"/>
                </a:solidFill>
              </a:rPr>
              <a:t>Sci</a:t>
            </a:r>
            <a:r>
              <a:rPr lang="fr-FR" sz="1600" dirty="0">
                <a:solidFill>
                  <a:schemeClr val="tx1"/>
                </a:solidFill>
              </a:rPr>
              <a:t>. </a:t>
            </a:r>
            <a:r>
              <a:rPr lang="fr-FR" sz="1600" dirty="0" err="1">
                <a:solidFill>
                  <a:schemeClr val="tx1"/>
                </a:solidFill>
              </a:rPr>
              <a:t>Technol</a:t>
            </a:r>
            <a:r>
              <a:rPr lang="fr-FR" sz="1600" dirty="0">
                <a:solidFill>
                  <a:schemeClr val="tx1"/>
                </a:solidFill>
              </a:rPr>
              <a:t>. </a:t>
            </a:r>
            <a:r>
              <a:rPr lang="en-US" sz="1600" dirty="0" smtClean="0">
                <a:solidFill>
                  <a:srgbClr val="1155CD"/>
                </a:solidFill>
                <a:latin typeface="+mj-lt"/>
                <a:cs typeface="Arial" panose="020B0604020202020204" pitchFamily="34" charset="0"/>
              </a:rPr>
              <a:t>https</a:t>
            </a:r>
            <a:r>
              <a:rPr lang="en-US" sz="1600" dirty="0">
                <a:solidFill>
                  <a:srgbClr val="1155CD"/>
                </a:solidFill>
                <a:latin typeface="+mj-lt"/>
                <a:cs typeface="Arial" panose="020B0604020202020204" pitchFamily="34" charset="0"/>
              </a:rPr>
              <a:t>://</a:t>
            </a:r>
            <a:r>
              <a:rPr lang="en-US" sz="1600" dirty="0" smtClean="0">
                <a:solidFill>
                  <a:srgbClr val="1155CD"/>
                </a:solidFill>
                <a:latin typeface="+mj-lt"/>
                <a:cs typeface="Arial" panose="020B0604020202020204" pitchFamily="34" charset="0"/>
              </a:rPr>
              <a:t>doi.org/10.1088/1361-6668/aaad8f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-171450" y="2963635"/>
            <a:ext cx="622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 defTabSz="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Franklin Gothic Medium"/>
              </a:rPr>
              <a:t>CORC</a:t>
            </a: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  <a:latin typeface="Franklin Gothic Medium"/>
              </a:rPr>
              <a:t>®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Franklin Gothic Medium"/>
              </a:rPr>
              <a:t> wires reach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r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ecord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in-field current densities beyond 400 A/mm</a:t>
            </a:r>
            <a:r>
              <a:rPr lang="en-US" sz="2000" b="1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at 20 T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Franklin Gothic Medium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95" y="1110123"/>
            <a:ext cx="4899642" cy="1762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41698" y="2397537"/>
            <a:ext cx="27622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Recovering and stationary normal zones have been experimentally demonstrated. Also significant inhomogeneity in current distribution between tapes was observed starting at I/I</a:t>
            </a:r>
            <a:r>
              <a:rPr lang="en-US" baseline="-25000" dirty="0" smtClean="0"/>
              <a:t>c</a:t>
            </a:r>
            <a:r>
              <a:rPr lang="en-US" dirty="0" smtClean="0"/>
              <a:t>~0.3 (77 K, self-field)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61" y="2512124"/>
            <a:ext cx="2843291" cy="24139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05041" y="5194570"/>
            <a:ext cx="556259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M. </a:t>
            </a:r>
            <a:r>
              <a:rPr lang="en-US" sz="1600" dirty="0" err="1" smtClean="0"/>
              <a:t>Majoros</a:t>
            </a:r>
            <a:r>
              <a:rPr lang="en-US" sz="1600" baseline="30000" dirty="0"/>
              <a:t> </a:t>
            </a:r>
            <a:r>
              <a:rPr lang="en-US" sz="1600" dirty="0" smtClean="0"/>
              <a:t>et al., “</a:t>
            </a:r>
            <a:r>
              <a:rPr lang="en-US" sz="1600" dirty="0"/>
              <a:t>Stability and normal zone propagation in</a:t>
            </a:r>
          </a:p>
          <a:p>
            <a:pPr algn="just"/>
            <a:r>
              <a:rPr lang="en-US" sz="1600" dirty="0"/>
              <a:t>YBCO CORC</a:t>
            </a:r>
            <a:r>
              <a:rPr lang="en-US" sz="1600" baseline="30000" dirty="0"/>
              <a:t>®</a:t>
            </a:r>
            <a:r>
              <a:rPr lang="en-US" sz="1600" dirty="0" smtClean="0"/>
              <a:t> </a:t>
            </a:r>
            <a:r>
              <a:rPr lang="en-US" sz="1600" dirty="0"/>
              <a:t>cables </a:t>
            </a:r>
            <a:r>
              <a:rPr lang="en-US" sz="1600" dirty="0" smtClean="0"/>
              <a:t>“, </a:t>
            </a:r>
            <a:r>
              <a:rPr lang="fr-FR" sz="1600" dirty="0" err="1" smtClean="0"/>
              <a:t>Supercond</a:t>
            </a:r>
            <a:r>
              <a:rPr lang="fr-FR" sz="1600" dirty="0"/>
              <a:t>. </a:t>
            </a:r>
            <a:r>
              <a:rPr lang="fr-FR" sz="1600" dirty="0" err="1"/>
              <a:t>Sci</a:t>
            </a:r>
            <a:r>
              <a:rPr lang="fr-FR" sz="1600" dirty="0"/>
              <a:t>. </a:t>
            </a:r>
            <a:r>
              <a:rPr lang="fr-FR" sz="1600" dirty="0" err="1"/>
              <a:t>Technol</a:t>
            </a:r>
            <a:r>
              <a:rPr lang="fr-FR" sz="1600" dirty="0"/>
              <a:t>. 29 (2016) 044006, </a:t>
            </a:r>
            <a:r>
              <a:rPr lang="fr-FR" sz="1600" dirty="0">
                <a:solidFill>
                  <a:srgbClr val="0070C0"/>
                </a:solidFill>
              </a:rPr>
              <a:t>doi:10.1088/0953-2048/29/4/044006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4619" y="1052876"/>
            <a:ext cx="5505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Understanding stability limits and developing adequate quench detection/protection techniques is crucial for accelerator magnet applications of CORC </a:t>
            </a:r>
            <a:r>
              <a:rPr lang="en-US" sz="2000" baseline="30000" dirty="0">
                <a:solidFill>
                  <a:schemeClr val="accent6">
                    <a:lumMod val="75000"/>
                  </a:schemeClr>
                </a:solidFill>
                <a:latin typeface="Franklin Gothic Medium"/>
              </a:rPr>
              <a:t>®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6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430" y="0"/>
            <a:ext cx="7728430" cy="9975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Measuring current sharing and quench propagation with </a:t>
            </a:r>
            <a:r>
              <a:rPr lang="en-US" dirty="0" smtClean="0"/>
              <a:t>a Hall sensor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7449" y="1208101"/>
            <a:ext cx="11667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Normally, current sharing can be  studied by measuring voltage drop across individual tapes in the cable. Alternatively one can measure magnetic field re-distribution.</a:t>
            </a:r>
          </a:p>
        </p:txBody>
      </p:sp>
      <p:grpSp>
        <p:nvGrpSpPr>
          <p:cNvPr id="176" name="Group 175"/>
          <p:cNvGrpSpPr/>
          <p:nvPr/>
        </p:nvGrpSpPr>
        <p:grpSpPr>
          <a:xfrm>
            <a:off x="789000" y="2290400"/>
            <a:ext cx="6455201" cy="2867931"/>
            <a:chOff x="747765" y="2159772"/>
            <a:chExt cx="6455201" cy="2867931"/>
          </a:xfrm>
        </p:grpSpPr>
        <p:sp>
          <p:nvSpPr>
            <p:cNvPr id="6" name="Rectangle 5"/>
            <p:cNvSpPr/>
            <p:nvPr/>
          </p:nvSpPr>
          <p:spPr>
            <a:xfrm>
              <a:off x="1253446" y="3143249"/>
              <a:ext cx="5214563" cy="42188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385684" y="3003352"/>
              <a:ext cx="5194981" cy="546686"/>
              <a:chOff x="1499984" y="3403402"/>
              <a:chExt cx="5194981" cy="546686"/>
            </a:xfrm>
          </p:grpSpPr>
          <p:sp>
            <p:nvSpPr>
              <p:cNvPr id="7" name="Flowchart: Data 6"/>
              <p:cNvSpPr/>
              <p:nvPr/>
            </p:nvSpPr>
            <p:spPr>
              <a:xfrm rot="3335495">
                <a:off x="2223933" y="2717552"/>
                <a:ext cx="508583" cy="1956482"/>
              </a:xfrm>
              <a:prstGeom prst="flowChartInputOutpu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lowchart: Data 8"/>
              <p:cNvSpPr/>
              <p:nvPr/>
            </p:nvSpPr>
            <p:spPr>
              <a:xfrm rot="3335495">
                <a:off x="3366933" y="2679453"/>
                <a:ext cx="508583" cy="1956482"/>
              </a:xfrm>
              <a:prstGeom prst="flowChartInputOutpu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lowchart: Data 9"/>
              <p:cNvSpPr/>
              <p:nvPr/>
            </p:nvSpPr>
            <p:spPr>
              <a:xfrm rot="3335495">
                <a:off x="4414682" y="2717556"/>
                <a:ext cx="508583" cy="1956482"/>
              </a:xfrm>
              <a:prstGeom prst="flowChartInputOutpu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lowchart: Data 10"/>
              <p:cNvSpPr/>
              <p:nvPr/>
            </p:nvSpPr>
            <p:spPr>
              <a:xfrm rot="3335495">
                <a:off x="5462432" y="2717554"/>
                <a:ext cx="508583" cy="1956482"/>
              </a:xfrm>
              <a:prstGeom prst="flowChartInputOutpu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981808" y="2486883"/>
              <a:ext cx="6156960" cy="1784713"/>
              <a:chOff x="1143000" y="2863487"/>
              <a:chExt cx="6156960" cy="178471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432560" y="2863487"/>
                <a:ext cx="5867400" cy="666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143000" y="3981450"/>
                <a:ext cx="5867400" cy="666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 flipV="1">
              <a:off x="6128657" y="3333061"/>
              <a:ext cx="1074309" cy="3410"/>
            </a:xfrm>
            <a:prstGeom prst="straightConnector1">
              <a:avLst/>
            </a:prstGeom>
            <a:ln w="47625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586742" y="2781432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B050"/>
                  </a:solidFill>
                </a:rPr>
                <a:t>B</a:t>
              </a:r>
              <a:r>
                <a:rPr lang="en-US" sz="2400" b="1" baseline="-25000" dirty="0" err="1" smtClean="0">
                  <a:solidFill>
                    <a:srgbClr val="00B050"/>
                  </a:solidFill>
                </a:rPr>
                <a:t>s</a:t>
              </a:r>
              <a:endParaRPr lang="en-US" sz="2400" b="1" baseline="-25000" dirty="0">
                <a:solidFill>
                  <a:srgbClr val="00B05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2019300" y="3238500"/>
              <a:ext cx="381000" cy="24765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3105150" y="3219450"/>
              <a:ext cx="400050" cy="2667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4229100" y="3238500"/>
              <a:ext cx="400050" cy="2667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5314950" y="3238500"/>
              <a:ext cx="361950" cy="24765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1726826" y="2569030"/>
              <a:ext cx="276145" cy="275770"/>
              <a:chOff x="1619250" y="2590799"/>
              <a:chExt cx="370915" cy="361950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>
              <a:off x="2660062" y="2557043"/>
              <a:ext cx="276145" cy="275770"/>
              <a:chOff x="1619250" y="2590799"/>
              <a:chExt cx="370915" cy="36195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3533366" y="2557043"/>
              <a:ext cx="276145" cy="275770"/>
              <a:chOff x="1619250" y="2590799"/>
              <a:chExt cx="370915" cy="361950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>
              <a:off x="4425636" y="2545320"/>
              <a:ext cx="276145" cy="275770"/>
              <a:chOff x="1619250" y="2590799"/>
              <a:chExt cx="370915" cy="361950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5288534" y="2545056"/>
              <a:ext cx="276145" cy="275770"/>
              <a:chOff x="1619250" y="2590799"/>
              <a:chExt cx="370915" cy="361950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>
              <a:off x="6161838" y="2545056"/>
              <a:ext cx="276145" cy="275770"/>
              <a:chOff x="1619250" y="2590799"/>
              <a:chExt cx="370915" cy="361950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Oval 72"/>
            <p:cNvSpPr/>
            <p:nvPr/>
          </p:nvSpPr>
          <p:spPr>
            <a:xfrm>
              <a:off x="1849349" y="3955550"/>
              <a:ext cx="82193" cy="8219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2731214" y="3943563"/>
              <a:ext cx="82193" cy="8219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3563421" y="3953838"/>
              <a:ext cx="82193" cy="8219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459697" y="3959530"/>
              <a:ext cx="82193" cy="8219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381105" y="3937163"/>
              <a:ext cx="82193" cy="8219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6244135" y="3936321"/>
              <a:ext cx="82193" cy="8219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36202" y="3734795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B050"/>
                  </a:solidFill>
                </a:rPr>
                <a:t>B</a:t>
              </a:r>
              <a:r>
                <a:rPr lang="en-US" sz="2400" b="1" baseline="-25000" dirty="0" err="1" smtClean="0">
                  <a:solidFill>
                    <a:srgbClr val="00B050"/>
                  </a:solidFill>
                </a:rPr>
                <a:t>x</a:t>
              </a:r>
              <a:endParaRPr lang="en-US" sz="2400" b="1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647454" y="2159772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B050"/>
                  </a:solidFill>
                </a:rPr>
                <a:t>B</a:t>
              </a:r>
              <a:r>
                <a:rPr lang="en-US" sz="2400" b="1" baseline="-25000" dirty="0" err="1" smtClean="0">
                  <a:solidFill>
                    <a:srgbClr val="00B050"/>
                  </a:solidFill>
                </a:rPr>
                <a:t>x</a:t>
              </a:r>
              <a:endParaRPr lang="en-US" sz="2400" b="1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59641" y="4386113"/>
              <a:ext cx="718457" cy="23948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2829886" y="4154658"/>
              <a:ext cx="5234" cy="2204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2928368" y="4054771"/>
              <a:ext cx="2936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z</a:t>
              </a:r>
              <a:endPara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747765" y="3333061"/>
              <a:ext cx="1074309" cy="3410"/>
            </a:xfrm>
            <a:prstGeom prst="straightConnector1">
              <a:avLst/>
            </a:prstGeom>
            <a:ln w="47625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1922642" y="4658371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Z-axis Hall sensor</a:t>
              </a:r>
              <a:endPara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1233872" y="2291843"/>
            <a:ext cx="6017412" cy="2864601"/>
            <a:chOff x="-3116059" y="-3253207"/>
            <a:chExt cx="6017412" cy="2864601"/>
          </a:xfrm>
        </p:grpSpPr>
        <p:sp>
          <p:nvSpPr>
            <p:cNvPr id="95" name="Rectangle 94"/>
            <p:cNvSpPr/>
            <p:nvPr/>
          </p:nvSpPr>
          <p:spPr>
            <a:xfrm>
              <a:off x="-3048167" y="-2279241"/>
              <a:ext cx="5214563" cy="42188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lowchart: Data 96"/>
            <p:cNvSpPr/>
            <p:nvPr/>
          </p:nvSpPr>
          <p:spPr>
            <a:xfrm rot="3335495">
              <a:off x="-2191980" y="-3104988"/>
              <a:ext cx="508583" cy="1956482"/>
            </a:xfrm>
            <a:prstGeom prst="flowChartInputOutp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lowchart: Data 97"/>
            <p:cNvSpPr/>
            <p:nvPr/>
          </p:nvSpPr>
          <p:spPr>
            <a:xfrm rot="3335495">
              <a:off x="-1048980" y="-3143087"/>
              <a:ext cx="508583" cy="1956482"/>
            </a:xfrm>
            <a:prstGeom prst="flowChartInputOutp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lowchart: Data 98"/>
            <p:cNvSpPr/>
            <p:nvPr/>
          </p:nvSpPr>
          <p:spPr>
            <a:xfrm rot="3335495">
              <a:off x="-1231" y="-3104984"/>
              <a:ext cx="508583" cy="1956482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lowchart: Data 99"/>
            <p:cNvSpPr/>
            <p:nvPr/>
          </p:nvSpPr>
          <p:spPr>
            <a:xfrm rot="3335495">
              <a:off x="1046519" y="-3104986"/>
              <a:ext cx="508583" cy="1956482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-3116059" y="-2934412"/>
              <a:ext cx="5431969" cy="1774973"/>
              <a:chOff x="1101039" y="2873228"/>
              <a:chExt cx="6065330" cy="1774973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1174919" y="2873228"/>
                <a:ext cx="5991450" cy="666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101039" y="3981451"/>
                <a:ext cx="6023369" cy="666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04" name="Straight Arrow Connector 103"/>
            <p:cNvCxnSpPr/>
            <p:nvPr/>
          </p:nvCxnSpPr>
          <p:spPr>
            <a:xfrm flipV="1">
              <a:off x="1827044" y="-2089429"/>
              <a:ext cx="1074309" cy="3410"/>
            </a:xfrm>
            <a:prstGeom prst="straightConnector1">
              <a:avLst/>
            </a:prstGeom>
            <a:ln w="47625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2285129" y="-2641058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B050"/>
                  </a:solidFill>
                </a:rPr>
                <a:t>B</a:t>
              </a:r>
              <a:r>
                <a:rPr lang="en-US" sz="2400" b="1" baseline="-25000" dirty="0" err="1" smtClean="0">
                  <a:solidFill>
                    <a:srgbClr val="00B050"/>
                  </a:solidFill>
                </a:rPr>
                <a:t>s</a:t>
              </a:r>
              <a:endParaRPr lang="en-US" sz="2400" b="1" baseline="-25000" dirty="0">
                <a:solidFill>
                  <a:srgbClr val="00B050"/>
                </a:solidFill>
              </a:endParaRP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flipH="1">
              <a:off x="-1265363" y="-2068081"/>
              <a:ext cx="538970" cy="355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H="1" flipV="1">
              <a:off x="-2239048" y="-2064527"/>
              <a:ext cx="452979" cy="13537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H="1">
              <a:off x="-72513" y="-2183990"/>
              <a:ext cx="400050" cy="2667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H="1">
              <a:off x="1013337" y="-2183990"/>
              <a:ext cx="361950" cy="24765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/>
            <p:cNvGrpSpPr/>
            <p:nvPr/>
          </p:nvGrpSpPr>
          <p:grpSpPr>
            <a:xfrm>
              <a:off x="-2574787" y="-2853460"/>
              <a:ext cx="276145" cy="275770"/>
              <a:chOff x="1619250" y="2590799"/>
              <a:chExt cx="370915" cy="361950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/>
          </p:nvGrpSpPr>
          <p:grpSpPr>
            <a:xfrm>
              <a:off x="-1641551" y="-2865447"/>
              <a:ext cx="276145" cy="275770"/>
              <a:chOff x="1619250" y="2590799"/>
              <a:chExt cx="370915" cy="361950"/>
            </a:xfrm>
          </p:grpSpPr>
          <p:sp>
            <p:nvSpPr>
              <p:cNvPr id="115" name="Oval 114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6" name="Straight Connector 115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/>
            <p:cNvGrpSpPr/>
            <p:nvPr/>
          </p:nvGrpSpPr>
          <p:grpSpPr>
            <a:xfrm>
              <a:off x="-768247" y="-2865447"/>
              <a:ext cx="276145" cy="275770"/>
              <a:chOff x="1619250" y="2590799"/>
              <a:chExt cx="370915" cy="361950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/>
            <p:cNvGrpSpPr/>
            <p:nvPr/>
          </p:nvGrpSpPr>
          <p:grpSpPr>
            <a:xfrm>
              <a:off x="124023" y="-2877170"/>
              <a:ext cx="276145" cy="275770"/>
              <a:chOff x="1619250" y="2590799"/>
              <a:chExt cx="370915" cy="361950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25"/>
            <p:cNvGrpSpPr/>
            <p:nvPr/>
          </p:nvGrpSpPr>
          <p:grpSpPr>
            <a:xfrm>
              <a:off x="986921" y="-2877434"/>
              <a:ext cx="276145" cy="275770"/>
              <a:chOff x="1619250" y="2590799"/>
              <a:chExt cx="370915" cy="361950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oup 129"/>
            <p:cNvGrpSpPr/>
            <p:nvPr/>
          </p:nvGrpSpPr>
          <p:grpSpPr>
            <a:xfrm>
              <a:off x="1860225" y="-2877434"/>
              <a:ext cx="276145" cy="275770"/>
              <a:chOff x="1619250" y="2590799"/>
              <a:chExt cx="370915" cy="361950"/>
            </a:xfrm>
          </p:grpSpPr>
          <p:sp>
            <p:nvSpPr>
              <p:cNvPr id="131" name="Oval 130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2" name="Straight Connector 131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4" name="Oval 133"/>
            <p:cNvSpPr/>
            <p:nvPr/>
          </p:nvSpPr>
          <p:spPr>
            <a:xfrm>
              <a:off x="-2452264" y="-1466940"/>
              <a:ext cx="82193" cy="8219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-1570399" y="-1478927"/>
              <a:ext cx="82193" cy="8219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-738192" y="-1468652"/>
              <a:ext cx="82193" cy="8219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158084" y="-1462960"/>
              <a:ext cx="82193" cy="8219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1079492" y="-1485327"/>
              <a:ext cx="82193" cy="8219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942522" y="-1486169"/>
              <a:ext cx="82193" cy="8219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29878" y="-1678870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B050"/>
                  </a:solidFill>
                </a:rPr>
                <a:t>B</a:t>
              </a:r>
              <a:r>
                <a:rPr lang="en-US" sz="2400" b="1" baseline="-25000" dirty="0" err="1" smtClean="0">
                  <a:solidFill>
                    <a:srgbClr val="00B050"/>
                  </a:solidFill>
                </a:rPr>
                <a:t>x</a:t>
              </a:r>
              <a:endParaRPr lang="en-US" sz="2400" b="1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45377" y="-3253207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B050"/>
                  </a:solidFill>
                </a:rPr>
                <a:t>B</a:t>
              </a:r>
              <a:r>
                <a:rPr lang="en-US" sz="2400" b="1" baseline="-25000" dirty="0" err="1" smtClean="0">
                  <a:solidFill>
                    <a:srgbClr val="00B050"/>
                  </a:solidFill>
                </a:rPr>
                <a:t>x</a:t>
              </a:r>
              <a:endParaRPr lang="en-US" sz="2400" b="1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-1847655" y="-1031535"/>
              <a:ext cx="718457" cy="23948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3" name="Straight Arrow Connector 142"/>
            <p:cNvCxnSpPr/>
            <p:nvPr/>
          </p:nvCxnSpPr>
          <p:spPr>
            <a:xfrm flipV="1">
              <a:off x="-1479882" y="-1249502"/>
              <a:ext cx="5234" cy="2204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/>
            <p:cNvSpPr txBox="1"/>
            <p:nvPr/>
          </p:nvSpPr>
          <p:spPr>
            <a:xfrm>
              <a:off x="-1383953" y="-1365245"/>
              <a:ext cx="2936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z</a:t>
              </a:r>
              <a:endPara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-2398002" y="-757938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Z-axis Hall sensor</a:t>
              </a:r>
              <a:endPara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-2409914" y="-2012517"/>
              <a:ext cx="2092463" cy="1089570"/>
              <a:chOff x="-2427006" y="-2038154"/>
              <a:chExt cx="2092463" cy="1089570"/>
            </a:xfrm>
          </p:grpSpPr>
          <p:cxnSp>
            <p:nvCxnSpPr>
              <p:cNvPr id="145" name="Straight Arrow Connector 144"/>
              <p:cNvCxnSpPr/>
              <p:nvPr/>
            </p:nvCxnSpPr>
            <p:spPr>
              <a:xfrm flipV="1">
                <a:off x="-743483" y="-2038154"/>
                <a:ext cx="408940" cy="123896"/>
              </a:xfrm>
              <a:prstGeom prst="straightConnector1">
                <a:avLst/>
              </a:prstGeom>
              <a:ln w="47625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-1196411" y="-1808840"/>
                <a:ext cx="322059" cy="304780"/>
              </a:xfrm>
              <a:prstGeom prst="straightConnector1">
                <a:avLst/>
              </a:prstGeom>
              <a:ln w="47625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 flipV="1">
                <a:off x="-1504058" y="-1364460"/>
                <a:ext cx="228054" cy="415876"/>
              </a:xfrm>
              <a:prstGeom prst="straightConnector1">
                <a:avLst/>
              </a:prstGeom>
              <a:ln w="47625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flipV="1">
                <a:off x="-2427006" y="-1495514"/>
                <a:ext cx="367470" cy="299103"/>
              </a:xfrm>
              <a:prstGeom prst="straightConnector1">
                <a:avLst/>
              </a:prstGeom>
              <a:ln w="47625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 flipV="1">
                <a:off x="-1828800" y="-1888620"/>
                <a:ext cx="478564" cy="247829"/>
              </a:xfrm>
              <a:prstGeom prst="straightConnector1">
                <a:avLst/>
              </a:prstGeom>
              <a:ln w="47625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/>
            <p:cNvGrpSpPr/>
            <p:nvPr/>
          </p:nvGrpSpPr>
          <p:grpSpPr>
            <a:xfrm flipV="1">
              <a:off x="-2419884" y="-3144853"/>
              <a:ext cx="2092463" cy="999858"/>
              <a:chOff x="-2427006" y="-2038154"/>
              <a:chExt cx="2092463" cy="1089570"/>
            </a:xfrm>
          </p:grpSpPr>
          <p:cxnSp>
            <p:nvCxnSpPr>
              <p:cNvPr id="170" name="Straight Arrow Connector 169"/>
              <p:cNvCxnSpPr/>
              <p:nvPr/>
            </p:nvCxnSpPr>
            <p:spPr>
              <a:xfrm flipV="1">
                <a:off x="-743483" y="-2038154"/>
                <a:ext cx="408940" cy="123896"/>
              </a:xfrm>
              <a:prstGeom prst="straightConnector1">
                <a:avLst/>
              </a:prstGeom>
              <a:ln w="47625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/>
              <p:cNvCxnSpPr/>
              <p:nvPr/>
            </p:nvCxnSpPr>
            <p:spPr>
              <a:xfrm flipV="1">
                <a:off x="-1196411" y="-1808840"/>
                <a:ext cx="322059" cy="304780"/>
              </a:xfrm>
              <a:prstGeom prst="straightConnector1">
                <a:avLst/>
              </a:prstGeom>
              <a:ln w="47625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/>
              <p:cNvCxnSpPr/>
              <p:nvPr/>
            </p:nvCxnSpPr>
            <p:spPr>
              <a:xfrm flipV="1">
                <a:off x="-1504058" y="-1364460"/>
                <a:ext cx="228054" cy="415876"/>
              </a:xfrm>
              <a:prstGeom prst="straightConnector1">
                <a:avLst/>
              </a:prstGeom>
              <a:ln w="47625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Arrow Connector 172"/>
              <p:cNvCxnSpPr/>
              <p:nvPr/>
            </p:nvCxnSpPr>
            <p:spPr>
              <a:xfrm flipV="1">
                <a:off x="-2427006" y="-1495514"/>
                <a:ext cx="367470" cy="299103"/>
              </a:xfrm>
              <a:prstGeom prst="straightConnector1">
                <a:avLst/>
              </a:prstGeom>
              <a:ln w="47625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/>
              <p:nvPr/>
            </p:nvCxnSpPr>
            <p:spPr>
              <a:xfrm flipV="1">
                <a:off x="-1828800" y="-1888620"/>
                <a:ext cx="478564" cy="247829"/>
              </a:xfrm>
              <a:prstGeom prst="straightConnector1">
                <a:avLst/>
              </a:prstGeom>
              <a:ln w="47625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8" name="TextBox 177"/>
          <p:cNvSpPr txBox="1"/>
          <p:nvPr/>
        </p:nvSpPr>
        <p:spPr>
          <a:xfrm>
            <a:off x="7566045" y="2602336"/>
            <a:ext cx="40120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Re-distribution of current flow away from its solenoidal path can be detected by appearance of the transverse field component in the vicinity of a normal zone boundary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38913" y="5255859"/>
            <a:ext cx="11411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As real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CORC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®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conductor has equal number of tapes wound clockwise and counter-clockwise, the solenoidal component is largely compensated.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ut whenever current distribution between tapes becomes non-uniform (or just some of them quench), the “leaking” transverse field emerges, similar to the single tape scenario.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2950762" y="1922650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Single tape case: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8695" y="0"/>
            <a:ext cx="7705166" cy="997527"/>
          </a:xfrm>
        </p:spPr>
        <p:txBody>
          <a:bodyPr/>
          <a:lstStyle/>
          <a:p>
            <a:r>
              <a:rPr lang="en-US" dirty="0" smtClean="0"/>
              <a:t>Hall sensor array design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9156" y="1580233"/>
            <a:ext cx="9959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Commercial GaAs ion-implanted Hall sensors: work well down to cryogenic temperatures (sensitivity actually increases with cooling)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17536" y="2972254"/>
            <a:ext cx="224752" cy="21705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513713" y="3096175"/>
            <a:ext cx="101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99438" y="3096175"/>
            <a:ext cx="0" cy="5164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37488" y="3096175"/>
            <a:ext cx="101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47013" y="2572300"/>
            <a:ext cx="0" cy="5164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89036" y="2972254"/>
            <a:ext cx="224752" cy="21705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85213" y="3096175"/>
            <a:ext cx="101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170938" y="3096175"/>
            <a:ext cx="0" cy="5164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08988" y="3096175"/>
            <a:ext cx="101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18513" y="2572300"/>
            <a:ext cx="0" cy="5164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498636" y="2972254"/>
            <a:ext cx="224752" cy="21705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2694813" y="3096175"/>
            <a:ext cx="101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780538" y="3096175"/>
            <a:ext cx="0" cy="5164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18588" y="3096175"/>
            <a:ext cx="101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28113" y="2572300"/>
            <a:ext cx="0" cy="5164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117761" y="2953204"/>
            <a:ext cx="224752" cy="21705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3313938" y="3077125"/>
            <a:ext cx="101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399663" y="3077125"/>
            <a:ext cx="0" cy="5164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37713" y="3077125"/>
            <a:ext cx="101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7238" y="2553250"/>
            <a:ext cx="0" cy="5164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746411" y="2943679"/>
            <a:ext cx="224752" cy="21705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3942588" y="3067600"/>
            <a:ext cx="101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028313" y="3067600"/>
            <a:ext cx="0" cy="5164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666363" y="3067600"/>
            <a:ext cx="101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675888" y="2543725"/>
            <a:ext cx="0" cy="5164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427988" y="2467525"/>
            <a:ext cx="0" cy="51646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427988" y="3229525"/>
            <a:ext cx="0" cy="51646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999488" y="2467525"/>
            <a:ext cx="0" cy="51646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009013" y="3220000"/>
            <a:ext cx="0" cy="51646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609088" y="2458000"/>
            <a:ext cx="0" cy="51646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618613" y="3210475"/>
            <a:ext cx="0" cy="51646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228213" y="2448475"/>
            <a:ext cx="0" cy="51646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237738" y="3191425"/>
            <a:ext cx="0" cy="51646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847338" y="2469642"/>
            <a:ext cx="0" cy="46672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866388" y="3191425"/>
            <a:ext cx="0" cy="51646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427988" y="2469642"/>
            <a:ext cx="2457450" cy="952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418463" y="3726942"/>
            <a:ext cx="2447925" cy="1905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3856863" y="2460117"/>
            <a:ext cx="2457450" cy="9525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3866388" y="3707892"/>
            <a:ext cx="2457450" cy="9525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089436" y="2953204"/>
            <a:ext cx="224752" cy="21705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5371338" y="3077125"/>
            <a:ext cx="0" cy="516467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018913" y="2553250"/>
            <a:ext cx="0" cy="516467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190363" y="2479167"/>
            <a:ext cx="0" cy="466725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209413" y="3200950"/>
            <a:ext cx="0" cy="51646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276088" y="3067600"/>
            <a:ext cx="101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999863" y="3067600"/>
            <a:ext cx="101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181344" y="2834640"/>
            <a:ext cx="4636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6V dc / ~ 300 mA at 77 K  (60 </a:t>
            </a:r>
            <a:r>
              <a:rPr lang="en-US" dirty="0" err="1" smtClean="0"/>
              <a:t>mW</a:t>
            </a:r>
            <a:r>
              <a:rPr lang="en-US" dirty="0" smtClean="0"/>
              <a:t> per probe)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1133268" y="4128361"/>
            <a:ext cx="9959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A simple 2-layred PCB board designed to integrate sensors in an array 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157652" y="4829401"/>
            <a:ext cx="9959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Yokogawa WE700 DAQ with 32 simultaneous 16-bit channels with hardware-selectable range down to 10 mV and speed up to 100 kHz used for data acquisition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6144768" y="3200400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Sensitivity is ~1.2 mV/</a:t>
            </a:r>
            <a:r>
              <a:rPr lang="en-US" dirty="0" err="1" smtClean="0"/>
              <a:t>mT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881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95785" y="1216070"/>
            <a:ext cx="10745156" cy="5074085"/>
            <a:chOff x="67223" y="337278"/>
            <a:chExt cx="11200382" cy="56833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9" r="1293" b="44827"/>
            <a:stretch/>
          </p:blipFill>
          <p:spPr>
            <a:xfrm>
              <a:off x="635832" y="337278"/>
              <a:ext cx="10172075" cy="23313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63" r="16691" b="23124"/>
            <a:stretch/>
          </p:blipFill>
          <p:spPr>
            <a:xfrm>
              <a:off x="231097" y="4039848"/>
              <a:ext cx="3426504" cy="198081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21222" r="3075" b="13687"/>
            <a:stretch/>
          </p:blipFill>
          <p:spPr>
            <a:xfrm rot="21215705">
              <a:off x="67223" y="2349900"/>
              <a:ext cx="2564893" cy="13487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194" y="3383093"/>
              <a:ext cx="3381531" cy="253614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773" y="2820962"/>
              <a:ext cx="3683832" cy="276287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3748" y="2006701"/>
              <a:ext cx="2914411" cy="448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Piezo-transducer (small)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968188" y="1138308"/>
              <a:ext cx="261383" cy="102090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937452" y="2358998"/>
              <a:ext cx="276625" cy="47641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692036" y="2814234"/>
              <a:ext cx="2083965" cy="792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Piezo-transducer</a:t>
              </a:r>
            </a:p>
            <a:p>
              <a:r>
                <a:rPr lang="en-US" sz="2000" dirty="0" smtClean="0">
                  <a:solidFill>
                    <a:srgbClr val="FF0000"/>
                  </a:solidFill>
                </a:rPr>
                <a:t> (large)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3503919" y="1144713"/>
              <a:ext cx="559780" cy="17752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2549479" y="3555693"/>
              <a:ext cx="619121" cy="116001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5545437" y="1681315"/>
              <a:ext cx="40855" cy="12924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713832" y="2834016"/>
              <a:ext cx="2088110" cy="448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Hall sensor array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5655449" y="3204242"/>
              <a:ext cx="38420" cy="114492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345997" y="2879121"/>
              <a:ext cx="1500883" cy="448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Spot heater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 flipV="1">
              <a:off x="5155987" y="1098817"/>
              <a:ext cx="2580555" cy="185825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3" idx="2"/>
            </p:cNvCxnSpPr>
            <p:nvPr/>
          </p:nvCxnSpPr>
          <p:spPr>
            <a:xfrm flipH="1">
              <a:off x="7768560" y="3327276"/>
              <a:ext cx="327879" cy="70684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8904576" y="2970049"/>
              <a:ext cx="2310074" cy="448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Wire-wound heater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 flipV="1">
              <a:off x="5909022" y="1106501"/>
              <a:ext cx="3416835" cy="191844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40" idx="2"/>
            </p:cNvCxnSpPr>
            <p:nvPr/>
          </p:nvCxnSpPr>
          <p:spPr>
            <a:xfrm flipH="1">
              <a:off x="9643462" y="3418205"/>
              <a:ext cx="416151" cy="78496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4147836" y="5471183"/>
              <a:ext cx="2791253" cy="4136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Linear period is 1.9 mm</a:t>
              </a:r>
              <a:endParaRPr lang="en-US" dirty="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5430" y="0"/>
            <a:ext cx="7728430" cy="997527"/>
          </a:xfrm>
        </p:spPr>
        <p:txBody>
          <a:bodyPr/>
          <a:lstStyle/>
          <a:p>
            <a:r>
              <a:rPr lang="en-US" dirty="0" smtClean="0"/>
              <a:t>Experimental arrangement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01144" y="962816"/>
            <a:ext cx="74038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16-tape </a:t>
            </a:r>
            <a:r>
              <a:rPr lang="en-US" sz="2000" dirty="0">
                <a:solidFill>
                  <a:srgbClr val="FF0000"/>
                </a:solidFill>
              </a:rPr>
              <a:t>CORC</a:t>
            </a:r>
            <a:r>
              <a:rPr lang="en-US" sz="2000" baseline="30000" dirty="0">
                <a:solidFill>
                  <a:srgbClr val="FF0000"/>
                </a:solidFill>
              </a:rPr>
              <a:t>®</a:t>
            </a:r>
            <a:r>
              <a:rPr lang="en-US" sz="2000" dirty="0" smtClean="0">
                <a:solidFill>
                  <a:srgbClr val="FF0000"/>
                </a:solidFill>
              </a:rPr>
              <a:t> wire; 20 </a:t>
            </a:r>
            <a:r>
              <a:rPr lang="en-US" sz="2000" dirty="0">
                <a:solidFill>
                  <a:srgbClr val="FF0000"/>
                </a:solidFill>
              </a:rPr>
              <a:t>cm long </a:t>
            </a:r>
            <a:r>
              <a:rPr lang="en-US" sz="2000" dirty="0" smtClean="0">
                <a:solidFill>
                  <a:srgbClr val="FF0000"/>
                </a:solidFill>
              </a:rPr>
              <a:t>section </a:t>
            </a:r>
            <a:r>
              <a:rPr lang="en-US" sz="2000" dirty="0">
                <a:solidFill>
                  <a:srgbClr val="FF0000"/>
                </a:solidFill>
              </a:rPr>
              <a:t>with 15 cm long terminals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295900" y="1280580"/>
            <a:ext cx="326631" cy="4910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8" y="1572768"/>
            <a:ext cx="4723723" cy="29069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8411" y="1846850"/>
            <a:ext cx="170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V criterion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89095" y="0"/>
            <a:ext cx="1702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IV curve</a:t>
            </a:r>
            <a:endParaRPr lang="en-US" sz="36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7401" y="0"/>
            <a:ext cx="8915400" cy="841249"/>
          </a:xfrm>
        </p:spPr>
        <p:txBody>
          <a:bodyPr>
            <a:normAutofit/>
          </a:bodyPr>
          <a:lstStyle/>
          <a:p>
            <a:r>
              <a:rPr lang="en-US" dirty="0" smtClean="0"/>
              <a:t>I-V characteristic and raw Hall signals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17" y="1569663"/>
            <a:ext cx="6853963" cy="2954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5193" y="5373284"/>
            <a:ext cx="4310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</a:t>
            </a:r>
            <a:r>
              <a:rPr lang="en-US" dirty="0" smtClean="0"/>
              <a:t>traight line subtraction from each signal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Remove offsets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52367" y="1121031"/>
            <a:ext cx="624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Signals are acquired at 1 kHz; then low-pass filtered at 100 Hz.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21589" y="5512891"/>
            <a:ext cx="171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Post-processing: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05577" y="4593608"/>
            <a:ext cx="594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As Hall array is not perfectly aligned with respect to the wire, signals corresponding to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x</a:t>
            </a:r>
            <a:r>
              <a:rPr lang="en-US" dirty="0" smtClean="0"/>
              <a:t> are still present.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57914" y="4611362"/>
            <a:ext cx="324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Linear current ramp to 1150 A.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49427" y="1675598"/>
            <a:ext cx="370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(Full scale = 32768 units = 50 mV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63574" y="1041654"/>
            <a:ext cx="353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Liquid nitrogen bath conditions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3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t="2310" r="51881" b="33439"/>
          <a:stretch/>
        </p:blipFill>
        <p:spPr>
          <a:xfrm>
            <a:off x="6680553" y="1213713"/>
            <a:ext cx="4252890" cy="3616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1682" r="51647" b="34383"/>
          <a:stretch/>
        </p:blipFill>
        <p:spPr>
          <a:xfrm>
            <a:off x="951752" y="1200887"/>
            <a:ext cx="4299019" cy="36078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4092" y="985421"/>
            <a:ext cx="260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Ramp at 5 A/s to 1115 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40388" y="1002527"/>
            <a:ext cx="260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Ramp at 4 A/s to 1159 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81760" y="1305015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00905" y="1010966"/>
            <a:ext cx="189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(120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V criterion)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78286" y="1294513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#10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546432" y="3049608"/>
            <a:ext cx="753035" cy="1613647"/>
          </a:xfrm>
          <a:prstGeom prst="ellipse">
            <a:avLst/>
          </a:prstGeom>
          <a:noFill/>
          <a:ln w="25400">
            <a:solidFill>
              <a:srgbClr val="D6009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151551" y="2918283"/>
            <a:ext cx="657070" cy="252349"/>
          </a:xfrm>
          <a:prstGeom prst="straightConnector1">
            <a:avLst/>
          </a:prstGeom>
          <a:ln w="254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35540" y="2642606"/>
            <a:ext cx="166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60093"/>
                </a:solidFill>
              </a:rPr>
              <a:t>Field “leakage”</a:t>
            </a:r>
            <a:endParaRPr lang="en-US" b="1" dirty="0">
              <a:solidFill>
                <a:srgbClr val="D60093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t="77298" r="51168" b="-696"/>
          <a:stretch/>
        </p:blipFill>
        <p:spPr>
          <a:xfrm>
            <a:off x="1084044" y="4799220"/>
            <a:ext cx="4196872" cy="1289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430" y="0"/>
            <a:ext cx="7728430" cy="997527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re-distribution towards the </a:t>
            </a:r>
            <a:r>
              <a:rPr lang="en-US" dirty="0" smtClean="0"/>
              <a:t>transition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95161" y="454717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856795" y="3102037"/>
            <a:ext cx="350094" cy="145472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92851" y="277432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517891" y="368233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#</a:t>
            </a:r>
            <a:endParaRPr lang="en-US" dirty="0"/>
          </a:p>
        </p:txBody>
      </p:sp>
      <p:sp>
        <p:nvSpPr>
          <p:cNvPr id="21" name="Up Arrow 20"/>
          <p:cNvSpPr/>
          <p:nvPr/>
        </p:nvSpPr>
        <p:spPr>
          <a:xfrm rot="5400000">
            <a:off x="2882556" y="4622974"/>
            <a:ext cx="353288" cy="3092230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498477" y="5975845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78831" y="602461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87222" y="5980002"/>
            <a:ext cx="57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24774" y="1071691"/>
            <a:ext cx="175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(80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V criterion)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t="77471" r="51845"/>
          <a:stretch/>
        </p:blipFill>
        <p:spPr>
          <a:xfrm>
            <a:off x="6717909" y="4807464"/>
            <a:ext cx="4185061" cy="124681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94118" y="449503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7" name="Up Arrow 26"/>
          <p:cNvSpPr/>
          <p:nvPr/>
        </p:nvSpPr>
        <p:spPr>
          <a:xfrm>
            <a:off x="6570824" y="3044876"/>
            <a:ext cx="350094" cy="145472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491808" y="272218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6216848" y="3630193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#</a:t>
            </a:r>
            <a:endParaRPr lang="en-US" dirty="0"/>
          </a:p>
        </p:txBody>
      </p:sp>
      <p:sp>
        <p:nvSpPr>
          <p:cNvPr id="31" name="Up Arrow 30"/>
          <p:cNvSpPr/>
          <p:nvPr/>
        </p:nvSpPr>
        <p:spPr>
          <a:xfrm rot="5400000">
            <a:off x="8613097" y="4613950"/>
            <a:ext cx="353288" cy="3092230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337603" y="597063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837947" y="599654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0289188" y="5980503"/>
            <a:ext cx="724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417.6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3409" y="4862504"/>
            <a:ext cx="89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Voltage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5329" y="5355866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Current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069432" y="2412957"/>
            <a:ext cx="983755" cy="3266045"/>
            <a:chOff x="2085474" y="2261937"/>
            <a:chExt cx="983755" cy="3266045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2085474" y="2261937"/>
              <a:ext cx="3791" cy="32410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164814" y="5158650"/>
              <a:ext cx="90441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0000"/>
                  </a:solidFill>
                </a:rPr>
                <a:t>~450 A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9859001" y="3025545"/>
            <a:ext cx="536283" cy="1613647"/>
          </a:xfrm>
          <a:prstGeom prst="ellipse">
            <a:avLst/>
          </a:prstGeom>
          <a:noFill/>
          <a:ln w="25400">
            <a:solidFill>
              <a:srgbClr val="D6009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10335783" y="2837329"/>
            <a:ext cx="354629" cy="277156"/>
          </a:xfrm>
          <a:prstGeom prst="straightConnector1">
            <a:avLst/>
          </a:prstGeom>
          <a:ln w="254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0406424" y="1639975"/>
            <a:ext cx="1785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60093"/>
                </a:solidFill>
              </a:rPr>
              <a:t>Inhomogeneous</a:t>
            </a:r>
          </a:p>
          <a:p>
            <a:r>
              <a:rPr lang="en-US" b="1" dirty="0">
                <a:solidFill>
                  <a:srgbClr val="D60093"/>
                </a:solidFill>
              </a:rPr>
              <a:t>c</a:t>
            </a:r>
            <a:r>
              <a:rPr lang="en-US" b="1" dirty="0" smtClean="0">
                <a:solidFill>
                  <a:srgbClr val="D60093"/>
                </a:solidFill>
              </a:rPr>
              <a:t>urrent distribution at quench</a:t>
            </a:r>
            <a:endParaRPr lang="en-US" b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6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2395" r="51469" b="12132"/>
          <a:stretch/>
        </p:blipFill>
        <p:spPr>
          <a:xfrm>
            <a:off x="6298769" y="992306"/>
            <a:ext cx="4593349" cy="5064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30348" y="1080741"/>
            <a:ext cx="74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#13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885723" y="4180727"/>
            <a:ext cx="97745" cy="13127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11250" y="3254159"/>
            <a:ext cx="1433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Heater location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000402" y="3719044"/>
            <a:ext cx="119614" cy="39279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88877" y="0"/>
            <a:ext cx="7701536" cy="997527"/>
          </a:xfrm>
        </p:spPr>
        <p:txBody>
          <a:bodyPr>
            <a:normAutofit/>
          </a:bodyPr>
          <a:lstStyle/>
          <a:p>
            <a:r>
              <a:rPr lang="en-US" dirty="0"/>
              <a:t>Heater-initiated quench (I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78469" y="4828631"/>
            <a:ext cx="985987" cy="327609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~3.6 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264542" y="4478193"/>
            <a:ext cx="31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2" name="Up Arrow 21"/>
          <p:cNvSpPr/>
          <p:nvPr/>
        </p:nvSpPr>
        <p:spPr>
          <a:xfrm>
            <a:off x="6250884" y="3072923"/>
            <a:ext cx="342111" cy="141700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206214" y="2705342"/>
            <a:ext cx="65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5498369" y="3613392"/>
            <a:ext cx="1225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 #</a:t>
            </a:r>
            <a:endParaRPr lang="en-US" dirty="0"/>
          </a:p>
        </p:txBody>
      </p:sp>
      <p:sp>
        <p:nvSpPr>
          <p:cNvPr id="25" name="Up Arrow 24"/>
          <p:cNvSpPr/>
          <p:nvPr/>
        </p:nvSpPr>
        <p:spPr>
          <a:xfrm rot="5400000">
            <a:off x="8367486" y="4420016"/>
            <a:ext cx="344125" cy="3443178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3352" y="5953356"/>
            <a:ext cx="128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288247" y="5966961"/>
            <a:ext cx="75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102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0431358" y="5957513"/>
            <a:ext cx="111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113.6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685692" y="4711484"/>
            <a:ext cx="895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Heater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voltage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49606" y="5462754"/>
            <a:ext cx="89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Voltage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7201" y="1102409"/>
            <a:ext cx="86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850 A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8247424" y="3005459"/>
            <a:ext cx="1557510" cy="1002024"/>
            <a:chOff x="3047983" y="3038896"/>
            <a:chExt cx="1593852" cy="1028700"/>
          </a:xfrm>
        </p:grpSpPr>
        <p:sp>
          <p:nvSpPr>
            <p:cNvPr id="12" name="TextBox 11"/>
            <p:cNvSpPr txBox="1"/>
            <p:nvPr/>
          </p:nvSpPr>
          <p:spPr>
            <a:xfrm>
              <a:off x="3047983" y="3039442"/>
              <a:ext cx="1375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D60093"/>
                  </a:solidFill>
                </a:rPr>
                <a:t>6.9 cm/s</a:t>
              </a:r>
              <a:endParaRPr lang="en-US" sz="2400" b="1" dirty="0">
                <a:solidFill>
                  <a:srgbClr val="D60093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432285" y="3038896"/>
              <a:ext cx="209550" cy="1028700"/>
            </a:xfrm>
            <a:prstGeom prst="line">
              <a:avLst/>
            </a:prstGeom>
            <a:ln w="31750">
              <a:solidFill>
                <a:srgbClr val="D60093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1880" r="10341" b="1"/>
          <a:stretch/>
        </p:blipFill>
        <p:spPr>
          <a:xfrm rot="10800000">
            <a:off x="913427" y="2335328"/>
            <a:ext cx="4458210" cy="2775933"/>
          </a:xfrm>
          <a:prstGeom prst="rect">
            <a:avLst/>
          </a:prstGeom>
        </p:spPr>
      </p:pic>
      <p:sp>
        <p:nvSpPr>
          <p:cNvPr id="43" name="Up Arrow 42"/>
          <p:cNvSpPr/>
          <p:nvPr/>
        </p:nvSpPr>
        <p:spPr>
          <a:xfrm rot="5400000">
            <a:off x="2438095" y="1998437"/>
            <a:ext cx="322342" cy="2963333"/>
          </a:xfrm>
          <a:prstGeom prst="up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4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670992" y="329266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270739" y="329379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#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037737" y="331512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1600200" y="2188029"/>
            <a:ext cx="1" cy="93072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014790" y="1508278"/>
            <a:ext cx="4779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Wire heater (~ 4 Ohm, bifilar </a:t>
            </a:r>
            <a:r>
              <a:rPr lang="en-US" sz="2000" dirty="0" err="1" smtClean="0">
                <a:solidFill>
                  <a:srgbClr val="FF0000"/>
                </a:solidFill>
              </a:rPr>
              <a:t>chromel</a:t>
            </a:r>
            <a:r>
              <a:rPr lang="en-US" sz="2000" dirty="0" smtClean="0">
                <a:solidFill>
                  <a:srgbClr val="FF0000"/>
                </a:solidFill>
              </a:rPr>
              <a:t> wire)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is at sensor #4 location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2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757B8E86-07B5-4CAE-9591-90767A24AB5C}" vid="{FC3F09D9-AFFB-4487-A0D1-FE004CC1E4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7713</TotalTime>
  <Words>1216</Words>
  <Application>Microsoft Office PowerPoint</Application>
  <PresentationFormat>Widescreen</PresentationFormat>
  <Paragraphs>188</Paragraphs>
  <Slides>16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MS PGothic</vt:lpstr>
      <vt:lpstr>Arial</vt:lpstr>
      <vt:lpstr>Calibri</vt:lpstr>
      <vt:lpstr>Cambria Math</vt:lpstr>
      <vt:lpstr>Courier New</vt:lpstr>
      <vt:lpstr>Franklin Gothic Book</vt:lpstr>
      <vt:lpstr>Franklin Gothic Medium</vt:lpstr>
      <vt:lpstr>Helvetica</vt:lpstr>
      <vt:lpstr>Symbol</vt:lpstr>
      <vt:lpstr>Times New Roman</vt:lpstr>
      <vt:lpstr>Wingdings</vt:lpstr>
      <vt:lpstr>Theme1</vt:lpstr>
      <vt:lpstr>PowerPoint Presentation</vt:lpstr>
      <vt:lpstr>Outline</vt:lpstr>
      <vt:lpstr>Recent progress and challenges in developing CORC ® conductors for accelerator applications ® </vt:lpstr>
      <vt:lpstr>Measuring current sharing and quench propagation with a Hall sensor</vt:lpstr>
      <vt:lpstr>Hall sensor array design</vt:lpstr>
      <vt:lpstr>Experimental arrangement</vt:lpstr>
      <vt:lpstr>I-V characteristic and raw Hall signals</vt:lpstr>
      <vt:lpstr>Current re-distribution towards the transition</vt:lpstr>
      <vt:lpstr>Heater-initiated quench (I)</vt:lpstr>
      <vt:lpstr>Heater-initiated quench (II)</vt:lpstr>
      <vt:lpstr>Heater-initiated quench (III)</vt:lpstr>
      <vt:lpstr>Quench propagation velocity summary</vt:lpstr>
      <vt:lpstr>Active acoustic quench detection</vt:lpstr>
      <vt:lpstr>Acoustic detection results</vt:lpstr>
      <vt:lpstr>Conclusions</vt:lpstr>
      <vt:lpstr>Future plans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Acoustic and magnetic detection of hot spots in superconducting CORC® cables</dc:title>
  <dc:creator>Maxim Martchevskii</dc:creator>
  <cp:lastModifiedBy>Maxim Martchevskii</cp:lastModifiedBy>
  <cp:revision>97</cp:revision>
  <dcterms:created xsi:type="dcterms:W3CDTF">2018-10-20T22:50:41Z</dcterms:created>
  <dcterms:modified xsi:type="dcterms:W3CDTF">2019-01-16T21:32:33Z</dcterms:modified>
</cp:coreProperties>
</file>