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71" r:id="rId3"/>
    <p:sldId id="260" r:id="rId4"/>
    <p:sldId id="270" r:id="rId5"/>
    <p:sldId id="265" r:id="rId6"/>
    <p:sldId id="262" r:id="rId7"/>
    <p:sldId id="279" r:id="rId8"/>
    <p:sldId id="263" r:id="rId9"/>
    <p:sldId id="264" r:id="rId10"/>
    <p:sldId id="266" r:id="rId11"/>
    <p:sldId id="268" r:id="rId12"/>
    <p:sldId id="272" r:id="rId13"/>
    <p:sldId id="277" r:id="rId14"/>
    <p:sldId id="269" r:id="rId15"/>
    <p:sldId id="278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392" y="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C356B-BC07-477A-B734-1EF8BF1E2D0C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44085-6B6D-446B-A781-E378A027E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92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44085-6B6D-446B-A781-E378A027E3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19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44085-6B6D-446B-A781-E378A027E3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28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44085-6B6D-446B-A781-E378A027E3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20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First, a bit of motivation for this work.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44085-6B6D-446B-A781-E378A027E3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08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44085-6B6D-446B-A781-E378A027E3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06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heating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44085-6B6D-446B-A781-E378A027E3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93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44085-6B6D-446B-A781-E378A027E3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66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2133600" cy="304800"/>
          </a:xfrm>
        </p:spPr>
        <p:txBody>
          <a:bodyPr/>
          <a:lstStyle/>
          <a:p>
            <a:r>
              <a:rPr lang="en-US"/>
              <a:t>Jan. 17,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r>
              <a:rPr lang="en-US"/>
              <a:t>US-MDP meeting - M. D. Brown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</p:spPr>
        <p:txBody>
          <a:bodyPr/>
          <a:lstStyle/>
          <a:p>
            <a:fld id="{77CF739C-AC91-4400-B5B4-CB17DD727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51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Jan. 17,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US-MDP meeting - M. D. Brown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739C-AC91-4400-B5B4-CB17DD727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13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Jan. 17,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US-MDP meeting - M. D. Brown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739C-AC91-4400-B5B4-CB17DD727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65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275" y="412020"/>
            <a:ext cx="1546641" cy="58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" y="50076"/>
            <a:ext cx="7034349" cy="936480"/>
          </a:xfrm>
          <a:solidFill>
            <a:schemeClr val="accent4">
              <a:lumMod val="7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81820"/>
            <a:ext cx="2133600" cy="274638"/>
          </a:xfrm>
        </p:spPr>
        <p:txBody>
          <a:bodyPr/>
          <a:lstStyle/>
          <a:p>
            <a:r>
              <a:rPr lang="en-US"/>
              <a:t>Jan. 17,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83362"/>
            <a:ext cx="2895600" cy="273096"/>
          </a:xfrm>
        </p:spPr>
        <p:txBody>
          <a:bodyPr/>
          <a:lstStyle/>
          <a:p>
            <a:r>
              <a:rPr lang="en-US"/>
              <a:t>US-MDP meeting - M. D. Brown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83362"/>
            <a:ext cx="2133600" cy="274638"/>
          </a:xfrm>
        </p:spPr>
        <p:txBody>
          <a:bodyPr/>
          <a:lstStyle/>
          <a:p>
            <a:fld id="{77CF739C-AC91-4400-B5B4-CB17DD727CB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Z:\ASC\Logos_Templates_and_Letterhead\ASC+Maglab+FSU Horizontal Triplet\Small Bitmap\FSU-PrimaryMV-ASC_14-spread2_32pal.png">
            <a:extLst>
              <a:ext uri="{FF2B5EF4-FFF2-40B4-BE49-F238E27FC236}">
                <a16:creationId xmlns:a16="http://schemas.microsoft.com/office/drawing/2014/main" id="{684141C9-7F01-4976-B198-9CD9D15B4D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655" y="40468"/>
            <a:ext cx="1941881" cy="33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807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Jan. 17,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US-MDP meeting - M. D. Brown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739C-AC91-4400-B5B4-CB17DD727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8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Jan. 17,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US-MDP meeting - M. D. Brown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739C-AC91-4400-B5B4-CB17DD727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11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Jan. 17,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US-MDP meeting - M. D. Brown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739C-AC91-4400-B5B4-CB17DD727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31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Jan. 17,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US-MDP meeting - M. D. Brown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739C-AC91-4400-B5B4-CB17DD727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82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Jan. 17,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US-MDP meeting - M. D. Brown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739C-AC91-4400-B5B4-CB17DD727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34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Jan. 17,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US-MDP meeting - M. D. Brown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739C-AC91-4400-B5B4-CB17DD727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87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Jan. 17,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US-MDP meeting - M. D. Brown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739C-AC91-4400-B5B4-CB17DD727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68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Jan. 17,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US-MDP meeting - M. D. Brown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F739C-AC91-4400-B5B4-CB17DD727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" y="1219200"/>
            <a:ext cx="8839200" cy="1470025"/>
          </a:xfrm>
        </p:spPr>
        <p:txBody>
          <a:bodyPr>
            <a:noAutofit/>
          </a:bodyPr>
          <a:lstStyle/>
          <a:p>
            <a:r>
              <a:rPr lang="en-US" b="1" dirty="0"/>
              <a:t>Prediction of the J</a:t>
            </a:r>
            <a:r>
              <a:rPr lang="en-US" b="1" baseline="-25000" dirty="0"/>
              <a:t>C</a:t>
            </a:r>
            <a:r>
              <a:rPr lang="en-US" b="1" dirty="0"/>
              <a:t>(B) Behavior of </a:t>
            </a:r>
            <a:br>
              <a:rPr lang="en-US" b="1" dirty="0"/>
            </a:br>
            <a:r>
              <a:rPr lang="en-US" b="1" dirty="0"/>
              <a:t>Bi-2212 Wires at High Field</a:t>
            </a:r>
            <a:endParaRPr lang="en-US" sz="40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2775440"/>
            <a:ext cx="9144000" cy="1368425"/>
          </a:xfrm>
        </p:spPr>
        <p:txBody>
          <a:bodyPr>
            <a:normAutofit/>
          </a:bodyPr>
          <a:lstStyle/>
          <a:p>
            <a:r>
              <a:rPr lang="en-US" sz="2000" b="1" u="sng" dirty="0">
                <a:solidFill>
                  <a:schemeClr val="tx1"/>
                </a:solidFill>
              </a:rPr>
              <a:t>Authors:</a:t>
            </a:r>
          </a:p>
          <a:p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u="sng" dirty="0">
                <a:solidFill>
                  <a:schemeClr val="tx1"/>
                </a:solidFill>
              </a:rPr>
              <a:t>Michael D. Brown</a:t>
            </a:r>
            <a:r>
              <a:rPr lang="en-US" sz="2000" dirty="0">
                <a:solidFill>
                  <a:schemeClr val="tx1"/>
                </a:solidFill>
              </a:rPr>
              <a:t>, J. Jiang, C. </a:t>
            </a:r>
            <a:r>
              <a:rPr lang="en-US" sz="2000" dirty="0" err="1">
                <a:solidFill>
                  <a:schemeClr val="tx1"/>
                </a:solidFill>
              </a:rPr>
              <a:t>Tarantini</a:t>
            </a:r>
            <a:r>
              <a:rPr lang="en-US" sz="2000" dirty="0">
                <a:solidFill>
                  <a:schemeClr val="tx1"/>
                </a:solidFill>
              </a:rPr>
              <a:t>,  D. </a:t>
            </a:r>
            <a:r>
              <a:rPr lang="en-US" sz="2000" dirty="0" err="1">
                <a:solidFill>
                  <a:schemeClr val="tx1"/>
                </a:solidFill>
              </a:rPr>
              <a:t>Abraimov</a:t>
            </a:r>
            <a:r>
              <a:rPr lang="en-US" sz="2000" dirty="0">
                <a:solidFill>
                  <a:schemeClr val="tx1"/>
                </a:solidFill>
              </a:rPr>
              <a:t>, G. Bradford, J. </a:t>
            </a:r>
            <a:r>
              <a:rPr lang="en-US" sz="2000" dirty="0" err="1">
                <a:solidFill>
                  <a:schemeClr val="tx1"/>
                </a:solidFill>
              </a:rPr>
              <a:t>Jarozynski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E.E. </a:t>
            </a:r>
            <a:r>
              <a:rPr lang="en-US" sz="2000" dirty="0" err="1">
                <a:solidFill>
                  <a:schemeClr val="tx1"/>
                </a:solidFill>
              </a:rPr>
              <a:t>Hellstrom</a:t>
            </a:r>
            <a:r>
              <a:rPr lang="en-US" sz="2000" dirty="0">
                <a:solidFill>
                  <a:schemeClr val="tx1"/>
                </a:solidFill>
              </a:rPr>
              <a:t>, D.C. </a:t>
            </a:r>
            <a:r>
              <a:rPr lang="en-US" sz="2000" dirty="0" err="1">
                <a:solidFill>
                  <a:schemeClr val="tx1"/>
                </a:solidFill>
              </a:rPr>
              <a:t>Larbalestier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6" name="Picture 2" descr="Z:\ASC\Logos_Templates_and_Letterhead\ASC+Maglab+FSU Horizontal Triplet\Small Bitmap\FSU-PrimaryMV-ASC_14-spread2_32pal.png">
            <a:extLst>
              <a:ext uri="{FF2B5EF4-FFF2-40B4-BE49-F238E27FC236}">
                <a16:creationId xmlns:a16="http://schemas.microsoft.com/office/drawing/2014/main" id="{3D596FC5-08F2-4B0D-81AA-68D134B14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6" y="54333"/>
            <a:ext cx="3134954" cy="54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C6E1C7-3697-4C4C-9A30-A4966931F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US-MDP meeting - M. D. Brown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8A95FB-CC8F-4E14-A78F-20C59A0BF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Jan. 17, 2019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60C1F5E-8110-4AE6-9E63-7F1ED9A96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739C-AC91-4400-B5B4-CB17DD727CBB}" type="slidenum">
              <a:rPr lang="en-US" smtClean="0"/>
              <a:t>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737" y="4495800"/>
            <a:ext cx="4010526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512" y="54333"/>
            <a:ext cx="2743200" cy="56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C:\Users\Ayash\Desktop\msd_masthead_960x8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6172200" y="76788"/>
            <a:ext cx="2895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426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452" y="1447800"/>
            <a:ext cx="4142148" cy="5029200"/>
          </a:xfrm>
        </p:spPr>
        <p:txBody>
          <a:bodyPr>
            <a:normAutofit fontScale="55000" lnSpcReduction="20000"/>
          </a:bodyPr>
          <a:lstStyle/>
          <a:p>
            <a:pPr>
              <a:buFontTx/>
              <a:buChar char="-"/>
            </a:pPr>
            <a:r>
              <a:rPr lang="en-US" dirty="0"/>
              <a:t>Magnetization from -2 T to 14 T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Comparison of two of the newer powder wires was made at 10, 15, and 20 K</a:t>
            </a:r>
          </a:p>
          <a:p>
            <a:pPr lvl="1">
              <a:buFontTx/>
              <a:buChar char="-"/>
            </a:pPr>
            <a:r>
              <a:rPr lang="en-US" sz="2600" dirty="0"/>
              <a:t>W8-2 (</a:t>
            </a:r>
            <a:r>
              <a:rPr lang="en-US" sz="2600" b="1" dirty="0" err="1"/>
              <a:t>MetaMateria</a:t>
            </a:r>
            <a:r>
              <a:rPr lang="en-US" sz="2600" dirty="0"/>
              <a:t>, M2-P4)</a:t>
            </a:r>
          </a:p>
          <a:p>
            <a:pPr lvl="1">
              <a:buFontTx/>
              <a:buChar char="-"/>
            </a:pPr>
            <a:r>
              <a:rPr lang="en-US" sz="2600" dirty="0"/>
              <a:t>W10-3 (</a:t>
            </a:r>
            <a:r>
              <a:rPr lang="en-US" sz="2600" b="1" dirty="0" err="1"/>
              <a:t>nGimat</a:t>
            </a:r>
            <a:r>
              <a:rPr lang="en-US" sz="2600" dirty="0"/>
              <a:t>, M3-P5)</a:t>
            </a:r>
            <a:br>
              <a:rPr lang="en-US" sz="2600" dirty="0"/>
            </a:br>
            <a:endParaRPr lang="en-US" sz="2600" dirty="0"/>
          </a:p>
          <a:p>
            <a:pPr>
              <a:buFontTx/>
              <a:buChar char="-"/>
            </a:pPr>
            <a:r>
              <a:rPr lang="en-US" dirty="0"/>
              <a:t>Pinning force curves were produced on the wire containing </a:t>
            </a:r>
            <a:r>
              <a:rPr lang="en-US" dirty="0" err="1"/>
              <a:t>MetaMateria</a:t>
            </a:r>
            <a:r>
              <a:rPr lang="en-US" dirty="0"/>
              <a:t> powder at 4.2, 10, 12, 14, 16, 18 and 20 K.  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We do not see a significant variation in vortex pinning… </a:t>
            </a:r>
          </a:p>
          <a:p>
            <a:pPr lvl="1">
              <a:buFontTx/>
              <a:buChar char="-"/>
            </a:pPr>
            <a:r>
              <a:rPr lang="en-US" dirty="0"/>
              <a:t>between two newest powders</a:t>
            </a:r>
          </a:p>
          <a:p>
            <a:pPr lvl="1">
              <a:buFontTx/>
              <a:buChar char="-"/>
            </a:pPr>
            <a:r>
              <a:rPr lang="en-US" dirty="0"/>
              <a:t>between temps from 4.2 to 20 K </a:t>
            </a:r>
          </a:p>
          <a:p>
            <a:pPr>
              <a:buFontTx/>
              <a:buChar char="-"/>
            </a:pPr>
            <a:endParaRPr lang="en-US" dirty="0">
              <a:sym typeface="Symbol"/>
            </a:endParaRPr>
          </a:p>
          <a:p>
            <a:pPr>
              <a:buFontTx/>
              <a:buChar char="-"/>
            </a:pPr>
            <a:r>
              <a:rPr lang="en-US" dirty="0">
                <a:sym typeface="Symbol"/>
              </a:rPr>
              <a:t>Transport up to 15 T from 4.2 to 40 K to come at LTSW (A. Francis)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4B1DE0-AA1E-4DCB-BA9A-AB4DED17B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US-MDP meeting - M. D. Brown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70C52-E953-4891-9E22-C66499EE6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Jan. 17,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2995D-D240-4290-A982-E0F5470DD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739C-AC91-4400-B5B4-CB17DD727CBB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4EDF77-AF22-403E-9DF5-DC0E7B041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05" y="1024512"/>
            <a:ext cx="4580719" cy="270027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AFDD140-2C2A-4ADA-AC09-C6A0CA828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788192"/>
            <a:ext cx="4620851" cy="2688808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B9C19CA7-B519-467C-BDEC-DB6ED9125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Magnetization: pinning does not vary with powder or temperature</a:t>
            </a:r>
          </a:p>
        </p:txBody>
      </p:sp>
    </p:spTree>
    <p:extLst>
      <p:ext uri="{BB962C8B-B14F-4D97-AF65-F5344CB8AC3E}">
        <p14:creationId xmlns:p14="http://schemas.microsoft.com/office/powerpoint/2010/main" val="228154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110230"/>
                <a:ext cx="8839200" cy="547159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1800" dirty="0">
                    <a:solidFill>
                      <a:schemeClr val="tx1"/>
                    </a:solidFill>
                  </a:rPr>
                  <a:t>Similar values of </a:t>
                </a:r>
                <a:r>
                  <a:rPr lang="en-US" sz="1800" i="1" dirty="0">
                    <a:solidFill>
                      <a:schemeClr val="tx1"/>
                    </a:solidFill>
                    <a:sym typeface="Symbol"/>
                  </a:rPr>
                  <a:t></a:t>
                </a:r>
                <a:r>
                  <a:rPr lang="en-US" sz="1800" dirty="0">
                    <a:solidFill>
                      <a:schemeClr val="tx1"/>
                    </a:solidFill>
                    <a:sym typeface="Symbol"/>
                  </a:rPr>
                  <a:t> for all Bi-2212 wires in sample set…</a:t>
                </a:r>
              </a:p>
              <a:p>
                <a:pPr lvl="1"/>
                <a:r>
                  <a:rPr lang="en-US" sz="1400" dirty="0">
                    <a:solidFill>
                      <a:schemeClr val="tx1"/>
                    </a:solidFill>
                    <a:sym typeface="Symbol"/>
                  </a:rPr>
                  <a:t>…shows that the </a:t>
                </a:r>
                <a:r>
                  <a:rPr lang="en-US" sz="1400" b="1" dirty="0">
                    <a:solidFill>
                      <a:schemeClr val="tx1"/>
                    </a:solidFill>
                    <a:sym typeface="Symbol"/>
                  </a:rPr>
                  <a:t>pinning mechanism between powder type and architecture is unchanged</a:t>
                </a:r>
                <a:r>
                  <a:rPr lang="en-US" sz="1400" dirty="0">
                    <a:solidFill>
                      <a:schemeClr val="tx1"/>
                    </a:solidFill>
                    <a:sym typeface="Symbol"/>
                  </a:rPr>
                  <a:t>. </a:t>
                </a:r>
              </a:p>
              <a:p>
                <a:pPr lvl="1"/>
                <a:r>
                  <a:rPr lang="en-US" sz="1400" dirty="0">
                    <a:sym typeface="Symbol"/>
                  </a:rPr>
                  <a:t>…indicates </a:t>
                </a:r>
                <a:r>
                  <a:rPr lang="en-US" sz="1400" dirty="0">
                    <a:solidFill>
                      <a:schemeClr val="tx1"/>
                    </a:solidFill>
                    <a:sym typeface="Symbol"/>
                  </a:rPr>
                  <a:t>the large variation in </a:t>
                </a:r>
                <a:r>
                  <a:rPr lang="en-US" sz="1400" i="1" dirty="0">
                    <a:solidFill>
                      <a:schemeClr val="tx1"/>
                    </a:solidFill>
                    <a:sym typeface="Symbol"/>
                  </a:rPr>
                  <a:t>J</a:t>
                </a:r>
                <a:r>
                  <a:rPr lang="en-US" sz="1400" i="1" baseline="-25000" dirty="0">
                    <a:solidFill>
                      <a:schemeClr val="tx1"/>
                    </a:solidFill>
                    <a:sym typeface="Symbol"/>
                  </a:rPr>
                  <a:t>C</a:t>
                </a:r>
                <a:r>
                  <a:rPr lang="en-US" sz="1400" dirty="0">
                    <a:solidFill>
                      <a:schemeClr val="tx1"/>
                    </a:solidFill>
                    <a:sym typeface="Symbol"/>
                  </a:rPr>
                  <a:t> is likely due to the </a:t>
                </a:r>
                <a:r>
                  <a:rPr lang="en-US" sz="1400" b="1" dirty="0">
                    <a:solidFill>
                      <a:schemeClr val="tx1"/>
                    </a:solidFill>
                    <a:sym typeface="Symbol"/>
                  </a:rPr>
                  <a:t>connectivity of the Bi-2212 grains altering the effective filling factor</a:t>
                </a:r>
                <a:r>
                  <a:rPr lang="en-US" sz="1400" dirty="0">
                    <a:solidFill>
                      <a:schemeClr val="tx1"/>
                    </a:solidFill>
                    <a:sym typeface="Symbol"/>
                  </a:rPr>
                  <a:t> of each wire.</a:t>
                </a:r>
              </a:p>
              <a:p>
                <a:pPr marL="0" indent="0">
                  <a:buNone/>
                </a:pPr>
                <a:endParaRPr lang="en-US" sz="1800" dirty="0">
                  <a:solidFill>
                    <a:schemeClr val="tx1"/>
                  </a:solidFill>
                  <a:sym typeface="Symbol"/>
                </a:endParaRPr>
              </a:p>
              <a:p>
                <a:r>
                  <a:rPr lang="en-US" sz="1800" dirty="0">
                    <a:solidFill>
                      <a:schemeClr val="tx1"/>
                    </a:solidFill>
                  </a:rPr>
                  <a:t>Helium bubble causes low </a:t>
                </a:r>
                <a:r>
                  <a:rPr lang="en-US" sz="1800" i="1" dirty="0">
                    <a:solidFill>
                      <a:schemeClr val="tx1"/>
                    </a:solidFill>
                  </a:rPr>
                  <a:t>J</a:t>
                </a:r>
                <a:r>
                  <a:rPr lang="en-US" sz="1800" i="1" baseline="-25000" dirty="0">
                    <a:solidFill>
                      <a:schemeClr val="tx1"/>
                    </a:solidFill>
                  </a:rPr>
                  <a:t>C</a:t>
                </a:r>
                <a:r>
                  <a:rPr lang="en-US" sz="1800" dirty="0">
                    <a:solidFill>
                      <a:schemeClr val="tx1"/>
                    </a:solidFill>
                  </a:rPr>
                  <a:t> above ~ </a:t>
                </a:r>
                <a:r>
                  <a:rPr lang="en-US" sz="1800" dirty="0"/>
                  <a:t>19</a:t>
                </a:r>
                <a:r>
                  <a:rPr lang="en-US" sz="1800" dirty="0">
                    <a:solidFill>
                      <a:schemeClr val="tx1"/>
                    </a:solidFill>
                  </a:rPr>
                  <a:t> T.</a:t>
                </a:r>
                <a:r>
                  <a:rPr lang="en-US" sz="1400" dirty="0">
                    <a:solidFill>
                      <a:schemeClr val="tx1"/>
                    </a:solidFill>
                  </a:rPr>
                  <a:t> </a:t>
                </a:r>
              </a:p>
              <a:p>
                <a:pPr lvl="1"/>
                <a:r>
                  <a:rPr lang="en-US" sz="1400" dirty="0">
                    <a:solidFill>
                      <a:schemeClr val="tx1"/>
                    </a:solidFill>
                  </a:rPr>
                  <a:t>can cause sample heating and damage </a:t>
                </a:r>
              </a:p>
              <a:p>
                <a:pPr lvl="1"/>
                <a:r>
                  <a:rPr lang="en-US" sz="1400" dirty="0">
                    <a:solidFill>
                      <a:schemeClr val="tx1"/>
                    </a:solidFill>
                    <a:sym typeface="Symbol"/>
                  </a:rPr>
                  <a:t>complicates conclusions about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sz="1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∝</m:t>
                    </m:r>
                    <m:sSup>
                      <m:sSup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p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schemeClr val="tx1"/>
                    </a:solidFill>
                    <a:sym typeface="Symbol"/>
                  </a:rPr>
                  <a:t> relation above 19 T for most wires</a:t>
                </a:r>
                <a:endParaRPr lang="en-US" sz="1400" dirty="0">
                  <a:sym typeface="Symbol"/>
                </a:endParaRPr>
              </a:p>
              <a:p>
                <a:pPr lvl="1"/>
                <a:r>
                  <a:rPr lang="en-US" sz="1400" dirty="0">
                    <a:solidFill>
                      <a:schemeClr val="tx1"/>
                    </a:solidFill>
                    <a:sym typeface="Symbol"/>
                  </a:rPr>
                  <a:t>However, some show power law obedience to higher fields, </a:t>
                </a:r>
                <a:r>
                  <a:rPr lang="en-US" sz="1400" b="1" dirty="0">
                    <a:solidFill>
                      <a:schemeClr val="tx1"/>
                    </a:solidFill>
                    <a:sym typeface="Symbol"/>
                  </a:rPr>
                  <a:t>one in particular abides to 31 T</a:t>
                </a:r>
                <a:r>
                  <a:rPr lang="en-US" sz="1400" dirty="0">
                    <a:solidFill>
                      <a:schemeClr val="tx1"/>
                    </a:solidFill>
                    <a:sym typeface="Symbol"/>
                  </a:rPr>
                  <a:t>. </a:t>
                </a:r>
              </a:p>
              <a:p>
                <a:pPr marL="0" indent="0">
                  <a:buNone/>
                </a:pPr>
                <a:endParaRPr lang="en-US" sz="1800" dirty="0">
                  <a:solidFill>
                    <a:schemeClr val="tx1"/>
                  </a:solidFill>
                  <a:sym typeface="Symbol"/>
                </a:endParaRPr>
              </a:p>
              <a:p>
                <a:r>
                  <a:rPr lang="en-US" sz="1800" dirty="0">
                    <a:sym typeface="Symbol"/>
                  </a:rPr>
                  <a:t>Similar magnetization curves over the range of 10 K to 20 K for two newest powders show that </a:t>
                </a:r>
                <a:r>
                  <a:rPr lang="en-US" sz="1800" b="1" dirty="0">
                    <a:sym typeface="Symbol"/>
                  </a:rPr>
                  <a:t>the vortex pinning mechanism is independent of temperature</a:t>
                </a:r>
                <a:r>
                  <a:rPr lang="en-US" sz="1800" dirty="0">
                    <a:sym typeface="Symbol"/>
                  </a:rPr>
                  <a:t> in this range.</a:t>
                </a:r>
              </a:p>
              <a:p>
                <a:pPr lvl="1"/>
                <a:r>
                  <a:rPr lang="en-US" sz="1400" dirty="0">
                    <a:sym typeface="Symbol"/>
                  </a:rPr>
                  <a:t>further indicates that higher </a:t>
                </a:r>
                <a:r>
                  <a:rPr lang="en-US" sz="1400" i="1" dirty="0">
                    <a:sym typeface="Symbol"/>
                  </a:rPr>
                  <a:t>J</a:t>
                </a:r>
                <a:r>
                  <a:rPr lang="en-US" sz="1400" i="1" baseline="-25000" dirty="0">
                    <a:sym typeface="Symbol"/>
                  </a:rPr>
                  <a:t>C</a:t>
                </a:r>
                <a:r>
                  <a:rPr lang="en-US" sz="1400" dirty="0">
                    <a:sym typeface="Symbol"/>
                  </a:rPr>
                  <a:t> for the newest </a:t>
                </a:r>
                <a:r>
                  <a:rPr lang="en-US" sz="1400" dirty="0" err="1">
                    <a:sym typeface="Symbol"/>
                  </a:rPr>
                  <a:t>nGimat</a:t>
                </a:r>
                <a:r>
                  <a:rPr lang="en-US" sz="1400" dirty="0">
                    <a:sym typeface="Symbol"/>
                  </a:rPr>
                  <a:t> wires is an effect of connectivity between grains.</a:t>
                </a:r>
              </a:p>
              <a:p>
                <a:pPr lvl="1"/>
                <a:r>
                  <a:rPr lang="en-US" sz="1400" dirty="0">
                    <a:sym typeface="Symbol"/>
                  </a:rPr>
                  <a:t>Grain connectivity is hampered by obstructions in the filament channel which can cause grain misalignment. </a:t>
                </a:r>
              </a:p>
              <a:p>
                <a:endParaRPr lang="en-US" sz="1400" dirty="0">
                  <a:solidFill>
                    <a:schemeClr val="tx1"/>
                  </a:solidFill>
                  <a:sym typeface="Symbol"/>
                </a:endParaRPr>
              </a:p>
              <a:p>
                <a:r>
                  <a:rPr lang="en-US" sz="1800" dirty="0">
                    <a:sym typeface="Symbol"/>
                  </a:rPr>
                  <a:t>Magnetization on </a:t>
                </a:r>
                <a:r>
                  <a:rPr lang="en-US" sz="1800" dirty="0" err="1">
                    <a:sym typeface="Symbol"/>
                  </a:rPr>
                  <a:t>MetaMateria</a:t>
                </a:r>
                <a:r>
                  <a:rPr lang="en-US" sz="1800" dirty="0">
                    <a:sym typeface="Symbol"/>
                  </a:rPr>
                  <a:t> wires show that similar behavior is seen down to 4.2 K (at least to 14 T).</a:t>
                </a:r>
              </a:p>
              <a:p>
                <a:pPr marL="0" indent="0">
                  <a:buNone/>
                </a:pPr>
                <a:endParaRPr lang="en-US" sz="1800" dirty="0">
                  <a:solidFill>
                    <a:schemeClr val="tx1"/>
                  </a:solidFill>
                  <a:sym typeface="Symbol"/>
                </a:endParaRPr>
              </a:p>
              <a:p>
                <a:r>
                  <a:rPr lang="en-US" sz="1800" dirty="0">
                    <a:solidFill>
                      <a:schemeClr val="tx1"/>
                    </a:solidFill>
                    <a:sym typeface="Symbol"/>
                  </a:rPr>
                  <a:t>Furthermore, 31 T is far below the estimated value for </a:t>
                </a:r>
                <a:r>
                  <a:rPr lang="en-US" sz="1800" i="1" dirty="0" err="1">
                    <a:solidFill>
                      <a:schemeClr val="tx1"/>
                    </a:solidFill>
                    <a:sym typeface="Symbol"/>
                  </a:rPr>
                  <a:t>H</a:t>
                </a:r>
                <a:r>
                  <a:rPr lang="en-US" sz="1800" i="1" baseline="-25000" dirty="0" err="1">
                    <a:solidFill>
                      <a:schemeClr val="tx1"/>
                    </a:solidFill>
                    <a:sym typeface="Symbol"/>
                  </a:rPr>
                  <a:t>irr</a:t>
                </a:r>
                <a:r>
                  <a:rPr lang="en-US" sz="1800" dirty="0">
                    <a:solidFill>
                      <a:schemeClr val="tx1"/>
                    </a:solidFill>
                    <a:sym typeface="Symbol"/>
                  </a:rPr>
                  <a:t> for Bi-2212 which means that </a:t>
                </a:r>
                <a:r>
                  <a:rPr lang="en-US" sz="1800" b="1" dirty="0">
                    <a:solidFill>
                      <a:schemeClr val="tx1"/>
                    </a:solidFill>
                    <a:sym typeface="Symbol"/>
                  </a:rPr>
                  <a:t>measurements from 5 T to 15 T could be used to accurately approximate </a:t>
                </a:r>
                <a:r>
                  <a:rPr lang="en-US" sz="1800" b="1" i="1" dirty="0">
                    <a:solidFill>
                      <a:schemeClr val="tx1"/>
                    </a:solidFill>
                    <a:sym typeface="Symbol"/>
                  </a:rPr>
                  <a:t>J</a:t>
                </a:r>
                <a:r>
                  <a:rPr lang="en-US" sz="1800" b="1" i="1" baseline="-25000" dirty="0">
                    <a:solidFill>
                      <a:schemeClr val="tx1"/>
                    </a:solidFill>
                    <a:sym typeface="Symbol"/>
                  </a:rPr>
                  <a:t>C </a:t>
                </a:r>
                <a:r>
                  <a:rPr lang="en-US" sz="1800" b="1" i="1" dirty="0">
                    <a:solidFill>
                      <a:schemeClr val="tx1"/>
                    </a:solidFill>
                    <a:sym typeface="Symbol"/>
                  </a:rPr>
                  <a:t>(~30T)</a:t>
                </a:r>
                <a:r>
                  <a:rPr lang="en-US" sz="1800" b="1" dirty="0">
                    <a:solidFill>
                      <a:schemeClr val="tx1"/>
                    </a:solidFill>
                    <a:sym typeface="Symbol"/>
                  </a:rPr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110230"/>
                <a:ext cx="8839200" cy="5471590"/>
              </a:xfrm>
              <a:blipFill>
                <a:blip r:embed="rId2"/>
                <a:stretch>
                  <a:fillRect l="-414" t="-1225" r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24FF883-AF96-4D52-90C6-C6865C588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US-MDP meeting - M. D. Brown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9502B-24D1-4CFB-B0D0-E3E777FA6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Jan. 17,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72B39-F1A3-4115-9C9B-34BACA847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739C-AC91-4400-B5B4-CB17DD727CBB}" type="slidenum">
              <a:rPr lang="en-US" smtClean="0"/>
              <a:t>11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D2C016-2171-423F-8BAE-ABD620EB8FE5}"/>
              </a:ext>
            </a:extLst>
          </p:cNvPr>
          <p:cNvSpPr/>
          <p:nvPr/>
        </p:nvSpPr>
        <p:spPr>
          <a:xfrm>
            <a:off x="533400" y="5791200"/>
            <a:ext cx="8305800" cy="609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F070209-4F02-4B77-A6A1-37041871D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222948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1C0B5AD4-C38D-4A99-9478-2862226F1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447800"/>
            <a:ext cx="6073639" cy="4191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0233A4-85D6-40DF-AB61-A90989816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Extrapolation for newest </a:t>
            </a:r>
            <a:r>
              <a:rPr lang="en-US" sz="3200" dirty="0" err="1"/>
              <a:t>nGimat</a:t>
            </a:r>
            <a:r>
              <a:rPr lang="en-US" sz="3200" dirty="0"/>
              <a:t> wires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3753F-2A38-4AA7-B5C3-1A2B4331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1524000"/>
            <a:ext cx="2819399" cy="4876799"/>
          </a:xfrm>
        </p:spPr>
        <p:txBody>
          <a:bodyPr/>
          <a:lstStyle/>
          <a:p>
            <a:pPr marL="0" indent="0">
              <a:buNone/>
            </a:pPr>
            <a:r>
              <a:rPr lang="en-US" sz="2400" i="1" dirty="0">
                <a:solidFill>
                  <a:schemeClr val="accent2"/>
                </a:solidFill>
              </a:rPr>
              <a:t>J</a:t>
            </a:r>
            <a:r>
              <a:rPr lang="en-US" sz="2400" i="1" baseline="-25000" dirty="0">
                <a:solidFill>
                  <a:schemeClr val="accent2"/>
                </a:solidFill>
              </a:rPr>
              <a:t>C </a:t>
            </a:r>
            <a:r>
              <a:rPr lang="en-US" sz="2400" i="1" dirty="0">
                <a:solidFill>
                  <a:schemeClr val="accent2"/>
                </a:solidFill>
              </a:rPr>
              <a:t>(30 T)</a:t>
            </a:r>
            <a:r>
              <a:rPr lang="en-US" sz="2400" dirty="0">
                <a:solidFill>
                  <a:schemeClr val="accent2"/>
                </a:solidFill>
              </a:rPr>
              <a:t> for 3T to 15T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2"/>
                </a:solidFill>
              </a:rPr>
              <a:t>= 5406 A</a:t>
            </a:r>
            <a:r>
              <a:rPr lang="en-US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∙mm</a:t>
            </a:r>
            <a:r>
              <a:rPr lang="en-US" baseline="30000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-2</a:t>
            </a:r>
          </a:p>
          <a:p>
            <a:pPr marL="457200" lvl="1" indent="0">
              <a:buNone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i="1" dirty="0">
                <a:solidFill>
                  <a:schemeClr val="accent3"/>
                </a:solidFill>
              </a:rPr>
              <a:t>J</a:t>
            </a:r>
            <a:r>
              <a:rPr lang="en-US" sz="2400" i="1" baseline="-25000" dirty="0">
                <a:solidFill>
                  <a:schemeClr val="accent3"/>
                </a:solidFill>
              </a:rPr>
              <a:t>C </a:t>
            </a:r>
            <a:r>
              <a:rPr lang="en-US" sz="2400" i="1" dirty="0">
                <a:solidFill>
                  <a:schemeClr val="accent3"/>
                </a:solidFill>
              </a:rPr>
              <a:t>(30 T)</a:t>
            </a:r>
            <a:r>
              <a:rPr lang="en-US" sz="2400" dirty="0">
                <a:solidFill>
                  <a:schemeClr val="accent3"/>
                </a:solidFill>
              </a:rPr>
              <a:t> for 3T to 17T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3"/>
                </a:solidFill>
              </a:rPr>
              <a:t>= 5353 A</a:t>
            </a:r>
            <a:r>
              <a:rPr lang="en-US" dirty="0">
                <a:solidFill>
                  <a:schemeClr val="accent3"/>
                </a:solidFill>
                <a:cs typeface="Times New Roman" panose="02020603050405020304" pitchFamily="18" charset="0"/>
              </a:rPr>
              <a:t>∙mm</a:t>
            </a:r>
            <a:r>
              <a:rPr lang="en-US" baseline="30000" dirty="0">
                <a:solidFill>
                  <a:schemeClr val="accent3"/>
                </a:solidFill>
                <a:cs typeface="Times New Roman" panose="02020603050405020304" pitchFamily="18" charset="0"/>
              </a:rPr>
              <a:t>-2</a:t>
            </a:r>
            <a:endParaRPr lang="en-US" baseline="30000" dirty="0">
              <a:solidFill>
                <a:schemeClr val="accent3"/>
              </a:solidFill>
            </a:endParaRPr>
          </a:p>
          <a:p>
            <a:pPr marL="457200" lvl="1" indent="0">
              <a:buNone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i="1" dirty="0">
                <a:solidFill>
                  <a:schemeClr val="accent4"/>
                </a:solidFill>
              </a:rPr>
              <a:t>J</a:t>
            </a:r>
            <a:r>
              <a:rPr lang="en-US" sz="2400" i="1" baseline="-25000" dirty="0">
                <a:solidFill>
                  <a:schemeClr val="accent4"/>
                </a:solidFill>
              </a:rPr>
              <a:t>C </a:t>
            </a:r>
            <a:r>
              <a:rPr lang="en-US" sz="2400" i="1" dirty="0">
                <a:solidFill>
                  <a:schemeClr val="accent4"/>
                </a:solidFill>
              </a:rPr>
              <a:t>(30 T)</a:t>
            </a:r>
            <a:r>
              <a:rPr lang="en-US" sz="2400" dirty="0">
                <a:solidFill>
                  <a:schemeClr val="accent4"/>
                </a:solidFill>
              </a:rPr>
              <a:t> for 3T to 19T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4"/>
                </a:solidFill>
              </a:rPr>
              <a:t>= 5288 A</a:t>
            </a:r>
            <a:r>
              <a:rPr lang="en-US" dirty="0">
                <a:solidFill>
                  <a:schemeClr val="accent4"/>
                </a:solidFill>
                <a:cs typeface="Times New Roman" panose="02020603050405020304" pitchFamily="18" charset="0"/>
              </a:rPr>
              <a:t>∙mm</a:t>
            </a:r>
            <a:r>
              <a:rPr lang="en-US" baseline="30000" dirty="0">
                <a:solidFill>
                  <a:schemeClr val="accent4"/>
                </a:solidFill>
                <a:cs typeface="Times New Roman" panose="02020603050405020304" pitchFamily="18" charset="0"/>
              </a:rPr>
              <a:t>-2</a:t>
            </a:r>
            <a:endParaRPr lang="en-US" baseline="30000" dirty="0">
              <a:solidFill>
                <a:schemeClr val="accent4"/>
              </a:solidFill>
            </a:endParaRPr>
          </a:p>
          <a:p>
            <a:pPr marL="457200" lvl="1" indent="0">
              <a:buNone/>
            </a:pP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AF9F7-2DB9-40CA-8C0D-F9840977D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Jan. 17,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C54BD-C07F-4034-8381-937CA28F5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US-MDP meeting - M. D. Brown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B19A9-41C5-44F4-8910-78F9D29B3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739C-AC91-4400-B5B4-CB17DD727CBB}" type="slidenum">
              <a:rPr lang="en-US" smtClean="0"/>
              <a:t>12</a:t>
            </a:fld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FA82E7C-8AA4-4265-B00E-23C39C6843B2}"/>
              </a:ext>
            </a:extLst>
          </p:cNvPr>
          <p:cNvGrpSpPr/>
          <p:nvPr/>
        </p:nvGrpSpPr>
        <p:grpSpPr>
          <a:xfrm>
            <a:off x="3076281" y="3733800"/>
            <a:ext cx="447773" cy="838200"/>
            <a:chOff x="3076281" y="3733800"/>
            <a:chExt cx="447773" cy="838200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126A9CC-A79A-43AC-9AAB-821DE9B4E3D3}"/>
                </a:ext>
              </a:extLst>
            </p:cNvPr>
            <p:cNvCxnSpPr/>
            <p:nvPr/>
          </p:nvCxnSpPr>
          <p:spPr>
            <a:xfrm flipV="1">
              <a:off x="3076281" y="3733800"/>
              <a:ext cx="0" cy="533400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0930EF0-F98E-41C9-83AB-427B3386060C}"/>
                </a:ext>
              </a:extLst>
            </p:cNvPr>
            <p:cNvCxnSpPr/>
            <p:nvPr/>
          </p:nvCxnSpPr>
          <p:spPr>
            <a:xfrm flipV="1">
              <a:off x="3295454" y="3896411"/>
              <a:ext cx="0" cy="533400"/>
            </a:xfrm>
            <a:prstGeom prst="straightConnector1">
              <a:avLst/>
            </a:prstGeom>
            <a:ln w="28575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89256B2-EE90-40C4-853D-D6D09D59D139}"/>
                </a:ext>
              </a:extLst>
            </p:cNvPr>
            <p:cNvCxnSpPr/>
            <p:nvPr/>
          </p:nvCxnSpPr>
          <p:spPr>
            <a:xfrm flipV="1">
              <a:off x="3524054" y="4038600"/>
              <a:ext cx="0" cy="533400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579669-0E7C-40D3-B0FF-F839F0581B48}"/>
              </a:ext>
            </a:extLst>
          </p:cNvPr>
          <p:cNvCxnSpPr>
            <a:cxnSpLocks/>
          </p:cNvCxnSpPr>
          <p:nvPr/>
        </p:nvCxnSpPr>
        <p:spPr>
          <a:xfrm flipV="1">
            <a:off x="4772319" y="3572759"/>
            <a:ext cx="0" cy="116106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54F8BD51-CC8E-4918-ABF1-69237121028F}"/>
              </a:ext>
            </a:extLst>
          </p:cNvPr>
          <p:cNvSpPr/>
          <p:nvPr/>
        </p:nvSpPr>
        <p:spPr>
          <a:xfrm>
            <a:off x="2362200" y="2133600"/>
            <a:ext cx="2895598" cy="372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28DB920-9EC2-455E-986D-99FDF8AB36BA}"/>
              </a:ext>
            </a:extLst>
          </p:cNvPr>
          <p:cNvSpPr/>
          <p:nvPr/>
        </p:nvSpPr>
        <p:spPr>
          <a:xfrm>
            <a:off x="2514600" y="2580587"/>
            <a:ext cx="2895598" cy="372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855B0AB-DC8C-43F9-ADEF-FDB03E62C18B}"/>
              </a:ext>
            </a:extLst>
          </p:cNvPr>
          <p:cNvSpPr/>
          <p:nvPr/>
        </p:nvSpPr>
        <p:spPr>
          <a:xfrm>
            <a:off x="2971802" y="3008722"/>
            <a:ext cx="2895598" cy="372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909619-9D8F-4FDA-81AC-8988A6A31AA2}"/>
              </a:ext>
            </a:extLst>
          </p:cNvPr>
          <p:cNvSpPr txBox="1"/>
          <p:nvPr/>
        </p:nvSpPr>
        <p:spPr>
          <a:xfrm>
            <a:off x="5256567" y="5710535"/>
            <a:ext cx="304923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J</a:t>
            </a:r>
            <a:r>
              <a:rPr lang="en-US" sz="2400" baseline="-25000" dirty="0"/>
              <a:t>C </a:t>
            </a:r>
            <a:r>
              <a:rPr lang="en-US" sz="2400" dirty="0"/>
              <a:t>(30 T) &gt; 5200 A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∙mm</a:t>
            </a:r>
            <a:r>
              <a:rPr lang="en-US" sz="2400" baseline="30000" dirty="0">
                <a:latin typeface="+mj-lt"/>
                <a:cs typeface="Times New Roman" panose="02020603050405020304" pitchFamily="18" charset="0"/>
              </a:rPr>
              <a:t>-2</a:t>
            </a:r>
            <a:endParaRPr lang="en-US" sz="2400" baseline="30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831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E7E56-F3D7-4E12-9DAE-93F179F0B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0BEB1-DDAF-428A-B79C-A11F76254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dirty="0"/>
              <a:t>[1] 	E. J. </a:t>
            </a:r>
            <a:r>
              <a:rPr lang="en-US" sz="2400" dirty="0" err="1"/>
              <a:t>McNiff</a:t>
            </a:r>
            <a:r>
              <a:rPr lang="en-US" sz="2400" dirty="0"/>
              <a:t>, B. L. Brandt, S. </a:t>
            </a:r>
            <a:r>
              <a:rPr lang="en-US" sz="2400" dirty="0" err="1"/>
              <a:t>Foner</a:t>
            </a:r>
            <a:r>
              <a:rPr lang="en-US" sz="2400" dirty="0"/>
              <a:t>, L. G. Rubin, and R. J. </a:t>
            </a:r>
            <a:r>
              <a:rPr lang="en-US" sz="2400" dirty="0" err="1"/>
              <a:t>Weggel</a:t>
            </a:r>
            <a:r>
              <a:rPr lang="en-US" sz="2400" dirty="0"/>
              <a:t>, “Temperature anomalies observed in liquid </a:t>
            </a:r>
            <a:r>
              <a:rPr lang="en-US" sz="2400" baseline="30000" dirty="0"/>
              <a:t>4</a:t>
            </a:r>
            <a:r>
              <a:rPr lang="en-US" sz="2400" dirty="0"/>
              <a:t>He columns in magnetic fields with field–field‐gradient products &gt;21 T</a:t>
            </a:r>
            <a:r>
              <a:rPr lang="en-US" sz="2400" baseline="30000" dirty="0"/>
              <a:t>2</a:t>
            </a:r>
            <a:r>
              <a:rPr lang="en-US" sz="2400" dirty="0"/>
              <a:t>/cm,” </a:t>
            </a:r>
            <a:r>
              <a:rPr lang="en-US" sz="2400" i="1" dirty="0"/>
              <a:t>Review of Scientific Instruments</a:t>
            </a:r>
            <a:r>
              <a:rPr lang="en-US" sz="2400" dirty="0"/>
              <a:t>, vol. 59, no. 11, pp. 2474–2476, Nov. 1988.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[2]	H. W. </a:t>
            </a:r>
            <a:r>
              <a:rPr lang="en-US" sz="2400" dirty="0" err="1"/>
              <a:t>Weijers</a:t>
            </a:r>
            <a:r>
              <a:rPr lang="en-US" sz="2400" dirty="0"/>
              <a:t> </a:t>
            </a:r>
            <a:r>
              <a:rPr lang="en-US" sz="2400" i="1" dirty="0"/>
              <a:t>et al.</a:t>
            </a:r>
            <a:r>
              <a:rPr lang="en-US" sz="2400" dirty="0"/>
              <a:t>, “High Field Magnets With HTS Conductors,” </a:t>
            </a:r>
            <a:r>
              <a:rPr lang="en-US" sz="2400" i="1" dirty="0"/>
              <a:t>IEEE Transactions on Applied Superconductivity</a:t>
            </a:r>
            <a:r>
              <a:rPr lang="en-US" sz="2400" dirty="0"/>
              <a:t>, vol. 20, no. 3, pp. 576–582, Jun. 2010.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[3]	H. Bai </a:t>
            </a:r>
            <a:r>
              <a:rPr lang="en-US" sz="2400" i="1" dirty="0"/>
              <a:t>et al.</a:t>
            </a:r>
            <a:r>
              <a:rPr lang="en-US" sz="2400" dirty="0"/>
              <a:t>, “Impact of Trapped Helium Gas Bubble in Liquid Helium on the Cooling in High Magnetic Field,” </a:t>
            </a:r>
            <a:r>
              <a:rPr lang="en-US" sz="2400" i="1" dirty="0"/>
              <a:t>IEEE Transactions on Applied Superconductivity</a:t>
            </a:r>
            <a:r>
              <a:rPr lang="en-US" sz="2400" dirty="0"/>
              <a:t>, vol. 25, no. 3, pp. 1–4, Jun. 2015.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[4]	V. </a:t>
            </a:r>
            <a:r>
              <a:rPr lang="en-US" sz="2400" dirty="0" err="1"/>
              <a:t>Braccini</a:t>
            </a:r>
            <a:r>
              <a:rPr lang="en-US" sz="2400" dirty="0"/>
              <a:t> </a:t>
            </a:r>
            <a:r>
              <a:rPr lang="en-US" sz="2400" i="1" dirty="0"/>
              <a:t>et al.</a:t>
            </a:r>
            <a:r>
              <a:rPr lang="en-US" sz="2400" dirty="0"/>
              <a:t>, “Properties of recent IBAD–MOCVD coated conductors relevant to their high field, low temperature magnet use,” </a:t>
            </a:r>
            <a:r>
              <a:rPr lang="en-US" sz="2400" i="1" dirty="0" err="1"/>
              <a:t>Supercond</a:t>
            </a:r>
            <a:r>
              <a:rPr lang="en-US" sz="2400" i="1" dirty="0"/>
              <a:t>. Sci. Technol.</a:t>
            </a:r>
            <a:r>
              <a:rPr lang="en-US" sz="2400" dirty="0"/>
              <a:t>, vol. 24, no. 3, p. 035001, 2011.</a:t>
            </a:r>
          </a:p>
          <a:p>
            <a:pPr marL="0" indent="0">
              <a:buNone/>
            </a:pPr>
            <a:endParaRPr lang="en-US" sz="2400" dirty="0">
              <a:effectLst/>
            </a:endParaRPr>
          </a:p>
          <a:p>
            <a:pPr marL="0" indent="0">
              <a:buNone/>
            </a:pPr>
            <a:r>
              <a:rPr lang="en-US" sz="2400" dirty="0"/>
              <a:t>[5]	D. </a:t>
            </a:r>
            <a:r>
              <a:rPr lang="en-US" sz="2400" dirty="0" err="1"/>
              <a:t>Abraimov</a:t>
            </a:r>
            <a:r>
              <a:rPr lang="en-US" sz="2400" dirty="0"/>
              <a:t> et. al., ASC 2014 slides</a:t>
            </a:r>
            <a:endParaRPr lang="en-US" sz="2400" dirty="0">
              <a:effectLst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82626-1E55-4F5B-8D49-125561D16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Jan. 17,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C6CA0-C478-428D-9413-29DAA2603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US-MDP meeting - M. D. Brown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E2E06-CBCE-4785-BBC5-1EF6C149C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739C-AC91-4400-B5B4-CB17DD727C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76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C7E1E-6868-42F8-BC12-C91FC4D3D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" y="50076"/>
            <a:ext cx="7034349" cy="936480"/>
          </a:xfrm>
        </p:spPr>
        <p:txBody>
          <a:bodyPr/>
          <a:lstStyle/>
          <a:p>
            <a:r>
              <a:rPr lang="en-US"/>
              <a:t>Acknowledgements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63062-E8EF-4B34-AC79-432C64BE8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This work was supported by a grant from the </a:t>
            </a:r>
            <a:r>
              <a:rPr lang="en-US" b="1" dirty="0"/>
              <a:t>US Department of Energy, Office of High Energy Physics (DE-SC0010421)</a:t>
            </a:r>
            <a:r>
              <a:rPr lang="en-US" dirty="0"/>
              <a:t>, from the NHMFL, which is supported by the </a:t>
            </a:r>
            <a:r>
              <a:rPr lang="en-US" b="1" dirty="0"/>
              <a:t>NSF</a:t>
            </a:r>
            <a:r>
              <a:rPr lang="en-US" dirty="0"/>
              <a:t> under </a:t>
            </a:r>
            <a:r>
              <a:rPr lang="en-US" b="1" dirty="0"/>
              <a:t>NSF/DMR-1644779</a:t>
            </a:r>
            <a:r>
              <a:rPr lang="en-US" dirty="0"/>
              <a:t>,</a:t>
            </a:r>
            <a:r>
              <a:rPr lang="en-US" b="1" dirty="0"/>
              <a:t> </a:t>
            </a:r>
            <a:r>
              <a:rPr lang="en-US" dirty="0"/>
              <a:t>and by the </a:t>
            </a:r>
            <a:r>
              <a:rPr lang="en-US" b="1" dirty="0"/>
              <a:t>State of Florida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Technical support from Y. Oz &amp; V. Griffin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23281-DA63-4F82-85BD-6BD4B66AED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81820"/>
            <a:ext cx="2133600" cy="274638"/>
          </a:xfrm>
        </p:spPr>
        <p:txBody>
          <a:bodyPr/>
          <a:lstStyle/>
          <a:p>
            <a:r>
              <a:rPr lang="en-US"/>
              <a:t>Jan. 17,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7D59D-AF44-457E-A0E4-D1E6FFB23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583362"/>
            <a:ext cx="2895600" cy="273096"/>
          </a:xfrm>
        </p:spPr>
        <p:txBody>
          <a:bodyPr/>
          <a:lstStyle/>
          <a:p>
            <a:r>
              <a:rPr lang="en-US"/>
              <a:t>US-MDP meeting - M. D. Brown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28CD5-D04A-4C36-A362-FE25783F3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83362"/>
            <a:ext cx="2133600" cy="274638"/>
          </a:xfrm>
        </p:spPr>
        <p:txBody>
          <a:bodyPr/>
          <a:lstStyle/>
          <a:p>
            <a:fld id="{77CF739C-AC91-4400-B5B4-CB17DD727CBB}" type="slidenum">
              <a:rPr lang="en-US" smtClean="0"/>
              <a:t>14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4636B45-05A5-4CD4-85DA-AAD229436CE7}"/>
              </a:ext>
            </a:extLst>
          </p:cNvPr>
          <p:cNvGrpSpPr/>
          <p:nvPr/>
        </p:nvGrpSpPr>
        <p:grpSpPr>
          <a:xfrm>
            <a:off x="1386038" y="3657600"/>
            <a:ext cx="6371924" cy="1831206"/>
            <a:chOff x="1386038" y="3657600"/>
            <a:chExt cx="6371924" cy="183120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3C907B3-5993-4EC7-8472-074DA4FD9D1D}"/>
                </a:ext>
              </a:extLst>
            </p:cNvPr>
            <p:cNvGrpSpPr/>
            <p:nvPr/>
          </p:nvGrpSpPr>
          <p:grpSpPr>
            <a:xfrm>
              <a:off x="1386038" y="3657600"/>
              <a:ext cx="6371924" cy="1828800"/>
              <a:chOff x="1371600" y="3657600"/>
              <a:chExt cx="6371924" cy="1828800"/>
            </a:xfrm>
          </p:grpSpPr>
          <p:pic>
            <p:nvPicPr>
              <p:cNvPr id="2050" name="Picture 2" descr="DOE logo">
                <a:extLst>
                  <a:ext uri="{FF2B5EF4-FFF2-40B4-BE49-F238E27FC236}">
                    <a16:creationId xmlns:a16="http://schemas.microsoft.com/office/drawing/2014/main" id="{716450B3-F247-46CA-AC83-E792B49064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978" t="9890" r="25275" b="10988"/>
              <a:stretch/>
            </p:blipFill>
            <p:spPr bwMode="auto">
              <a:xfrm>
                <a:off x="1371600" y="3657600"/>
                <a:ext cx="1828800" cy="1828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2" name="Picture 4" descr="https://www.nsf.gov/images/logos/NSF_4-Color_bitmap_Logo.png">
                <a:extLst>
                  <a:ext uri="{FF2B5EF4-FFF2-40B4-BE49-F238E27FC236}">
                    <a16:creationId xmlns:a16="http://schemas.microsoft.com/office/drawing/2014/main" id="{621522A2-155C-4E34-ADD0-391089A1E1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2" t="2223" r="1474" b="1473"/>
              <a:stretch/>
            </p:blipFill>
            <p:spPr bwMode="auto">
              <a:xfrm>
                <a:off x="5914724" y="3660037"/>
                <a:ext cx="1828800" cy="18239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054" name="Picture 6" descr="Seal of Florida.svg">
              <a:extLst>
                <a:ext uri="{FF2B5EF4-FFF2-40B4-BE49-F238E27FC236}">
                  <a16:creationId xmlns:a16="http://schemas.microsoft.com/office/drawing/2014/main" id="{2ED98BBA-A4D3-49BE-B775-CA7EC4637D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3660006"/>
              <a:ext cx="182880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30894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Jan. 17,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US-MDP meeting - M. D. Brown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739C-AC91-4400-B5B4-CB17DD727C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5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3DF10-8C6D-4DB3-BBBD-F03501CBC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 bubble effect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F3573-E6BF-4B95-9CA2-A8FE980F7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Jan. 17,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94D6B-9A63-4C41-ADBE-3A4324FEB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US-MDP meeting - M. D. Brown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35879-C3C9-4367-9BA3-EE08E57DA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739C-AC91-4400-B5B4-CB17DD727CBB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754D181-CD69-4C5E-973B-20330E881C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143000"/>
                <a:ext cx="519533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&lt;−21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∕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754D181-CD69-4C5E-973B-20330E881C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143000"/>
                <a:ext cx="5195333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71269183-8FD8-4660-9E08-801BB4244B06}"/>
              </a:ext>
            </a:extLst>
          </p:cNvPr>
          <p:cNvGrpSpPr/>
          <p:nvPr/>
        </p:nvGrpSpPr>
        <p:grpSpPr>
          <a:xfrm>
            <a:off x="2695572" y="2515727"/>
            <a:ext cx="3746083" cy="3124200"/>
            <a:chOff x="498936" y="1600200"/>
            <a:chExt cx="3746083" cy="31242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37D57BE-8F95-48F8-9DBB-68033C929C06}"/>
                </a:ext>
              </a:extLst>
            </p:cNvPr>
            <p:cNvGrpSpPr/>
            <p:nvPr/>
          </p:nvGrpSpPr>
          <p:grpSpPr>
            <a:xfrm>
              <a:off x="2438400" y="1600200"/>
              <a:ext cx="1806619" cy="3124200"/>
              <a:chOff x="2411645" y="1524000"/>
              <a:chExt cx="1806619" cy="3124200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6D045F76-C0B7-444C-9D6B-61E1F7E8E2F9}"/>
                  </a:ext>
                </a:extLst>
              </p:cNvPr>
              <p:cNvGrpSpPr/>
              <p:nvPr/>
            </p:nvGrpSpPr>
            <p:grpSpPr>
              <a:xfrm>
                <a:off x="2411645" y="1524000"/>
                <a:ext cx="1806619" cy="3124200"/>
                <a:chOff x="2411645" y="1524000"/>
                <a:chExt cx="1806619" cy="3124200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5C9CCDFC-EC44-4A73-B252-2A1F156E8F60}"/>
                    </a:ext>
                  </a:extLst>
                </p:cNvPr>
                <p:cNvCxnSpPr/>
                <p:nvPr/>
              </p:nvCxnSpPr>
              <p:spPr>
                <a:xfrm>
                  <a:off x="3086492" y="1524000"/>
                  <a:ext cx="0" cy="3124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B416AC1-EE8C-4B1D-AABB-DCEFBADACB68}"/>
                    </a:ext>
                  </a:extLst>
                </p:cNvPr>
                <p:cNvCxnSpPr/>
                <p:nvPr/>
              </p:nvCxnSpPr>
              <p:spPr>
                <a:xfrm>
                  <a:off x="3553119" y="1524000"/>
                  <a:ext cx="0" cy="3124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22557A3D-0A6C-438C-85D8-B134C29885D8}"/>
                    </a:ext>
                  </a:extLst>
                </p:cNvPr>
                <p:cNvSpPr/>
                <p:nvPr/>
              </p:nvSpPr>
              <p:spPr>
                <a:xfrm>
                  <a:off x="3581400" y="1892430"/>
                  <a:ext cx="636864" cy="238734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BB19B3B3-DD5A-4E43-9A88-7202F4E1445A}"/>
                    </a:ext>
                  </a:extLst>
                </p:cNvPr>
                <p:cNvSpPr/>
                <p:nvPr/>
              </p:nvSpPr>
              <p:spPr>
                <a:xfrm>
                  <a:off x="2411645" y="1892430"/>
                  <a:ext cx="636864" cy="238734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B2FDE8B-1FB1-460C-9423-1BA3F2CF1892}"/>
                  </a:ext>
                </a:extLst>
              </p:cNvPr>
              <p:cNvSpPr/>
              <p:nvPr/>
            </p:nvSpPr>
            <p:spPr>
              <a:xfrm>
                <a:off x="3263223" y="3047607"/>
                <a:ext cx="103462" cy="7698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7A87B64-CF23-4DCF-AF31-B1F1544A8A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11645" y="1892430"/>
                <a:ext cx="630005" cy="2377945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60F06DDD-B5EA-4577-B299-AC0E856ACD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11645" y="1892300"/>
                <a:ext cx="626830" cy="2378075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8556E6E2-73AD-437F-9AE0-099A58D1DE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6164" y="1895602"/>
                <a:ext cx="630005" cy="2377945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36B90ABB-9CEA-48FF-A369-311A8294BED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86164" y="1895472"/>
                <a:ext cx="626830" cy="2378075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5C22CF19-5671-495D-B7D9-A07920908312}"/>
                  </a:ext>
                </a:extLst>
              </p:cNvPr>
              <p:cNvSpPr/>
              <p:nvPr/>
            </p:nvSpPr>
            <p:spPr>
              <a:xfrm>
                <a:off x="2717785" y="1752600"/>
                <a:ext cx="1194339" cy="915186"/>
              </a:xfrm>
              <a:prstGeom prst="ellipse">
                <a:avLst/>
              </a:prstGeom>
              <a:solidFill>
                <a:srgbClr val="00B0F0">
                  <a:alpha val="5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1E07B87-5406-4A3F-9CF0-21445392E47D}"/>
                </a:ext>
              </a:extLst>
            </p:cNvPr>
            <p:cNvCxnSpPr/>
            <p:nvPr/>
          </p:nvCxnSpPr>
          <p:spPr>
            <a:xfrm flipV="1">
              <a:off x="1905000" y="2438400"/>
              <a:ext cx="533400" cy="228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9D493D0-F7F5-4E16-8F82-08468B1490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05000" y="3194785"/>
              <a:ext cx="1368124" cy="5863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DEBD677-1F76-49B2-B564-232C920D8E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05000" y="3812865"/>
              <a:ext cx="1415716" cy="60673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50F7E0F-C2A5-4E06-9E61-3FCB6206A4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05000" y="2514600"/>
              <a:ext cx="1368124" cy="5863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885B47D-BFC1-4378-A254-4931A147B90C}"/>
                </a:ext>
              </a:extLst>
            </p:cNvPr>
            <p:cNvSpPr txBox="1"/>
            <p:nvPr/>
          </p:nvSpPr>
          <p:spPr>
            <a:xfrm>
              <a:off x="1001027" y="1933875"/>
              <a:ext cx="887840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45720" tIns="0" rIns="45720" bIns="0" rtlCol="0">
              <a:spAutoFit/>
            </a:bodyPr>
            <a:lstStyle/>
            <a:p>
              <a:pPr algn="r"/>
              <a:r>
                <a:rPr lang="en-US" dirty="0"/>
                <a:t>31 T </a:t>
              </a:r>
              <a:br>
                <a:rPr lang="en-US" dirty="0"/>
              </a:br>
              <a:r>
                <a:rPr lang="en-US" dirty="0"/>
                <a:t>resistive </a:t>
              </a:r>
              <a:br>
                <a:rPr lang="en-US" dirty="0"/>
              </a:br>
              <a:r>
                <a:rPr lang="en-US" dirty="0"/>
                <a:t>magnet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B634C2F-9EE3-49F8-837E-9D0AF8C6630A}"/>
                </a:ext>
              </a:extLst>
            </p:cNvPr>
            <p:cNvSpPr txBox="1"/>
            <p:nvPr/>
          </p:nvSpPr>
          <p:spPr>
            <a:xfrm>
              <a:off x="498936" y="2897643"/>
              <a:ext cx="1389931" cy="5539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45720" tIns="0" rIns="45720" bIns="0" rtlCol="0">
              <a:spAutoFit/>
            </a:bodyPr>
            <a:lstStyle/>
            <a:p>
              <a:pPr algn="r"/>
              <a:r>
                <a:rPr lang="en-US" dirty="0"/>
                <a:t>Region of </a:t>
              </a:r>
              <a:r>
                <a:rPr lang="en-US" dirty="0" err="1"/>
                <a:t>LHe</a:t>
              </a:r>
              <a:br>
                <a:rPr lang="en-US" dirty="0"/>
              </a:br>
              <a:r>
                <a:rPr lang="en-US" dirty="0"/>
                <a:t>expulsion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F60080A-59AF-475C-A451-40221D4B2A2D}"/>
                </a:ext>
              </a:extLst>
            </p:cNvPr>
            <p:cNvSpPr txBox="1"/>
            <p:nvPr/>
          </p:nvSpPr>
          <p:spPr>
            <a:xfrm>
              <a:off x="1036711" y="3600650"/>
              <a:ext cx="852156" cy="5539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45720" tIns="0" rIns="45720" bIns="0" rtlCol="0">
              <a:spAutoFit/>
            </a:bodyPr>
            <a:lstStyle/>
            <a:p>
              <a:pPr algn="r"/>
              <a:r>
                <a:rPr lang="en-US" dirty="0"/>
                <a:t>Sample </a:t>
              </a:r>
              <a:br>
                <a:rPr lang="en-US" dirty="0"/>
              </a:br>
              <a:r>
                <a:rPr lang="en-US" dirty="0"/>
                <a:t>position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E9756A9-1C0A-469A-9994-C708EB19F329}"/>
                </a:ext>
              </a:extLst>
            </p:cNvPr>
            <p:cNvSpPr txBox="1"/>
            <p:nvPr/>
          </p:nvSpPr>
          <p:spPr>
            <a:xfrm>
              <a:off x="1357118" y="4331185"/>
              <a:ext cx="531749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45720" tIns="0" rIns="45720" bIns="0" rtlCol="0">
              <a:spAutoFit/>
            </a:bodyPr>
            <a:lstStyle/>
            <a:p>
              <a:pPr algn="r"/>
              <a:r>
                <a:rPr lang="en-US" dirty="0"/>
                <a:t>Bore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41F7B9D7-D0C5-4098-B0F4-DB40DEE3D784}"/>
              </a:ext>
            </a:extLst>
          </p:cNvPr>
          <p:cNvSpPr/>
          <p:nvPr/>
        </p:nvSpPr>
        <p:spPr>
          <a:xfrm>
            <a:off x="1520613" y="1829927"/>
            <a:ext cx="6096000" cy="449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34427CF-9F2E-4074-AEE6-2DA13711E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906540"/>
            <a:ext cx="5327226" cy="434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03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ED50F-CEA6-49BF-B093-D963A81A1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Bi-2212  is important for high field magnet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A9B88-907A-4E71-9A5F-FFC0814CD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56388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Bi-2212 is the only HTS taking the form of common LTS conductors:</a:t>
            </a:r>
          </a:p>
          <a:p>
            <a:pPr lvl="1"/>
            <a:r>
              <a:rPr lang="en-US" sz="2000" dirty="0"/>
              <a:t>Round wire</a:t>
            </a:r>
          </a:p>
          <a:p>
            <a:pPr lvl="1"/>
            <a:r>
              <a:rPr lang="en-US" sz="2000" dirty="0"/>
              <a:t>Multifilament</a:t>
            </a:r>
          </a:p>
          <a:p>
            <a:pPr lvl="1"/>
            <a:r>
              <a:rPr lang="en-US" sz="2000" dirty="0"/>
              <a:t>Macroscopically isotropic</a:t>
            </a:r>
          </a:p>
          <a:p>
            <a:pPr lvl="1"/>
            <a:r>
              <a:rPr lang="en-US" sz="2000" dirty="0"/>
              <a:t>Twisted</a:t>
            </a:r>
          </a:p>
          <a:p>
            <a:pPr lvl="1"/>
            <a:r>
              <a:rPr lang="en-US" sz="2000" b="1" dirty="0"/>
              <a:t>Can be Rutherford cabled</a:t>
            </a:r>
          </a:p>
          <a:p>
            <a:endParaRPr lang="en-US" sz="2400" dirty="0"/>
          </a:p>
          <a:p>
            <a:r>
              <a:rPr lang="en-US" sz="2400" dirty="0"/>
              <a:t>…but unlike it’s </a:t>
            </a:r>
            <a:r>
              <a:rPr lang="en-US" sz="2800" dirty="0"/>
              <a:t>LTS</a:t>
            </a:r>
            <a:r>
              <a:rPr lang="en-US" sz="2400" dirty="0"/>
              <a:t> counterparts</a:t>
            </a:r>
          </a:p>
          <a:p>
            <a:pPr lvl="1"/>
            <a:r>
              <a:rPr lang="en-US" sz="2000" i="1" dirty="0" err="1"/>
              <a:t>H</a:t>
            </a:r>
            <a:r>
              <a:rPr lang="en-US" sz="2000" i="1" baseline="-25000" dirty="0" err="1"/>
              <a:t>irr</a:t>
            </a:r>
            <a:r>
              <a:rPr lang="en-US" sz="2000" dirty="0"/>
              <a:t> &gt;&gt; 24 T</a:t>
            </a:r>
          </a:p>
          <a:p>
            <a:pPr lvl="1"/>
            <a:r>
              <a:rPr lang="en-US" sz="2000" dirty="0"/>
              <a:t>Low magnetization</a:t>
            </a:r>
          </a:p>
          <a:p>
            <a:pPr lvl="1"/>
            <a:endParaRPr lang="en-US" sz="2000" dirty="0"/>
          </a:p>
          <a:p>
            <a:r>
              <a:rPr lang="en-US" sz="2800" dirty="0"/>
              <a:t>High field magnet applications:</a:t>
            </a:r>
          </a:p>
          <a:p>
            <a:pPr lvl="1"/>
            <a:r>
              <a:rPr lang="en-US" sz="2000" dirty="0"/>
              <a:t>General purpose high field research magnets</a:t>
            </a:r>
          </a:p>
          <a:p>
            <a:pPr lvl="1"/>
            <a:r>
              <a:rPr lang="en-US" sz="2000" dirty="0"/>
              <a:t>Nuclear Magnetic Resonance (NMR)</a:t>
            </a:r>
          </a:p>
          <a:p>
            <a:pPr lvl="1"/>
            <a:r>
              <a:rPr lang="en-US" sz="2000" dirty="0"/>
              <a:t>Next generation of particle accelerators</a:t>
            </a:r>
            <a:endParaRPr lang="en-US" sz="600" dirty="0"/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4FC31-F25E-45FD-AB66-45D54FB33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Jan. 17,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B998C-A4F6-4487-BE97-F1C0E6DB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US-MDP meeting - M. D. Brown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F54CD-ABBA-49D5-B0E3-C28214DF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739C-AC91-4400-B5B4-CB17DD727CBB}" type="slidenum">
              <a:rPr lang="en-US" smtClean="0"/>
              <a:t>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287E18-163F-4E31-9215-39AB0B7A0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935" y="1162203"/>
            <a:ext cx="3071230" cy="302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5638800" y="4474824"/>
            <a:ext cx="3111500" cy="1754326"/>
            <a:chOff x="5694865" y="4398624"/>
            <a:chExt cx="3111500" cy="1754326"/>
          </a:xfrm>
        </p:grpSpPr>
        <p:sp>
          <p:nvSpPr>
            <p:cNvPr id="9" name="Rectangle 8"/>
            <p:cNvSpPr/>
            <p:nvPr/>
          </p:nvSpPr>
          <p:spPr>
            <a:xfrm>
              <a:off x="5694865" y="4711700"/>
              <a:ext cx="3111500" cy="14097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694865" y="4398624"/>
              <a:ext cx="3111500" cy="175432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Relevant US-MDP Goals:</a:t>
              </a:r>
            </a:p>
            <a:p>
              <a:pPr algn="ctr"/>
              <a:r>
                <a:rPr lang="en-US" dirty="0"/>
                <a:t>Investigation of  the fundamental limits of superconducting materials for use in future high field HTS accelerators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3124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5912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Why?</a:t>
            </a:r>
          </a:p>
          <a:p>
            <a:pPr>
              <a:buFontTx/>
              <a:buChar char="-"/>
            </a:pPr>
            <a:r>
              <a:rPr lang="en-US" sz="2400" dirty="0"/>
              <a:t>We’ve had 9 years of development by DOE-HEP </a:t>
            </a:r>
          </a:p>
          <a:p>
            <a:pPr lvl="1">
              <a:buFontTx/>
              <a:buChar char="-"/>
            </a:pPr>
            <a:r>
              <a:rPr lang="en-US" sz="2000" dirty="0"/>
              <a:t>a variety of wires with a wide range of </a:t>
            </a:r>
            <a:r>
              <a:rPr lang="en-US" sz="2000" i="1" dirty="0"/>
              <a:t>J</a:t>
            </a:r>
            <a:r>
              <a:rPr lang="en-US" sz="2000" i="1" baseline="-25000" dirty="0"/>
              <a:t>C</a:t>
            </a:r>
            <a:r>
              <a:rPr lang="en-US" sz="2000" i="1" dirty="0"/>
              <a:t>(B)</a:t>
            </a:r>
          </a:p>
          <a:p>
            <a:pPr lvl="1">
              <a:buFontTx/>
              <a:buChar char="-"/>
            </a:pPr>
            <a:r>
              <a:rPr lang="en-US" sz="2000" dirty="0"/>
              <a:t>We believe J</a:t>
            </a:r>
            <a:r>
              <a:rPr lang="en-US" sz="2000" baseline="-25000" dirty="0"/>
              <a:t>C </a:t>
            </a:r>
            <a:r>
              <a:rPr lang="en-US" sz="2000" dirty="0"/>
              <a:t>(B) differences are due to connectivity</a:t>
            </a:r>
          </a:p>
          <a:p>
            <a:pPr>
              <a:buFontTx/>
              <a:buChar char="-"/>
            </a:pPr>
            <a:r>
              <a:rPr lang="en-US" sz="2400" dirty="0"/>
              <a:t>Bi-2212 is now ready for applications in the 20 T – 30 T range. </a:t>
            </a:r>
          </a:p>
          <a:p>
            <a:pPr lvl="1">
              <a:buFontTx/>
              <a:buChar char="-"/>
            </a:pPr>
            <a:r>
              <a:rPr lang="en-US" sz="2000" b="1" dirty="0"/>
              <a:t>We need up-to-date info on </a:t>
            </a:r>
            <a:r>
              <a:rPr lang="en-US" sz="2000" b="1" i="1" dirty="0"/>
              <a:t>J</a:t>
            </a:r>
            <a:r>
              <a:rPr lang="en-US" sz="2000" b="1" i="1" baseline="-25000" dirty="0"/>
              <a:t>C</a:t>
            </a:r>
            <a:r>
              <a:rPr lang="en-US" sz="2000" b="1" i="1" dirty="0"/>
              <a:t>(B)</a:t>
            </a:r>
            <a:r>
              <a:rPr lang="en-US" sz="2000" b="1" dirty="0"/>
              <a:t> for Bi-2212</a:t>
            </a:r>
          </a:p>
          <a:p>
            <a:pPr lvl="1">
              <a:buFontTx/>
              <a:buChar char="-"/>
            </a:pPr>
            <a:endParaRPr lang="en-US" sz="2000" dirty="0"/>
          </a:p>
          <a:p>
            <a:pPr marL="0" indent="0">
              <a:buNone/>
            </a:pPr>
            <a:r>
              <a:rPr lang="en-US" sz="2400" b="1" dirty="0"/>
              <a:t>How?</a:t>
            </a:r>
          </a:p>
          <a:p>
            <a:pPr>
              <a:buFontTx/>
              <a:buChar char="-"/>
            </a:pPr>
            <a:r>
              <a:rPr lang="en-US" sz="2400" dirty="0"/>
              <a:t>Taking</a:t>
            </a:r>
            <a:r>
              <a:rPr lang="en-US" sz="2400" i="1" dirty="0"/>
              <a:t> J</a:t>
            </a:r>
            <a:r>
              <a:rPr lang="en-US" sz="2400" i="1" baseline="-25000" dirty="0"/>
              <a:t>C</a:t>
            </a:r>
            <a:r>
              <a:rPr lang="en-US" sz="2400" i="1" dirty="0"/>
              <a:t>(B)</a:t>
            </a:r>
            <a:r>
              <a:rPr lang="en-US" sz="2400" dirty="0"/>
              <a:t> measurements up to 31 T</a:t>
            </a:r>
          </a:p>
          <a:p>
            <a:pPr lvl="1">
              <a:buFontTx/>
              <a:buChar char="-"/>
            </a:pPr>
            <a:r>
              <a:rPr lang="en-US" sz="2000" dirty="0"/>
              <a:t>fitting to functional forms</a:t>
            </a:r>
          </a:p>
          <a:p>
            <a:pPr>
              <a:buFontTx/>
              <a:buChar char="-"/>
            </a:pPr>
            <a:r>
              <a:rPr lang="en-US" sz="2400" dirty="0"/>
              <a:t>VSM measurements ranging from 4.2 to 20 K.</a:t>
            </a:r>
          </a:p>
          <a:p>
            <a:pPr lvl="1">
              <a:buFontTx/>
              <a:buChar char="-"/>
            </a:pPr>
            <a:r>
              <a:rPr lang="en-US" sz="2000" dirty="0"/>
              <a:t>To probe vortex pinning differences between wire types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C08F98-67B2-4CC4-ADFA-75311D1DD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US-MDP meeting - M. D. Brown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BB465-7A27-4F48-98DF-16A61E5D1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Jan. 17,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B636FB-F5E9-4AB1-B068-930C14959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739C-AC91-4400-B5B4-CB17DD727CBB}" type="slidenum">
              <a:rPr lang="en-US" smtClean="0"/>
              <a:t>3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1574460-04F3-4DD4-8CD8-FD45C0416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What is causing such large </a:t>
            </a:r>
            <a:r>
              <a:rPr lang="en-US" sz="3200" i="1" dirty="0"/>
              <a:t>J</a:t>
            </a:r>
            <a:r>
              <a:rPr lang="en-US" sz="3200" i="1" baseline="-25000" dirty="0"/>
              <a:t>C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variations over the last decade?</a:t>
            </a:r>
          </a:p>
        </p:txBody>
      </p:sp>
    </p:spTree>
    <p:extLst>
      <p:ext uri="{BB962C8B-B14F-4D97-AF65-F5344CB8AC3E}">
        <p14:creationId xmlns:p14="http://schemas.microsoft.com/office/powerpoint/2010/main" val="3723402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114380"/>
                <a:ext cx="8839200" cy="55912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/>
                  <a:t>What?</a:t>
                </a:r>
              </a:p>
              <a:p>
                <a:pPr marL="457200" lvl="1" indent="-457200">
                  <a:buFontTx/>
                  <a:buChar char="-"/>
                </a:pPr>
                <a:r>
                  <a:rPr lang="en-US" dirty="0"/>
                  <a:t>All samples obey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∝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dirty="0"/>
                  <a:t> between 3 T and 19 T.</a:t>
                </a:r>
              </a:p>
              <a:p>
                <a:pPr marL="457200" lvl="1" indent="-457200">
                  <a:buFontTx/>
                  <a:buChar char="-"/>
                </a:pPr>
                <a:r>
                  <a:rPr lang="en-US" dirty="0"/>
                  <a:t>There is evidence that Bi-2212 may obey up to 31 T.</a:t>
                </a:r>
              </a:p>
              <a:p>
                <a:pPr marL="457200" lvl="1" indent="-457200">
                  <a:buFontTx/>
                  <a:buChar char="-"/>
                </a:pPr>
                <a:r>
                  <a:rPr lang="en-US" i="1" dirty="0">
                    <a:sym typeface="Symbol"/>
                  </a:rPr>
                  <a:t></a:t>
                </a:r>
                <a:r>
                  <a:rPr lang="en-US" dirty="0">
                    <a:sym typeface="Symbol"/>
                  </a:rPr>
                  <a:t> for all samples are quite similar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b="1" dirty="0"/>
                  <a:t>So What?</a:t>
                </a:r>
              </a:p>
              <a:p>
                <a:pPr>
                  <a:buFontTx/>
                  <a:buChar char="-"/>
                </a:pPr>
                <a:r>
                  <a:rPr lang="en-US" sz="2800" dirty="0"/>
                  <a:t>We ascribe the differences in </a:t>
                </a:r>
                <a:r>
                  <a:rPr lang="en-US" sz="2800" i="1" dirty="0"/>
                  <a:t>J</a:t>
                </a:r>
                <a:r>
                  <a:rPr lang="en-US" sz="2800" i="1" baseline="-25000" dirty="0"/>
                  <a:t>C</a:t>
                </a:r>
                <a:r>
                  <a:rPr lang="en-US" sz="2800" i="1" dirty="0"/>
                  <a:t>(B)</a:t>
                </a:r>
                <a:r>
                  <a:rPr lang="en-US" sz="2800" dirty="0"/>
                  <a:t> to connectivity </a:t>
                </a:r>
              </a:p>
              <a:p>
                <a:pPr lvl="1">
                  <a:buFontTx/>
                  <a:buChar char="-"/>
                </a:pPr>
                <a:r>
                  <a:rPr lang="en-US" sz="2400" dirty="0"/>
                  <a:t>alters the effective cross section of each sample</a:t>
                </a:r>
              </a:p>
              <a:p>
                <a:pPr>
                  <a:buFontTx/>
                  <a:buChar char="-"/>
                </a:pPr>
                <a:r>
                  <a:rPr lang="en-US" sz="2800" dirty="0"/>
                  <a:t>We propose that a low field data fit could predict the </a:t>
                </a:r>
                <a:r>
                  <a:rPr lang="en-US" sz="2800" i="1" dirty="0"/>
                  <a:t>J</a:t>
                </a:r>
                <a:r>
                  <a:rPr lang="en-US" sz="2800" i="1" baseline="-25000" dirty="0"/>
                  <a:t>C</a:t>
                </a:r>
                <a:r>
                  <a:rPr lang="en-US" sz="2800" i="1" dirty="0"/>
                  <a:t>(B)</a:t>
                </a:r>
                <a:r>
                  <a:rPr lang="en-US" sz="2800" dirty="0"/>
                  <a:t> behavior </a:t>
                </a:r>
                <a:r>
                  <a:rPr lang="en-US" sz="2800" b="1" dirty="0"/>
                  <a:t>up to 31 T and possibly beyond.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114380"/>
                <a:ext cx="8839200" cy="5591220"/>
              </a:xfrm>
              <a:blipFill>
                <a:blip r:embed="rId3"/>
                <a:stretch>
                  <a:fillRect l="-1448" t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C08F98-67B2-4CC4-ADFA-75311D1DD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US-MDP meeting - M. D. Brown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BB465-7A27-4F48-98DF-16A61E5D1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Jan. 17,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B636FB-F5E9-4AB1-B068-930C14959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739C-AC91-4400-B5B4-CB17DD727CBB}" type="slidenum">
              <a:rPr lang="en-US" smtClean="0"/>
              <a:t>4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31E7C1D-C91D-403C-86E8-E88218253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intrinsic properties of </a:t>
            </a:r>
            <a:br>
              <a:rPr lang="en-US" sz="3200" dirty="0"/>
            </a:br>
            <a:r>
              <a:rPr lang="en-US" sz="3200" dirty="0"/>
              <a:t>Bi-2212 remains unchanged.</a:t>
            </a:r>
          </a:p>
        </p:txBody>
      </p:sp>
    </p:spTree>
    <p:extLst>
      <p:ext uri="{BB962C8B-B14F-4D97-AF65-F5344CB8AC3E}">
        <p14:creationId xmlns:p14="http://schemas.microsoft.com/office/powerpoint/2010/main" val="1681793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16B47E6-3D9E-4A04-B464-F93F065EF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4571999"/>
            <a:ext cx="4343400" cy="2438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/>
              <a:t>Sample Set</a:t>
            </a:r>
          </a:p>
          <a:p>
            <a:pPr>
              <a:buFontTx/>
              <a:buChar char="-"/>
            </a:pPr>
            <a:r>
              <a:rPr lang="en-US" sz="1600" dirty="0"/>
              <a:t>17 samples from OST/B-OST</a:t>
            </a:r>
          </a:p>
          <a:p>
            <a:pPr>
              <a:buFontTx/>
              <a:buChar char="-"/>
            </a:pPr>
            <a:r>
              <a:rPr lang="en-US" sz="1600" dirty="0"/>
              <a:t>10 wire types with 2 architectures</a:t>
            </a:r>
          </a:p>
          <a:p>
            <a:pPr>
              <a:buFontTx/>
              <a:buChar char="-"/>
            </a:pPr>
            <a:r>
              <a:rPr lang="en-US" sz="1600" dirty="0"/>
              <a:t>5 powder types from 3 manufacturers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16B47E6-3D9E-4A04-B464-F93F065EF518}"/>
              </a:ext>
            </a:extLst>
          </p:cNvPr>
          <p:cNvSpPr txBox="1">
            <a:spLocks/>
          </p:cNvSpPr>
          <p:nvPr/>
        </p:nvSpPr>
        <p:spPr>
          <a:xfrm>
            <a:off x="4038600" y="4601673"/>
            <a:ext cx="4800600" cy="2004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/>
              <a:t>Precursor</a:t>
            </a:r>
          </a:p>
          <a:p>
            <a:pPr>
              <a:buFontTx/>
              <a:buChar char="-"/>
            </a:pPr>
            <a:r>
              <a:rPr lang="en-US" sz="1600" dirty="0"/>
              <a:t>521 composition </a:t>
            </a:r>
            <a:br>
              <a:rPr lang="en-US" sz="1600" dirty="0"/>
            </a:br>
            <a:r>
              <a:rPr lang="en-US" sz="1600" dirty="0"/>
              <a:t>(Bi</a:t>
            </a:r>
            <a:r>
              <a:rPr lang="en-US" sz="1600" baseline="-25000" dirty="0"/>
              <a:t>2.17</a:t>
            </a:r>
            <a:r>
              <a:rPr lang="en-US" sz="1600" dirty="0"/>
              <a:t>Sr</a:t>
            </a:r>
            <a:r>
              <a:rPr lang="en-US" sz="1600" baseline="-25000" dirty="0"/>
              <a:t>1.94</a:t>
            </a:r>
            <a:r>
              <a:rPr lang="en-US" sz="1600" dirty="0"/>
              <a:t>Ca</a:t>
            </a:r>
            <a:r>
              <a:rPr lang="en-US" sz="1600" baseline="-25000" dirty="0"/>
              <a:t>0.90</a:t>
            </a:r>
            <a:r>
              <a:rPr lang="en-US" sz="1600" dirty="0"/>
              <a:t>Cu</a:t>
            </a:r>
            <a:r>
              <a:rPr lang="en-US" sz="1600" baseline="-25000" dirty="0"/>
              <a:t>1.98</a:t>
            </a:r>
            <a:r>
              <a:rPr lang="en-US" sz="1600" dirty="0"/>
              <a:t>O</a:t>
            </a:r>
            <a:r>
              <a:rPr lang="en-US" sz="1600" baseline="-25000" dirty="0"/>
              <a:t>X</a:t>
            </a:r>
            <a:r>
              <a:rPr lang="en-US" sz="1600" dirty="0"/>
              <a:t>)</a:t>
            </a:r>
          </a:p>
          <a:p>
            <a:pPr>
              <a:buFontTx/>
              <a:buChar char="-"/>
            </a:pPr>
            <a:r>
              <a:rPr lang="en-US" sz="1600" dirty="0"/>
              <a:t>powder &amp; granulate</a:t>
            </a:r>
          </a:p>
          <a:p>
            <a:pPr>
              <a:buFontTx/>
              <a:buChar char="-"/>
            </a:pPr>
            <a:r>
              <a:rPr lang="en-US" sz="1600" dirty="0"/>
              <a:t>Nexans, </a:t>
            </a:r>
            <a:r>
              <a:rPr lang="en-US" sz="1600" dirty="0" err="1"/>
              <a:t>MetaMateria</a:t>
            </a:r>
            <a:r>
              <a:rPr lang="en-US" sz="1600" dirty="0"/>
              <a:t>, and </a:t>
            </a:r>
            <a:r>
              <a:rPr lang="en-US" sz="1600" dirty="0" err="1"/>
              <a:t>nGimat</a:t>
            </a:r>
            <a:r>
              <a:rPr lang="en-US" sz="1600" dirty="0"/>
              <a:t> included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7A877-7258-4E15-A066-0386F8190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US-MDP meeting - M. D. Brown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9FFB2BD-D740-426A-A275-B8D0A2C17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Jan. 17, 2019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213BB29-8E7C-4191-8130-E735F0115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739C-AC91-4400-B5B4-CB17DD727CBB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66" y="998652"/>
            <a:ext cx="6629938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22718" y="5830669"/>
            <a:ext cx="2634696" cy="64633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Large variation in </a:t>
            </a:r>
            <a:r>
              <a:rPr lang="en-US" i="1" dirty="0"/>
              <a:t>J</a:t>
            </a:r>
            <a:r>
              <a:rPr lang="en-US" i="1" baseline="-25000" dirty="0"/>
              <a:t>C </a:t>
            </a:r>
            <a:r>
              <a:rPr lang="en-US" i="1" dirty="0"/>
              <a:t>(15 T)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(over a factor of 5)!!!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6147557" y="1059612"/>
            <a:ext cx="670249" cy="303276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307244" y="3870437"/>
            <a:ext cx="350874" cy="14773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307244" y="2873487"/>
            <a:ext cx="350874" cy="14773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6985262" y="1076227"/>
            <a:ext cx="2018500" cy="4439135"/>
            <a:chOff x="6874513" y="1123950"/>
            <a:chExt cx="2129249" cy="4682698"/>
          </a:xfrm>
        </p:grpSpPr>
        <p:grpSp>
          <p:nvGrpSpPr>
            <p:cNvPr id="3" name="Group 2"/>
            <p:cNvGrpSpPr/>
            <p:nvPr/>
          </p:nvGrpSpPr>
          <p:grpSpPr>
            <a:xfrm>
              <a:off x="6874513" y="1123950"/>
              <a:ext cx="2129248" cy="4314825"/>
              <a:chOff x="6932574" y="1439961"/>
              <a:chExt cx="2027199" cy="4108025"/>
            </a:xfrm>
          </p:grpSpPr>
          <p:pic>
            <p:nvPicPr>
              <p:cNvPr id="7" name="Picture 5" descr="C:\Users\mbrown\Google Drive\Research\Bi2212\Magnet Time - Data\images\pmm130723-2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32574" y="1439961"/>
                <a:ext cx="2025573" cy="20255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4" descr="C:\Users\mbrown\Google Drive\Research\Bi2212\Magnet Time - Data\images\pmm160524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34200" y="3522413"/>
                <a:ext cx="2025573" cy="20255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6876222" y="5391150"/>
              <a:ext cx="2127540" cy="41549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50" dirty="0"/>
                <a:t>Representative architectures for </a:t>
              </a:r>
              <a:br>
                <a:rPr lang="en-US" sz="1050" dirty="0"/>
              </a:br>
              <a:r>
                <a:rPr lang="en-US" sz="1050" b="1" dirty="0"/>
                <a:t>37 x 18</a:t>
              </a:r>
              <a:r>
                <a:rPr lang="en-US" sz="1050" dirty="0"/>
                <a:t> and </a:t>
              </a:r>
              <a:r>
                <a:rPr lang="en-US" sz="1050" b="1" dirty="0"/>
                <a:t>55 x 18</a:t>
              </a:r>
            </a:p>
          </p:txBody>
        </p:sp>
      </p:grpSp>
      <p:sp>
        <p:nvSpPr>
          <p:cNvPr id="19" name="Title 18">
            <a:extLst>
              <a:ext uri="{FF2B5EF4-FFF2-40B4-BE49-F238E27FC236}">
                <a16:creationId xmlns:a16="http://schemas.microsoft.com/office/drawing/2014/main" id="{5DC3E934-8B93-4806-A045-264D41ADB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5x variation of J</a:t>
            </a:r>
            <a:r>
              <a:rPr lang="en-US" sz="3200" baseline="-25000" dirty="0"/>
              <a:t>C</a:t>
            </a:r>
            <a:r>
              <a:rPr lang="en-US" sz="3200" dirty="0"/>
              <a:t>(15 T) in wires </a:t>
            </a:r>
            <a:br>
              <a:rPr lang="en-US" sz="3200" dirty="0"/>
            </a:br>
            <a:r>
              <a:rPr lang="en-US" sz="3200" dirty="0"/>
              <a:t>produced over the last decade.</a:t>
            </a:r>
          </a:p>
        </p:txBody>
      </p:sp>
    </p:spTree>
    <p:extLst>
      <p:ext uri="{BB962C8B-B14F-4D97-AF65-F5344CB8AC3E}">
        <p14:creationId xmlns:p14="http://schemas.microsoft.com/office/powerpoint/2010/main" val="258120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755EEBE1-C8F7-4CD6-B624-8C4EA9393149}"/>
              </a:ext>
            </a:extLst>
          </p:cNvPr>
          <p:cNvSpPr/>
          <p:nvPr/>
        </p:nvSpPr>
        <p:spPr>
          <a:xfrm>
            <a:off x="3957834" y="1847653"/>
            <a:ext cx="3978112" cy="37707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3328595" y="1447800"/>
            <a:ext cx="5891605" cy="4760817"/>
            <a:chOff x="315171" y="304800"/>
            <a:chExt cx="6695229" cy="5410200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171" y="578238"/>
              <a:ext cx="6695229" cy="5136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2" name="Group 21"/>
            <p:cNvGrpSpPr/>
            <p:nvPr/>
          </p:nvGrpSpPr>
          <p:grpSpPr>
            <a:xfrm>
              <a:off x="1083692" y="4046247"/>
              <a:ext cx="1435008" cy="962688"/>
              <a:chOff x="2071871" y="1412752"/>
              <a:chExt cx="1435008" cy="962688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2071871" y="1412752"/>
                <a:ext cx="1435008" cy="369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y = 2.11x</a:t>
                </a:r>
                <a:r>
                  <a:rPr lang="en-US" b="1" baseline="30000" dirty="0"/>
                  <a:t>-0.277</a:t>
                </a:r>
                <a:endParaRPr lang="en-US" b="1" dirty="0"/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2101867" y="1786372"/>
                <a:ext cx="1375015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2126456" y="1780852"/>
                <a:ext cx="1325835" cy="594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W8-2 fit</a:t>
                </a:r>
                <a:br>
                  <a:rPr lang="en-US" sz="1400" dirty="0"/>
                </a:br>
                <a:r>
                  <a:rPr lang="en-US" sz="1400" b="1" dirty="0"/>
                  <a:t>3 T to 15 T</a:t>
                </a:r>
              </a:p>
            </p:txBody>
          </p:sp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092" t="53528" r="16419" b="42949"/>
              <a:stretch/>
            </p:blipFill>
            <p:spPr bwMode="auto">
              <a:xfrm>
                <a:off x="2239369" y="1853741"/>
                <a:ext cx="166687" cy="180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3" name="TextBox 22"/>
            <p:cNvSpPr txBox="1"/>
            <p:nvPr/>
          </p:nvSpPr>
          <p:spPr>
            <a:xfrm>
              <a:off x="1224169" y="304800"/>
              <a:ext cx="48772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Normalized (@15 T) Critical Current vs. Field</a:t>
              </a:r>
            </a:p>
          </p:txBody>
        </p:sp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419" y="47134"/>
            <a:ext cx="6922416" cy="943466"/>
          </a:xfrm>
        </p:spPr>
        <p:txBody>
          <a:bodyPr>
            <a:noAutofit/>
          </a:bodyPr>
          <a:lstStyle/>
          <a:p>
            <a:r>
              <a:rPr lang="en-US" sz="3200" i="1" dirty="0"/>
              <a:t>J</a:t>
            </a:r>
            <a:r>
              <a:rPr lang="en-US" sz="3200" i="1" baseline="-25000" dirty="0"/>
              <a:t>C</a:t>
            </a:r>
            <a:r>
              <a:rPr lang="en-US" sz="3200" i="1" dirty="0"/>
              <a:t>(B)</a:t>
            </a:r>
            <a:r>
              <a:rPr lang="en-US" sz="3200" dirty="0"/>
              <a:t> behavior same for all up to ~19 T</a:t>
            </a:r>
            <a:endParaRPr lang="en-US" sz="3200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18" y="1143000"/>
            <a:ext cx="3223181" cy="5515020"/>
          </a:xfrm>
          <a:ln>
            <a:noFill/>
          </a:ln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sz="2000" i="1" dirty="0"/>
              <a:t>J</a:t>
            </a:r>
            <a:r>
              <a:rPr lang="en-US" sz="2000" i="1" baseline="-25000" dirty="0"/>
              <a:t>C</a:t>
            </a:r>
            <a:r>
              <a:rPr lang="en-US" sz="2000" i="1" dirty="0"/>
              <a:t>(B)</a:t>
            </a:r>
            <a:r>
              <a:rPr lang="en-US" sz="2000" dirty="0"/>
              <a:t> behavior for all </a:t>
            </a:r>
            <a:br>
              <a:rPr lang="en-US" sz="2000" dirty="0"/>
            </a:br>
            <a:r>
              <a:rPr lang="en-US" sz="2000" dirty="0"/>
              <a:t>Bi-2212 samples up to </a:t>
            </a:r>
            <a:br>
              <a:rPr lang="en-US" sz="2000" dirty="0"/>
            </a:br>
            <a:r>
              <a:rPr lang="en-US" sz="2000" dirty="0"/>
              <a:t>31 T</a:t>
            </a:r>
          </a:p>
          <a:p>
            <a:pPr lvl="1">
              <a:buFontTx/>
              <a:buChar char="-"/>
            </a:pPr>
            <a:r>
              <a:rPr lang="en-US" sz="1800" dirty="0"/>
              <a:t>Normalized to 15 T</a:t>
            </a:r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r>
              <a:rPr lang="en-US" sz="2000" dirty="0"/>
              <a:t>Power law fit from 3 T to 15 T shown for W-8</a:t>
            </a:r>
          </a:p>
          <a:p>
            <a:pPr lvl="1">
              <a:buFontTx/>
              <a:buChar char="-"/>
            </a:pPr>
            <a:r>
              <a:rPr lang="en-US" sz="1600" dirty="0"/>
              <a:t>Follows sample behavior </a:t>
            </a:r>
            <a:br>
              <a:rPr lang="en-US" sz="1600" dirty="0"/>
            </a:br>
            <a:r>
              <a:rPr lang="en-US" sz="1600" dirty="0"/>
              <a:t>up to </a:t>
            </a:r>
            <a:r>
              <a:rPr lang="en-US" sz="1600" i="1" dirty="0"/>
              <a:t>J</a:t>
            </a:r>
            <a:r>
              <a:rPr lang="en-US" sz="1600" i="1" baseline="-25000" dirty="0"/>
              <a:t>C</a:t>
            </a:r>
            <a:r>
              <a:rPr lang="en-US" sz="1600" i="1" dirty="0"/>
              <a:t>(31 T)</a:t>
            </a:r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r>
              <a:rPr lang="en-US" sz="2000" dirty="0"/>
              <a:t>Downward scatter seen above 19 T</a:t>
            </a:r>
          </a:p>
          <a:p>
            <a:pPr lvl="1">
              <a:buFontTx/>
              <a:buChar char="-"/>
            </a:pPr>
            <a:r>
              <a:rPr lang="en-US" sz="1600" dirty="0"/>
              <a:t>Heating artifact due to the slight diamagnetism of He</a:t>
            </a:r>
          </a:p>
          <a:p>
            <a:pPr lvl="2">
              <a:buFontTx/>
              <a:buChar char="-"/>
            </a:pPr>
            <a:r>
              <a:rPr lang="en-US" sz="1200" dirty="0"/>
              <a:t>[1] E. J. McNiff et. al. (1988)</a:t>
            </a:r>
          </a:p>
          <a:p>
            <a:pPr lvl="2">
              <a:buFontTx/>
              <a:buChar char="-"/>
            </a:pPr>
            <a:r>
              <a:rPr lang="en-US" sz="1200" dirty="0"/>
              <a:t>[2] H. W. </a:t>
            </a:r>
            <a:r>
              <a:rPr lang="en-US" sz="1200" dirty="0" err="1"/>
              <a:t>Weijers</a:t>
            </a:r>
            <a:r>
              <a:rPr lang="en-US" sz="1200" dirty="0"/>
              <a:t> et. al. (2010)</a:t>
            </a:r>
          </a:p>
          <a:p>
            <a:pPr lvl="2">
              <a:buFontTx/>
              <a:buChar char="-"/>
            </a:pPr>
            <a:endParaRPr lang="en-US" sz="1200" dirty="0"/>
          </a:p>
          <a:p>
            <a:pPr lvl="1">
              <a:buFontTx/>
              <a:buChar char="-"/>
            </a:pPr>
            <a:r>
              <a:rPr lang="en-US" sz="1600" dirty="0"/>
              <a:t>Occurs when:</a:t>
            </a:r>
            <a:br>
              <a:rPr lang="en-US" sz="1600" dirty="0"/>
            </a:br>
            <a:r>
              <a:rPr lang="en-US" sz="1600" i="1" dirty="0"/>
              <a:t>B</a:t>
            </a:r>
            <a:r>
              <a:rPr lang="en-US" sz="1600" i="1" baseline="-25000" dirty="0"/>
              <a:t>Z</a:t>
            </a:r>
            <a:r>
              <a:rPr lang="en-US" sz="1600" i="1" dirty="0"/>
              <a:t> </a:t>
            </a:r>
            <a:r>
              <a:rPr lang="en-US" sz="1600" i="1" dirty="0">
                <a:cs typeface="Times New Roman" panose="02020603050405020304" pitchFamily="18" charset="0"/>
              </a:rPr>
              <a:t>∙ dB/</a:t>
            </a:r>
            <a:r>
              <a:rPr lang="en-US" sz="1600" i="1" dirty="0" err="1">
                <a:cs typeface="Times New Roman" panose="02020603050405020304" pitchFamily="18" charset="0"/>
              </a:rPr>
              <a:t>dz</a:t>
            </a:r>
            <a:r>
              <a:rPr lang="en-US" sz="1600" i="1" dirty="0">
                <a:cs typeface="Times New Roman" panose="02020603050405020304" pitchFamily="18" charset="0"/>
              </a:rPr>
              <a:t> &lt; -21 T</a:t>
            </a:r>
            <a:r>
              <a:rPr lang="en-US" sz="1600" i="1" baseline="30000" dirty="0">
                <a:cs typeface="Times New Roman" panose="02020603050405020304" pitchFamily="18" charset="0"/>
              </a:rPr>
              <a:t>2</a:t>
            </a:r>
            <a:r>
              <a:rPr lang="en-US" sz="1600" i="1" dirty="0">
                <a:cs typeface="Times New Roman" panose="02020603050405020304" pitchFamily="18" charset="0"/>
              </a:rPr>
              <a:t>/cm</a:t>
            </a:r>
            <a:endParaRPr lang="en-US" sz="1600" i="1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6DDB8A-9385-4585-BD2A-4FD88947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US-MDP meeting - M. D. Brown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1616A5-BDB4-45D3-8628-387947A3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Jan. 17, 2019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B9CFD6-9F17-4E72-B95A-FCF0E3947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739C-AC91-4400-B5B4-CB17DD727CBB}" type="slidenum">
              <a:rPr lang="en-US" smtClean="0"/>
              <a:t>6</a:t>
            </a:fld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DA30ECC-ECC1-4481-AF43-6A792E3E870D}"/>
              </a:ext>
            </a:extLst>
          </p:cNvPr>
          <p:cNvGrpSpPr/>
          <p:nvPr/>
        </p:nvGrpSpPr>
        <p:grpSpPr>
          <a:xfrm>
            <a:off x="5328968" y="4280260"/>
            <a:ext cx="1830445" cy="1253765"/>
            <a:chOff x="5716278" y="4223208"/>
            <a:chExt cx="1830445" cy="125376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4C507E6-5BFA-4E29-8919-EBE675255DDB}"/>
                </a:ext>
              </a:extLst>
            </p:cNvPr>
            <p:cNvCxnSpPr>
              <a:cxnSpLocks/>
            </p:cNvCxnSpPr>
            <p:nvPr/>
          </p:nvCxnSpPr>
          <p:spPr>
            <a:xfrm>
              <a:off x="6762946" y="4223208"/>
              <a:ext cx="0" cy="1253765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8FB473E-3539-48E3-ACAE-CADE6B314F1B}"/>
                </a:ext>
              </a:extLst>
            </p:cNvPr>
            <p:cNvCxnSpPr/>
            <p:nvPr/>
          </p:nvCxnSpPr>
          <p:spPr>
            <a:xfrm>
              <a:off x="6867427" y="5418843"/>
              <a:ext cx="628454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5E0F842-A214-4E93-A097-89AEC1F77D96}"/>
                </a:ext>
              </a:extLst>
            </p:cNvPr>
            <p:cNvCxnSpPr/>
            <p:nvPr/>
          </p:nvCxnSpPr>
          <p:spPr>
            <a:xfrm flipH="1">
              <a:off x="6019800" y="5418843"/>
              <a:ext cx="609600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027E625-64E3-4972-8637-12E0FB578059}"/>
                </a:ext>
              </a:extLst>
            </p:cNvPr>
            <p:cNvSpPr txBox="1"/>
            <p:nvPr/>
          </p:nvSpPr>
          <p:spPr>
            <a:xfrm>
              <a:off x="6783372" y="5124254"/>
              <a:ext cx="7633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bubble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6A6250B-9B7D-4043-8FBC-8F67CCA915CD}"/>
                </a:ext>
              </a:extLst>
            </p:cNvPr>
            <p:cNvSpPr txBox="1"/>
            <p:nvPr/>
          </p:nvSpPr>
          <p:spPr>
            <a:xfrm>
              <a:off x="5716278" y="5120443"/>
              <a:ext cx="10262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</a:rPr>
                <a:t>no bubble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699347" y="3476288"/>
            <a:ext cx="2236588" cy="740459"/>
            <a:chOff x="5470747" y="3476288"/>
            <a:chExt cx="2236588" cy="740459"/>
          </a:xfrm>
        </p:grpSpPr>
        <p:sp>
          <p:nvSpPr>
            <p:cNvPr id="6" name="Left Brace 5">
              <a:extLst>
                <a:ext uri="{FF2B5EF4-FFF2-40B4-BE49-F238E27FC236}">
                  <a16:creationId xmlns:a16="http://schemas.microsoft.com/office/drawing/2014/main" id="{E8D7E62E-33A5-49F7-AF1E-2BCDF7BB1EFA}"/>
                </a:ext>
              </a:extLst>
            </p:cNvPr>
            <p:cNvSpPr/>
            <p:nvPr/>
          </p:nvSpPr>
          <p:spPr>
            <a:xfrm rot="5400000">
              <a:off x="6736686" y="3246098"/>
              <a:ext cx="380997" cy="1560301"/>
            </a:xfrm>
            <a:prstGeom prst="leftBrace">
              <a:avLst>
                <a:gd name="adj1" fmla="val 50395"/>
                <a:gd name="adj2" fmla="val 6872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470747" y="3476288"/>
              <a:ext cx="18739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heating reduces </a:t>
              </a:r>
              <a:r>
                <a:rPr lang="en-US" i="1" dirty="0"/>
                <a:t>I</a:t>
              </a:r>
              <a:r>
                <a:rPr lang="en-US" i="1" baseline="-25000" dirty="0"/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10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59D75-A3E0-4344-876F-E4C375E55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He bubble can cause sample heating </a:t>
            </a:r>
            <a:br>
              <a:rPr lang="en-US" sz="3200" dirty="0"/>
            </a:br>
            <a:r>
              <a:rPr lang="en-US" sz="3200" dirty="0"/>
              <a:t>and reduces critical current</a:t>
            </a:r>
            <a:endParaRPr lang="en-US" sz="3200" i="1" baseline="-2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88718-FA98-403F-9277-60DE85AF8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43000"/>
            <a:ext cx="44196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31 T resistive magnet</a:t>
            </a:r>
          </a:p>
          <a:p>
            <a:r>
              <a:rPr lang="en-US" dirty="0"/>
              <a:t>50 mm bore</a:t>
            </a:r>
          </a:p>
          <a:p>
            <a:r>
              <a:rPr lang="en-US" dirty="0"/>
              <a:t>240 mm height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Helium is expelled from the region where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causing gaseous He to grow into the sample space.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16CE8-1886-411A-A045-EBBA99D01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Jan. 17,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841C4-588F-48EC-AED7-2A1DE662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US-MDP meeting - M. D. Brown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8F20F-012D-435A-BDC2-70BBA2F53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739C-AC91-4400-B5B4-CB17DD727CBB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3DD70D-1474-4D43-8984-BEB66E759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295400"/>
            <a:ext cx="3845625" cy="351450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57ED45E7-FBE1-442D-B808-A53885F31820}"/>
              </a:ext>
            </a:extLst>
          </p:cNvPr>
          <p:cNvSpPr/>
          <p:nvPr/>
        </p:nvSpPr>
        <p:spPr>
          <a:xfrm>
            <a:off x="5986513" y="4149532"/>
            <a:ext cx="228600" cy="2286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5CB799-60B6-4201-9492-B330FFF92CB7}"/>
              </a:ext>
            </a:extLst>
          </p:cNvPr>
          <p:cNvSpPr txBox="1"/>
          <p:nvPr/>
        </p:nvSpPr>
        <p:spPr>
          <a:xfrm>
            <a:off x="5802486" y="4967674"/>
            <a:ext cx="2334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[3] H. Bai, et. al. (2015)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FA8EDC4-5828-4BF1-B6D5-F6FD898C5568}"/>
                  </a:ext>
                </a:extLst>
              </p:cNvPr>
              <p:cNvSpPr/>
              <p:nvPr/>
            </p:nvSpPr>
            <p:spPr>
              <a:xfrm>
                <a:off x="481086" y="4286450"/>
                <a:ext cx="39385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type m:val="li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&lt;−21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∕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FA8EDC4-5828-4BF1-B6D5-F6FD898C55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86" y="4286450"/>
                <a:ext cx="3938514" cy="461665"/>
              </a:xfrm>
              <a:prstGeom prst="rect">
                <a:avLst/>
              </a:prstGeom>
              <a:blipFill>
                <a:blip r:embed="rId3"/>
                <a:stretch>
                  <a:fillRect t="-125000" b="-190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77C58D09-E0E3-426E-8B1B-FF5EFC704273}"/>
              </a:ext>
            </a:extLst>
          </p:cNvPr>
          <p:cNvSpPr txBox="1"/>
          <p:nvPr/>
        </p:nvSpPr>
        <p:spPr>
          <a:xfrm>
            <a:off x="5167494" y="5602069"/>
            <a:ext cx="345590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H. Bai et. al. show  that the bubble can encroach down to </a:t>
            </a:r>
            <a:r>
              <a:rPr lang="en-US" b="1" dirty="0"/>
              <a:t>z = ~ -30</a:t>
            </a:r>
          </a:p>
        </p:txBody>
      </p:sp>
    </p:spTree>
    <p:extLst>
      <p:ext uri="{BB962C8B-B14F-4D97-AF65-F5344CB8AC3E}">
        <p14:creationId xmlns:p14="http://schemas.microsoft.com/office/powerpoint/2010/main" val="2302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AEEE1F65-DC5D-4425-982A-BD3E78417CE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418" y="1266780"/>
                <a:ext cx="3275177" cy="513402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Tx/>
                  <a:buChar char="-"/>
                </a:pPr>
                <a:r>
                  <a:rPr lang="en-US" sz="2000" dirty="0"/>
                  <a:t>Log-log plot showing </a:t>
                </a:r>
                <a:r>
                  <a:rPr lang="en-US" sz="2000" i="1" dirty="0"/>
                  <a:t>J</a:t>
                </a:r>
                <a:r>
                  <a:rPr lang="en-US" sz="2000" i="1" baseline="-25000" dirty="0"/>
                  <a:t>C</a:t>
                </a:r>
                <a:r>
                  <a:rPr lang="en-US" sz="2000" i="1" dirty="0"/>
                  <a:t>(B)</a:t>
                </a:r>
                <a:r>
                  <a:rPr lang="en-US" sz="2000" dirty="0"/>
                  <a:t> behavior of all samples up to 31 T</a:t>
                </a:r>
              </a:p>
              <a:p>
                <a:pPr lvl="1">
                  <a:buFontTx/>
                  <a:buChar char="-"/>
                </a:pPr>
                <a:r>
                  <a:rPr lang="en-US" sz="1600" dirty="0"/>
                  <a:t>Normalized to 15 T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>
                  <a:buFontTx/>
                  <a:buChar char="-"/>
                </a:pPr>
                <a:r>
                  <a:rPr lang="en-US" sz="2000" dirty="0"/>
                  <a:t>Power law behavior within the range of 3 T to 19 T defined by the relation:</a:t>
                </a:r>
                <a:br>
                  <a:rPr lang="en-US" sz="2000" dirty="0"/>
                </a:br>
                <a:br>
                  <a:rPr lang="en-US" sz="20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</a:rPr>
                      <m:t>∝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p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𝛼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>
                  <a:buFontTx/>
                  <a:buChar char="-"/>
                </a:pPr>
                <a:endParaRPr lang="en-US" sz="2000" dirty="0"/>
              </a:p>
              <a:p>
                <a:pPr>
                  <a:buFontTx/>
                  <a:buChar char="-"/>
                </a:pPr>
                <a:r>
                  <a:rPr lang="en-US" sz="2000" dirty="0"/>
                  <a:t>Power law fit from 3 T to 15 T shown for W-8</a:t>
                </a:r>
              </a:p>
              <a:p>
                <a:pPr lvl="1">
                  <a:buFontTx/>
                  <a:buChar char="-"/>
                </a:pPr>
                <a:r>
                  <a:rPr lang="en-US" sz="1600" dirty="0"/>
                  <a:t>Follows sample behavior up to </a:t>
                </a:r>
                <a:r>
                  <a:rPr lang="en-US" sz="1600" i="1" dirty="0"/>
                  <a:t>J</a:t>
                </a:r>
                <a:r>
                  <a:rPr lang="en-US" sz="1600" i="1" baseline="-25000" dirty="0"/>
                  <a:t>C</a:t>
                </a:r>
                <a:r>
                  <a:rPr lang="en-US" sz="1600" i="1" dirty="0"/>
                  <a:t>(31 T)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AEEE1F65-DC5D-4425-982A-BD3E78417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8" y="1266780"/>
                <a:ext cx="3275177" cy="5134020"/>
              </a:xfrm>
              <a:prstGeom prst="rect">
                <a:avLst/>
              </a:prstGeom>
              <a:blipFill>
                <a:blip r:embed="rId2"/>
                <a:stretch>
                  <a:fillRect l="-2048" t="-831" r="-33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619AD400-80B9-447A-8C71-FE2BA8A41969}"/>
              </a:ext>
            </a:extLst>
          </p:cNvPr>
          <p:cNvSpPr/>
          <p:nvPr/>
        </p:nvSpPr>
        <p:spPr>
          <a:xfrm>
            <a:off x="3957834" y="1847653"/>
            <a:ext cx="3978112" cy="37707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1EB0914-72E1-41AD-B4F7-8111A76EEBF0}"/>
              </a:ext>
            </a:extLst>
          </p:cNvPr>
          <p:cNvGrpSpPr/>
          <p:nvPr/>
        </p:nvGrpSpPr>
        <p:grpSpPr>
          <a:xfrm>
            <a:off x="5193675" y="3388435"/>
            <a:ext cx="2678529" cy="780720"/>
            <a:chOff x="4965075" y="3388435"/>
            <a:chExt cx="2678529" cy="780720"/>
          </a:xfrm>
        </p:grpSpPr>
        <p:sp>
          <p:nvSpPr>
            <p:cNvPr id="11" name="Parallelogram 10"/>
            <p:cNvSpPr/>
            <p:nvPr/>
          </p:nvSpPr>
          <p:spPr>
            <a:xfrm rot="2165501" flipV="1">
              <a:off x="4965075" y="3667136"/>
              <a:ext cx="2678529" cy="502019"/>
            </a:xfrm>
            <a:prstGeom prst="parallelogram">
              <a:avLst>
                <a:gd name="adj" fmla="val 78021"/>
              </a:avLst>
            </a:prstGeom>
            <a:solidFill>
              <a:srgbClr val="00B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 rot="2168839">
              <a:off x="5921376" y="3388435"/>
              <a:ext cx="11762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</a:rPr>
                <a:t>3 T to 19 T</a:t>
              </a: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99A279D-3080-4EB9-BF9C-EC116FB3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US-MDP meeting - M. D. Brown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E82DBD-5D5E-49E6-94DD-1A574A0B5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Jan. 17,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D07DE-2099-4624-AA08-97ABA7AE3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739C-AC91-4400-B5B4-CB17DD727CBB}" type="slidenum">
              <a:rPr lang="en-US" smtClean="0"/>
              <a:t>8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FBAB0A-5312-4E82-B783-16FAB5FEB2BB}"/>
              </a:ext>
            </a:extLst>
          </p:cNvPr>
          <p:cNvSpPr txBox="1"/>
          <p:nvPr/>
        </p:nvSpPr>
        <p:spPr>
          <a:xfrm>
            <a:off x="4128487" y="1447800"/>
            <a:ext cx="4291822" cy="352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Normalized (@15 T) Critical Current vs. Field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B6D1493-D432-462B-B481-7CAE06FD5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319" y="1688417"/>
            <a:ext cx="5899881" cy="4520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9">
                <a:extLst>
                  <a:ext uri="{FF2B5EF4-FFF2-40B4-BE49-F238E27FC236}">
                    <a16:creationId xmlns:a16="http://schemas.microsoft.com/office/drawing/2014/main" id="{85384FFD-D610-40DE-8F8F-2728448165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sz="3200" dirty="0"/>
                  <a:t> fits well for all from 3 to 19 T</a:t>
                </a:r>
              </a:p>
            </p:txBody>
          </p:sp>
        </mc:Choice>
        <mc:Fallback xmlns="">
          <p:sp>
            <p:nvSpPr>
              <p:cNvPr id="10" name="Title 9">
                <a:extLst>
                  <a:ext uri="{FF2B5EF4-FFF2-40B4-BE49-F238E27FC236}">
                    <a16:creationId xmlns:a16="http://schemas.microsoft.com/office/drawing/2014/main" id="{85384FFD-D610-40DE-8F8F-2728448165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b="-3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737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" y="1320800"/>
            <a:ext cx="4072051" cy="32004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200" dirty="0">
                <a:sym typeface="Symbol"/>
              </a:rPr>
              <a:t>  values were found for ranges 3 T to 15 T, 17 T,… 31 T </a:t>
            </a:r>
          </a:p>
          <a:p>
            <a:pPr lvl="1">
              <a:buFontTx/>
              <a:buChar char="-"/>
            </a:pPr>
            <a:r>
              <a:rPr lang="en-US" sz="2000" dirty="0">
                <a:sym typeface="Symbol"/>
              </a:rPr>
              <a:t>approaching the helium bubble region and beyond</a:t>
            </a:r>
          </a:p>
          <a:p>
            <a:pPr lvl="1">
              <a:buFontTx/>
              <a:buChar char="-"/>
            </a:pPr>
            <a:endParaRPr lang="en-US" sz="2000" dirty="0">
              <a:sym typeface="Symbol"/>
            </a:endParaRPr>
          </a:p>
          <a:p>
            <a:pPr>
              <a:buFontTx/>
              <a:buChar char="-"/>
            </a:pPr>
            <a:r>
              <a:rPr lang="en-US" sz="2200" dirty="0">
                <a:sym typeface="Symbol"/>
              </a:rPr>
              <a:t>The average value for  in the 3 T to 15 T range is </a:t>
            </a:r>
            <a:r>
              <a:rPr lang="en-US" sz="2200" b="1" dirty="0">
                <a:sym typeface="Symbol"/>
              </a:rPr>
              <a:t>0.282</a:t>
            </a:r>
          </a:p>
          <a:p>
            <a:pPr lvl="1">
              <a:buFontTx/>
              <a:buChar char="-"/>
            </a:pPr>
            <a:r>
              <a:rPr lang="en-US" sz="2000" i="1" dirty="0">
                <a:sym typeface="Symbol"/>
              </a:rPr>
              <a:t></a:t>
            </a:r>
            <a:r>
              <a:rPr lang="en-US" sz="2000" dirty="0">
                <a:sym typeface="Symbol"/>
              </a:rPr>
              <a:t> varies by 0.044</a:t>
            </a:r>
          </a:p>
          <a:p>
            <a:pPr>
              <a:buFontTx/>
              <a:buChar char="-"/>
            </a:pPr>
            <a:endParaRPr lang="en-US" sz="22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91BB0E-967E-4201-8627-D0A18B4B1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US-MDP meeting - M. D. Brown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5A0E85-83BA-417D-AE48-6D31C5E03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Jan. 17, 2019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10192E0-2D2A-4CA7-959B-F1439875E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739C-AC91-4400-B5B4-CB17DD727CBB}" type="slidenum">
              <a:rPr lang="en-US" smtClean="0"/>
              <a:t>9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69781D9-7514-4B4C-9705-32226E680354}"/>
              </a:ext>
            </a:extLst>
          </p:cNvPr>
          <p:cNvGrpSpPr/>
          <p:nvPr/>
        </p:nvGrpSpPr>
        <p:grpSpPr>
          <a:xfrm>
            <a:off x="3999030" y="1066800"/>
            <a:ext cx="5144970" cy="3325952"/>
            <a:chOff x="321732" y="457201"/>
            <a:chExt cx="3412069" cy="220572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D5AC81F-BE51-443D-B75E-B96C3FB95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01" y="457201"/>
              <a:ext cx="3200400" cy="2021014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4201898-C9F2-40C8-B464-2EC14D1EA0A1}"/>
                </a:ext>
              </a:extLst>
            </p:cNvPr>
            <p:cNvGrpSpPr/>
            <p:nvPr/>
          </p:nvGrpSpPr>
          <p:grpSpPr>
            <a:xfrm>
              <a:off x="321732" y="1272040"/>
              <a:ext cx="2586568" cy="1390884"/>
              <a:chOff x="321732" y="1272040"/>
              <a:chExt cx="2586568" cy="1390884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EA2F0F-0471-4FB6-A723-8106D249C54E}"/>
                  </a:ext>
                </a:extLst>
              </p:cNvPr>
              <p:cNvSpPr txBox="1"/>
              <p:nvPr/>
            </p:nvSpPr>
            <p:spPr>
              <a:xfrm>
                <a:off x="922867" y="2438400"/>
                <a:ext cx="1985433" cy="224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Field Fit Range Upper Limit [T] 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7FF776A-40A0-46EA-BE25-B5B83AC973DB}"/>
                  </a:ext>
                </a:extLst>
              </p:cNvPr>
              <p:cNvSpPr txBox="1"/>
              <p:nvPr/>
            </p:nvSpPr>
            <p:spPr>
              <a:xfrm>
                <a:off x="321732" y="1272040"/>
                <a:ext cx="317458" cy="22452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l-G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endParaRPr lang="en-US" sz="1600" dirty="0"/>
              </a:p>
            </p:txBody>
          </p:sp>
        </p:grp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6BB86E1-8501-4414-8272-42D6620922B7}"/>
                </a:ext>
              </a:extLst>
            </p:cNvPr>
            <p:cNvCxnSpPr>
              <a:cxnSpLocks/>
            </p:cNvCxnSpPr>
            <p:nvPr/>
          </p:nvCxnSpPr>
          <p:spPr>
            <a:xfrm>
              <a:off x="1716909" y="609600"/>
              <a:ext cx="0" cy="16002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42AAF2C-324C-4E7C-A489-1559EF66ECAB}"/>
                </a:ext>
              </a:extLst>
            </p:cNvPr>
            <p:cNvSpPr txBox="1"/>
            <p:nvPr/>
          </p:nvSpPr>
          <p:spPr>
            <a:xfrm>
              <a:off x="1663055" y="1873737"/>
              <a:ext cx="622430" cy="204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bubble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CB60504-762A-48FB-B531-B8C89FD078A1}"/>
                </a:ext>
              </a:extLst>
            </p:cNvPr>
            <p:cNvCxnSpPr>
              <a:cxnSpLocks/>
            </p:cNvCxnSpPr>
            <p:nvPr/>
          </p:nvCxnSpPr>
          <p:spPr>
            <a:xfrm>
              <a:off x="1775345" y="2054371"/>
              <a:ext cx="47653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92B6445-CCCD-43C6-8144-3A2487688167}"/>
                </a:ext>
              </a:extLst>
            </p:cNvPr>
            <p:cNvSpPr txBox="1"/>
            <p:nvPr/>
          </p:nvSpPr>
          <p:spPr>
            <a:xfrm>
              <a:off x="1016947" y="1874371"/>
              <a:ext cx="766363" cy="204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B050"/>
                  </a:solidFill>
                </a:rPr>
                <a:t>no bubble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482240B-10C1-40CB-BE34-E35838C51D6A}"/>
                </a:ext>
              </a:extLst>
            </p:cNvPr>
            <p:cNvCxnSpPr>
              <a:cxnSpLocks/>
            </p:cNvCxnSpPr>
            <p:nvPr/>
          </p:nvCxnSpPr>
          <p:spPr>
            <a:xfrm>
              <a:off x="1046328" y="2055006"/>
              <a:ext cx="609298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triangle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12C2D437-DDE3-4541-808F-03F7200CE896}"/>
              </a:ext>
            </a:extLst>
          </p:cNvPr>
          <p:cNvSpPr/>
          <p:nvPr/>
        </p:nvSpPr>
        <p:spPr>
          <a:xfrm>
            <a:off x="5251022" y="2133600"/>
            <a:ext cx="844978" cy="962304"/>
          </a:xfrm>
          <a:prstGeom prst="rect">
            <a:avLst/>
          </a:prstGeom>
          <a:solidFill>
            <a:schemeClr val="accent3">
              <a:alpha val="39000"/>
            </a:schemeClr>
          </a:solidFill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itle 5">
                <a:extLst>
                  <a:ext uri="{FF2B5EF4-FFF2-40B4-BE49-F238E27FC236}">
                    <a16:creationId xmlns:a16="http://schemas.microsoft.com/office/drawing/2014/main" id="{BA844928-5CF2-49D2-B8D2-64FC29F1F9C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3200" dirty="0">
                    <a:sym typeface="Symbol"/>
                  </a:rPr>
                  <a:t>For</a:t>
                </a:r>
                <a:r>
                  <a:rPr lang="en-US" sz="3200" i="1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sz="3200" dirty="0"/>
                  <a:t>, </a:t>
                </a:r>
                <a:r>
                  <a:rPr lang="en-US" sz="3200" i="1" dirty="0">
                    <a:sym typeface="Symbol"/>
                  </a:rPr>
                  <a:t></a:t>
                </a:r>
                <a:r>
                  <a:rPr lang="en-US" sz="3200" dirty="0">
                    <a:sym typeface="Symbol"/>
                  </a:rPr>
                  <a:t> values are quite similar</a:t>
                </a:r>
                <a:endParaRPr lang="en-US" sz="3200" dirty="0"/>
              </a:p>
            </p:txBody>
          </p:sp>
        </mc:Choice>
        <mc:Fallback>
          <p:sp>
            <p:nvSpPr>
              <p:cNvPr id="6" name="Title 5">
                <a:extLst>
                  <a:ext uri="{FF2B5EF4-FFF2-40B4-BE49-F238E27FC236}">
                    <a16:creationId xmlns:a16="http://schemas.microsoft.com/office/drawing/2014/main" id="{BA844928-5CF2-49D2-B8D2-64FC29F1F9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87" b="-3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76201" y="4572000"/>
            <a:ext cx="8915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200" dirty="0"/>
              <a:t>For comparison, YBCO sees large variation in its pinning behavior due to dopant, heat treatment, manufacturer, conductor anisotropy…</a:t>
            </a:r>
          </a:p>
          <a:p>
            <a:pPr marL="742950" lvl="1" indent="-285750">
              <a:buFontTx/>
              <a:buChar char="-"/>
            </a:pPr>
            <a:r>
              <a:rPr lang="en-US" sz="2400" i="1" dirty="0">
                <a:sym typeface="Symbol"/>
              </a:rPr>
              <a:t></a:t>
            </a:r>
            <a:r>
              <a:rPr lang="en-US" sz="2400" dirty="0">
                <a:sym typeface="Symbol"/>
              </a:rPr>
              <a:t> in YBCO: ~0.5 to ~0.9 (range of ~0.4) </a:t>
            </a:r>
            <a:r>
              <a:rPr lang="en-US" sz="2400" baseline="30000" dirty="0">
                <a:sym typeface="Symbol"/>
              </a:rPr>
              <a:t>[4][5]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62000" y="5893713"/>
            <a:ext cx="7620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ym typeface="Symbol"/>
              </a:rPr>
              <a:t>The ranges for 2212 and YBCO differ by an order of magnitude.</a:t>
            </a:r>
            <a:endParaRPr lang="en-US" sz="2200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BE31176-D6BF-459F-96D0-E36560132685}"/>
              </a:ext>
            </a:extLst>
          </p:cNvPr>
          <p:cNvSpPr/>
          <p:nvPr/>
        </p:nvSpPr>
        <p:spPr>
          <a:xfrm>
            <a:off x="5222147" y="2057400"/>
            <a:ext cx="282149" cy="11444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2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10689</TotalTime>
  <Words>1302</Words>
  <Application>Microsoft Office PowerPoint</Application>
  <PresentationFormat>On-screen Show (4:3)</PresentationFormat>
  <Paragraphs>231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 Math</vt:lpstr>
      <vt:lpstr>Times New Roman</vt:lpstr>
      <vt:lpstr>Office Theme</vt:lpstr>
      <vt:lpstr>Prediction of the JC(B) Behavior of  Bi-2212 Wires at High Field</vt:lpstr>
      <vt:lpstr>Bi-2212  is important for high field magnet applications</vt:lpstr>
      <vt:lpstr>What is causing such large JC  variations over the last decade?</vt:lpstr>
      <vt:lpstr>The intrinsic properties of  Bi-2212 remains unchanged.</vt:lpstr>
      <vt:lpstr>5x variation of JC(15 T) in wires  produced over the last decade.</vt:lpstr>
      <vt:lpstr>JC(B) behavior same for all up to ~19 T</vt:lpstr>
      <vt:lpstr>He bubble can cause sample heating  and reduces critical current</vt:lpstr>
      <vt:lpstr>J_C∝B^(-α) fits well for all from 3 to 19 T</vt:lpstr>
      <vt:lpstr>For J_C∝B^(-α),  values are quite similar</vt:lpstr>
      <vt:lpstr>Magnetization: pinning does not vary with powder or temperature</vt:lpstr>
      <vt:lpstr>Discussion and Conclusions</vt:lpstr>
      <vt:lpstr>Extrapolation for newest nGimat wires</vt:lpstr>
      <vt:lpstr>References</vt:lpstr>
      <vt:lpstr>Acknowledgements</vt:lpstr>
      <vt:lpstr>Extra slides</vt:lpstr>
      <vt:lpstr>He bubble effect</vt:lpstr>
    </vt:vector>
  </TitlesOfParts>
  <Company>NHMFL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Brown</dc:creator>
  <cp:lastModifiedBy>Michael Brown</cp:lastModifiedBy>
  <cp:revision>123</cp:revision>
  <dcterms:created xsi:type="dcterms:W3CDTF">2018-10-19T12:07:50Z</dcterms:created>
  <dcterms:modified xsi:type="dcterms:W3CDTF">2019-01-17T20:49:37Z</dcterms:modified>
</cp:coreProperties>
</file>