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1"/>
  </p:notesMasterIdLst>
  <p:sldIdLst>
    <p:sldId id="256" r:id="rId2"/>
    <p:sldId id="363" r:id="rId3"/>
    <p:sldId id="356" r:id="rId4"/>
    <p:sldId id="358" r:id="rId5"/>
    <p:sldId id="361" r:id="rId6"/>
    <p:sldId id="359" r:id="rId7"/>
    <p:sldId id="360" r:id="rId8"/>
    <p:sldId id="362" r:id="rId9"/>
    <p:sldId id="357" r:id="rId10"/>
    <p:sldId id="364" r:id="rId11"/>
    <p:sldId id="376" r:id="rId12"/>
    <p:sldId id="366" r:id="rId13"/>
    <p:sldId id="375" r:id="rId14"/>
    <p:sldId id="370" r:id="rId15"/>
    <p:sldId id="371" r:id="rId16"/>
    <p:sldId id="373" r:id="rId17"/>
    <p:sldId id="318" r:id="rId18"/>
    <p:sldId id="372" r:id="rId19"/>
    <p:sldId id="3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1" autoAdjust="0"/>
  </p:normalViewPr>
  <p:slideViewPr>
    <p:cSldViewPr>
      <p:cViewPr varScale="1">
        <p:scale>
          <a:sx n="111" d="100"/>
          <a:sy n="111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5F35F-B222-4824-90F4-97990D892F8F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97D97-70A4-42D8-BC83-20DA8899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241A-2607-4CEB-B24D-6287132897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8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5988A-01E6-4940-9CEF-D2ED94A120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 rot="10800000">
            <a:off x="0" y="6629400"/>
            <a:ext cx="9142413" cy="231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>
              <a:defRPr/>
            </a:pPr>
            <a:endParaRPr lang="ja-JP" altLang="en-US" sz="1800">
              <a:ea typeface="ＭＳ Ｐゴシック" pitchFamily="34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908918"/>
            <a:ext cx="7772400" cy="1324081"/>
          </a:xfrm>
        </p:spPr>
        <p:txBody>
          <a:bodyPr/>
          <a:lstStyle>
            <a:lvl1pPr>
              <a:defRPr sz="4000">
                <a:solidFill>
                  <a:srgbClr val="3C336F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altLang="ja-JP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2881005"/>
            <a:ext cx="6400800" cy="779463"/>
          </a:xfrm>
          <a:ln w="12700" algn="ctr"/>
        </p:spPr>
        <p:txBody>
          <a:bodyPr lIns="91440" tIns="45720" rIns="91440" bIns="45720"/>
          <a:lstStyle>
            <a:lvl1pPr marL="0" indent="0" algn="ctr">
              <a:spcBef>
                <a:spcPct val="50000"/>
              </a:spcBef>
              <a:buClrTx/>
              <a:buFontTx/>
              <a:buNone/>
              <a:defRPr sz="1800" b="0"/>
            </a:lvl1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" y="5923326"/>
            <a:ext cx="3752940" cy="645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5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8362" y="76200"/>
            <a:ext cx="1663276" cy="3506788"/>
          </a:xfrm>
        </p:spPr>
        <p:txBody>
          <a:bodyPr vert="eaVert"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791200" cy="35067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5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6891"/>
            <a:ext cx="7772400" cy="585418"/>
          </a:xfrm>
        </p:spPr>
        <p:txBody>
          <a:bodyPr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3810000" cy="198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10000" cy="198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4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810000" cy="198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10000" cy="198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429"/>
            <a:ext cx="8229600" cy="585418"/>
          </a:xfrm>
        </p:spPr>
        <p:txBody>
          <a:bodyPr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6572"/>
            <a:ext cx="3008313" cy="708528"/>
          </a:xfrm>
        </p:spPr>
        <p:txBody>
          <a:bodyPr anchor="b"/>
          <a:lstStyle>
            <a:lvl1pPr algn="l">
              <a:defRPr sz="2000" b="1"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6586"/>
            <a:ext cx="5486400" cy="400752"/>
          </a:xfrm>
        </p:spPr>
        <p:txBody>
          <a:bodyPr anchor="b"/>
          <a:lstStyle>
            <a:lvl1pPr algn="l">
              <a:defRPr sz="2000" b="1">
                <a:solidFill>
                  <a:srgbClr val="3C336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 rot="10800000">
            <a:off x="0" y="6629400"/>
            <a:ext cx="9142413" cy="231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>
              <a:defRPr/>
            </a:pPr>
            <a:endParaRPr lang="ja-JP" altLang="en-US" sz="1800">
              <a:ea typeface="ＭＳ Ｐゴシック" pitchFamily="34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16891"/>
            <a:ext cx="77724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Click to edit Master title style</a:t>
            </a:r>
            <a:endParaRPr lang="en-US" altLang="ja-JP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7724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altLang="ja-JP" dirty="0" smtClean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90575" y="6623050"/>
            <a:ext cx="3248025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altLang="ja-JP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The Applied Superconductivity Center</a:t>
            </a:r>
          </a:p>
          <a:p>
            <a:pPr algn="l">
              <a:defRPr/>
            </a:pPr>
            <a:r>
              <a:rPr lang="en-US" altLang="ja-JP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The National High Magnetic Field Laboratory - FSU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010400" y="6624638"/>
            <a:ext cx="2133600" cy="233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858DF501-D81C-4865-BBEC-FEBE7F306AD0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http://www.magnet.fsu.edu/mediacenter/news/pressreleases/2014/images/2014oct30_anniversary_mark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2350"/>
            <a:ext cx="762000" cy="5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03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C336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3300"/>
          </a:solidFill>
          <a:latin typeface="Lucida 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AD9737"/>
        </a:buClr>
        <a:buFont typeface="Wingdings" pitchFamily="2" charset="2"/>
        <a:buChar char="v"/>
        <a:defRPr sz="2800" b="1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400" b="1">
          <a:solidFill>
            <a:srgbClr val="5F5F5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sz="2000" b="1">
          <a:solidFill>
            <a:srgbClr val="5F5F5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b="1">
          <a:solidFill>
            <a:srgbClr val="5F5F5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b="1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b="1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b="1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b="1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v"/>
        <a:defRPr b="1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09600" y="1295400"/>
            <a:ext cx="7772400" cy="1077860"/>
          </a:xfrm>
        </p:spPr>
        <p:txBody>
          <a:bodyPr/>
          <a:lstStyle/>
          <a:p>
            <a:r>
              <a:rPr lang="en-US" sz="3200" dirty="0"/>
              <a:t>Connectivity of </a:t>
            </a:r>
            <a:r>
              <a:rPr lang="en-US" sz="3200" dirty="0" smtClean="0"/>
              <a:t>Bi-2212 and Ba-122 FBS, and </a:t>
            </a:r>
            <a:r>
              <a:rPr lang="en-US" sz="3200" dirty="0"/>
              <a:t>route to increasing </a:t>
            </a:r>
            <a:r>
              <a:rPr lang="en-US" sz="3200" dirty="0" err="1"/>
              <a:t>J</a:t>
            </a:r>
            <a:r>
              <a:rPr lang="en-US" sz="3200" baseline="-25000" dirty="0" err="1"/>
              <a:t>c</a:t>
            </a:r>
            <a:endParaRPr lang="en-US" sz="3200" baseline="-2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90600" y="2895600"/>
            <a:ext cx="7010400" cy="2262158"/>
          </a:xfrm>
        </p:spPr>
        <p:txBody>
          <a:bodyPr/>
          <a:lstStyle/>
          <a:p>
            <a:r>
              <a:rPr lang="en-US" sz="2000" b="1" dirty="0" smtClean="0"/>
              <a:t>Fumitake Kametani,</a:t>
            </a:r>
          </a:p>
          <a:p>
            <a:r>
              <a:rPr lang="en-US" sz="1600" b="1" dirty="0" smtClean="0"/>
              <a:t>A. </a:t>
            </a:r>
            <a:r>
              <a:rPr lang="en-US" sz="1600" b="1" dirty="0" err="1" smtClean="0"/>
              <a:t>Oloye</a:t>
            </a:r>
            <a:r>
              <a:rPr lang="en-US" sz="1600" b="1" dirty="0" smtClean="0"/>
              <a:t>, Y. Oz, M. </a:t>
            </a:r>
            <a:r>
              <a:rPr lang="en-US" sz="1600" b="1" dirty="0" err="1" smtClean="0"/>
              <a:t>Matras</a:t>
            </a:r>
            <a:r>
              <a:rPr lang="en-US" sz="1600" b="1" dirty="0" smtClean="0"/>
              <a:t>, J. Jiang, E. </a:t>
            </a:r>
            <a:r>
              <a:rPr lang="en-US" sz="1600" b="1" dirty="0" err="1" smtClean="0"/>
              <a:t>Hellstrom</a:t>
            </a:r>
            <a:r>
              <a:rPr lang="en-US" sz="1600" b="1" dirty="0" smtClean="0"/>
              <a:t>, D. </a:t>
            </a:r>
            <a:r>
              <a:rPr lang="en-US" sz="1600" b="1" dirty="0" err="1" smtClean="0"/>
              <a:t>Larbalestier</a:t>
            </a:r>
            <a:endParaRPr lang="en-US" sz="2000" b="1" dirty="0" smtClean="0"/>
          </a:p>
          <a:p>
            <a:r>
              <a:rPr lang="en-US" i="1" dirty="0" smtClean="0"/>
              <a:t>Applied Superconductivity Center, 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National High Magnetic Field Laboratory,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And Mechanical Engineering, College of Engineering,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Florida State University</a:t>
            </a:r>
            <a:endParaRPr lang="en-US" i="1" dirty="0"/>
          </a:p>
        </p:txBody>
      </p:sp>
      <p:pic>
        <p:nvPicPr>
          <p:cNvPr id="3074" name="Picture 2" descr="US Magnet Development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70864"/>
            <a:ext cx="16954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772400" cy="585418"/>
          </a:xfrm>
        </p:spPr>
        <p:txBody>
          <a:bodyPr/>
          <a:lstStyle/>
          <a:p>
            <a:r>
              <a:rPr lang="en-US" dirty="0" smtClean="0"/>
              <a:t>Connectivity issues in Ba-122 FBS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9581" y="703323"/>
          <a:ext cx="8628559" cy="263905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27573"/>
                <a:gridCol w="1242937"/>
                <a:gridCol w="682100"/>
                <a:gridCol w="1061044"/>
                <a:gridCol w="454733"/>
                <a:gridCol w="807151"/>
                <a:gridCol w="1258095"/>
                <a:gridCol w="1197463"/>
                <a:gridCol w="1197463"/>
              </a:tblGrid>
              <a:tr h="611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Material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Raw material cost per liter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P factor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Conductor cost per liter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T</a:t>
                      </a:r>
                      <a:r>
                        <a:rPr lang="en-US" sz="1300" u="none" strike="noStrike" baseline="-25000">
                          <a:effectLst/>
                        </a:rPr>
                        <a:t>c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H</a:t>
                      </a:r>
                      <a:r>
                        <a:rPr lang="en-US" sz="1300" u="none" strike="noStrike" baseline="-25000">
                          <a:effectLst/>
                        </a:rPr>
                        <a:t>c2</a:t>
                      </a:r>
                      <a:r>
                        <a:rPr lang="en-US" sz="1300" u="none" strike="noStrike">
                          <a:effectLst/>
                        </a:rPr>
                        <a:t> (4.2 K)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Intragrain</a:t>
                      </a:r>
                      <a:br>
                        <a:rPr lang="en-US" sz="1300" u="none" strike="noStrike">
                          <a:effectLst/>
                        </a:rPr>
                      </a:br>
                      <a:r>
                        <a:rPr lang="en-US" sz="1300" u="none" strike="noStrike">
                          <a:effectLst/>
                        </a:rPr>
                        <a:t>J</a:t>
                      </a:r>
                      <a:r>
                        <a:rPr lang="en-US" sz="1300" u="none" strike="noStrike" baseline="-25000">
                          <a:effectLst/>
                        </a:rPr>
                        <a:t>c</a:t>
                      </a:r>
                      <a:r>
                        <a:rPr lang="en-US" sz="1300" u="none" strike="noStrike">
                          <a:effectLst/>
                        </a:rPr>
                        <a:t> (20 T, 4.2 K)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Intergrain</a:t>
                      </a:r>
                      <a:br>
                        <a:rPr lang="en-US" sz="1300" u="none" strike="noStrike" dirty="0">
                          <a:effectLst/>
                        </a:rPr>
                      </a:br>
                      <a:r>
                        <a:rPr lang="en-US" sz="1300" u="none" strike="noStrike" dirty="0" err="1">
                          <a:effectLst/>
                        </a:rPr>
                        <a:t>J</a:t>
                      </a:r>
                      <a:r>
                        <a:rPr lang="en-US" sz="1300" u="none" strike="noStrike" baseline="-25000" dirty="0" err="1">
                          <a:effectLst/>
                        </a:rPr>
                        <a:t>c</a:t>
                      </a:r>
                      <a:r>
                        <a:rPr lang="en-US" sz="1300" u="none" strike="noStrike" dirty="0">
                          <a:effectLst/>
                        </a:rPr>
                        <a:t> (20 T, 4.2 K)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u="none" strike="noStrike" dirty="0" err="1">
                          <a:effectLst/>
                        </a:rPr>
                        <a:t>Conductor</a:t>
                      </a:r>
                      <a:r>
                        <a:rPr lang="fr-FR" sz="1300" u="none" strike="noStrike" dirty="0">
                          <a:effectLst/>
                        </a:rPr>
                        <a:t/>
                      </a:r>
                      <a:br>
                        <a:rPr lang="fr-FR" sz="1300" u="none" strike="noStrike" dirty="0">
                          <a:effectLst/>
                        </a:rPr>
                      </a:br>
                      <a:r>
                        <a:rPr lang="fr-FR" sz="1300" u="none" strike="noStrike" dirty="0">
                          <a:effectLst/>
                        </a:rPr>
                        <a:t>J</a:t>
                      </a:r>
                      <a:r>
                        <a:rPr lang="fr-FR" sz="1300" u="none" strike="noStrike" baseline="-25000" dirty="0">
                          <a:effectLst/>
                        </a:rPr>
                        <a:t>E</a:t>
                      </a:r>
                      <a:r>
                        <a:rPr lang="fr-FR" sz="1300" u="none" strike="noStrike" dirty="0">
                          <a:effectLst/>
                        </a:rPr>
                        <a:t> (20 T, 4.2 K)</a:t>
                      </a:r>
                      <a:endParaRPr lang="fr-F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  <a:tr h="261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Nb-Ti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$600-700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~$2,000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9.2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11 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n/a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  <a:tr h="27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Nb</a:t>
                      </a:r>
                      <a:r>
                        <a:rPr lang="en-US" sz="1300" u="none" strike="noStrike" baseline="-25000">
                          <a:effectLst/>
                        </a:rPr>
                        <a:t>3</a:t>
                      </a:r>
                      <a:r>
                        <a:rPr lang="en-US" sz="1300" u="none" strike="noStrike">
                          <a:effectLst/>
                        </a:rPr>
                        <a:t>Sn*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$2,000-2,500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6~7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~$15,000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26 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n/a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~400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~280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  <a:tr h="4117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Bi-2212*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~$10,000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~$100,000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85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~100 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n/a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~6,000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~1,200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  <a:tr h="4117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REBCO*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n/a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&gt;10-20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~$100,000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92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&gt;120 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~20,000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~20,000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~420 A/mm</a:t>
                      </a:r>
                      <a:r>
                        <a:rPr lang="en-US" sz="1300" u="none" strike="noStrike" baseline="30000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  <a:tr h="261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Co-122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&lt; $400</a:t>
                      </a:r>
                      <a:r>
                        <a:rPr lang="en-US" sz="1300" b="1" u="none" strike="noStrike" baseline="30000">
                          <a:effectLst/>
                        </a:rPr>
                        <a:t> i)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~10</a:t>
                      </a:r>
                      <a:r>
                        <a:rPr lang="en-US" sz="1300" b="1" u="none" strike="noStrike" baseline="30000">
                          <a:effectLst/>
                        </a:rPr>
                        <a:t> ii)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&lt; $</a:t>
                      </a:r>
                      <a:r>
                        <a:rPr lang="en-US" sz="1300" b="1" u="none" strike="noStrike" dirty="0" smtClean="0">
                          <a:effectLst/>
                        </a:rPr>
                        <a:t>4,000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22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~70 T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~4,000 A/mm</a:t>
                      </a:r>
                      <a:r>
                        <a:rPr lang="en-US" sz="1300" b="1" u="none" strike="noStrike" baseline="30000">
                          <a:effectLst/>
                        </a:rPr>
                        <a:t>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~2 A/mm</a:t>
                      </a:r>
                      <a:r>
                        <a:rPr lang="en-US" sz="1300" b="1" u="none" strike="noStrike" baseline="30000">
                          <a:effectLst/>
                        </a:rPr>
                        <a:t>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n/a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  <a:tr h="261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K-122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 $400</a:t>
                      </a:r>
                      <a:r>
                        <a:rPr lang="en-US" sz="1300" b="1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 i)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~10</a:t>
                      </a:r>
                      <a:r>
                        <a:rPr lang="en-US" sz="1300" b="1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 ii)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 $</a:t>
                      </a:r>
                      <a:r>
                        <a:rPr lang="en-US" sz="13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4,000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~90 T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~6,000 A/mm</a:t>
                      </a:r>
                      <a:r>
                        <a:rPr lang="en-US" sz="1300" b="1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~</a:t>
                      </a:r>
                      <a:r>
                        <a:rPr lang="en-US" sz="13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100-1000 </a:t>
                      </a:r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A/mm</a:t>
                      </a:r>
                      <a:r>
                        <a:rPr lang="en-US" sz="1300" b="1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73" marR="11373" marT="11373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57"/>
            <a:ext cx="9144000" cy="523862"/>
          </a:xfrm>
        </p:spPr>
        <p:txBody>
          <a:bodyPr/>
          <a:lstStyle/>
          <a:p>
            <a:r>
              <a:rPr lang="en-US" sz="2800" dirty="0"/>
              <a:t>Opportunity and potential of </a:t>
            </a:r>
            <a:r>
              <a:rPr lang="en-US" sz="2800" dirty="0" smtClean="0"/>
              <a:t>Ba-122 </a:t>
            </a:r>
            <a:r>
              <a:rPr lang="en-US" sz="2800" dirty="0"/>
              <a:t>FBS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49889"/>
            <a:ext cx="7772400" cy="1256371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The cost of Fe-based superconductor (Ba/</a:t>
            </a:r>
            <a:r>
              <a:rPr lang="en-US" sz="1800" dirty="0" err="1">
                <a:solidFill>
                  <a:srgbClr val="FF0000"/>
                </a:solidFill>
              </a:rPr>
              <a:t>Sr</a:t>
            </a:r>
            <a:r>
              <a:rPr lang="en-US" sz="1800" dirty="0">
                <a:solidFill>
                  <a:srgbClr val="FF0000"/>
                </a:solidFill>
              </a:rPr>
              <a:t>)Fe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As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 (122) can be at least 70-80% lower than Nb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Sn</a:t>
            </a:r>
          </a:p>
          <a:p>
            <a:r>
              <a:rPr lang="en-US" sz="1800" dirty="0">
                <a:solidFill>
                  <a:srgbClr val="0070C0"/>
                </a:solidFill>
              </a:rPr>
              <a:t>122 FBS appears a good alternative HTS if </a:t>
            </a:r>
            <a:r>
              <a:rPr lang="en-US" sz="1800" dirty="0" err="1" smtClean="0">
                <a:solidFill>
                  <a:srgbClr val="0070C0"/>
                </a:solidFill>
              </a:rPr>
              <a:t>intergrain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i="1" dirty="0" err="1" smtClean="0">
                <a:solidFill>
                  <a:srgbClr val="0070C0"/>
                </a:solidFill>
              </a:rPr>
              <a:t>J</a:t>
            </a:r>
            <a:r>
              <a:rPr lang="en-US" sz="1800" baseline="-25000" dirty="0" err="1" smtClean="0">
                <a:solidFill>
                  <a:srgbClr val="0070C0"/>
                </a:solidFill>
              </a:rPr>
              <a:t>c</a:t>
            </a:r>
            <a:r>
              <a:rPr lang="en-US" sz="1800" dirty="0" smtClean="0">
                <a:solidFill>
                  <a:srgbClr val="0070C0"/>
                </a:solidFill>
              </a:rPr>
              <a:t> is high enough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212" y="4124246"/>
            <a:ext cx="819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Properties of production grade conductors</a:t>
            </a:r>
          </a:p>
          <a:p>
            <a:r>
              <a:rPr lang="en-US" sz="1600" baseline="30000" dirty="0"/>
              <a:t>i)</a:t>
            </a:r>
            <a:r>
              <a:rPr lang="en-US" sz="1600" dirty="0"/>
              <a:t> Raw material cost estimated by the purchase price as lab supplies</a:t>
            </a:r>
          </a:p>
          <a:p>
            <a:r>
              <a:rPr lang="en-US" sz="1600" baseline="30000" dirty="0"/>
              <a:t>ii)</a:t>
            </a:r>
            <a:r>
              <a:rPr lang="en-US" sz="1600" dirty="0"/>
              <a:t> Assumes the P factor of Bi-2212 RWs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595" y="3808467"/>
            <a:ext cx="845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Production factor (P factor) = (Final product cost)/(Raw materials cost)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5741" y="3398089"/>
            <a:ext cx="240826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L. Cooley, Cost analysis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037928" y="713908"/>
            <a:ext cx="4976601" cy="262413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54549" y="703325"/>
            <a:ext cx="2459978" cy="26347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19581" y="2670373"/>
            <a:ext cx="3718347" cy="6676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670"/>
            <a:ext cx="7772400" cy="1077860"/>
          </a:xfrm>
        </p:spPr>
        <p:txBody>
          <a:bodyPr/>
          <a:lstStyle/>
          <a:p>
            <a:r>
              <a:rPr lang="en-US" dirty="0" smtClean="0"/>
              <a:t>Strongly and weakly coupled GBs coexist in K-Ba122 bulks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108" y="4737133"/>
            <a:ext cx="7772400" cy="16396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trapped magnetic field does decay very slowly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Indicates that </a:t>
            </a:r>
            <a:r>
              <a:rPr lang="en-US" dirty="0">
                <a:solidFill>
                  <a:srgbClr val="0070C0"/>
                </a:solidFill>
              </a:rPr>
              <a:t>the GBs in high J</a:t>
            </a:r>
            <a:r>
              <a:rPr lang="en-US" baseline="-25000" dirty="0">
                <a:solidFill>
                  <a:srgbClr val="0070C0"/>
                </a:solidFill>
              </a:rPr>
              <a:t>c</a:t>
            </a:r>
            <a:r>
              <a:rPr lang="en-US" dirty="0">
                <a:solidFill>
                  <a:srgbClr val="0070C0"/>
                </a:solidFill>
              </a:rPr>
              <a:t> K-122 are strongly coupled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But J</a:t>
            </a:r>
            <a:r>
              <a:rPr lang="en-US" baseline="-25000" dirty="0" smtClean="0"/>
              <a:t>c</a:t>
            </a:r>
            <a:r>
              <a:rPr lang="en-US" dirty="0" smtClean="0"/>
              <a:t> with increasing/decreasing magnetic field shows the hysteresis behavior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Indicates that </a:t>
            </a: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GBs in high J</a:t>
            </a:r>
            <a:r>
              <a:rPr lang="en-US" baseline="-25000" dirty="0">
                <a:solidFill>
                  <a:srgbClr val="0070C0"/>
                </a:solidFill>
              </a:rPr>
              <a:t>c</a:t>
            </a:r>
            <a:r>
              <a:rPr lang="en-US" dirty="0">
                <a:solidFill>
                  <a:srgbClr val="0070C0"/>
                </a:solidFill>
              </a:rPr>
              <a:t> K-122 are </a:t>
            </a:r>
            <a:r>
              <a:rPr lang="en-US" dirty="0" smtClean="0">
                <a:solidFill>
                  <a:srgbClr val="FF0000"/>
                </a:solidFill>
              </a:rPr>
              <a:t>still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weakly linked</a:t>
            </a:r>
          </a:p>
          <a:p>
            <a:pPr>
              <a:lnSpc>
                <a:spcPct val="110000"/>
              </a:lnSpc>
            </a:pPr>
            <a:endParaRPr lang="en-US" dirty="0" smtClean="0">
              <a:solidFill>
                <a:srgbClr val="0070C0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20" y="1108859"/>
            <a:ext cx="3630588" cy="3179428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7" name="Straight Connector 6"/>
          <p:cNvCxnSpPr/>
          <p:nvPr/>
        </p:nvCxnSpPr>
        <p:spPr bwMode="auto">
          <a:xfrm>
            <a:off x="4716308" y="1456935"/>
            <a:ext cx="0" cy="29697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685800" y="1247284"/>
            <a:ext cx="3487667" cy="2902579"/>
            <a:chOff x="4970533" y="1628960"/>
            <a:chExt cx="3487667" cy="29025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50609"/>
            <a:stretch/>
          </p:blipFill>
          <p:spPr>
            <a:xfrm>
              <a:off x="4970533" y="1628960"/>
              <a:ext cx="3487667" cy="290257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48240" y="2735193"/>
              <a:ext cx="15213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dvOTf9433e2d"/>
                </a:rPr>
                <a:t>Time dependence of trapped </a:t>
              </a:r>
              <a:r>
                <a:rPr lang="en-US" dirty="0">
                  <a:latin typeface="AdvOTf9433e2d+fb"/>
                </a:rPr>
                <a:t>fi</a:t>
              </a:r>
              <a:r>
                <a:rPr lang="en-US" dirty="0">
                  <a:latin typeface="AdvOTf9433e2d"/>
                </a:rPr>
                <a:t>eld at 5 K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66385" y="4167822"/>
            <a:ext cx="296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J. Weiss et al., </a:t>
            </a:r>
            <a:r>
              <a:rPr lang="en-US" sz="1100" i="1" dirty="0" smtClean="0"/>
              <a:t>SUST</a:t>
            </a:r>
            <a:r>
              <a:rPr lang="en-US" sz="1100" dirty="0" smtClean="0"/>
              <a:t>,</a:t>
            </a:r>
            <a:r>
              <a:rPr lang="en-US" sz="1100" dirty="0"/>
              <a:t> doi:10.1088/0953-2048/28/11/112001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874545" y="4288681"/>
            <a:ext cx="2127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J. Weiss, </a:t>
            </a:r>
            <a:r>
              <a:rPr lang="en-US" sz="1100" i="1" dirty="0" smtClean="0"/>
              <a:t>FSU, </a:t>
            </a:r>
            <a:r>
              <a:rPr lang="en-US" sz="1100" dirty="0" smtClean="0"/>
              <a:t>PhD Thesis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48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24569"/>
            <a:ext cx="6136068" cy="31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0049"/>
            <a:ext cx="25622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447800" y="2971800"/>
            <a:ext cx="2209800" cy="10433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352803" y="3543300"/>
            <a:ext cx="1233968" cy="4718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24400" y="3124200"/>
            <a:ext cx="609600" cy="8909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35034" y="3124200"/>
            <a:ext cx="437166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981306" y="3352800"/>
            <a:ext cx="208906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5129" y="4143774"/>
            <a:ext cx="9098871" cy="1202403"/>
            <a:chOff x="45129" y="4061271"/>
            <a:chExt cx="9098871" cy="1202403"/>
          </a:xfrm>
        </p:grpSpPr>
        <p:pic>
          <p:nvPicPr>
            <p:cNvPr id="3074" name="Picture 2" descr="C:\Users\Yi-Feng Su\Desktop\Tak's data\18-0405 150115\K L Relative composition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9" y="4066944"/>
              <a:ext cx="1776114" cy="116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Yi-Feng Su\Desktop\Tak's data\18-0405 150115\O K Relative composition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254" y="4068493"/>
              <a:ext cx="1746806" cy="1154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Yi-Feng Su\Desktop\Tak's data\18-0405 150115\Fe L Relative composition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714" y="4062011"/>
              <a:ext cx="1805426" cy="120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Yi-Feng Su\Desktop\Tak's data\18-0405 150115\Ba M Relative composition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027" y="4061271"/>
              <a:ext cx="1811286" cy="120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Yi-Feng Su\Desktop\Tak's data\18-0405 150115\As L Relative composition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163" y="4073724"/>
              <a:ext cx="1787837" cy="118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396507" y="4172823"/>
            <a:ext cx="978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K </a:t>
            </a:r>
            <a:r>
              <a:rPr lang="en-US" sz="1200" b="1" dirty="0" smtClean="0">
                <a:solidFill>
                  <a:schemeClr val="bg1"/>
                </a:solidFill>
              </a:rPr>
              <a:t>Rel. comp.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01903" y="4171374"/>
            <a:ext cx="997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O Rel. comp.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16219" y="4155630"/>
            <a:ext cx="1038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Fe Rel. comp.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32134" y="4148703"/>
            <a:ext cx="1055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Ba Rel. comp.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06276" y="4166244"/>
            <a:ext cx="1047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As Rel. comp.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3611"/>
            <a:ext cx="9144000" cy="954750"/>
          </a:xfrm>
        </p:spPr>
        <p:txBody>
          <a:bodyPr/>
          <a:lstStyle/>
          <a:p>
            <a:r>
              <a:rPr lang="en-US" sz="2800" dirty="0" smtClean="0"/>
              <a:t>Oxygen contamination exists at almost all GB junctions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5474047"/>
            <a:ext cx="7772400" cy="1077860"/>
          </a:xfrm>
        </p:spPr>
        <p:txBody>
          <a:bodyPr/>
          <a:lstStyle/>
          <a:p>
            <a:r>
              <a:rPr lang="en-US" sz="2000" dirty="0" smtClean="0"/>
              <a:t>Oxygen contamination always accompanies with Ba segregation</a:t>
            </a:r>
          </a:p>
          <a:p>
            <a:r>
              <a:rPr lang="en-US" sz="2000" dirty="0" smtClean="0"/>
              <a:t>Local composition at the GBs is not Ba-122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2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194" y="230505"/>
            <a:ext cx="7772400" cy="1077860"/>
          </a:xfrm>
        </p:spPr>
        <p:txBody>
          <a:bodyPr/>
          <a:lstStyle/>
          <a:p>
            <a:r>
              <a:rPr lang="en-US" dirty="0" smtClean="0"/>
              <a:t>Can reduction of oxygen level improve the connectivity?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6585"/>
            <a:ext cx="7772400" cy="1170193"/>
          </a:xfrm>
        </p:spPr>
        <p:txBody>
          <a:bodyPr/>
          <a:lstStyle/>
          <a:p>
            <a:pPr marL="327628" indent="-327628" defTabSz="873674">
              <a:lnSpc>
                <a:spcPct val="110000"/>
              </a:lnSpc>
              <a:defRPr/>
            </a:pPr>
            <a:r>
              <a:rPr lang="en-US" sz="2000" dirty="0">
                <a:solidFill>
                  <a:srgbClr val="3C336F"/>
                </a:solidFill>
                <a:latin typeface="Lucida Sans" panose="020B0602030504020204" pitchFamily="34" charset="0"/>
              </a:rPr>
              <a:t>O</a:t>
            </a:r>
            <a:r>
              <a:rPr lang="en-US" sz="2000" baseline="-25000" dirty="0">
                <a:solidFill>
                  <a:srgbClr val="3C336F"/>
                </a:solidFill>
                <a:latin typeface="Lucida Sans" panose="020B0602030504020204" pitchFamily="34" charset="0"/>
              </a:rPr>
              <a:t>2</a:t>
            </a:r>
            <a:r>
              <a:rPr lang="en-US" sz="2000" dirty="0">
                <a:solidFill>
                  <a:srgbClr val="3C336F"/>
                </a:solidFill>
                <a:latin typeface="Lucida Sans" panose="020B0602030504020204" pitchFamily="34" charset="0"/>
              </a:rPr>
              <a:t>: 100 ppm -&gt; 0.005 ppm, H</a:t>
            </a:r>
            <a:r>
              <a:rPr lang="en-US" sz="2000" baseline="-25000" dirty="0">
                <a:solidFill>
                  <a:srgbClr val="3C336F"/>
                </a:solidFill>
                <a:latin typeface="Lucida Sans" panose="020B0602030504020204" pitchFamily="34" charset="0"/>
              </a:rPr>
              <a:t>2</a:t>
            </a:r>
            <a:r>
              <a:rPr lang="en-US" sz="2000" dirty="0">
                <a:solidFill>
                  <a:srgbClr val="3C336F"/>
                </a:solidFill>
                <a:latin typeface="Lucida Sans" panose="020B0602030504020204" pitchFamily="34" charset="0"/>
              </a:rPr>
              <a:t>O: 10 ppm -&gt; 0.05 ppm</a:t>
            </a:r>
          </a:p>
          <a:p>
            <a:pPr marL="327628" indent="-327628" defTabSz="873674">
              <a:lnSpc>
                <a:spcPct val="110000"/>
              </a:lnSpc>
              <a:defRPr/>
            </a:pPr>
            <a:r>
              <a:rPr lang="en-US" sz="2000" dirty="0">
                <a:solidFill>
                  <a:srgbClr val="3C336F"/>
                </a:solidFill>
                <a:latin typeface="Lucida Sans" panose="020B0602030504020204" pitchFamily="34" charset="0"/>
              </a:rPr>
              <a:t>Now we can see the effects of milling time, HT temperature and time on the GB cleanliness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7104" y="2791746"/>
            <a:ext cx="8917182" cy="3165208"/>
            <a:chOff x="9121444" y="20979983"/>
            <a:chExt cx="8917182" cy="3165208"/>
          </a:xfrm>
        </p:grpSpPr>
        <p:sp>
          <p:nvSpPr>
            <p:cNvPr id="6" name="TextBox 5"/>
            <p:cNvSpPr txBox="1"/>
            <p:nvPr/>
          </p:nvSpPr>
          <p:spPr>
            <a:xfrm>
              <a:off x="9251520" y="21094579"/>
              <a:ext cx="3713551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Raw materials (K, Ba, Fe, As)</a:t>
              </a: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13084848" y="20979983"/>
              <a:ext cx="943006" cy="62930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47631" y="21093878"/>
              <a:ext cx="3890995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High energy ball milling (1 h)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59672" y="21937193"/>
              <a:ext cx="2864285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Packed and densified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9130229" y="21822597"/>
              <a:ext cx="943006" cy="62930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3135231" y="21800498"/>
              <a:ext cx="943006" cy="62930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189511" y="21783305"/>
              <a:ext cx="3849115" cy="70788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HT: 550-600 °C under 9.6 MPa for 20 hrs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9121444" y="22675356"/>
              <a:ext cx="943006" cy="62930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159672" y="22786240"/>
              <a:ext cx="5144086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2</a:t>
              </a:r>
              <a:r>
                <a:rPr lang="en-US" sz="2000" b="1" baseline="30000" dirty="0">
                  <a:solidFill>
                    <a:srgbClr val="0070C0"/>
                  </a:solidFill>
                </a:rPr>
                <a:t>nd</a:t>
              </a:r>
              <a:r>
                <a:rPr lang="en-US" sz="2000" b="1" dirty="0">
                  <a:solidFill>
                    <a:srgbClr val="0070C0"/>
                  </a:solidFill>
                </a:rPr>
                <a:t> high energy ball milling (1-50 </a:t>
              </a:r>
              <a:r>
                <a:rPr lang="en-US" sz="2000" b="1" dirty="0" err="1">
                  <a:solidFill>
                    <a:srgbClr val="0070C0"/>
                  </a:solidFill>
                </a:rPr>
                <a:t>hrs</a:t>
              </a:r>
              <a:r>
                <a:rPr lang="en-US" sz="2000" b="1" dirty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121444" y="23515889"/>
              <a:ext cx="943006" cy="62930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67073" y="23630485"/>
              <a:ext cx="6166128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2</a:t>
              </a:r>
              <a:r>
                <a:rPr lang="en-US" sz="2000" b="1" baseline="30000" dirty="0">
                  <a:solidFill>
                    <a:srgbClr val="0070C0"/>
                  </a:solidFill>
                </a:rPr>
                <a:t>nd</a:t>
              </a:r>
              <a:r>
                <a:rPr lang="en-US" sz="2000" b="1" dirty="0">
                  <a:solidFill>
                    <a:srgbClr val="0070C0"/>
                  </a:solidFill>
                </a:rPr>
                <a:t> HT: 550-600 °C under 193 MPa (0.5-10 </a:t>
              </a:r>
              <a:r>
                <a:rPr lang="en-US" sz="2000" b="1" dirty="0" err="1">
                  <a:solidFill>
                    <a:srgbClr val="0070C0"/>
                  </a:solidFill>
                </a:rPr>
                <a:t>hrs</a:t>
              </a:r>
              <a:r>
                <a:rPr lang="en-US" sz="2000" b="1" dirty="0">
                  <a:solidFill>
                    <a:srgbClr val="0070C0"/>
                  </a:solidFill>
                </a:rPr>
                <a:t>)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437208" y="22632352"/>
              <a:ext cx="1601418" cy="70788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Packed and densified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15398980" y="22663130"/>
              <a:ext cx="943006" cy="62930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4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670"/>
            <a:ext cx="9144000" cy="1077860"/>
          </a:xfrm>
        </p:spPr>
        <p:txBody>
          <a:bodyPr/>
          <a:lstStyle/>
          <a:p>
            <a:r>
              <a:rPr lang="en-US" dirty="0"/>
              <a:t>No trace of oxygen any more, but still significant K segregation at the GBs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8096" y="4611139"/>
            <a:ext cx="8247808" cy="1754969"/>
          </a:xfrm>
        </p:spPr>
        <p:txBody>
          <a:bodyPr/>
          <a:lstStyle/>
          <a:p>
            <a:r>
              <a:rPr lang="en-US" sz="2000" dirty="0"/>
              <a:t>Oxygen is below the detectable level – We could successfully reduce the oxygen and water in the system</a:t>
            </a:r>
          </a:p>
          <a:p>
            <a:r>
              <a:rPr lang="en-US" sz="2000" dirty="0" smtClean="0"/>
              <a:t>Sharp </a:t>
            </a:r>
            <a:r>
              <a:rPr lang="en-US" sz="2000" dirty="0"/>
              <a:t>increase of K on the dark contrasts of </a:t>
            </a:r>
            <a:r>
              <a:rPr lang="en-US" sz="2000" dirty="0" smtClean="0"/>
              <a:t>GBs</a:t>
            </a:r>
          </a:p>
          <a:p>
            <a:r>
              <a:rPr lang="en-US" sz="2000" dirty="0" smtClean="0"/>
              <a:t>Clean synthesis reveals the new chemistry issues at the GBs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0495" y="1316316"/>
            <a:ext cx="8863010" cy="3067489"/>
            <a:chOff x="20706905" y="19721934"/>
            <a:chExt cx="10301159" cy="3565233"/>
          </a:xfrm>
        </p:grpSpPr>
        <p:grpSp>
          <p:nvGrpSpPr>
            <p:cNvPr id="7" name="Group 6"/>
            <p:cNvGrpSpPr/>
            <p:nvPr/>
          </p:nvGrpSpPr>
          <p:grpSpPr>
            <a:xfrm>
              <a:off x="20706905" y="19950388"/>
              <a:ext cx="3274292" cy="3274292"/>
              <a:chOff x="20709711" y="20223438"/>
              <a:chExt cx="3274292" cy="3274292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09711" y="20223438"/>
                <a:ext cx="3274292" cy="3274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22402800" y="20354698"/>
                <a:ext cx="800100" cy="367486"/>
              </a:xfrm>
              <a:prstGeom prst="line">
                <a:avLst/>
              </a:prstGeom>
              <a:ln w="76200"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1"/>
            <a:stretch/>
          </p:blipFill>
          <p:spPr bwMode="auto">
            <a:xfrm>
              <a:off x="24140082" y="19721934"/>
              <a:ext cx="6867982" cy="3565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5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431" y="0"/>
            <a:ext cx="7772400" cy="1385637"/>
          </a:xfrm>
        </p:spPr>
        <p:txBody>
          <a:bodyPr/>
          <a:lstStyle/>
          <a:p>
            <a:r>
              <a:rPr lang="en-US" sz="2800" dirty="0"/>
              <a:t>The thicker the segregation band at the GBs, the larger kink on the transport resistance </a:t>
            </a:r>
            <a:r>
              <a:rPr lang="en-US" sz="2800" dirty="0" smtClean="0"/>
              <a:t>curves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53431" y="5208681"/>
            <a:ext cx="7913713" cy="153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7" tIns="43984" rIns="87967" bIns="43984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D9737"/>
              </a:buClr>
              <a:buFont typeface="Wingdings" pitchFamily="2" charset="2"/>
              <a:buChar char="v"/>
              <a:defRPr sz="2800" b="1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400" b="1"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sz="2000" b="1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b="1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b="1">
                <a:solidFill>
                  <a:srgbClr val="5F5F5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b="1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b="1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b="1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v"/>
              <a:defRPr b="1">
                <a:solidFill>
                  <a:srgbClr val="5F5F5F"/>
                </a:solidFill>
                <a:latin typeface="+mn-lt"/>
              </a:defRPr>
            </a:lvl9pPr>
          </a:lstStyle>
          <a:p>
            <a:pPr marL="327628" indent="-327628" defTabSz="873674">
              <a:defRPr/>
            </a:pPr>
            <a:r>
              <a:rPr lang="en-US" sz="2000" kern="0" dirty="0">
                <a:latin typeface="Lucida Sans" panose="020B0602030504020204" pitchFamily="34" charset="0"/>
              </a:rPr>
              <a:t>The broad tails of RT curves are caused by the weakly connected GBs</a:t>
            </a:r>
          </a:p>
          <a:p>
            <a:pPr marL="327628" indent="-327628" defTabSz="873674">
              <a:defRPr/>
            </a:pPr>
            <a:r>
              <a:rPr lang="en-US" sz="2000" kern="0" dirty="0">
                <a:latin typeface="Lucida Sans" panose="020B0602030504020204" pitchFamily="34" charset="0"/>
              </a:rPr>
              <a:t>The thicker K segregation more strongly compromises the GB connectivity </a:t>
            </a:r>
          </a:p>
          <a:p>
            <a:pPr marL="327628" indent="-327628" defTabSz="873674">
              <a:defRPr/>
            </a:pPr>
            <a:endParaRPr lang="en-US" sz="2290" kern="0" dirty="0">
              <a:latin typeface="Lucida Sans" panose="020B06020305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92826" y="1385637"/>
            <a:ext cx="5039970" cy="4000094"/>
            <a:chOff x="20783676" y="18685366"/>
            <a:chExt cx="5039970" cy="400009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0783676" y="18825500"/>
            <a:ext cx="5039970" cy="3859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" name="Graph" r:id="rId3" imgW="3920760" imgH="3001680" progId="Origin50.Graph">
                    <p:embed/>
                  </p:oleObj>
                </mc:Choice>
                <mc:Fallback>
                  <p:oleObj name="Graph" r:id="rId3" imgW="3920760" imgH="30016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783676" y="18825500"/>
                          <a:ext cx="5039970" cy="3859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1679872" y="18685366"/>
              <a:ext cx="3445945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(</a:t>
              </a:r>
              <a:r>
                <a:rPr lang="en-US" sz="1600" dirty="0" smtClean="0"/>
                <a:t>Ba</a:t>
              </a:r>
              <a:r>
                <a:rPr lang="en-US" sz="1600" baseline="-25000" dirty="0" smtClean="0"/>
                <a:t>0.6</a:t>
              </a:r>
              <a:r>
                <a:rPr lang="en-US" sz="1600" dirty="0" smtClean="0"/>
                <a:t>K</a:t>
              </a:r>
              <a:r>
                <a:rPr lang="en-US" sz="1600" baseline="-25000" dirty="0" smtClean="0"/>
                <a:t>0.4</a:t>
              </a:r>
              <a:r>
                <a:rPr lang="en-US" sz="1600" dirty="0" smtClean="0"/>
                <a:t>)Fe</a:t>
              </a:r>
              <a:r>
                <a:rPr lang="en-US" sz="1600" baseline="-25000" dirty="0" smtClean="0"/>
                <a:t>2</a:t>
              </a:r>
              <a:r>
                <a:rPr lang="en-US" sz="1600" dirty="0" smtClean="0"/>
                <a:t>As</a:t>
              </a:r>
              <a:r>
                <a:rPr lang="en-US" sz="1600" baseline="-25000" dirty="0" smtClean="0"/>
                <a:t>2</a:t>
              </a:r>
            </a:p>
            <a:p>
              <a:pPr algn="ctr"/>
              <a:r>
                <a:rPr lang="en-US" sz="1600" dirty="0" smtClean="0"/>
                <a:t>50 h 2</a:t>
              </a:r>
              <a:r>
                <a:rPr lang="en-US" sz="1600" baseline="30000" dirty="0" smtClean="0"/>
                <a:t>nd</a:t>
              </a:r>
              <a:r>
                <a:rPr lang="en-US" sz="1600" dirty="0" smtClean="0"/>
                <a:t> milling, 0.5 h 600 °C HT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57495" y="1402800"/>
            <a:ext cx="4986505" cy="3959145"/>
            <a:chOff x="25890149" y="18702792"/>
            <a:chExt cx="4986505" cy="3959145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25890149" y="18842925"/>
            <a:ext cx="4986505" cy="3819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3" name="Graph" r:id="rId5" imgW="3920760" imgH="3001680" progId="Origin50.Graph">
                    <p:embed/>
                  </p:oleObj>
                </mc:Choice>
                <mc:Fallback>
                  <p:oleObj name="Graph" r:id="rId5" imgW="3920760" imgH="30016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890149" y="18842925"/>
                          <a:ext cx="4986505" cy="3819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6758383" y="18702792"/>
              <a:ext cx="3445945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(</a:t>
              </a:r>
              <a:r>
                <a:rPr lang="en-US" sz="1600" dirty="0" smtClean="0"/>
                <a:t>Ba</a:t>
              </a:r>
              <a:r>
                <a:rPr lang="en-US" sz="1600" baseline="-25000" dirty="0" smtClean="0"/>
                <a:t>0.6</a:t>
              </a:r>
              <a:r>
                <a:rPr lang="en-US" sz="1600" dirty="0" smtClean="0"/>
                <a:t>K</a:t>
              </a:r>
              <a:r>
                <a:rPr lang="en-US" sz="1600" baseline="-25000" dirty="0" smtClean="0"/>
                <a:t>0.4</a:t>
              </a:r>
              <a:r>
                <a:rPr lang="en-US" sz="1600" dirty="0" smtClean="0"/>
                <a:t>)Fe</a:t>
              </a:r>
              <a:r>
                <a:rPr lang="en-US" sz="1600" baseline="-25000" dirty="0" smtClean="0"/>
                <a:t>2</a:t>
              </a:r>
              <a:r>
                <a:rPr lang="en-US" sz="1600" dirty="0" smtClean="0"/>
                <a:t>As</a:t>
              </a:r>
              <a:r>
                <a:rPr lang="en-US" sz="1600" baseline="-25000" dirty="0" smtClean="0"/>
                <a:t>2</a:t>
              </a:r>
            </a:p>
            <a:p>
              <a:pPr algn="ctr"/>
              <a:r>
                <a:rPr lang="en-US" sz="1600" dirty="0" smtClean="0"/>
                <a:t>1 h 2</a:t>
              </a:r>
              <a:r>
                <a:rPr lang="en-US" sz="1600" baseline="30000" dirty="0" smtClean="0"/>
                <a:t>nd</a:t>
              </a:r>
              <a:r>
                <a:rPr lang="en-US" sz="1600" dirty="0" smtClean="0"/>
                <a:t> milling, 10 h 550 °C HT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05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182"/>
            <a:ext cx="7772400" cy="58541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7315200" cy="5374421"/>
          </a:xfrm>
        </p:spPr>
        <p:txBody>
          <a:bodyPr/>
          <a:lstStyle/>
          <a:p>
            <a:r>
              <a:rPr lang="en-US" sz="2000" dirty="0" err="1" smtClean="0"/>
              <a:t>J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of both Bi-2212 and Ba-122 FBS is driven by </a:t>
            </a:r>
            <a:r>
              <a:rPr lang="en-US" sz="2000" dirty="0" err="1" smtClean="0"/>
              <a:t>intergrain</a:t>
            </a:r>
            <a:r>
              <a:rPr lang="en-US" sz="2000" dirty="0" smtClean="0"/>
              <a:t> connectivity controlled by the grain boundaries</a:t>
            </a:r>
          </a:p>
          <a:p>
            <a:pPr lvl="1"/>
            <a:r>
              <a:rPr lang="en-US" sz="1600" dirty="0" smtClean="0"/>
              <a:t>We need full </a:t>
            </a:r>
            <a:r>
              <a:rPr lang="en-US" sz="1200" dirty="0" smtClean="0"/>
              <a:t>controls of nanostructure at the grain boundaries</a:t>
            </a:r>
          </a:p>
          <a:p>
            <a:r>
              <a:rPr lang="en-US" sz="2000" dirty="0" err="1" smtClean="0"/>
              <a:t>Jc</a:t>
            </a:r>
            <a:r>
              <a:rPr lang="en-US" sz="2000" dirty="0" smtClean="0"/>
              <a:t> of Bi-2212 RW short samples is very high now with the good quasi-biaxial grain texture</a:t>
            </a:r>
          </a:p>
          <a:p>
            <a:pPr lvl="1"/>
            <a:r>
              <a:rPr lang="en-US" sz="1600" dirty="0" smtClean="0"/>
              <a:t>Next challenge is to develop the methodology to predict and reproduce the high </a:t>
            </a:r>
            <a:r>
              <a:rPr lang="en-US" sz="1600" dirty="0" err="1" smtClean="0"/>
              <a:t>J</a:t>
            </a:r>
            <a:r>
              <a:rPr lang="en-US" sz="1600" baseline="-25000" dirty="0" err="1" smtClean="0"/>
              <a:t>c</a:t>
            </a:r>
            <a:r>
              <a:rPr lang="en-US" sz="1600" dirty="0" smtClean="0"/>
              <a:t> biaxial texture in large cables and coils</a:t>
            </a:r>
          </a:p>
          <a:p>
            <a:pPr lvl="1"/>
            <a:r>
              <a:rPr lang="en-US" sz="1600" dirty="0" smtClean="0"/>
              <a:t>Maintaining the filament structure by optimizing the s/d ratio and HT parameters may be the key</a:t>
            </a:r>
          </a:p>
          <a:p>
            <a:r>
              <a:rPr lang="en-US" sz="2000" dirty="0" smtClean="0"/>
              <a:t>Grain boundary blocking effects must be resolved to make Ba122 FBS as a practical conductor</a:t>
            </a:r>
          </a:p>
          <a:p>
            <a:pPr lvl="1"/>
            <a:r>
              <a:rPr lang="en-US" sz="1600" dirty="0" smtClean="0"/>
              <a:t>Now with the new glove box, we almost eliminate the oxygen and water contamination in the material</a:t>
            </a:r>
          </a:p>
          <a:p>
            <a:pPr lvl="1"/>
            <a:r>
              <a:rPr lang="en-US" sz="1600" dirty="0" smtClean="0"/>
              <a:t>The new chemistry issue at the GBs is the local chemical variation</a:t>
            </a:r>
            <a:r>
              <a:rPr lang="en-US" sz="1600" dirty="0"/>
              <a:t> </a:t>
            </a:r>
            <a:r>
              <a:rPr lang="en-US" sz="1600" dirty="0" smtClean="0"/>
              <a:t>of K</a:t>
            </a:r>
          </a:p>
          <a:p>
            <a:pPr lvl="1"/>
            <a:r>
              <a:rPr lang="en-US" sz="1600" dirty="0" smtClean="0"/>
              <a:t>We are now re-optimizing the milling and HT parameters for the cleaner Ba-122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687823" y="67784"/>
            <a:ext cx="7650770" cy="954750"/>
          </a:xfrm>
        </p:spPr>
        <p:txBody>
          <a:bodyPr/>
          <a:lstStyle/>
          <a:p>
            <a:r>
              <a:rPr lang="en-US" sz="2800" dirty="0"/>
              <a:t>Non-stoichiometry ‘trace’ depends on the milling and HT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789648" y="5278094"/>
            <a:ext cx="7772400" cy="1385637"/>
          </a:xfrm>
        </p:spPr>
        <p:txBody>
          <a:bodyPr/>
          <a:lstStyle/>
          <a:p>
            <a:r>
              <a:rPr lang="en-US" sz="2000" dirty="0"/>
              <a:t>Longer milling and shorter HT time resulted in thick dark contrasts at the GBs</a:t>
            </a:r>
          </a:p>
          <a:p>
            <a:r>
              <a:rPr lang="en-US" sz="2000" dirty="0"/>
              <a:t>Shorter milling and longer HT time reduced the thickness of non-stoichiometry ‘band’ at the GBs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89648" y="1022534"/>
            <a:ext cx="3553200" cy="4255558"/>
            <a:chOff x="20410508" y="13070112"/>
            <a:chExt cx="3553200" cy="4255558"/>
          </a:xfrm>
        </p:grpSpPr>
        <p:grpSp>
          <p:nvGrpSpPr>
            <p:cNvPr id="6" name="Group 5"/>
            <p:cNvGrpSpPr/>
            <p:nvPr/>
          </p:nvGrpSpPr>
          <p:grpSpPr>
            <a:xfrm>
              <a:off x="20410508" y="13070112"/>
              <a:ext cx="3553200" cy="4255558"/>
              <a:chOff x="20355712" y="12995045"/>
              <a:chExt cx="3553200" cy="4255558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55712" y="13697403"/>
                <a:ext cx="3553200" cy="355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0372574" y="12995045"/>
                <a:ext cx="3445945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(Ba</a:t>
                </a:r>
                <a:r>
                  <a:rPr lang="en-US" sz="1600" baseline="-25000" dirty="0"/>
                  <a:t>0.6</a:t>
                </a:r>
                <a:r>
                  <a:rPr lang="en-US" sz="1600" dirty="0"/>
                  <a:t>K</a:t>
                </a:r>
                <a:r>
                  <a:rPr lang="en-US" sz="1600" baseline="-25000" dirty="0"/>
                  <a:t>0.4</a:t>
                </a:r>
                <a:r>
                  <a:rPr lang="en-US" sz="1600" dirty="0"/>
                  <a:t>)Fe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As</a:t>
                </a:r>
                <a:r>
                  <a:rPr lang="en-US" sz="1600" baseline="-25000" dirty="0"/>
                  <a:t>2</a:t>
                </a:r>
              </a:p>
              <a:p>
                <a:pPr algn="ctr"/>
                <a:r>
                  <a:rPr lang="en-US" sz="1600" dirty="0"/>
                  <a:t>50 h 2</a:t>
                </a:r>
                <a:r>
                  <a:rPr lang="en-US" sz="1600" baseline="30000" dirty="0"/>
                  <a:t>nd</a:t>
                </a:r>
                <a:r>
                  <a:rPr lang="en-US" sz="1600" dirty="0"/>
                  <a:t> milling, 0.5 h 600 °C HT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1552295" y="14995091"/>
              <a:ext cx="1160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Fe-As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39279" y="15944616"/>
              <a:ext cx="1740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K-Ba122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30651" y="1057217"/>
            <a:ext cx="3553200" cy="4220877"/>
            <a:chOff x="24318430" y="13107191"/>
            <a:chExt cx="3553200" cy="4220877"/>
          </a:xfrm>
        </p:grpSpPr>
        <p:grpSp>
          <p:nvGrpSpPr>
            <p:cNvPr id="12" name="Group 11"/>
            <p:cNvGrpSpPr/>
            <p:nvPr/>
          </p:nvGrpSpPr>
          <p:grpSpPr>
            <a:xfrm>
              <a:off x="24318430" y="13107191"/>
              <a:ext cx="3553200" cy="4220877"/>
              <a:chOff x="24318430" y="13107191"/>
              <a:chExt cx="3553200" cy="4220877"/>
            </a:xfrm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18430" y="13774868"/>
                <a:ext cx="3553200" cy="355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4372057" y="13107191"/>
                <a:ext cx="3445945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(Ba</a:t>
                </a:r>
                <a:r>
                  <a:rPr lang="en-US" sz="1600" baseline="-25000" dirty="0"/>
                  <a:t>0.6</a:t>
                </a:r>
                <a:r>
                  <a:rPr lang="en-US" sz="1600" dirty="0"/>
                  <a:t>K</a:t>
                </a:r>
                <a:r>
                  <a:rPr lang="en-US" sz="1600" baseline="-25000" dirty="0"/>
                  <a:t>0.4</a:t>
                </a:r>
                <a:r>
                  <a:rPr lang="en-US" sz="1600" dirty="0"/>
                  <a:t>)Fe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As</a:t>
                </a:r>
                <a:r>
                  <a:rPr lang="en-US" sz="1600" baseline="-25000" dirty="0"/>
                  <a:t>2</a:t>
                </a:r>
              </a:p>
              <a:p>
                <a:pPr algn="ctr"/>
                <a:r>
                  <a:rPr lang="en-US" sz="1600" dirty="0"/>
                  <a:t>1 h 2</a:t>
                </a:r>
                <a:r>
                  <a:rPr lang="en-US" sz="1600" baseline="30000" dirty="0"/>
                  <a:t>nd</a:t>
                </a:r>
                <a:r>
                  <a:rPr lang="en-US" sz="1600" dirty="0"/>
                  <a:t> milling, 10 h 550 °C HT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5618270" y="14959171"/>
              <a:ext cx="1160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Fe-As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598083" y="16231024"/>
              <a:ext cx="1740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K-Ba122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8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Magnetization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doesn’t show the highly compromised </a:t>
            </a:r>
            <a:r>
              <a:rPr lang="en-US" dirty="0" smtClean="0"/>
              <a:t>GBs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55828" y="5097983"/>
            <a:ext cx="7772400" cy="1385637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sz="2000" dirty="0" err="1"/>
              <a:t>intragrain</a:t>
            </a:r>
            <a:r>
              <a:rPr lang="en-US" sz="2000" dirty="0"/>
              <a:t> H</a:t>
            </a:r>
            <a:r>
              <a:rPr lang="en-US" sz="2000" baseline="-25000" dirty="0"/>
              <a:t>c2</a:t>
            </a:r>
            <a:r>
              <a:rPr lang="en-US" sz="2000" dirty="0"/>
              <a:t> more dominantly determine the magnetization </a:t>
            </a:r>
            <a:r>
              <a:rPr lang="en-US" sz="2000" dirty="0" err="1"/>
              <a:t>J</a:t>
            </a:r>
            <a:r>
              <a:rPr lang="en-US" sz="2000" baseline="-25000" dirty="0" err="1"/>
              <a:t>c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The extrinsic </a:t>
            </a:r>
            <a:r>
              <a:rPr lang="en-US" sz="2000" dirty="0"/>
              <a:t>current blocking factor is still </a:t>
            </a:r>
            <a:r>
              <a:rPr lang="en-US" sz="2000" dirty="0" smtClean="0"/>
              <a:t>dominant but may not be easily recognized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F90F-AAAE-4ED6-B44B-0499BCEBCD0B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84976" y="926127"/>
            <a:ext cx="5448805" cy="4171856"/>
            <a:chOff x="33008829" y="11696750"/>
            <a:chExt cx="5448805" cy="4171856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3008829" y="11696750"/>
            <a:ext cx="5448805" cy="4171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" name="Graph" r:id="rId3" imgW="3920760" imgH="3001680" progId="Origin50.Graph">
                    <p:embed/>
                  </p:oleObj>
                </mc:Choice>
                <mc:Fallback>
                  <p:oleObj name="Graph" r:id="rId3" imgW="3920760" imgH="30016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3008829" y="11696750"/>
                          <a:ext cx="5448805" cy="41718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4896262" y="13462701"/>
              <a:ext cx="1530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1 h 2nd milling, 10 h 550 °C HT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13864" y="14450533"/>
              <a:ext cx="1530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1 h 2nd milling, 10 h 550 °C HT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121128" y="13725784"/>
              <a:ext cx="1680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solidFill>
                    <a:srgbClr val="0000FF"/>
                  </a:solidFill>
                </a:rPr>
                <a:t>50 </a:t>
              </a:r>
              <a:r>
                <a:rPr lang="pt-BR" sz="1200" dirty="0">
                  <a:solidFill>
                    <a:srgbClr val="0000FF"/>
                  </a:solidFill>
                </a:rPr>
                <a:t>h 2nd milling, </a:t>
              </a:r>
              <a:r>
                <a:rPr lang="pt-BR" sz="1200" dirty="0" smtClean="0">
                  <a:solidFill>
                    <a:srgbClr val="0000FF"/>
                  </a:solidFill>
                </a:rPr>
                <a:t>0.5 </a:t>
              </a:r>
              <a:r>
                <a:rPr lang="pt-BR" sz="1200" dirty="0">
                  <a:solidFill>
                    <a:srgbClr val="0000FF"/>
                  </a:solidFill>
                </a:rPr>
                <a:t>h </a:t>
              </a:r>
              <a:r>
                <a:rPr lang="pt-BR" sz="1200" dirty="0" smtClean="0">
                  <a:solidFill>
                    <a:srgbClr val="0000FF"/>
                  </a:solidFill>
                </a:rPr>
                <a:t>600 </a:t>
              </a:r>
              <a:r>
                <a:rPr lang="pt-BR" sz="1200" dirty="0">
                  <a:solidFill>
                    <a:srgbClr val="0000FF"/>
                  </a:solidFill>
                </a:rPr>
                <a:t>°C HT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965881" y="12692542"/>
              <a:ext cx="1699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solidFill>
                    <a:srgbClr val="0000FF"/>
                  </a:solidFill>
                </a:rPr>
                <a:t>50 </a:t>
              </a:r>
              <a:r>
                <a:rPr lang="pt-BR" sz="1200" dirty="0">
                  <a:solidFill>
                    <a:srgbClr val="0000FF"/>
                  </a:solidFill>
                </a:rPr>
                <a:t>h 2nd milling, </a:t>
              </a:r>
              <a:r>
                <a:rPr lang="pt-BR" sz="1200" dirty="0" smtClean="0">
                  <a:solidFill>
                    <a:srgbClr val="0000FF"/>
                  </a:solidFill>
                </a:rPr>
                <a:t>0.5 </a:t>
              </a:r>
              <a:r>
                <a:rPr lang="pt-BR" sz="1200" dirty="0">
                  <a:solidFill>
                    <a:srgbClr val="0000FF"/>
                  </a:solidFill>
                </a:rPr>
                <a:t>h </a:t>
              </a:r>
              <a:r>
                <a:rPr lang="pt-BR" sz="1200" dirty="0" smtClean="0">
                  <a:solidFill>
                    <a:srgbClr val="0000FF"/>
                  </a:solidFill>
                </a:rPr>
                <a:t>600 </a:t>
              </a:r>
              <a:r>
                <a:rPr lang="pt-BR" sz="1200" dirty="0">
                  <a:solidFill>
                    <a:srgbClr val="0000FF"/>
                  </a:solidFill>
                </a:rPr>
                <a:t>°C HT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6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09800"/>
            <a:ext cx="7772400" cy="585418"/>
          </a:xfrm>
        </p:spPr>
        <p:txBody>
          <a:bodyPr/>
          <a:lstStyle/>
          <a:p>
            <a:r>
              <a:rPr lang="en-US" dirty="0" smtClean="0"/>
              <a:t>Connectivity issues in Bi-2212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670"/>
            <a:ext cx="9144000" cy="1077860"/>
          </a:xfrm>
        </p:spPr>
        <p:txBody>
          <a:bodyPr/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of Bi-2212 round wires is getting higher and higher in recent years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62000" y="5229872"/>
            <a:ext cx="7772400" cy="1385637"/>
          </a:xfrm>
        </p:spPr>
        <p:txBody>
          <a:bodyPr/>
          <a:lstStyle/>
          <a:p>
            <a:r>
              <a:rPr lang="en-US" dirty="0" smtClean="0"/>
              <a:t>Record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of ~7,000 A/mm</a:t>
            </a:r>
            <a:r>
              <a:rPr lang="en-US" baseline="30000" dirty="0" smtClean="0"/>
              <a:t>2</a:t>
            </a:r>
            <a:r>
              <a:rPr lang="en-US" dirty="0" smtClean="0"/>
              <a:t> at 15 T was achieved by using the new </a:t>
            </a:r>
            <a:r>
              <a:rPr lang="en-US" dirty="0" err="1" smtClean="0"/>
              <a:t>nGimat</a:t>
            </a:r>
            <a:r>
              <a:rPr lang="en-US" dirty="0" smtClean="0"/>
              <a:t> powder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C:\Jianyi-data\Jianyi-Data-2017\Documents-2017\Bi2212 DOE grant report_2017\Figures with reduced size\Fig_7_Jc of pmm170123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211028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162799" y="4768334"/>
            <a:ext cx="152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By. J. Jiang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32" y="1619245"/>
            <a:ext cx="4437468" cy="3200408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auto">
          <a:xfrm rot="10800000">
            <a:off x="7596593" y="2881636"/>
            <a:ext cx="490671" cy="990600"/>
          </a:xfrm>
          <a:prstGeom prst="downArrow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192"/>
            <a:ext cx="9067800" cy="1077860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is not driven by </a:t>
            </a:r>
            <a:r>
              <a:rPr lang="en-US" dirty="0" err="1" smtClean="0"/>
              <a:t>intragrain</a:t>
            </a:r>
            <a:r>
              <a:rPr lang="en-US" dirty="0" smtClean="0"/>
              <a:t> flux pinning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382506"/>
            <a:ext cx="4343400" cy="4672690"/>
          </a:xfrm>
        </p:spPr>
        <p:txBody>
          <a:bodyPr/>
          <a:lstStyle/>
          <a:p>
            <a:r>
              <a:rPr lang="en-US" sz="2400" dirty="0" err="1"/>
              <a:t>H</a:t>
            </a:r>
            <a:r>
              <a:rPr lang="en-US" sz="2400" baseline="-25000" dirty="0" err="1"/>
              <a:t>irr</a:t>
            </a:r>
            <a:r>
              <a:rPr lang="en-US" sz="2400" dirty="0"/>
              <a:t> defined by flux pinning depends on the </a:t>
            </a:r>
            <a:r>
              <a:rPr lang="en-US" sz="2400" dirty="0" smtClean="0"/>
              <a:t>powder composition</a:t>
            </a:r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nGimat</a:t>
            </a:r>
            <a:r>
              <a:rPr lang="en-US" sz="2400" dirty="0" smtClean="0"/>
              <a:t> powder (</a:t>
            </a:r>
            <a:r>
              <a:rPr lang="en-US" sz="2400" dirty="0" err="1" smtClean="0"/>
              <a:t>MetaMateria</a:t>
            </a:r>
            <a:r>
              <a:rPr lang="en-US" sz="2400" dirty="0" smtClean="0"/>
              <a:t> powder as well) uses the same composition of 521 like </a:t>
            </a:r>
            <a:r>
              <a:rPr lang="en-US" sz="2400" dirty="0" err="1" smtClean="0"/>
              <a:t>Nexans</a:t>
            </a:r>
            <a:endParaRPr lang="en-US" sz="2400" dirty="0" smtClean="0"/>
          </a:p>
          <a:p>
            <a:r>
              <a:rPr lang="en-US" sz="2400" dirty="0" smtClean="0"/>
              <a:t>Flux pinning in the wires is almost the same regardless to </a:t>
            </a:r>
            <a:r>
              <a:rPr lang="en-US" sz="2400" dirty="0" err="1" smtClean="0"/>
              <a:t>J</a:t>
            </a:r>
            <a:r>
              <a:rPr lang="en-US" sz="2400" baseline="-25000" dirty="0" err="1" smtClean="0"/>
              <a:t>c</a:t>
            </a:r>
            <a:endParaRPr lang="en-US" sz="2400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C:\Users\hellstrom\Pictures\Monia dat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29" y="1127856"/>
            <a:ext cx="3630742" cy="232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hellstrom\Pictures\Brown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7"/>
          <a:stretch/>
        </p:blipFill>
        <p:spPr bwMode="auto">
          <a:xfrm>
            <a:off x="4890229" y="3378465"/>
            <a:ext cx="4030803" cy="332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86400" y="5606534"/>
            <a:ext cx="12192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M. Brown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791200"/>
            <a:ext cx="3962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See the later talk by M. Brown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72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670"/>
            <a:ext cx="7772400" cy="1077860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is driven by good </a:t>
            </a:r>
            <a:r>
              <a:rPr lang="en-US" dirty="0" err="1" smtClean="0"/>
              <a:t>intergrain</a:t>
            </a:r>
            <a:r>
              <a:rPr lang="en-US" dirty="0" smtClean="0"/>
              <a:t>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69888"/>
            <a:ext cx="7772400" cy="954750"/>
          </a:xfrm>
        </p:spPr>
        <p:txBody>
          <a:bodyPr/>
          <a:lstStyle/>
          <a:p>
            <a:r>
              <a:rPr lang="en-US" dirty="0" smtClean="0"/>
              <a:t>The key microstructure is the quasi-biaxial texture of Bi-2212 grains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7" t="124" b="64555"/>
          <a:stretch/>
        </p:blipFill>
        <p:spPr>
          <a:xfrm>
            <a:off x="10064" y="1264630"/>
            <a:ext cx="3976974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08" y="5719538"/>
            <a:ext cx="1027704" cy="838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66" y="4160206"/>
            <a:ext cx="1086134" cy="1523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7" b="21508"/>
          <a:stretch/>
        </p:blipFill>
        <p:spPr>
          <a:xfrm>
            <a:off x="26173" y="4182272"/>
            <a:ext cx="7921729" cy="1524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7" b="52628"/>
          <a:stretch/>
        </p:blipFill>
        <p:spPr>
          <a:xfrm>
            <a:off x="3987037" y="1263192"/>
            <a:ext cx="1950598" cy="139934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9" t="51678"/>
          <a:stretch/>
        </p:blipFill>
        <p:spPr>
          <a:xfrm>
            <a:off x="6155609" y="2697023"/>
            <a:ext cx="1962099" cy="15010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26173" y="4038600"/>
            <a:ext cx="59114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937635" y="1148530"/>
            <a:ext cx="0" cy="27931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5" name="Picture 14" descr="C:\Users\hellstrom\Pictures\Filaments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5"/>
          <a:stretch/>
        </p:blipFill>
        <p:spPr bwMode="auto">
          <a:xfrm>
            <a:off x="6297779" y="1059417"/>
            <a:ext cx="2269408" cy="1637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0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225"/>
            <a:ext cx="9144000" cy="954750"/>
          </a:xfrm>
        </p:spPr>
        <p:txBody>
          <a:bodyPr/>
          <a:lstStyle/>
          <a:p>
            <a:r>
              <a:rPr lang="en-US" sz="2800" dirty="0" smtClean="0"/>
              <a:t>Cabling, tight winding and/or different HT for large masses can change the filament structure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6</a:t>
            </a:fld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7784549" cy="1600200"/>
          </a:xfrm>
          <a:prstGeom prst="rect">
            <a:avLst/>
          </a:prstGeom>
        </p:spPr>
      </p:pic>
      <p:pic>
        <p:nvPicPr>
          <p:cNvPr id="5" name="Picture 3" descr="C:\Users\trociew\Desktop\cross section of SRW wi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53190"/>
            <a:ext cx="3581400" cy="20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ellstrom\Pictures\Filaments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5"/>
          <a:stretch/>
        </p:blipFill>
        <p:spPr bwMode="auto">
          <a:xfrm>
            <a:off x="3886200" y="3124200"/>
            <a:ext cx="3200400" cy="230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hellstrom\Pictures\Filaments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/>
          <a:stretch/>
        </p:blipFill>
        <p:spPr bwMode="auto">
          <a:xfrm>
            <a:off x="5886031" y="4522711"/>
            <a:ext cx="3243592" cy="23094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00800" y="3215809"/>
            <a:ext cx="25908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T</a:t>
            </a:r>
            <a:r>
              <a:rPr lang="fr-FR" sz="1400" b="1" baseline="-25000" dirty="0" err="1"/>
              <a:t>max</a:t>
            </a:r>
            <a:r>
              <a:rPr lang="fr-FR" sz="1400" b="1" dirty="0"/>
              <a:t> = 885.5 °C and J</a:t>
            </a:r>
            <a:r>
              <a:rPr lang="fr-FR" sz="1400" b="1" baseline="-25000" dirty="0"/>
              <a:t>E</a:t>
            </a:r>
            <a:r>
              <a:rPr lang="fr-FR" sz="1400" b="1" dirty="0"/>
              <a:t>(4.2K,5T) = 1900A/mm</a:t>
            </a:r>
            <a:r>
              <a:rPr lang="fr-FR" sz="1400" b="1" baseline="30000" dirty="0"/>
              <a:t>2</a:t>
            </a:r>
            <a:endParaRPr lang="en-US" sz="14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807125" y="5767514"/>
            <a:ext cx="25908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T</a:t>
            </a:r>
            <a:r>
              <a:rPr lang="fr-FR" sz="1400" b="1" baseline="-25000" dirty="0" err="1" smtClean="0"/>
              <a:t>max</a:t>
            </a:r>
            <a:r>
              <a:rPr lang="fr-FR" sz="1400" b="1" dirty="0" smtClean="0"/>
              <a:t> </a:t>
            </a:r>
            <a:r>
              <a:rPr lang="fr-FR" sz="1400" b="1" dirty="0"/>
              <a:t>= </a:t>
            </a:r>
            <a:r>
              <a:rPr lang="fr-FR" sz="1400" b="1" dirty="0" smtClean="0"/>
              <a:t>894 </a:t>
            </a:r>
            <a:r>
              <a:rPr lang="fr-FR" sz="1400" b="1" dirty="0"/>
              <a:t>°C and J</a:t>
            </a:r>
            <a:r>
              <a:rPr lang="fr-FR" sz="1400" b="1" baseline="-25000" dirty="0"/>
              <a:t>E</a:t>
            </a:r>
            <a:r>
              <a:rPr lang="fr-FR" sz="1400" b="1" dirty="0"/>
              <a:t>(4.2K,5T) = 936 </a:t>
            </a:r>
            <a:r>
              <a:rPr lang="fr-FR" sz="1400" b="1" dirty="0" smtClean="0"/>
              <a:t>A/mm</a:t>
            </a:r>
            <a:r>
              <a:rPr lang="fr-FR" sz="1400" b="1" baseline="30000" dirty="0" smtClean="0"/>
              <a:t>2</a:t>
            </a:r>
            <a:endParaRPr lang="en-US" sz="1400" b="1" baseline="30000" dirty="0"/>
          </a:p>
        </p:txBody>
      </p:sp>
    </p:spTree>
    <p:extLst>
      <p:ext uri="{BB962C8B-B14F-4D97-AF65-F5344CB8AC3E}">
        <p14:creationId xmlns:p14="http://schemas.microsoft.com/office/powerpoint/2010/main" val="41335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670"/>
            <a:ext cx="7772400" cy="1077860"/>
          </a:xfrm>
        </p:spPr>
        <p:txBody>
          <a:bodyPr/>
          <a:lstStyle/>
          <a:p>
            <a:r>
              <a:rPr lang="en-US" dirty="0" smtClean="0"/>
              <a:t>Too much filament bonding can negatively impact the grain texture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6347849" cy="3368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61757"/>
            <a:ext cx="7080849" cy="186288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597582">
            <a:off x="4523597" y="4651878"/>
            <a:ext cx="2209800" cy="646957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77863"/>
            <a:ext cx="2580563" cy="3540073"/>
          </a:xfrm>
        </p:spPr>
        <p:txBody>
          <a:bodyPr/>
          <a:lstStyle/>
          <a:p>
            <a:r>
              <a:rPr lang="en-US" dirty="0" smtClean="0"/>
              <a:t>Different powders and HT parameters change the grain texture too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89134"/>
            <a:ext cx="6301740" cy="3233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64" y="4822320"/>
            <a:ext cx="6474613" cy="1802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903" y="141334"/>
            <a:ext cx="6606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670"/>
            <a:ext cx="7772400" cy="1077860"/>
          </a:xfrm>
        </p:spPr>
        <p:txBody>
          <a:bodyPr/>
          <a:lstStyle/>
          <a:p>
            <a:r>
              <a:rPr lang="en-US" dirty="0" smtClean="0"/>
              <a:t>Challenge and opportunity of Bi-2212 conductors for larger scales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47800"/>
            <a:ext cx="7772400" cy="4721935"/>
          </a:xfrm>
        </p:spPr>
        <p:txBody>
          <a:bodyPr/>
          <a:lstStyle/>
          <a:p>
            <a:r>
              <a:rPr lang="en-US" sz="2400" dirty="0"/>
              <a:t>If large coil HT must be different, why does this cause </a:t>
            </a:r>
            <a:r>
              <a:rPr lang="en-US" sz="2400" dirty="0" err="1"/>
              <a:t>J</a:t>
            </a:r>
            <a:r>
              <a:rPr lang="en-US" sz="2400" baseline="-25000" dirty="0" err="1"/>
              <a:t>c</a:t>
            </a:r>
            <a:r>
              <a:rPr lang="en-US" sz="2400" dirty="0"/>
              <a:t> to be lower than our best present?  Could we fix them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/>
              <a:t>T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melt</a:t>
            </a:r>
            <a:r>
              <a:rPr lang="en-US" sz="2000" dirty="0" smtClean="0"/>
              <a:t>, and cooling rate affect the high </a:t>
            </a:r>
            <a:r>
              <a:rPr lang="en-US" sz="2000" dirty="0" err="1" smtClean="0"/>
              <a:t>J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grain texture</a:t>
            </a:r>
          </a:p>
          <a:p>
            <a:pPr lvl="1"/>
            <a:r>
              <a:rPr lang="en-US" sz="2000" dirty="0" smtClean="0"/>
              <a:t>Plastic deformation during cabling and winding changes the filament spacing that can cause more filament bonding</a:t>
            </a:r>
          </a:p>
          <a:p>
            <a:pPr lvl="1"/>
            <a:r>
              <a:rPr lang="en-US" sz="2000" dirty="0" smtClean="0"/>
              <a:t>We may need to re-optimize the filament spacing so as to maintain the discrete filament structure</a:t>
            </a:r>
          </a:p>
          <a:p>
            <a:r>
              <a:rPr lang="en-US" sz="2400" dirty="0" smtClean="0"/>
              <a:t>How good should the biaxial texture should be? How can it be reproducible and predictable?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F501-D81C-4865-BBEC-FEBE7F306A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FSU-MagLab-ASC">
  <a:themeElements>
    <a:clrScheme name="">
      <a:dk1>
        <a:srgbClr val="000000"/>
      </a:dk1>
      <a:lt1>
        <a:srgbClr val="FFFFFF"/>
      </a:lt1>
      <a:dk2>
        <a:srgbClr val="006D00"/>
      </a:dk2>
      <a:lt2>
        <a:srgbClr val="919191"/>
      </a:lt2>
      <a:accent1>
        <a:srgbClr val="FFFF00"/>
      </a:accent1>
      <a:accent2>
        <a:srgbClr val="005400"/>
      </a:accent2>
      <a:accent3>
        <a:srgbClr val="FFFFFF"/>
      </a:accent3>
      <a:accent4>
        <a:srgbClr val="000000"/>
      </a:accent4>
      <a:accent5>
        <a:srgbClr val="FFFFAA"/>
      </a:accent5>
      <a:accent6>
        <a:srgbClr val="004B00"/>
      </a:accent6>
      <a:hlink>
        <a:srgbClr val="3365FB"/>
      </a:hlink>
      <a:folHlink>
        <a:srgbClr val="7DFF7D"/>
      </a:folHlink>
    </a:clrScheme>
    <a:fontScheme name="FSU Lucida san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SU Lucida s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 Lucida s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SU Lucida s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 Lucida s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 Lucida s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 Lucida s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 Lucida s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SU-MagLab-ASC" id="{8EBBBB0A-03BF-416E-AC39-A0E5166000DD}" vid="{A374EF47-9310-4820-AD7A-0D12DA50D7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FSU-MagLab-ASC</Template>
  <TotalTime>22463</TotalTime>
  <Words>1208</Words>
  <Application>Microsoft Office PowerPoint</Application>
  <PresentationFormat>On-screen Show (4:3)</PresentationFormat>
  <Paragraphs>187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AdvOTf9433e2d</vt:lpstr>
      <vt:lpstr>AdvOTf9433e2d+fb</vt:lpstr>
      <vt:lpstr>ＭＳ Ｐゴシック</vt:lpstr>
      <vt:lpstr>Arial</vt:lpstr>
      <vt:lpstr>Calibri</vt:lpstr>
      <vt:lpstr>Lucida Sans</vt:lpstr>
      <vt:lpstr>Wingdings</vt:lpstr>
      <vt:lpstr>FSU-MagLab-ASC</vt:lpstr>
      <vt:lpstr>Graph</vt:lpstr>
      <vt:lpstr>Connectivity of Bi-2212 and Ba-122 FBS, and route to increasing Jc</vt:lpstr>
      <vt:lpstr>Connectivity issues in Bi-2212</vt:lpstr>
      <vt:lpstr>Jc of Bi-2212 round wires is getting higher and higher in recent years</vt:lpstr>
      <vt:lpstr>High Jc is not driven by intragrain flux pinning</vt:lpstr>
      <vt:lpstr>High Jc is driven by good intergrain connectivity</vt:lpstr>
      <vt:lpstr>Cabling, tight winding and/or different HT for large masses can change the filament structure</vt:lpstr>
      <vt:lpstr>Too much filament bonding can negatively impact the grain texture</vt:lpstr>
      <vt:lpstr>Different powders and HT parameters change the grain texture too</vt:lpstr>
      <vt:lpstr>Challenge and opportunity of Bi-2212 conductors for larger scales</vt:lpstr>
      <vt:lpstr>Connectivity issues in Ba-122 FBS</vt:lpstr>
      <vt:lpstr>Opportunity and potential of Ba-122 FBS</vt:lpstr>
      <vt:lpstr>Strongly and weakly coupled GBs coexist in K-Ba122 bulks</vt:lpstr>
      <vt:lpstr>Oxygen contamination exists at almost all GB junctions</vt:lpstr>
      <vt:lpstr>Can reduction of oxygen level improve the connectivity?</vt:lpstr>
      <vt:lpstr>No trace of oxygen any more, but still significant K segregation at the GBs</vt:lpstr>
      <vt:lpstr>The thicker the segregation band at the GBs, the larger kink on the transport resistance curves</vt:lpstr>
      <vt:lpstr>Summary</vt:lpstr>
      <vt:lpstr>Non-stoichiometry ‘trace’ depends on the milling and HT</vt:lpstr>
      <vt:lpstr>Magnetization Jc doesn’t show the highly compromised GBs</vt:lpstr>
    </vt:vector>
  </TitlesOfParts>
  <Company>NHMFL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microstructural studies of complex superconducting materials over the micron to angstrom scale ranges</dc:title>
  <dc:creator>Tak</dc:creator>
  <cp:lastModifiedBy>Fumitake Kametani</cp:lastModifiedBy>
  <cp:revision>247</cp:revision>
  <dcterms:created xsi:type="dcterms:W3CDTF">2016-06-01T19:50:15Z</dcterms:created>
  <dcterms:modified xsi:type="dcterms:W3CDTF">2019-01-17T20:56:45Z</dcterms:modified>
</cp:coreProperties>
</file>