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2" r:id="rId2"/>
    <p:sldId id="389" r:id="rId3"/>
    <p:sldId id="432" r:id="rId4"/>
    <p:sldId id="399" r:id="rId5"/>
    <p:sldId id="426" r:id="rId6"/>
    <p:sldId id="427" r:id="rId7"/>
    <p:sldId id="412" r:id="rId8"/>
    <p:sldId id="411" r:id="rId9"/>
    <p:sldId id="417" r:id="rId10"/>
    <p:sldId id="458" r:id="rId11"/>
    <p:sldId id="416" r:id="rId12"/>
    <p:sldId id="451" r:id="rId13"/>
    <p:sldId id="439" r:id="rId14"/>
    <p:sldId id="421" r:id="rId15"/>
    <p:sldId id="441" r:id="rId16"/>
    <p:sldId id="440" r:id="rId17"/>
    <p:sldId id="452" r:id="rId18"/>
    <p:sldId id="453" r:id="rId19"/>
    <p:sldId id="454" r:id="rId20"/>
    <p:sldId id="423" r:id="rId21"/>
    <p:sldId id="422" r:id="rId22"/>
    <p:sldId id="428" r:id="rId23"/>
    <p:sldId id="430" r:id="rId24"/>
    <p:sldId id="431" r:id="rId25"/>
    <p:sldId id="456" r:id="rId26"/>
    <p:sldId id="429" r:id="rId27"/>
    <p:sldId id="45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francis" initials="k" lastIdx="1" clrIdx="0">
    <p:extLst>
      <p:ext uri="{19B8F6BF-5375-455C-9EA6-DF929625EA0E}">
        <p15:presenceInfo xmlns:p15="http://schemas.microsoft.com/office/powerpoint/2012/main" userId="kfranc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59" d="100"/>
          <a:sy n="59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22T14:44:22.689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22T14:44:22.689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22T14:44:22.689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81D50-CC9E-4F10-95F8-3385D10B2C1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71CE8-CA0E-43B2-94D6-94AD3DEE8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89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9FF5-3930-4D9C-B0E3-68F9D5E242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9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0D72-7101-40FD-96FE-38A819AFFEA9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33309-1E62-4011-9E68-C2FF93A4B1F4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1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44C6-E82F-4B10-A6E9-F466C97725AF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F0E6-AE83-42D8-8EDA-B5CFC36FDE69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72F9-220B-433A-A22B-2E0DCA875D74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7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DF98-D881-4C9A-AA82-55A0F69D3B27}" type="datetime1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617D-8237-467A-955A-C3C3C2E04163}" type="datetime1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4FA-CFCA-444C-AAA1-5E4787FAB5F3}" type="datetime1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5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30814-4E2A-4C51-9229-5B2270D5D891}" type="datetime1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3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7A26-39AB-4154-980F-DB1D4CA610FA}" type="datetime1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B089-7040-4CA2-A1FE-6CDEA0CA4A3B}" type="datetime1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083F-6FE3-4547-8B33-A13E9BAA4549}" type="datetime1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3533"/>
            <a:ext cx="9144000" cy="23046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of Different Hamamatsu MPPC Parts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89362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3100" b="1" dirty="0" smtClean="0"/>
              <a:t>PHOTOSENSOR WG MEETING</a:t>
            </a:r>
          </a:p>
          <a:p>
            <a:endParaRPr lang="en-US" dirty="0"/>
          </a:p>
          <a:p>
            <a:r>
              <a:rPr lang="en-US" dirty="0" smtClean="0"/>
              <a:t>Kurt Francis</a:t>
            </a:r>
          </a:p>
          <a:p>
            <a:r>
              <a:rPr lang="en-US" dirty="0" smtClean="0"/>
              <a:t>10/23/2018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641" y="5030524"/>
            <a:ext cx="914600" cy="158789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D329-69A2-47EA-A1C6-8782930A8C80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79" y="0"/>
            <a:ext cx="47625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2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Pulse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HWB parts used </a:t>
            </a:r>
            <a:r>
              <a:rPr lang="en-US" dirty="0" err="1" smtClean="0"/>
              <a:t>Vover</a:t>
            </a:r>
            <a:r>
              <a:rPr lang="en-US" dirty="0" smtClean="0"/>
              <a:t>=2.5  -&gt; PED=45%</a:t>
            </a:r>
          </a:p>
          <a:p>
            <a:r>
              <a:rPr lang="en-US" dirty="0" smtClean="0"/>
              <a:t>For TSV parts used </a:t>
            </a:r>
            <a:r>
              <a:rPr lang="en-US" dirty="0" err="1" smtClean="0"/>
              <a:t>Vover</a:t>
            </a:r>
            <a:r>
              <a:rPr lang="en-US" dirty="0" smtClean="0"/>
              <a:t> = 3 -&gt; PED=40%</a:t>
            </a:r>
          </a:p>
          <a:p>
            <a:endParaRPr lang="en-US" dirty="0" smtClean="0"/>
          </a:p>
          <a:p>
            <a:r>
              <a:rPr lang="en-US" dirty="0" smtClean="0"/>
              <a:t>For each run find pedestal/baseline by looking at first 100 samples of first 500 events</a:t>
            </a:r>
            <a:endParaRPr lang="en-US" dirty="0"/>
          </a:p>
          <a:p>
            <a:r>
              <a:rPr lang="en-US" dirty="0" smtClean="0"/>
              <a:t>For amplitude plot – find ADC value of highest ADC in sample window of 450 to 650 , synchronized with LED light pulse</a:t>
            </a:r>
          </a:p>
          <a:p>
            <a:r>
              <a:rPr lang="en-US" dirty="0" smtClean="0"/>
              <a:t>For Integral plot – Add ADC – pedestal of samples 450 to 650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287" y="66448"/>
            <a:ext cx="4652713" cy="315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235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0" y="1048095"/>
            <a:ext cx="5708864" cy="55371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flipH="1">
            <a:off x="852543" y="1953975"/>
            <a:ext cx="101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HWB#1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87010" y="2847184"/>
            <a:ext cx="116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</a:t>
            </a:r>
          </a:p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38282" y="2232212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Integral</a:t>
            </a:r>
          </a:p>
          <a:p>
            <a:r>
              <a:rPr lang="en-US" dirty="0" smtClean="0"/>
              <a:t>Of Pulse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0633" y="150685"/>
            <a:ext cx="6299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Pulse amplitude and Pulse Integral Plots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767" y="1128047"/>
            <a:ext cx="5626433" cy="545721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flipH="1">
            <a:off x="7387091" y="2181970"/>
            <a:ext cx="101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HWB#2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521558" y="3075179"/>
            <a:ext cx="116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</a:t>
            </a:r>
          </a:p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272830" y="2460207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Integral</a:t>
            </a:r>
          </a:p>
          <a:p>
            <a:r>
              <a:rPr lang="en-US" dirty="0" smtClean="0"/>
              <a:t>Of Pulse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10927" y="6492875"/>
            <a:ext cx="2743200" cy="365125"/>
          </a:xfrm>
        </p:spPr>
        <p:txBody>
          <a:bodyPr/>
          <a:lstStyle/>
          <a:p>
            <a:fld id="{2C90154D-5040-4BCB-A619-A621A3362FA9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33" y="1091381"/>
            <a:ext cx="5930960" cy="57525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24387" y="2368737"/>
            <a:ext cx="1255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TSV#1</a:t>
            </a:r>
          </a:p>
          <a:p>
            <a:r>
              <a:rPr lang="en-US" dirty="0" err="1" smtClean="0"/>
              <a:t>Vovr</a:t>
            </a:r>
            <a:r>
              <a:rPr lang="en-US" dirty="0" smtClean="0"/>
              <a:t> = 2.9V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61171" y="3306874"/>
            <a:ext cx="116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</a:t>
            </a:r>
          </a:p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41433" y="2614377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Integral</a:t>
            </a:r>
          </a:p>
          <a:p>
            <a:r>
              <a:rPr lang="en-US" dirty="0" smtClean="0"/>
              <a:t>Of Pulse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0633" y="150685"/>
            <a:ext cx="6299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 Pulse amplitude and Pulse Integral Plots</a:t>
            </a:r>
            <a:endParaRPr lang="en-US" sz="24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310" y="1141108"/>
            <a:ext cx="5879690" cy="570285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961226" y="2368737"/>
            <a:ext cx="76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TSV#2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98010" y="3306874"/>
            <a:ext cx="116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</a:t>
            </a:r>
          </a:p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378272" y="2614377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Integral</a:t>
            </a:r>
          </a:p>
          <a:p>
            <a:r>
              <a:rPr lang="en-US" dirty="0" smtClean="0"/>
              <a:t>Of Pulse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735094" y="6161797"/>
            <a:ext cx="2743200" cy="365125"/>
          </a:xfrm>
        </p:spPr>
        <p:txBody>
          <a:bodyPr/>
          <a:lstStyle/>
          <a:p>
            <a:fld id="{2C90154D-5040-4BCB-A619-A621A3362FA9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712" y="617513"/>
            <a:ext cx="5883017" cy="5706084"/>
          </a:xfrm>
          <a:prstGeom prst="rect">
            <a:avLst/>
          </a:prstGeom>
        </p:spPr>
      </p:pic>
      <p:sp>
        <p:nvSpPr>
          <p:cNvPr id="7" name="Slide Number Placeholder 3"/>
          <p:cNvSpPr txBox="1">
            <a:spLocks/>
          </p:cNvSpPr>
          <p:nvPr/>
        </p:nvSpPr>
        <p:spPr>
          <a:xfrm>
            <a:off x="2735094" y="61617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90154D-5040-4BCB-A619-A621A3362FA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20900" y="1834334"/>
            <a:ext cx="91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CRYO#2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560133" y="2896163"/>
            <a:ext cx="116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</a:t>
            </a:r>
          </a:p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340395" y="2203666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Integral</a:t>
            </a:r>
          </a:p>
          <a:p>
            <a:r>
              <a:rPr lang="en-US" dirty="0" smtClean="0"/>
              <a:t>Of Pulse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513"/>
            <a:ext cx="5894614" cy="571733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40263" y="1843077"/>
            <a:ext cx="14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CRYO#1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dimmerLED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79496" y="2904906"/>
            <a:ext cx="1165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</a:t>
            </a:r>
          </a:p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59758" y="2212409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Integral</a:t>
            </a:r>
          </a:p>
          <a:p>
            <a:r>
              <a:rPr lang="en-US" dirty="0" smtClean="0"/>
              <a:t>Of Pulse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623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671"/>
            <a:ext cx="5966328" cy="57868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7513" y="4856335"/>
            <a:ext cx="450376" cy="35484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9221454">
            <a:off x="1237152" y="4191576"/>
            <a:ext cx="767102" cy="415191"/>
          </a:xfrm>
          <a:prstGeom prst="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4952" y="82210"/>
            <a:ext cx="54085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AMPLITUDE vs INTEGRAL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56906" y="1459909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HWB#1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440" y="619671"/>
            <a:ext cx="5914560" cy="5736679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953706" y="1644575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HWB#2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52853" y="6037228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(ADC)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020804" y="6072331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(ADC)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25" y="1000290"/>
            <a:ext cx="5189019" cy="503295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8643" y="4827236"/>
            <a:ext cx="450376" cy="35484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9558367">
            <a:off x="2203925" y="4397887"/>
            <a:ext cx="968385" cy="407887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9558367">
            <a:off x="1806745" y="3969824"/>
            <a:ext cx="1044548" cy="622851"/>
          </a:xfrm>
          <a:prstGeom prst="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98892" y="5840200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(ADC)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44952" y="2068722"/>
            <a:ext cx="76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TSV#1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444952" y="82210"/>
            <a:ext cx="54085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AMPLITUDE vs INTEGRAL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841" y="1095596"/>
            <a:ext cx="5104567" cy="495104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9982200" y="5832164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(ADC)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228700" y="2253388"/>
            <a:ext cx="763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TSV#2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5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159" y="802796"/>
            <a:ext cx="5911812" cy="57340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38707" y="5245257"/>
            <a:ext cx="450376" cy="35484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19558367">
            <a:off x="8113642" y="4952358"/>
            <a:ext cx="553163" cy="345093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19558367">
            <a:off x="7760443" y="4705635"/>
            <a:ext cx="657280" cy="329589"/>
          </a:xfrm>
          <a:prstGeom prst="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27119" y="6356350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(ADC)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583542" y="6536809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45587" y="1600635"/>
            <a:ext cx="1730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Quartz </a:t>
            </a:r>
            <a:r>
              <a:rPr lang="en-US" dirty="0" smtClean="0"/>
              <a:t>/ </a:t>
            </a:r>
            <a:r>
              <a:rPr lang="en-US" dirty="0" err="1" smtClean="0"/>
              <a:t>Cryo</a:t>
            </a:r>
            <a:r>
              <a:rPr lang="en-US" dirty="0" smtClean="0"/>
              <a:t> #2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44952" y="82210"/>
            <a:ext cx="54085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AMPLITUDE vs INTEGRAL</a:t>
            </a:r>
            <a:endParaRPr lang="en-US" sz="40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5" y="821312"/>
            <a:ext cx="5706667" cy="5535038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178113" y="1858534"/>
            <a:ext cx="1730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Quartz </a:t>
            </a:r>
            <a:r>
              <a:rPr lang="en-US" dirty="0" smtClean="0"/>
              <a:t>/ </a:t>
            </a:r>
            <a:r>
              <a:rPr lang="en-US" dirty="0" err="1" smtClean="0"/>
              <a:t>Cryo</a:t>
            </a:r>
            <a:r>
              <a:rPr lang="en-US" dirty="0" smtClean="0"/>
              <a:t> #1</a:t>
            </a:r>
          </a:p>
        </p:txBody>
      </p:sp>
    </p:spTree>
    <p:extLst>
      <p:ext uri="{BB962C8B-B14F-4D97-AF65-F5344CB8AC3E}">
        <p14:creationId xmlns:p14="http://schemas.microsoft.com/office/powerpoint/2010/main" val="1932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17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48450" cy="4514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96788" y="0"/>
            <a:ext cx="5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TSV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17" y="1"/>
            <a:ext cx="4883653" cy="33164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932" y="3465289"/>
            <a:ext cx="4794974" cy="32561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58149" y="1009934"/>
            <a:ext cx="154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QUARTZ/CRYO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294843" y="4270327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HOLE WIRE BOND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80226" y="5175849"/>
            <a:ext cx="298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RED BOX</a:t>
            </a:r>
          </a:p>
          <a:p>
            <a:r>
              <a:rPr lang="en-US" dirty="0" smtClean="0"/>
              <a:t>GOOD, “NORMAL”, 1PE PULSE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18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48450" cy="45148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823" y="1869744"/>
            <a:ext cx="5379177" cy="36529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4544" y="934615"/>
            <a:ext cx="5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01803" y="1500412"/>
            <a:ext cx="154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QUARTZ/CRYO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80226" y="5175849"/>
            <a:ext cx="40348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GREEN BOX</a:t>
            </a:r>
          </a:p>
          <a:p>
            <a:r>
              <a:rPr lang="en-US" dirty="0" smtClean="0"/>
              <a:t>GOOD LOOKING PULSE,  BUT &gt;1PE PULSE</a:t>
            </a:r>
          </a:p>
          <a:p>
            <a:r>
              <a:rPr lang="en-US" dirty="0" smtClean="0"/>
              <a:t>And &lt; 2PE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19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48450" cy="45148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65" y="379415"/>
            <a:ext cx="4345034" cy="29506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965" y="3456346"/>
            <a:ext cx="4270470" cy="29000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611149" y="723331"/>
            <a:ext cx="1549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QUARTZ/CRYO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94843" y="4270327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HOLE WIRE BOND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80226" y="5175849"/>
            <a:ext cx="2234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PURPLE BOX</a:t>
            </a:r>
            <a:r>
              <a:rPr lang="en-US" dirty="0" smtClean="0"/>
              <a:t>:</a:t>
            </a:r>
          </a:p>
          <a:p>
            <a:r>
              <a:rPr lang="en-US" dirty="0" smtClean="0"/>
              <a:t>DELAYED CROSSTALK?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Hole Wire Bond MPPCs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of the Hamamatsu MPPCs we have used are of the same silicon design (S13360) :</a:t>
            </a:r>
          </a:p>
          <a:p>
            <a:pPr lvl="1"/>
            <a:r>
              <a:rPr lang="en-US" dirty="0" err="1" smtClean="0"/>
              <a:t>Vbr</a:t>
            </a:r>
            <a:r>
              <a:rPr lang="en-US" dirty="0" smtClean="0"/>
              <a:t> &gt; 50V</a:t>
            </a:r>
          </a:p>
          <a:p>
            <a:pPr lvl="1"/>
            <a:r>
              <a:rPr lang="en-US" dirty="0" smtClean="0"/>
              <a:t>But Standard wire bond MPPC don’t pack together well (dead space where bonds are)</a:t>
            </a:r>
          </a:p>
          <a:p>
            <a:pPr lvl="1"/>
            <a:r>
              <a:rPr lang="en-US" dirty="0" smtClean="0"/>
              <a:t>Quartz window (</a:t>
            </a:r>
            <a:r>
              <a:rPr lang="en-US" dirty="0" err="1" smtClean="0"/>
              <a:t>cryomppc’s</a:t>
            </a:r>
            <a:r>
              <a:rPr lang="en-US" dirty="0" smtClean="0"/>
              <a:t>) have packaging that has even more dead space</a:t>
            </a:r>
          </a:p>
          <a:p>
            <a:pPr lvl="1"/>
            <a:r>
              <a:rPr lang="en-US" dirty="0" smtClean="0"/>
              <a:t>Through silicon via (TSV) MPPCs pack together well but are expensive to produce</a:t>
            </a:r>
          </a:p>
          <a:p>
            <a:r>
              <a:rPr lang="en-US" dirty="0" smtClean="0"/>
              <a:t>Hole Wire Bond MPPCs (S14160) have same packing characteristics as TSV but use a </a:t>
            </a:r>
            <a:r>
              <a:rPr lang="en-US" dirty="0" err="1" smtClean="0"/>
              <a:t>wirebond</a:t>
            </a:r>
            <a:r>
              <a:rPr lang="en-US" dirty="0" smtClean="0"/>
              <a:t> through a hole in the middle in place of TSV</a:t>
            </a:r>
          </a:p>
          <a:p>
            <a:pPr lvl="1"/>
            <a:r>
              <a:rPr lang="en-US" dirty="0" smtClean="0"/>
              <a:t>Cheaper to produce than TSV parts</a:t>
            </a:r>
          </a:p>
          <a:p>
            <a:pPr lvl="1"/>
            <a:r>
              <a:rPr lang="en-US" dirty="0" smtClean="0"/>
              <a:t>Also, different silicon structure with lower </a:t>
            </a:r>
            <a:r>
              <a:rPr lang="en-US" dirty="0" err="1" smtClean="0"/>
              <a:t>Vbr</a:t>
            </a:r>
            <a:r>
              <a:rPr lang="en-US" dirty="0" smtClean="0"/>
              <a:t> ~ 37V</a:t>
            </a:r>
          </a:p>
          <a:p>
            <a:pPr lvl="1"/>
            <a:r>
              <a:rPr lang="en-US" dirty="0" smtClean="0"/>
              <a:t>Higher capacitance</a:t>
            </a:r>
          </a:p>
          <a:p>
            <a:pPr lvl="1"/>
            <a:r>
              <a:rPr lang="en-US" dirty="0" smtClean="0"/>
              <a:t>Higher gain</a:t>
            </a:r>
          </a:p>
          <a:p>
            <a:pPr lvl="1"/>
            <a:r>
              <a:rPr lang="en-US" dirty="0" smtClean="0"/>
              <a:t>Less temperature dependence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4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81454" y="1185334"/>
            <a:ext cx="531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TSV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933"/>
            <a:ext cx="5689600" cy="551848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78666" y="3217332"/>
            <a:ext cx="2201333" cy="15578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884" y="474132"/>
            <a:ext cx="6090761" cy="41361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50342" y="5252475"/>
            <a:ext cx="495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AFTERPULSES  or DELAYED CROSSTALK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7377" y="1273127"/>
            <a:ext cx="5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6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5689600" cy="55184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77377" y="1273127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HOLE WIRE BOND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78666" y="2116668"/>
            <a:ext cx="2218267" cy="2658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123" y="348144"/>
            <a:ext cx="5970585" cy="40545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36759" y="5148676"/>
            <a:ext cx="495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AFTERPULSES  or DELAYED CROSSTALK</a:t>
            </a:r>
          </a:p>
        </p:txBody>
      </p:sp>
    </p:spTree>
    <p:extLst>
      <p:ext uri="{BB962C8B-B14F-4D97-AF65-F5344CB8AC3E}">
        <p14:creationId xmlns:p14="http://schemas.microsoft.com/office/powerpoint/2010/main" val="338801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15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Dark Count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37878"/>
              </p:ext>
            </p:extLst>
          </p:nvPr>
        </p:nvGraphicFramePr>
        <p:xfrm>
          <a:off x="946787" y="966652"/>
          <a:ext cx="8824229" cy="5884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1940">
                  <a:extLst>
                    <a:ext uri="{9D8B030D-6E8A-4147-A177-3AD203B41FA5}">
                      <a16:colId xmlns:a16="http://schemas.microsoft.com/office/drawing/2014/main" val="3595851403"/>
                    </a:ext>
                  </a:extLst>
                </a:gridCol>
                <a:gridCol w="993080">
                  <a:extLst>
                    <a:ext uri="{9D8B030D-6E8A-4147-A177-3AD203B41FA5}">
                      <a16:colId xmlns:a16="http://schemas.microsoft.com/office/drawing/2014/main" val="763284486"/>
                    </a:ext>
                  </a:extLst>
                </a:gridCol>
                <a:gridCol w="993080">
                  <a:extLst>
                    <a:ext uri="{9D8B030D-6E8A-4147-A177-3AD203B41FA5}">
                      <a16:colId xmlns:a16="http://schemas.microsoft.com/office/drawing/2014/main" val="4047371352"/>
                    </a:ext>
                  </a:extLst>
                </a:gridCol>
                <a:gridCol w="993080">
                  <a:extLst>
                    <a:ext uri="{9D8B030D-6E8A-4147-A177-3AD203B41FA5}">
                      <a16:colId xmlns:a16="http://schemas.microsoft.com/office/drawing/2014/main" val="900645495"/>
                    </a:ext>
                  </a:extLst>
                </a:gridCol>
                <a:gridCol w="1163323">
                  <a:extLst>
                    <a:ext uri="{9D8B030D-6E8A-4147-A177-3AD203B41FA5}">
                      <a16:colId xmlns:a16="http://schemas.microsoft.com/office/drawing/2014/main" val="2574471424"/>
                    </a:ext>
                  </a:extLst>
                </a:gridCol>
                <a:gridCol w="1163323">
                  <a:extLst>
                    <a:ext uri="{9D8B030D-6E8A-4147-A177-3AD203B41FA5}">
                      <a16:colId xmlns:a16="http://schemas.microsoft.com/office/drawing/2014/main" val="3111455435"/>
                    </a:ext>
                  </a:extLst>
                </a:gridCol>
                <a:gridCol w="1163323">
                  <a:extLst>
                    <a:ext uri="{9D8B030D-6E8A-4147-A177-3AD203B41FA5}">
                      <a16:colId xmlns:a16="http://schemas.microsoft.com/office/drawing/2014/main" val="1498014347"/>
                    </a:ext>
                  </a:extLst>
                </a:gridCol>
                <a:gridCol w="993080">
                  <a:extLst>
                    <a:ext uri="{9D8B030D-6E8A-4147-A177-3AD203B41FA5}">
                      <a16:colId xmlns:a16="http://schemas.microsoft.com/office/drawing/2014/main" val="1650544353"/>
                    </a:ext>
                  </a:extLst>
                </a:gridCol>
              </a:tblGrid>
              <a:tr h="2370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SSP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hwb1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hwb2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464602715"/>
                  </a:ext>
                </a:extLst>
              </a:tr>
              <a:tr h="4171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setting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Vop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Vbr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Vovr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dcr(Hz)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dcr(Hz)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PDE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1797410324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165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33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31.5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4214143548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170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34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31.5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12.9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9.2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45%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4266440650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175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31.5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18.2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15.1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2018405228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180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36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31.5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47.9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34.5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1296484895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650526037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SSP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tsv1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tsv2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cryo1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078385409"/>
                  </a:ext>
                </a:extLst>
              </a:tr>
              <a:tr h="4171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setting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Vop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Vbr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Vovr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dcr(Hz)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dcr(Hz)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dcr(Hz)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PDE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2292307578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220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44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961886099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225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7.3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8.9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4.7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453287533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230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46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19.5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9.5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6.5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46%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4021120181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235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47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16.5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10.4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6.7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1549153019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240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48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6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20.3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13.2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9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675082092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439605452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SSP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cry02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615550610"/>
                  </a:ext>
                </a:extLst>
              </a:tr>
              <a:tr h="4171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setting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Vop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Vbr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Vovr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dcr(Hz)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2744568961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220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44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42.8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1.2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0.1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627544777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225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42.8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2.3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3484048153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230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46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42.8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3.2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6.4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43%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2699555834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235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47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42.8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7.1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636742834"/>
                  </a:ext>
                </a:extLst>
              </a:tr>
              <a:tr h="23701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240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48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42.8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5.2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>
                          <a:effectLst/>
                        </a:rPr>
                        <a:t>9.2</a:t>
                      </a:r>
                      <a:endParaRPr lang="en-US" sz="16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tc>
                  <a:txBody>
                    <a:bodyPr/>
                    <a:lstStyle/>
                    <a:p>
                      <a:endParaRPr lang="en-US" sz="1600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517" marR="64517" marT="0" marB="0" anchor="b"/>
                </a:tc>
                <a:extLst>
                  <a:ext uri="{0D108BD9-81ED-4DB2-BD59-A6C34878D82A}">
                    <a16:rowId xmlns:a16="http://schemas.microsoft.com/office/drawing/2014/main" val="845273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168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three types survive and function an LN2 temperatures – so far no sign of damage/cracking</a:t>
            </a:r>
          </a:p>
          <a:p>
            <a:r>
              <a:rPr lang="en-US" dirty="0" smtClean="0"/>
              <a:t>The HWB type shows less temperature dependence</a:t>
            </a:r>
          </a:p>
          <a:p>
            <a:r>
              <a:rPr lang="en-US" dirty="0" smtClean="0"/>
              <a:t>The HWB have higher gain and higher noise</a:t>
            </a:r>
          </a:p>
          <a:p>
            <a:r>
              <a:rPr lang="en-US" dirty="0" smtClean="0"/>
              <a:t>The Quenching resistance gets greater at LN2 temperatures</a:t>
            </a:r>
          </a:p>
          <a:p>
            <a:pPr lvl="1"/>
            <a:r>
              <a:rPr lang="en-US" dirty="0" smtClean="0"/>
              <a:t>Though </a:t>
            </a:r>
            <a:r>
              <a:rPr lang="en-US" dirty="0" err="1" smtClean="0"/>
              <a:t>Rq</a:t>
            </a:r>
            <a:r>
              <a:rPr lang="en-US" dirty="0" smtClean="0"/>
              <a:t> of the three types is close at room temp 350 Ohm to 450 Ohm,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at LN2 Temp. </a:t>
            </a:r>
            <a:r>
              <a:rPr lang="en-US" dirty="0" err="1" smtClean="0"/>
              <a:t>Rq</a:t>
            </a:r>
            <a:r>
              <a:rPr lang="en-US" dirty="0" smtClean="0"/>
              <a:t>(</a:t>
            </a:r>
            <a:r>
              <a:rPr lang="en-US" dirty="0" err="1" smtClean="0"/>
              <a:t>hwb</a:t>
            </a:r>
            <a:r>
              <a:rPr lang="en-US" dirty="0" smtClean="0"/>
              <a:t>)-&gt;1.6Mohm, </a:t>
            </a:r>
            <a:r>
              <a:rPr lang="en-US" dirty="0" err="1" smtClean="0"/>
              <a:t>Rq</a:t>
            </a:r>
            <a:r>
              <a:rPr lang="en-US" dirty="0" smtClean="0"/>
              <a:t>(</a:t>
            </a:r>
            <a:r>
              <a:rPr lang="en-US" dirty="0" err="1" smtClean="0"/>
              <a:t>tsv</a:t>
            </a:r>
            <a:r>
              <a:rPr lang="en-US" dirty="0" smtClean="0"/>
              <a:t>)-&gt;950kOhm, </a:t>
            </a:r>
            <a:r>
              <a:rPr lang="en-US" dirty="0" err="1" smtClean="0"/>
              <a:t>Rq</a:t>
            </a:r>
            <a:r>
              <a:rPr lang="en-US" dirty="0" smtClean="0"/>
              <a:t>(</a:t>
            </a:r>
            <a:r>
              <a:rPr lang="en-US" dirty="0" err="1" smtClean="0"/>
              <a:t>cryo</a:t>
            </a:r>
            <a:r>
              <a:rPr lang="en-US" dirty="0" smtClean="0"/>
              <a:t>)-&gt;1.2Mohm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0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TSV and Quartz/</a:t>
            </a:r>
            <a:r>
              <a:rPr lang="en-US" dirty="0" err="1" smtClean="0"/>
              <a:t>Cryo</a:t>
            </a:r>
            <a:r>
              <a:rPr lang="en-US" dirty="0" smtClean="0"/>
              <a:t> devices have a spectrum of pulses heights between integral PE peaks, seen in both Amplitude and Integral plots</a:t>
            </a:r>
          </a:p>
          <a:p>
            <a:r>
              <a:rPr lang="en-US" dirty="0"/>
              <a:t>HWB has clearly separated PE Peaks in both Pulse Amplitude and Integral plots</a:t>
            </a:r>
          </a:p>
          <a:p>
            <a:r>
              <a:rPr lang="en-US" dirty="0" smtClean="0"/>
              <a:t>HWB appears to high </a:t>
            </a:r>
            <a:r>
              <a:rPr lang="en-US" dirty="0" err="1" smtClean="0"/>
              <a:t>afterpulsing</a:t>
            </a:r>
            <a:r>
              <a:rPr lang="en-US" dirty="0" smtClean="0"/>
              <a:t> or delayed crosstalk</a:t>
            </a:r>
          </a:p>
          <a:p>
            <a:r>
              <a:rPr lang="en-US" dirty="0"/>
              <a:t>HWB devices have a higher Dark Count Rate compared to the other two types at similar overvoltage but at equivalent </a:t>
            </a:r>
            <a:r>
              <a:rPr lang="en-US" dirty="0" smtClean="0"/>
              <a:t>PDE the DCR is comparable</a:t>
            </a:r>
          </a:p>
          <a:p>
            <a:r>
              <a:rPr lang="en-US" dirty="0" smtClean="0"/>
              <a:t>All three types have high crosstalk at LN2 temperatures</a:t>
            </a:r>
          </a:p>
          <a:p>
            <a:pPr lvl="1"/>
            <a:r>
              <a:rPr lang="en-US" dirty="0" smtClean="0"/>
              <a:t>(For the HWB type the crosstalk is delayed)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42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23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1509"/>
            <a:ext cx="5698113" cy="55267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87" y="1021508"/>
            <a:ext cx="5698113" cy="55267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89411" y="2505635"/>
            <a:ext cx="1949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Hole Wire Bond#1</a:t>
            </a:r>
          </a:p>
          <a:p>
            <a:r>
              <a:rPr lang="en-US" dirty="0" smtClean="0"/>
              <a:t>DCR=20.5 Hz</a:t>
            </a:r>
          </a:p>
          <a:p>
            <a:r>
              <a:rPr lang="en-US" dirty="0" smtClean="0"/>
              <a:t>Crosstalk=14%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403977" y="2505635"/>
            <a:ext cx="1949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TSV#1</a:t>
            </a:r>
          </a:p>
          <a:p>
            <a:r>
              <a:rPr lang="en-US" dirty="0" smtClean="0"/>
              <a:t>DCR=10 Hz</a:t>
            </a:r>
          </a:p>
          <a:p>
            <a:r>
              <a:rPr lang="en-US" dirty="0" smtClean="0"/>
              <a:t>Crosstalk=30%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92049" y="1021508"/>
            <a:ext cx="271401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DARK COUNTS AMPLITUDE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73834" y="1021508"/>
            <a:ext cx="271401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DARK COUNTS AMPLITUDE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40313" y="163348"/>
            <a:ext cx="10515600" cy="6015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LN2 Dark Count Rate Detail and Crosstalk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852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59518"/>
          </a:xfrm>
        </p:spPr>
        <p:txBody>
          <a:bodyPr/>
          <a:lstStyle/>
          <a:p>
            <a:r>
              <a:rPr lang="en-US" dirty="0" smtClean="0"/>
              <a:t>Compare With and Without Light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471"/>
            <a:ext cx="6203649" cy="418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4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Specifications from Data Sheets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257554"/>
              </p:ext>
            </p:extLst>
          </p:nvPr>
        </p:nvGraphicFramePr>
        <p:xfrm>
          <a:off x="342898" y="2450223"/>
          <a:ext cx="11332030" cy="25709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3203">
                  <a:extLst>
                    <a:ext uri="{9D8B030D-6E8A-4147-A177-3AD203B41FA5}">
                      <a16:colId xmlns:a16="http://schemas.microsoft.com/office/drawing/2014/main" val="2122725065"/>
                    </a:ext>
                  </a:extLst>
                </a:gridCol>
                <a:gridCol w="1133203">
                  <a:extLst>
                    <a:ext uri="{9D8B030D-6E8A-4147-A177-3AD203B41FA5}">
                      <a16:colId xmlns:a16="http://schemas.microsoft.com/office/drawing/2014/main" val="2350739545"/>
                    </a:ext>
                  </a:extLst>
                </a:gridCol>
                <a:gridCol w="1133203">
                  <a:extLst>
                    <a:ext uri="{9D8B030D-6E8A-4147-A177-3AD203B41FA5}">
                      <a16:colId xmlns:a16="http://schemas.microsoft.com/office/drawing/2014/main" val="2082054192"/>
                    </a:ext>
                  </a:extLst>
                </a:gridCol>
                <a:gridCol w="1204762">
                  <a:extLst>
                    <a:ext uri="{9D8B030D-6E8A-4147-A177-3AD203B41FA5}">
                      <a16:colId xmlns:a16="http://schemas.microsoft.com/office/drawing/2014/main" val="896181344"/>
                    </a:ext>
                  </a:extLst>
                </a:gridCol>
                <a:gridCol w="1061644">
                  <a:extLst>
                    <a:ext uri="{9D8B030D-6E8A-4147-A177-3AD203B41FA5}">
                      <a16:colId xmlns:a16="http://schemas.microsoft.com/office/drawing/2014/main" val="2235552322"/>
                    </a:ext>
                  </a:extLst>
                </a:gridCol>
                <a:gridCol w="489858">
                  <a:extLst>
                    <a:ext uri="{9D8B030D-6E8A-4147-A177-3AD203B41FA5}">
                      <a16:colId xmlns:a16="http://schemas.microsoft.com/office/drawing/2014/main" val="1222667221"/>
                    </a:ext>
                  </a:extLst>
                </a:gridCol>
                <a:gridCol w="643345">
                  <a:extLst>
                    <a:ext uri="{9D8B030D-6E8A-4147-A177-3AD203B41FA5}">
                      <a16:colId xmlns:a16="http://schemas.microsoft.com/office/drawing/2014/main" val="301888353"/>
                    </a:ext>
                  </a:extLst>
                </a:gridCol>
                <a:gridCol w="1133203">
                  <a:extLst>
                    <a:ext uri="{9D8B030D-6E8A-4147-A177-3AD203B41FA5}">
                      <a16:colId xmlns:a16="http://schemas.microsoft.com/office/drawing/2014/main" val="340776968"/>
                    </a:ext>
                  </a:extLst>
                </a:gridCol>
                <a:gridCol w="1133203">
                  <a:extLst>
                    <a:ext uri="{9D8B030D-6E8A-4147-A177-3AD203B41FA5}">
                      <a16:colId xmlns:a16="http://schemas.microsoft.com/office/drawing/2014/main" val="921838847"/>
                    </a:ext>
                  </a:extLst>
                </a:gridCol>
                <a:gridCol w="1133203">
                  <a:extLst>
                    <a:ext uri="{9D8B030D-6E8A-4147-A177-3AD203B41FA5}">
                      <a16:colId xmlns:a16="http://schemas.microsoft.com/office/drawing/2014/main" val="2065527993"/>
                    </a:ext>
                  </a:extLst>
                </a:gridCol>
                <a:gridCol w="1133203">
                  <a:extLst>
                    <a:ext uri="{9D8B030D-6E8A-4147-A177-3AD203B41FA5}">
                      <a16:colId xmlns:a16="http://schemas.microsoft.com/office/drawing/2014/main" val="798686306"/>
                    </a:ext>
                  </a:extLst>
                </a:gridCol>
              </a:tblGrid>
              <a:tr h="514191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 dirty="0">
                          <a:effectLst/>
                        </a:rPr>
                        <a:t>6 mm x 6mm Hamamatsu MPPCs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terminal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9918795"/>
                  </a:ext>
                </a:extLst>
              </a:tr>
              <a:tr h="514191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dark count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dark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capacitance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500962"/>
                  </a:ext>
                </a:extLst>
              </a:tr>
              <a:tr h="5141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 dirty="0">
                          <a:effectLst/>
                        </a:rPr>
                        <a:t>type</a:t>
                      </a:r>
                      <a:endParaRPr lang="en-US" sz="20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 dirty="0">
                          <a:effectLst/>
                        </a:rPr>
                        <a:t>pixels</a:t>
                      </a:r>
                      <a:endParaRPr lang="en-US" sz="20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 dirty="0">
                          <a:effectLst/>
                        </a:rPr>
                        <a:t>PDE (%)</a:t>
                      </a:r>
                      <a:endParaRPr lang="en-US" sz="20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 dirty="0">
                          <a:effectLst/>
                        </a:rPr>
                        <a:t>gain</a:t>
                      </a:r>
                      <a:endParaRPr lang="en-US" sz="20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 dirty="0">
                          <a:effectLst/>
                        </a:rPr>
                        <a:t>typical</a:t>
                      </a:r>
                      <a:endParaRPr lang="en-US" sz="20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>
                          <a:effectLst/>
                        </a:rPr>
                        <a:t>max</a:t>
                      </a:r>
                      <a:endParaRPr lang="en-US" sz="2000" b="1" i="0" u="sng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>
                          <a:effectLst/>
                        </a:rPr>
                        <a:t>current</a:t>
                      </a:r>
                      <a:endParaRPr lang="en-US" sz="2000" b="1" i="0" u="sng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>
                          <a:effectLst/>
                        </a:rPr>
                        <a:t>pF</a:t>
                      </a:r>
                      <a:endParaRPr lang="en-US" sz="2000" b="1" i="0" u="sng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 dirty="0" err="1">
                          <a:effectLst/>
                        </a:rPr>
                        <a:t>Vbr</a:t>
                      </a:r>
                      <a:endParaRPr lang="en-US" sz="20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 baseline="0" dirty="0" err="1">
                          <a:effectLst/>
                        </a:rPr>
                        <a:t>deltaTvop</a:t>
                      </a:r>
                      <a:endParaRPr lang="en-US" sz="20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5831445"/>
                  </a:ext>
                </a:extLst>
              </a:tr>
              <a:tr h="5141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S13360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>
                          <a:effectLst/>
                        </a:rPr>
                        <a:t>14336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>
                          <a:effectLst/>
                        </a:rPr>
                        <a:t>40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>
                          <a:effectLst/>
                        </a:rPr>
                        <a:t>1.70E+06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 dirty="0">
                          <a:effectLst/>
                        </a:rPr>
                        <a:t>2 </a:t>
                      </a:r>
                      <a:r>
                        <a:rPr lang="en-US" sz="2000" b="1" i="0" u="none" strike="noStrike" baseline="0" dirty="0" err="1">
                          <a:effectLst/>
                        </a:rPr>
                        <a:t>Mcps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 dirty="0">
                          <a:effectLst/>
                        </a:rPr>
                        <a:t>6 </a:t>
                      </a:r>
                      <a:r>
                        <a:rPr lang="en-US" sz="2000" b="1" i="0" u="none" strike="noStrike" baseline="0" dirty="0" err="1">
                          <a:effectLst/>
                        </a:rPr>
                        <a:t>Mcps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 dirty="0">
                          <a:effectLst/>
                        </a:rPr>
                        <a:t>1300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 dirty="0">
                          <a:effectLst/>
                        </a:rPr>
                        <a:t>53+/-5V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54mV/C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107899"/>
                  </a:ext>
                </a:extLst>
              </a:tr>
              <a:tr h="5141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S14160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>
                          <a:effectLst/>
                        </a:rPr>
                        <a:t>14331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>
                          <a:effectLst/>
                        </a:rPr>
                        <a:t>50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>
                          <a:effectLst/>
                        </a:rPr>
                        <a:t>2.50E+06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2.5uA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baseline="0">
                          <a:effectLst/>
                        </a:rPr>
                        <a:t>2000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>
                          <a:effectLst/>
                        </a:rPr>
                        <a:t>37 V</a:t>
                      </a:r>
                      <a:endParaRPr lang="en-US" sz="2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baseline="0" dirty="0">
                          <a:effectLst/>
                        </a:rPr>
                        <a:t>34mV/C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9793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85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6572"/>
            <a:ext cx="5855208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</a:t>
            </a:r>
            <a:r>
              <a:rPr lang="en-US" dirty="0"/>
              <a:t>Study </a:t>
            </a:r>
            <a:r>
              <a:rPr lang="en-US" dirty="0" smtClean="0"/>
              <a:t>differences we </a:t>
            </a:r>
            <a:r>
              <a:rPr lang="en-US" dirty="0"/>
              <a:t>created a circuit board with at least two of each type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032" y="528660"/>
            <a:ext cx="4370768" cy="582769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670047"/>
            <a:ext cx="5708904" cy="3506915"/>
          </a:xfrm>
        </p:spPr>
        <p:txBody>
          <a:bodyPr/>
          <a:lstStyle/>
          <a:p>
            <a:r>
              <a:rPr lang="en-US" dirty="0" smtClean="0"/>
              <a:t>Allows data to be taken at the same time and under the same conditions for a better </a:t>
            </a:r>
            <a:r>
              <a:rPr lang="en-US" dirty="0" smtClean="0"/>
              <a:t>comparison</a:t>
            </a:r>
          </a:p>
          <a:p>
            <a:r>
              <a:rPr lang="en-US" dirty="0" smtClean="0"/>
              <a:t>Connects to SSP through LEMO-2 and </a:t>
            </a:r>
            <a:r>
              <a:rPr lang="en-US" dirty="0" err="1" smtClean="0"/>
              <a:t>Gor</a:t>
            </a:r>
            <a:r>
              <a:rPr lang="en-US" dirty="0" smtClean="0"/>
              <a:t> cables</a:t>
            </a:r>
          </a:p>
          <a:p>
            <a:r>
              <a:rPr lang="en-US" dirty="0" smtClean="0"/>
              <a:t>Also connects to </a:t>
            </a:r>
            <a:r>
              <a:rPr lang="en-US" dirty="0" err="1" smtClean="0"/>
              <a:t>Keithley</a:t>
            </a:r>
            <a:r>
              <a:rPr lang="en-US" dirty="0" smtClean="0"/>
              <a:t> 6485 pico-ammeter (for IV studies)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we Studied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Current-Voltage Characteristics with </a:t>
            </a:r>
            <a:r>
              <a:rPr lang="en-US" dirty="0" err="1" smtClean="0"/>
              <a:t>Keithley</a:t>
            </a:r>
            <a:r>
              <a:rPr lang="en-US" dirty="0" smtClean="0"/>
              <a:t> </a:t>
            </a:r>
            <a:r>
              <a:rPr lang="en-US" dirty="0" err="1" smtClean="0"/>
              <a:t>picoAmmeter</a:t>
            </a:r>
            <a:endParaRPr lang="en-US" dirty="0" smtClean="0"/>
          </a:p>
          <a:p>
            <a:pPr lvl="1"/>
            <a:r>
              <a:rPr lang="en-US" dirty="0" smtClean="0"/>
              <a:t>Current </a:t>
            </a:r>
            <a:r>
              <a:rPr lang="en-US" dirty="0" smtClean="0"/>
              <a:t>vs Voltage response (IV curves)</a:t>
            </a:r>
          </a:p>
          <a:p>
            <a:pPr lvl="1"/>
            <a:r>
              <a:rPr lang="en-US" dirty="0"/>
              <a:t>Breakdown Voltage (</a:t>
            </a:r>
            <a:r>
              <a:rPr lang="en-US" dirty="0" err="1"/>
              <a:t>Vb</a:t>
            </a:r>
            <a:r>
              <a:rPr lang="en-US" dirty="0"/>
              <a:t>) warm and cold from IV and </a:t>
            </a:r>
            <a:r>
              <a:rPr lang="en-US" dirty="0" smtClean="0"/>
              <a:t>gain</a:t>
            </a:r>
          </a:p>
          <a:p>
            <a:pPr lvl="1"/>
            <a:r>
              <a:rPr lang="en-US" dirty="0" smtClean="0"/>
              <a:t>Quenching resistance warm and cold by studying the forward bias </a:t>
            </a:r>
            <a:r>
              <a:rPr lang="en-US" dirty="0" smtClean="0"/>
              <a:t>response</a:t>
            </a:r>
          </a:p>
          <a:p>
            <a:r>
              <a:rPr lang="en-US" dirty="0" smtClean="0"/>
              <a:t>Pulse Measurements with SSP</a:t>
            </a:r>
            <a:endParaRPr lang="en-US" dirty="0" smtClean="0"/>
          </a:p>
          <a:p>
            <a:pPr lvl="1"/>
            <a:r>
              <a:rPr lang="en-US" dirty="0" smtClean="0"/>
              <a:t>Pulse height/amplitude and integral of pulse in sample window</a:t>
            </a:r>
          </a:p>
          <a:p>
            <a:pPr lvl="1"/>
            <a:r>
              <a:rPr lang="en-US" dirty="0" smtClean="0"/>
              <a:t>Pulse </a:t>
            </a:r>
            <a:r>
              <a:rPr lang="en-US" dirty="0"/>
              <a:t>shape</a:t>
            </a:r>
          </a:p>
          <a:p>
            <a:pPr lvl="1"/>
            <a:r>
              <a:rPr lang="en-US" dirty="0" smtClean="0"/>
              <a:t>Dark Count Rate</a:t>
            </a:r>
          </a:p>
          <a:p>
            <a:pPr lvl="1"/>
            <a:r>
              <a:rPr lang="en-US" dirty="0" err="1"/>
              <a:t>Afterpulsing</a:t>
            </a:r>
            <a:endParaRPr lang="en-US" dirty="0"/>
          </a:p>
          <a:p>
            <a:pPr lvl="1"/>
            <a:r>
              <a:rPr lang="en-US" dirty="0" smtClean="0"/>
              <a:t>Crosstalk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9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65100" y="1028541"/>
          <a:ext cx="4838700" cy="2819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740">
                  <a:extLst>
                    <a:ext uri="{9D8B030D-6E8A-4147-A177-3AD203B41FA5}">
                      <a16:colId xmlns:a16="http://schemas.microsoft.com/office/drawing/2014/main" val="399698269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2428409746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2539975997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2155526435"/>
                    </a:ext>
                  </a:extLst>
                </a:gridCol>
                <a:gridCol w="967740">
                  <a:extLst>
                    <a:ext uri="{9D8B030D-6E8A-4147-A177-3AD203B41FA5}">
                      <a16:colId xmlns:a16="http://schemas.microsoft.com/office/drawing/2014/main" val="3569225609"/>
                    </a:ext>
                  </a:extLst>
                </a:gridCol>
              </a:tblGrid>
              <a:tr h="4201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 err="1" smtClean="0">
                          <a:effectLst/>
                        </a:rPr>
                        <a:t>Vbreak</a:t>
                      </a:r>
                      <a:endParaRPr lang="en-US" sz="2000" u="none" strike="noStrike" baseline="0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2000" u="none" strike="noStrike" baseline="0" dirty="0" smtClean="0">
                          <a:effectLst/>
                        </a:rPr>
                        <a:t> down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 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 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 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 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9952617"/>
                  </a:ext>
                </a:extLst>
              </a:tr>
              <a:tr h="2321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 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 dirty="0">
                          <a:effectLst/>
                        </a:rPr>
                        <a:t>warm IV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cold gain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cold IV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delta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8035152"/>
                  </a:ext>
                </a:extLst>
              </a:tr>
              <a:tr h="2321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h1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38.3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31.3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31.6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6.7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5080362"/>
                  </a:ext>
                </a:extLst>
              </a:tr>
              <a:tr h="2321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h2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38.2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31.4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31.5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6.7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7225321"/>
                  </a:ext>
                </a:extLst>
              </a:tr>
              <a:tr h="2321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t1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51.9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42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42.1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9.8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602943"/>
                  </a:ext>
                </a:extLst>
              </a:tr>
              <a:tr h="2321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t2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51.9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42.1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42.1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9.8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3124550"/>
                  </a:ext>
                </a:extLst>
              </a:tr>
              <a:tr h="2321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q1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51.9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41.9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42.1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9.8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6749427"/>
                  </a:ext>
                </a:extLst>
              </a:tr>
              <a:tr h="2321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baseline="0">
                          <a:effectLst/>
                        </a:rPr>
                        <a:t>q2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52.8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>
                          <a:effectLst/>
                        </a:rPr>
                        <a:t>42.8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42.8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baseline="0" dirty="0">
                          <a:effectLst/>
                        </a:rPr>
                        <a:t>10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594839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835" y="660399"/>
            <a:ext cx="6821530" cy="4606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14000" y="4897992"/>
            <a:ext cx="1062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Vover</a:t>
            </a:r>
            <a:r>
              <a:rPr lang="en-US" dirty="0" smtClean="0"/>
              <a:t> + 1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859" y="75624"/>
            <a:ext cx="1972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IV CURVES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662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25" y="219075"/>
            <a:ext cx="9505950" cy="6419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74000" y="219075"/>
            <a:ext cx="1227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WARM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061357" y="1231692"/>
            <a:ext cx="13481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Current (</a:t>
            </a:r>
            <a:r>
              <a:rPr lang="en-US" dirty="0" err="1" smtClean="0"/>
              <a:t>uA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38510"/>
              </p:ext>
            </p:extLst>
          </p:nvPr>
        </p:nvGraphicFramePr>
        <p:xfrm>
          <a:off x="1370526" y="1013374"/>
          <a:ext cx="9348273" cy="36047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442">
                  <a:extLst>
                    <a:ext uri="{9D8B030D-6E8A-4147-A177-3AD203B41FA5}">
                      <a16:colId xmlns:a16="http://schemas.microsoft.com/office/drawing/2014/main" val="1540994780"/>
                    </a:ext>
                  </a:extLst>
                </a:gridCol>
                <a:gridCol w="1113442">
                  <a:extLst>
                    <a:ext uri="{9D8B030D-6E8A-4147-A177-3AD203B41FA5}">
                      <a16:colId xmlns:a16="http://schemas.microsoft.com/office/drawing/2014/main" val="3743912936"/>
                    </a:ext>
                  </a:extLst>
                </a:gridCol>
                <a:gridCol w="1113442">
                  <a:extLst>
                    <a:ext uri="{9D8B030D-6E8A-4147-A177-3AD203B41FA5}">
                      <a16:colId xmlns:a16="http://schemas.microsoft.com/office/drawing/2014/main" val="2026813981"/>
                    </a:ext>
                  </a:extLst>
                </a:gridCol>
                <a:gridCol w="737448">
                  <a:extLst>
                    <a:ext uri="{9D8B030D-6E8A-4147-A177-3AD203B41FA5}">
                      <a16:colId xmlns:a16="http://schemas.microsoft.com/office/drawing/2014/main" val="3732568035"/>
                    </a:ext>
                  </a:extLst>
                </a:gridCol>
                <a:gridCol w="1489436">
                  <a:extLst>
                    <a:ext uri="{9D8B030D-6E8A-4147-A177-3AD203B41FA5}">
                      <a16:colId xmlns:a16="http://schemas.microsoft.com/office/drawing/2014/main" val="4085712624"/>
                    </a:ext>
                  </a:extLst>
                </a:gridCol>
                <a:gridCol w="1113442">
                  <a:extLst>
                    <a:ext uri="{9D8B030D-6E8A-4147-A177-3AD203B41FA5}">
                      <a16:colId xmlns:a16="http://schemas.microsoft.com/office/drawing/2014/main" val="708525897"/>
                    </a:ext>
                  </a:extLst>
                </a:gridCol>
                <a:gridCol w="1554179">
                  <a:extLst>
                    <a:ext uri="{9D8B030D-6E8A-4147-A177-3AD203B41FA5}">
                      <a16:colId xmlns:a16="http://schemas.microsoft.com/office/drawing/2014/main" val="1378671743"/>
                    </a:ext>
                  </a:extLst>
                </a:gridCol>
                <a:gridCol w="1113442">
                  <a:extLst>
                    <a:ext uri="{9D8B030D-6E8A-4147-A177-3AD203B41FA5}">
                      <a16:colId xmlns:a16="http://schemas.microsoft.com/office/drawing/2014/main" val="1201902981"/>
                    </a:ext>
                  </a:extLst>
                </a:gridCol>
              </a:tblGrid>
              <a:tr h="472201"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 (Ohm)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pixels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Rq (Ohm)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Rq (kOhm)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068006"/>
                  </a:ext>
                </a:extLst>
              </a:tr>
              <a:tr h="4722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holewirebond</a:t>
                      </a:r>
                      <a:endParaRPr lang="en-US" sz="25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492474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4175271"/>
                  </a:ext>
                </a:extLst>
              </a:tr>
              <a:tr h="4722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holewirebond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34.84321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499338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8130311"/>
                  </a:ext>
                </a:extLst>
              </a:tr>
              <a:tr h="472201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450818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1561128"/>
                  </a:ext>
                </a:extLst>
              </a:tr>
              <a:tr h="472201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5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32.15434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460965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1049970"/>
                  </a:ext>
                </a:extLst>
              </a:tr>
              <a:tr h="4722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Quartz window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36.36364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521309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9954255"/>
                  </a:ext>
                </a:extLst>
              </a:tr>
              <a:tr h="4722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Quartz window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35.08772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08423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17659" y="5145206"/>
            <a:ext cx="41762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From Ardavan:</a:t>
            </a:r>
          </a:p>
          <a:p>
            <a:r>
              <a:rPr lang="ja-JP" altLang="en-US" dirty="0" smtClean="0"/>
              <a:t>・</a:t>
            </a:r>
            <a:r>
              <a:rPr lang="en-US" dirty="0" smtClean="0"/>
              <a:t>S13360-6050CS/VE</a:t>
            </a:r>
            <a:r>
              <a:rPr lang="en-US" dirty="0"/>
              <a:t>:</a:t>
            </a:r>
            <a:r>
              <a:rPr lang="ja-JP" altLang="en-US" dirty="0"/>
              <a:t>　</a:t>
            </a:r>
            <a:r>
              <a:rPr lang="en-US" dirty="0"/>
              <a:t>350 </a:t>
            </a:r>
            <a:r>
              <a:rPr lang="en-US" dirty="0" err="1"/>
              <a:t>kohm</a:t>
            </a:r>
            <a:r>
              <a:rPr lang="en-US" dirty="0"/>
              <a:t> </a:t>
            </a:r>
          </a:p>
          <a:p>
            <a:r>
              <a:rPr lang="ja-JP" altLang="en-US" dirty="0"/>
              <a:t>・</a:t>
            </a:r>
            <a:r>
              <a:rPr lang="en-US" dirty="0"/>
              <a:t>S14160-6050HS:</a:t>
            </a:r>
            <a:r>
              <a:rPr lang="ja-JP" altLang="en-US" dirty="0"/>
              <a:t>　　　</a:t>
            </a:r>
            <a:r>
              <a:rPr lang="en-US" dirty="0"/>
              <a:t> 450 </a:t>
            </a:r>
            <a:r>
              <a:rPr lang="en-US" dirty="0" err="1"/>
              <a:t>kohm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062"/>
            <a:ext cx="7748370" cy="523286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442187"/>
              </p:ext>
            </p:extLst>
          </p:nvPr>
        </p:nvGraphicFramePr>
        <p:xfrm>
          <a:off x="7196418" y="1798695"/>
          <a:ext cx="4995582" cy="2505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6">
                  <a:extLst>
                    <a:ext uri="{9D8B030D-6E8A-4147-A177-3AD203B41FA5}">
                      <a16:colId xmlns:a16="http://schemas.microsoft.com/office/drawing/2014/main" val="2068039905"/>
                    </a:ext>
                  </a:extLst>
                </a:gridCol>
                <a:gridCol w="1417665">
                  <a:extLst>
                    <a:ext uri="{9D8B030D-6E8A-4147-A177-3AD203B41FA5}">
                      <a16:colId xmlns:a16="http://schemas.microsoft.com/office/drawing/2014/main" val="19297956"/>
                    </a:ext>
                  </a:extLst>
                </a:gridCol>
                <a:gridCol w="1417665">
                  <a:extLst>
                    <a:ext uri="{9D8B030D-6E8A-4147-A177-3AD203B41FA5}">
                      <a16:colId xmlns:a16="http://schemas.microsoft.com/office/drawing/2014/main" val="4051109080"/>
                    </a:ext>
                  </a:extLst>
                </a:gridCol>
                <a:gridCol w="1080126">
                  <a:extLst>
                    <a:ext uri="{9D8B030D-6E8A-4147-A177-3AD203B41FA5}">
                      <a16:colId xmlns:a16="http://schemas.microsoft.com/office/drawing/2014/main" val="142458565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Rq (kOhm)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247227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holewirebond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1620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9523059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holewirebond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1672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7078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TSV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943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33907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TSV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994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895731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Quartz window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Q1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1221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851435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Quartz window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Q2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1174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83443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98979" y="119062"/>
            <a:ext cx="110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COLD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-359229" y="1061357"/>
            <a:ext cx="13481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Current (</a:t>
            </a:r>
            <a:r>
              <a:rPr lang="en-US" dirty="0" err="1" smtClean="0"/>
              <a:t>uA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3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11039</TotalTime>
  <Words>990</Words>
  <Application>Microsoft Office PowerPoint</Application>
  <PresentationFormat>Widescreen</PresentationFormat>
  <Paragraphs>428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Yu Gothic</vt:lpstr>
      <vt:lpstr>Arial</vt:lpstr>
      <vt:lpstr>Calibri</vt:lpstr>
      <vt:lpstr>Calibri Light</vt:lpstr>
      <vt:lpstr>Times New Roman</vt:lpstr>
      <vt:lpstr>Office Theme</vt:lpstr>
      <vt:lpstr>Comparison of Different Hamamatsu MPPC Parts </vt:lpstr>
      <vt:lpstr>Hole Wire Bond MPPCs</vt:lpstr>
      <vt:lpstr>Some Specifications from Data Sheets</vt:lpstr>
      <vt:lpstr>To Study differences we created a circuit board with at least two of each type </vt:lpstr>
      <vt:lpstr>Properties we Studied</vt:lpstr>
      <vt:lpstr>PowerPoint Presentation</vt:lpstr>
      <vt:lpstr>PowerPoint Presentation</vt:lpstr>
      <vt:lpstr>PowerPoint Presentation</vt:lpstr>
      <vt:lpstr>PowerPoint Presentation</vt:lpstr>
      <vt:lpstr>Pulse Measurements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Dark Count Rate</vt:lpstr>
      <vt:lpstr>Summary</vt:lpstr>
      <vt:lpstr>Summary</vt:lpstr>
      <vt:lpstr>backup</vt:lpstr>
      <vt:lpstr>LN2 Dark Count Rate Detail and Crosstalk</vt:lpstr>
      <vt:lpstr>Compare With and Without Light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Francis</dc:creator>
  <cp:lastModifiedBy>kfrancis</cp:lastModifiedBy>
  <cp:revision>271</cp:revision>
  <dcterms:created xsi:type="dcterms:W3CDTF">2017-09-07T19:56:16Z</dcterms:created>
  <dcterms:modified xsi:type="dcterms:W3CDTF">2018-10-23T15:13:05Z</dcterms:modified>
</cp:coreProperties>
</file>