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88" r:id="rId3"/>
  </p:sldMasterIdLst>
  <p:notesMasterIdLst>
    <p:notesMasterId r:id="rId37"/>
  </p:notesMasterIdLst>
  <p:handoutMasterIdLst>
    <p:handoutMasterId r:id="rId38"/>
  </p:handoutMasterIdLst>
  <p:sldIdLst>
    <p:sldId id="256" r:id="rId4"/>
    <p:sldId id="259" r:id="rId5"/>
    <p:sldId id="275" r:id="rId6"/>
    <p:sldId id="276" r:id="rId7"/>
    <p:sldId id="277" r:id="rId8"/>
    <p:sldId id="285" r:id="rId9"/>
    <p:sldId id="289" r:id="rId10"/>
    <p:sldId id="260" r:id="rId11"/>
    <p:sldId id="261" r:id="rId12"/>
    <p:sldId id="262" r:id="rId13"/>
    <p:sldId id="263" r:id="rId14"/>
    <p:sldId id="264" r:id="rId15"/>
    <p:sldId id="265" r:id="rId16"/>
    <p:sldId id="284" r:id="rId17"/>
    <p:sldId id="283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8" r:id="rId28"/>
    <p:sldId id="279" r:id="rId29"/>
    <p:sldId id="290" r:id="rId30"/>
    <p:sldId id="282" r:id="rId31"/>
    <p:sldId id="280" r:id="rId32"/>
    <p:sldId id="281" r:id="rId33"/>
    <p:sldId id="288" r:id="rId34"/>
    <p:sldId id="286" r:id="rId35"/>
    <p:sldId id="287" r:id="rId36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204">
          <p15:clr>
            <a:srgbClr val="A4A3A4"/>
          </p15:clr>
        </p15:guide>
        <p15:guide id="2" orient="horz" pos="476">
          <p15:clr>
            <a:srgbClr val="A4A3A4"/>
          </p15:clr>
        </p15:guide>
        <p15:guide id="3" orient="horz" pos="1443">
          <p15:clr>
            <a:srgbClr val="A4A3A4"/>
          </p15:clr>
        </p15:guide>
        <p15:guide id="4" orient="horz" pos="966">
          <p15:clr>
            <a:srgbClr val="A4A3A4"/>
          </p15:clr>
        </p15:guide>
        <p15:guide id="5" orient="horz" pos="1876">
          <p15:clr>
            <a:srgbClr val="A4A3A4"/>
          </p15:clr>
        </p15:guide>
        <p15:guide id="6" orient="horz" pos="3616">
          <p15:clr>
            <a:srgbClr val="A4A3A4"/>
          </p15:clr>
        </p15:guide>
        <p15:guide id="7" pos="2190">
          <p15:clr>
            <a:srgbClr val="A4A3A4"/>
          </p15:clr>
        </p15:guide>
        <p15:guide id="8" pos="2188">
          <p15:clr>
            <a:srgbClr val="A4A3A4"/>
          </p15:clr>
        </p15:guide>
        <p15:guide id="9" pos="5026">
          <p15:clr>
            <a:srgbClr val="A4A3A4"/>
          </p15:clr>
        </p15:guide>
        <p15:guide id="10" pos="28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125"/>
    <a:srgbClr val="F37C23"/>
    <a:srgbClr val="3C5A77"/>
    <a:srgbClr val="BC5F2B"/>
    <a:srgbClr val="32547A"/>
    <a:srgbClr val="B8561A"/>
    <a:srgbClr val="B65A1F"/>
    <a:srgbClr val="5680AB"/>
    <a:srgbClr val="7A7A7A"/>
    <a:srgbClr val="6FA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31" autoAdjust="0"/>
    <p:restoredTop sz="94641" autoAdjust="0"/>
  </p:normalViewPr>
  <p:slideViewPr>
    <p:cSldViewPr snapToGrid="0" snapToObjects="1">
      <p:cViewPr>
        <p:scale>
          <a:sx n="60" d="100"/>
          <a:sy n="60" d="100"/>
        </p:scale>
        <p:origin x="-1272" y="-510"/>
      </p:cViewPr>
      <p:guideLst>
        <p:guide orient="horz" pos="4204"/>
        <p:guide orient="horz" pos="476"/>
        <p:guide orient="horz" pos="1443"/>
        <p:guide orient="horz" pos="966"/>
        <p:guide orient="horz" pos="1876"/>
        <p:guide orient="horz" pos="3616"/>
        <p:guide pos="2190"/>
        <p:guide pos="2188"/>
        <p:guide pos="5026"/>
        <p:guide pos="2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352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3/27/2019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3/27/2019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0416"/>
            <a:ext cx="8218488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2696827"/>
            <a:ext cx="8221663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="0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3300" dirty="0">
              <a:solidFill>
                <a:prstClr val="black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4026" y="462518"/>
            <a:ext cx="82296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3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54030" y="1207770"/>
            <a:ext cx="8232771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192024" indent="-198882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/>
              <a:buChar char="•"/>
              <a:defRPr sz="1650" b="0" i="0">
                <a:solidFill>
                  <a:srgbClr val="3C5A77"/>
                </a:solidFill>
                <a:latin typeface="Helvetica"/>
              </a:defRPr>
            </a:lvl1pPr>
            <a:lvl2pPr marL="406004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90000"/>
              <a:buFont typeface="Lucida Grande"/>
              <a:buChar char="-"/>
              <a:defRPr sz="1500" b="0" i="0">
                <a:solidFill>
                  <a:srgbClr val="3C5A77"/>
                </a:solidFill>
                <a:latin typeface="Helvetica"/>
              </a:defRPr>
            </a:lvl2pPr>
            <a:lvl3pPr marL="673894" indent="-20478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88000"/>
              <a:buFont typeface="Arial"/>
              <a:buChar char="•"/>
              <a:defRPr sz="1350" b="0" i="0">
                <a:solidFill>
                  <a:srgbClr val="3C5A77"/>
                </a:solidFill>
                <a:latin typeface="Helvetica"/>
              </a:defRPr>
            </a:lvl3pPr>
            <a:lvl4pPr marL="873919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90000"/>
              <a:buFont typeface="Lucida Grande"/>
              <a:buChar char="-"/>
              <a:defRPr sz="1200" b="0" i="0">
                <a:solidFill>
                  <a:srgbClr val="3C5A77"/>
                </a:solidFill>
                <a:latin typeface="Helvetica"/>
              </a:defRPr>
            </a:lvl4pPr>
            <a:lvl5pPr marL="1073944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88000"/>
              <a:buFont typeface="Arial"/>
              <a:buChar char="•"/>
              <a:defRPr sz="105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20" y="6549550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3/27/19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6" y="6549550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 smtClean="0"/>
              <a:t>DUNE PCB Design Updates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50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37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33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20" y="6549550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3/27/19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6" y="6549550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 smtClean="0"/>
              <a:t>DUNE PCB Design Updates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50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4026" y="1207770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192024" indent="-198882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/>
              <a:buChar char="•"/>
              <a:defRPr sz="1650" b="0" i="0">
                <a:solidFill>
                  <a:srgbClr val="3C5A77"/>
                </a:solidFill>
                <a:latin typeface="Helvetica"/>
              </a:defRPr>
            </a:lvl1pPr>
            <a:lvl2pPr marL="406004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90000"/>
              <a:buFont typeface="Lucida Grande"/>
              <a:buChar char="-"/>
              <a:defRPr sz="1500" b="0" i="0">
                <a:solidFill>
                  <a:srgbClr val="3C5A77"/>
                </a:solidFill>
                <a:latin typeface="Helvetica"/>
              </a:defRPr>
            </a:lvl2pPr>
            <a:lvl3pPr marL="673894" indent="-20478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88000"/>
              <a:buFont typeface="Arial"/>
              <a:buChar char="•"/>
              <a:defRPr sz="1350" b="0" i="0">
                <a:solidFill>
                  <a:srgbClr val="3C5A77"/>
                </a:solidFill>
                <a:latin typeface="Helvetica"/>
              </a:defRPr>
            </a:lvl3pPr>
            <a:lvl4pPr marL="873919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90000"/>
              <a:buFont typeface="Lucida Grande"/>
              <a:buChar char="-"/>
              <a:defRPr sz="1200" b="0" i="0">
                <a:solidFill>
                  <a:srgbClr val="3C5A77"/>
                </a:solidFill>
                <a:latin typeface="Helvetica"/>
              </a:defRPr>
            </a:lvl4pPr>
            <a:lvl5pPr marL="1073944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88000"/>
              <a:buFont typeface="Arial"/>
              <a:buChar char="•"/>
              <a:defRPr sz="105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192024" marR="0" lvl="0" indent="-198882" algn="l" defTabSz="3429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696050" y="1215721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192024" indent="-198882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/>
              <a:buChar char="•"/>
              <a:defRPr sz="1650" b="0" i="0">
                <a:solidFill>
                  <a:srgbClr val="3C5A77"/>
                </a:solidFill>
                <a:latin typeface="Helvetica"/>
              </a:defRPr>
            </a:lvl1pPr>
            <a:lvl2pPr marL="406004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90000"/>
              <a:buFont typeface="Lucida Grande"/>
              <a:buChar char="-"/>
              <a:defRPr sz="1500" b="0" i="0">
                <a:solidFill>
                  <a:srgbClr val="3C5A77"/>
                </a:solidFill>
                <a:latin typeface="Helvetica"/>
              </a:defRPr>
            </a:lvl2pPr>
            <a:lvl3pPr marL="673894" indent="-20478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88000"/>
              <a:buFont typeface="Arial"/>
              <a:buChar char="•"/>
              <a:defRPr sz="1350" b="0" i="0">
                <a:solidFill>
                  <a:srgbClr val="3C5A77"/>
                </a:solidFill>
                <a:latin typeface="Helvetica"/>
              </a:defRPr>
            </a:lvl3pPr>
            <a:lvl4pPr marL="873919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90000"/>
              <a:buFont typeface="Lucida Grande"/>
              <a:buChar char="-"/>
              <a:defRPr sz="1200" b="0" i="0">
                <a:solidFill>
                  <a:srgbClr val="3C5A77"/>
                </a:solidFill>
                <a:latin typeface="Helvetica"/>
              </a:defRPr>
            </a:lvl4pPr>
            <a:lvl5pPr marL="1073944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88000"/>
              <a:buFont typeface="Arial"/>
              <a:buChar char="•"/>
              <a:defRPr sz="105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712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5" y="5521484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0" i="0" baseline="0">
                <a:solidFill>
                  <a:srgbClr val="E95125"/>
                </a:solidFill>
                <a:latin typeface="Helvetic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6" y="5521484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0" i="0" baseline="0">
                <a:solidFill>
                  <a:srgbClr val="E95125"/>
                </a:solidFill>
                <a:latin typeface="Helvetic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33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79220" y="6549550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3/27/19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6" y="6549550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 smtClean="0"/>
              <a:t>DUNE PCB Design Updates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50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70059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192024" indent="-198882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/>
              <a:buChar char="•"/>
              <a:defRPr sz="1650" b="0" i="0">
                <a:solidFill>
                  <a:srgbClr val="3C5A77"/>
                </a:solidFill>
                <a:latin typeface="Helvetica"/>
              </a:defRPr>
            </a:lvl1pPr>
            <a:lvl2pPr marL="406004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90000"/>
              <a:buFont typeface="Lucida Grande"/>
              <a:buChar char="-"/>
              <a:defRPr sz="1500" b="0" i="0">
                <a:solidFill>
                  <a:srgbClr val="3C5A77"/>
                </a:solidFill>
                <a:latin typeface="Helvetica"/>
              </a:defRPr>
            </a:lvl2pPr>
            <a:lvl3pPr marL="673894" indent="-20478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88000"/>
              <a:buFont typeface="Arial"/>
              <a:buChar char="•"/>
              <a:defRPr sz="1350" b="0" i="0">
                <a:solidFill>
                  <a:srgbClr val="3C5A77"/>
                </a:solidFill>
                <a:latin typeface="Helvetica"/>
              </a:defRPr>
            </a:lvl3pPr>
            <a:lvl4pPr marL="873919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90000"/>
              <a:buFont typeface="Lucida Grande"/>
              <a:buChar char="-"/>
              <a:defRPr sz="1200" b="0" i="0">
                <a:solidFill>
                  <a:srgbClr val="3C5A77"/>
                </a:solidFill>
                <a:latin typeface="Helvetica"/>
              </a:defRPr>
            </a:lvl4pPr>
            <a:lvl5pPr marL="1073944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88000"/>
              <a:buFont typeface="Arial"/>
              <a:buChar char="•"/>
              <a:defRPr sz="105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96050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192024" indent="-198882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/>
              <a:buChar char="•"/>
              <a:defRPr sz="1650" b="0" i="0">
                <a:solidFill>
                  <a:srgbClr val="3C5A77"/>
                </a:solidFill>
                <a:latin typeface="Helvetica"/>
              </a:defRPr>
            </a:lvl1pPr>
            <a:lvl2pPr marL="406004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90000"/>
              <a:buFont typeface="Lucida Grande"/>
              <a:buChar char="-"/>
              <a:defRPr sz="1500" b="0" i="0">
                <a:solidFill>
                  <a:srgbClr val="3C5A77"/>
                </a:solidFill>
                <a:latin typeface="Helvetica"/>
              </a:defRPr>
            </a:lvl2pPr>
            <a:lvl3pPr marL="673894" indent="-20478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88000"/>
              <a:buFont typeface="Arial"/>
              <a:buChar char="•"/>
              <a:defRPr sz="1350" b="0" i="0">
                <a:solidFill>
                  <a:srgbClr val="3C5A77"/>
                </a:solidFill>
                <a:latin typeface="Helvetica"/>
              </a:defRPr>
            </a:lvl3pPr>
            <a:lvl4pPr marL="873919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90000"/>
              <a:buFont typeface="Lucida Grande"/>
              <a:buChar char="-"/>
              <a:defRPr sz="1200" b="0" i="0">
                <a:solidFill>
                  <a:srgbClr val="3C5A77"/>
                </a:solidFill>
                <a:latin typeface="Helvetica"/>
              </a:defRPr>
            </a:lvl4pPr>
            <a:lvl5pPr marL="1073944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88000"/>
              <a:buFont typeface="Arial"/>
              <a:buChar char="•"/>
              <a:defRPr sz="105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019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2"/>
            <a:ext cx="82296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33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79220" y="6549550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3/27/19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6" y="6549550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 smtClean="0"/>
              <a:t>DUNE PCB Design Updates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50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271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23710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79220" y="6549550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3/27/19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6" y="6549550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 smtClean="0"/>
              <a:t>DUNE PCB Design Updates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50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914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340612"/>
            <a:ext cx="3017520" cy="915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200" b="0" i="0" baseline="0">
                <a:solidFill>
                  <a:srgbClr val="E95125"/>
                </a:solidFill>
                <a:latin typeface="Helvetic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9" y="1208366"/>
            <a:ext cx="4959767" cy="504757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33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9220" y="6549550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3/27/19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6" y="6549550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 smtClean="0"/>
              <a:t>DUNE PCB Design Updates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50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70060" y="1206941"/>
            <a:ext cx="3004665" cy="404697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192024" indent="-198882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/>
              <a:buChar char="•"/>
              <a:defRPr sz="1650" b="0" i="0">
                <a:solidFill>
                  <a:srgbClr val="3C5A77"/>
                </a:solidFill>
                <a:latin typeface="Helvetica"/>
              </a:defRPr>
            </a:lvl1pPr>
            <a:lvl2pPr marL="406004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90000"/>
              <a:buFont typeface="Lucida Grande"/>
              <a:buChar char="-"/>
              <a:defRPr sz="1500" b="0" i="0">
                <a:solidFill>
                  <a:srgbClr val="3C5A77"/>
                </a:solidFill>
                <a:latin typeface="Helvetica"/>
              </a:defRPr>
            </a:lvl2pPr>
            <a:lvl3pPr marL="673894" indent="-20478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88000"/>
              <a:buFont typeface="Arial"/>
              <a:buChar char="•"/>
              <a:defRPr sz="1350" b="0" i="0">
                <a:solidFill>
                  <a:srgbClr val="3C5A77"/>
                </a:solidFill>
                <a:latin typeface="Helvetica"/>
              </a:defRPr>
            </a:lvl3pPr>
            <a:lvl4pPr marL="873919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90000"/>
              <a:buFont typeface="Lucida Grande"/>
              <a:buChar char="-"/>
              <a:defRPr sz="1200" b="0" i="0">
                <a:solidFill>
                  <a:srgbClr val="3C5A77"/>
                </a:solidFill>
                <a:latin typeface="Helvetica"/>
              </a:defRPr>
            </a:lvl4pPr>
            <a:lvl5pPr marL="1073944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88000"/>
              <a:buFont typeface="Arial"/>
              <a:buChar char="•"/>
              <a:defRPr sz="105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949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5" y="1227137"/>
            <a:ext cx="8229600" cy="44876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400">
                <a:solidFill>
                  <a:srgbClr val="3C5A77"/>
                </a:solidFill>
                <a:latin typeface="Helvetica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839748"/>
            <a:ext cx="8229596" cy="4397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200" b="0" i="0" baseline="0">
                <a:solidFill>
                  <a:srgbClr val="E95125"/>
                </a:solidFill>
                <a:latin typeface="Helvetic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58988"/>
            <a:ext cx="8229600" cy="7019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33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20" y="6549550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3/27/19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6" y="6549550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 smtClean="0"/>
              <a:t>DUNE PCB Design Updates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50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82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4026" y="462518"/>
            <a:ext cx="82296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54029" y="1207770"/>
            <a:ext cx="8232771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3/27/19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DUNE PCB Design Updates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3/27/19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DUNE PCB Design Updates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4026" y="1207770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696050" y="1215721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3/27/19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DUNE PCB Design Updates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70059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96050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296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3/27/19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DUNE PCB Design Updates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23710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3/27/19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DUNE PCB Design Updates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340612"/>
            <a:ext cx="3017520" cy="915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08366"/>
            <a:ext cx="4959767" cy="504757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3/27/19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DUNE PCB Design Updates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70059" y="1206941"/>
            <a:ext cx="3004665" cy="404697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5" y="1227137"/>
            <a:ext cx="8229600" cy="44876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>
                <a:solidFill>
                  <a:srgbClr val="3C5A77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839748"/>
            <a:ext cx="8229596" cy="4397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58988"/>
            <a:ext cx="8229600" cy="7019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3/27/19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DUNE PCB Design Updates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44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57200" y="5760720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00" y="472239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3082" y="5953373"/>
            <a:ext cx="1370067" cy="57803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095044" y="240226"/>
            <a:ext cx="3598105" cy="199542"/>
            <a:chOff x="5136243" y="672026"/>
            <a:chExt cx="3598105" cy="19954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36243" y="682088"/>
              <a:ext cx="1690006" cy="1894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47491" y="672026"/>
              <a:ext cx="1886857" cy="189480"/>
            </a:xfrm>
            <a:prstGeom prst="rect">
              <a:avLst/>
            </a:prstGeom>
          </p:spPr>
        </p:pic>
      </p:grpSp>
      <p:pic>
        <p:nvPicPr>
          <p:cNvPr id="11" name="Picture 10" descr="PSL logo alone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500" y="5972908"/>
            <a:ext cx="67310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3/27/19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892514" cy="17072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 smtClean="0"/>
              <a:t>DUNE PCB Design Updates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357635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1175" y="6489520"/>
            <a:ext cx="561974" cy="237098"/>
          </a:xfrm>
          <a:prstGeom prst="rect">
            <a:avLst/>
          </a:prstGeom>
        </p:spPr>
      </p:pic>
      <p:pic>
        <p:nvPicPr>
          <p:cNvPr id="9" name="Picture 10" descr="PSL logo alone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392" y="6416178"/>
            <a:ext cx="384690" cy="38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  <p:sldLayoutId id="2147483696" r:id="rId8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220" y="6549550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3/27/19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892514" cy="17072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 smtClean="0"/>
              <a:t>DUNE PCB Design Updates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50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357635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1176" y="6489520"/>
            <a:ext cx="561974" cy="23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9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p:hf hdr="0"/>
  <p:txStyles>
    <p:titleStyle>
      <a:lvl1pPr algn="ctr" defTabSz="342900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257175" indent="-257175" algn="l" defTabSz="3429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557213" indent="-214313" algn="l" defTabSz="342900" rtl="0" fontAlgn="base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857250" indent="-171450" algn="l" defTabSz="342900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200150" indent="-171450" algn="l" defTabSz="342900" rtl="0" fontAlgn="base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543050" indent="-171450" algn="l" defTabSz="342900" rtl="0" fontAlgn="base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Printed Circuit Board Design Updates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Andrew </a:t>
            </a:r>
            <a:r>
              <a:rPr lang="en-GB" dirty="0" err="1" smtClean="0"/>
              <a:t>Laundrie</a:t>
            </a:r>
            <a:r>
              <a:rPr lang="en-GB" dirty="0" smtClean="0"/>
              <a:t> and Xu </a:t>
            </a:r>
            <a:r>
              <a:rPr lang="en-GB" dirty="0" err="1" smtClean="0"/>
              <a:t>Zhai</a:t>
            </a:r>
            <a:endParaRPr lang="en-GB" dirty="0" smtClean="0"/>
          </a:p>
          <a:p>
            <a:r>
              <a:rPr lang="en-GB" dirty="0" smtClean="0"/>
              <a:t>UW Physical Sciences Laboratory</a:t>
            </a:r>
          </a:p>
          <a:p>
            <a:r>
              <a:rPr lang="en-GB" dirty="0" smtClean="0"/>
              <a:t>March 27, 2019</a:t>
            </a:r>
          </a:p>
        </p:txBody>
      </p:sp>
    </p:spTree>
    <p:extLst>
      <p:ext uri="{BB962C8B-B14F-4D97-AF65-F5344CB8AC3E}">
        <p14:creationId xmlns:p14="http://schemas.microsoft.com/office/powerpoint/2010/main" val="174176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 smtClean="0"/>
              <a:t>X-layer Head Board: DUNE</a:t>
            </a:r>
            <a:endParaRPr lang="en-GB" sz="4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3/27/19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DUNE PCB Design Updates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074" name="Picture 2" descr="C:\Users\awlaundrie\Desktop\dune pdfs march 19\new boards\X_head_new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20" y="1028700"/>
            <a:ext cx="7241998" cy="523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95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 smtClean="0"/>
              <a:t>X-layer Head Board: DUNE</a:t>
            </a:r>
            <a:endParaRPr lang="en-GB" sz="4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3/27/19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DUNE PCB Design Updates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6" name="Content Placeholder 1"/>
          <p:cNvSpPr>
            <a:spLocks noGrp="1"/>
          </p:cNvSpPr>
          <p:nvPr>
            <p:ph idx="11"/>
          </p:nvPr>
        </p:nvSpPr>
        <p:spPr>
          <a:xfrm>
            <a:off x="879220" y="1668780"/>
            <a:ext cx="3637911" cy="4004412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Spacing between U and V wire channels </a:t>
            </a:r>
            <a:r>
              <a:rPr lang="en-US" sz="2400" dirty="0" smtClean="0"/>
              <a:t>has increased </a:t>
            </a:r>
            <a:r>
              <a:rPr lang="en-US" sz="2400" dirty="0" smtClean="0"/>
              <a:t>to 2.5 mm</a:t>
            </a:r>
          </a:p>
          <a:p>
            <a:r>
              <a:rPr lang="en-US" sz="2400" dirty="0" smtClean="0"/>
              <a:t>Board </a:t>
            </a:r>
            <a:r>
              <a:rPr lang="en-US" sz="2400" dirty="0" smtClean="0"/>
              <a:t>edge was moved 4.0 </a:t>
            </a:r>
            <a:r>
              <a:rPr lang="en-US" sz="2400" dirty="0" smtClean="0"/>
              <a:t>mm to accommodate increased channel spacing</a:t>
            </a:r>
          </a:p>
          <a:p>
            <a:r>
              <a:rPr lang="en-US" sz="2400" dirty="0"/>
              <a:t>F</a:t>
            </a:r>
            <a:r>
              <a:rPr lang="en-US" sz="2400" dirty="0" smtClean="0"/>
              <a:t>iducials were added to all boards to support inspection by automatic vision systems</a:t>
            </a:r>
          </a:p>
        </p:txBody>
      </p:sp>
      <p:pic>
        <p:nvPicPr>
          <p:cNvPr id="4098" name="Picture 2" descr="C:\Users\awlaundrie\Desktop\dune pdfs march 19\new boards\X_head_new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547" y="2057400"/>
            <a:ext cx="3977079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845397" y="1657350"/>
            <a:ext cx="2398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Fiducial reference point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623560" y="1893808"/>
            <a:ext cx="137160" cy="5636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11828" y="3384828"/>
            <a:ext cx="3321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16202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 smtClean="0"/>
              <a:t>X-layer Head Board: DUNE</a:t>
            </a:r>
            <a:endParaRPr lang="en-GB" sz="4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3/27/19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DUNE PCB Design Updates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6" name="Content Placeholder 1"/>
          <p:cNvSpPr>
            <a:spLocks noGrp="1"/>
          </p:cNvSpPr>
          <p:nvPr>
            <p:ph idx="11"/>
          </p:nvPr>
        </p:nvSpPr>
        <p:spPr>
          <a:xfrm>
            <a:off x="662153" y="1403131"/>
            <a:ext cx="3247696" cy="444587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Landing pads were added to the bottom side of X head boards (blue traces)</a:t>
            </a:r>
          </a:p>
          <a:p>
            <a:r>
              <a:rPr lang="en-US" sz="2400" dirty="0" smtClean="0"/>
              <a:t>Pads allow the attachment of test headers in place of CR </a:t>
            </a:r>
            <a:r>
              <a:rPr lang="en-US" sz="2400" dirty="0" smtClean="0"/>
              <a:t>boards</a:t>
            </a:r>
          </a:p>
          <a:p>
            <a:r>
              <a:rPr lang="en-US" sz="2400" dirty="0" smtClean="0"/>
              <a:t>Headers use spring-loaded contact pins</a:t>
            </a:r>
            <a:endParaRPr lang="en-US" sz="2400" dirty="0" smtClean="0"/>
          </a:p>
        </p:txBody>
      </p:sp>
      <p:pic>
        <p:nvPicPr>
          <p:cNvPr id="6146" name="Picture 2" descr="C:\Users\awlaundrie\Desktop\dune pdfs march 19\new boards\X_head_new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31633" y="1707282"/>
            <a:ext cx="5354191" cy="387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8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 smtClean="0"/>
              <a:t>Test Header Concept</a:t>
            </a:r>
            <a:endParaRPr lang="en-GB" sz="4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3/27/19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DUNE PCB Design Updates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170" name="Picture 2" descr="C:\Users\awlaundrie\Desktop\DUNE_figures 2019\Test board view 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77648"/>
            <a:ext cx="7029450" cy="490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"/>
          <p:cNvSpPr>
            <a:spLocks noGrp="1"/>
          </p:cNvSpPr>
          <p:nvPr>
            <p:ph idx="11"/>
          </p:nvPr>
        </p:nvSpPr>
        <p:spPr>
          <a:xfrm>
            <a:off x="760061" y="4329559"/>
            <a:ext cx="3373804" cy="15690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Four connectors provide access to all channels on the X, U, and V head boards</a:t>
            </a:r>
          </a:p>
        </p:txBody>
      </p:sp>
    </p:spTree>
    <p:extLst>
      <p:ext uri="{BB962C8B-B14F-4D97-AF65-F5344CB8AC3E}">
        <p14:creationId xmlns:p14="http://schemas.microsoft.com/office/powerpoint/2010/main" val="424550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4025" y="462518"/>
            <a:ext cx="6806583" cy="647102"/>
          </a:xfrm>
        </p:spPr>
        <p:txBody>
          <a:bodyPr>
            <a:normAutofit fontScale="90000"/>
          </a:bodyPr>
          <a:lstStyle/>
          <a:p>
            <a:r>
              <a:rPr lang="en-GB" sz="4400" dirty="0" smtClean="0"/>
              <a:t>CR Board (</a:t>
            </a:r>
            <a:r>
              <a:rPr lang="en-GB" sz="4400" dirty="0" err="1" smtClean="0"/>
              <a:t>ProtoDUNE</a:t>
            </a:r>
            <a:r>
              <a:rPr lang="en-GB" sz="4400" dirty="0" smtClean="0"/>
              <a:t>) </a:t>
            </a:r>
            <a:endParaRPr lang="en-GB" sz="4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3/27/19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DUNE PCB Design Updates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4578" name="Picture 2" descr="C:\Users\awlaundrie\Documents\000 PSL\Dune 2\DUNE head board re-design info\HV tension testing issues\20170713_122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6" y="1392072"/>
            <a:ext cx="8104364" cy="455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93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4026" y="462518"/>
            <a:ext cx="3885962" cy="647102"/>
          </a:xfrm>
        </p:spPr>
        <p:txBody>
          <a:bodyPr>
            <a:normAutofit fontScale="90000"/>
          </a:bodyPr>
          <a:lstStyle/>
          <a:p>
            <a:r>
              <a:rPr lang="en-GB" sz="4400" dirty="0" smtClean="0"/>
              <a:t>New CR Board</a:t>
            </a:r>
            <a:endParaRPr lang="en-GB" sz="4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3/27/19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DUNE PCB Design Updates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3554" name="Picture 2" descr="C:\Users\awlaundrie\Desktop\dune pdfs march 19\new boards\CR_board_new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52" y="1259244"/>
            <a:ext cx="8541447" cy="473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212395" y="612444"/>
            <a:ext cx="202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Minor changes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83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 smtClean="0"/>
              <a:t>V-layer Head Boards (new / old)</a:t>
            </a:r>
            <a:endParaRPr lang="en-GB" sz="4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3/27/19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DUNE PCB Design Updates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8194" name="Picture 2" descr="C:\Users\awlaundrie\Desktop\dune pdfs march 19\old boards\V_head_old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296" y="1311501"/>
            <a:ext cx="5987330" cy="397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wlaundrie\Desktop\dune pdfs march 19\new boards\V_head_new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6" y="1311501"/>
            <a:ext cx="6039155" cy="407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36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 smtClean="0"/>
              <a:t>U Layer Head Boards (new / old)</a:t>
            </a:r>
            <a:endParaRPr lang="en-GB" sz="4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3/27/19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DUNE PCB Design Updates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9220" name="Picture 4" descr="C:\Users\awlaundrie\Desktop\dune pdfs march 19\old boards\U_head_old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890" y="1508166"/>
            <a:ext cx="6123717" cy="407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awlaundrie\Desktop\dune pdfs march 19\new boards\U_head_new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6" y="1508166"/>
            <a:ext cx="6121980" cy="414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47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 smtClean="0"/>
              <a:t>G Layer Head Board: </a:t>
            </a:r>
            <a:r>
              <a:rPr lang="en-GB" sz="4400" dirty="0" err="1" smtClean="0"/>
              <a:t>ProtoDUNE</a:t>
            </a:r>
            <a:endParaRPr lang="en-GB" sz="4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3/27/19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DUNE PCB Design Updates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0242" name="Picture 2" descr="C:\Users\awlaundrie\Desktop\dune pdfs march 19\old boards\G_head_old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30" y="1109620"/>
            <a:ext cx="7015553" cy="497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760118" y="1266944"/>
            <a:ext cx="169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Solder Pads (48)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213462" y="3836214"/>
            <a:ext cx="313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Landing pads for G bias (12 + 6)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60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 smtClean="0"/>
              <a:t>G Bias Board: </a:t>
            </a:r>
            <a:r>
              <a:rPr lang="en-GB" sz="4400" dirty="0" err="1" smtClean="0"/>
              <a:t>ProtoDUNE</a:t>
            </a:r>
            <a:endParaRPr lang="en-GB" sz="4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3/27/19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DUNE PCB Design Updates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0242" name="Picture 2" descr="C:\Users\awlaundrie\Desktop\dune pdfs march 19\old boards\G_head_old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30" y="1109620"/>
            <a:ext cx="7015553" cy="497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awlaundrie\Desktop\dune pdfs march 19\old boards\G_bias_old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389" y="3099458"/>
            <a:ext cx="4117133" cy="184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47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 smtClean="0"/>
              <a:t>Design Updates  ̶  Overview</a:t>
            </a:r>
            <a:endParaRPr lang="en-GB" sz="4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3/27/19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DUNE PCB Design Updates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Foot Boards and Side </a:t>
            </a:r>
            <a:r>
              <a:rPr lang="en-US" sz="2400" dirty="0"/>
              <a:t>Boards</a:t>
            </a:r>
          </a:p>
          <a:p>
            <a:pPr lvl="1"/>
            <a:r>
              <a:rPr lang="en-US" sz="2400" dirty="0"/>
              <a:t>Dimensions stretched to </a:t>
            </a:r>
            <a:r>
              <a:rPr lang="en-US" sz="2400" dirty="0" smtClean="0"/>
              <a:t>fit larger </a:t>
            </a:r>
            <a:r>
              <a:rPr lang="en-US" sz="2400" dirty="0"/>
              <a:t>frame tubes</a:t>
            </a:r>
          </a:p>
          <a:p>
            <a:pPr lvl="1"/>
            <a:r>
              <a:rPr lang="en-US" sz="2400" dirty="0"/>
              <a:t>Multi-layer boards </a:t>
            </a:r>
            <a:r>
              <a:rPr lang="en-US" sz="2400" dirty="0" smtClean="0"/>
              <a:t>are required in some </a:t>
            </a:r>
            <a:r>
              <a:rPr lang="en-US" sz="2400" dirty="0"/>
              <a:t>locations</a:t>
            </a:r>
          </a:p>
          <a:p>
            <a:r>
              <a:rPr lang="en-US" sz="2400" dirty="0" smtClean="0"/>
              <a:t>Head Boards</a:t>
            </a:r>
          </a:p>
          <a:p>
            <a:pPr lvl="1"/>
            <a:r>
              <a:rPr lang="en-US" sz="2400" dirty="0" smtClean="0"/>
              <a:t>Increased spacing between wire traces</a:t>
            </a:r>
          </a:p>
          <a:p>
            <a:pPr lvl="1"/>
            <a:r>
              <a:rPr lang="en-US" sz="2400" dirty="0" smtClean="0"/>
              <a:t>Improved interface for electrical testing</a:t>
            </a:r>
          </a:p>
          <a:p>
            <a:r>
              <a:rPr lang="en-US" sz="2400" dirty="0" smtClean="0"/>
              <a:t>Hardware Improvements</a:t>
            </a:r>
          </a:p>
          <a:p>
            <a:pPr lvl="1"/>
            <a:r>
              <a:rPr lang="en-US" sz="2400" dirty="0" smtClean="0"/>
              <a:t>Custom Mill-Max sockets and pins</a:t>
            </a:r>
          </a:p>
          <a:p>
            <a:pPr lvl="1"/>
            <a:r>
              <a:rPr lang="en-US" sz="2400" dirty="0" smtClean="0"/>
              <a:t>Stronger threaded inserts in boards</a:t>
            </a:r>
          </a:p>
        </p:txBody>
      </p:sp>
    </p:spTree>
    <p:extLst>
      <p:ext uri="{BB962C8B-B14F-4D97-AF65-F5344CB8AC3E}">
        <p14:creationId xmlns:p14="http://schemas.microsoft.com/office/powerpoint/2010/main" val="384313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wlaundrie\Desktop\dune pdfs march 19\new boards\G_head_new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21" y="1109620"/>
            <a:ext cx="7143769" cy="488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 smtClean="0"/>
              <a:t>G Layer Head Board: DUNE</a:t>
            </a:r>
            <a:endParaRPr lang="en-GB" sz="4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3/27/19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DUNE PCB Design Updates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60118" y="1266944"/>
            <a:ext cx="169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Solder Pads (48)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213462" y="4121222"/>
            <a:ext cx="313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Landing pads for G bias (48 + 6)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44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wlaundrie\Desktop\dune pdfs march 19\new boards\G_head_new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21" y="1109620"/>
            <a:ext cx="7143769" cy="488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 smtClean="0"/>
              <a:t>G Bias Board: DUNE</a:t>
            </a:r>
            <a:endParaRPr lang="en-GB" sz="4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3/27/19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DUNE PCB Design Updates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3314" name="Picture 2" descr="C:\Users\awlaundrie\Desktop\dune pdfs march 19\new boards\G_bias_new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68" y="3071291"/>
            <a:ext cx="7100222" cy="180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91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 err="1" smtClean="0"/>
              <a:t>ProtoDUNE</a:t>
            </a:r>
            <a:r>
              <a:rPr lang="en-GB" sz="4400" dirty="0" smtClean="0"/>
              <a:t> Sockets and Pins</a:t>
            </a:r>
            <a:endParaRPr lang="en-GB" sz="4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3/27/19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DUNE PCB Design Updates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14338" name="Picture 2" descr="C:\Users\awlaundrie\Desktop\Dune PCB Update March 2019\Pin and socket changes\source info\PD_Socket_17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6" y="1969429"/>
            <a:ext cx="3633354" cy="420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awlaundrie\Desktop\Dune PCB Update March 2019\Pin and socket changes\source info\PD_Pin-and-Socket_03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331" y="1273719"/>
            <a:ext cx="4221048" cy="489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5470" y="1109620"/>
            <a:ext cx="35704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Standard catalog items had</a:t>
            </a:r>
          </a:p>
          <a:p>
            <a:r>
              <a:rPr lang="en-US" sz="2400" dirty="0" smtClean="0"/>
              <a:t>some performance issues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984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 smtClean="0"/>
              <a:t>DUNE Sockets</a:t>
            </a:r>
            <a:endParaRPr lang="en-GB" sz="4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3/27/19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DUNE PCB Design Updates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5362" name="Picture 2" descr="C:\Users\awlaundrie\Desktop\Dune PCB Update March 2019\Pin and socket changes\source info\New Sock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427" y="983495"/>
            <a:ext cx="6669689" cy="514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20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 smtClean="0"/>
              <a:t>DUNE Pins</a:t>
            </a:r>
            <a:endParaRPr lang="en-GB" sz="4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3/27/19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DUNE PCB Design Updates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16386" name="Picture 2" descr="C:\Users\awlaundrie\Desktop\Dune PCB Update March 2019\Pin and socket changes\source info\New P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44" y="977461"/>
            <a:ext cx="6738501" cy="519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20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 smtClean="0"/>
              <a:t>CE Assembly Installation</a:t>
            </a:r>
            <a:endParaRPr lang="en-GB" sz="4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3/27/19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DUNE PCB Design Updates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20482" name="Picture 2" descr="C:\Users\awlaundrie\Desktop\DUNE_figures 2019\New Bitmap Image (6a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6" y="1682869"/>
            <a:ext cx="8157227" cy="332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1"/>
          <p:cNvSpPr>
            <a:spLocks noGrp="1"/>
          </p:cNvSpPr>
          <p:nvPr>
            <p:ph idx="11"/>
          </p:nvPr>
        </p:nvSpPr>
        <p:spPr>
          <a:xfrm>
            <a:off x="454026" y="3719014"/>
            <a:ext cx="5196147" cy="209493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Captive screws in </a:t>
            </a:r>
            <a:r>
              <a:rPr lang="en-US" sz="2400" dirty="0" err="1" smtClean="0"/>
              <a:t>ProtoDUNE</a:t>
            </a:r>
            <a:r>
              <a:rPr lang="en-US" sz="2400" dirty="0" smtClean="0"/>
              <a:t> were meant to pull connectors together in a controlled fashion, but they posed </a:t>
            </a:r>
            <a:r>
              <a:rPr lang="en-US" sz="2400" dirty="0"/>
              <a:t>a</a:t>
            </a:r>
            <a:r>
              <a:rPr lang="en-US" sz="2400" dirty="0" smtClean="0"/>
              <a:t> </a:t>
            </a:r>
            <a:r>
              <a:rPr lang="en-US" sz="2400" dirty="0" smtClean="0"/>
              <a:t>risk of being dropped into the cryostat during CE installation or removal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10937" y="3043451"/>
            <a:ext cx="682388" cy="302347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51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/>
              <a:t>CE Assembly Installation</a:t>
            </a:r>
            <a:endParaRPr lang="en-GB" sz="4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3/27/19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DUNE PCB Design Updates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21506" name="Picture 2" descr="C:\Users\awlaundrie\Desktop\DUNE_figures 2019\Stack view 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6" y="1805655"/>
            <a:ext cx="8229600" cy="318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1"/>
          <p:cNvSpPr>
            <a:spLocks noGrp="1"/>
          </p:cNvSpPr>
          <p:nvPr>
            <p:ph idx="11"/>
          </p:nvPr>
        </p:nvSpPr>
        <p:spPr>
          <a:xfrm>
            <a:off x="454026" y="3582538"/>
            <a:ext cx="4854953" cy="272272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dirty="0" smtClean="0"/>
              <a:t>Captive screws were eliminated by changing the angle brackets on CR boards</a:t>
            </a:r>
          </a:p>
          <a:p>
            <a:r>
              <a:rPr lang="en-US" sz="2400" dirty="0" smtClean="0"/>
              <a:t>Threaded tools are inserted and rotated to pull connectors together, then removed</a:t>
            </a:r>
          </a:p>
        </p:txBody>
      </p:sp>
    </p:spTree>
    <p:extLst>
      <p:ext uri="{BB962C8B-B14F-4D97-AF65-F5344CB8AC3E}">
        <p14:creationId xmlns:p14="http://schemas.microsoft.com/office/powerpoint/2010/main" val="201175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/>
              <a:t>CE Assembly Installation</a:t>
            </a:r>
            <a:endParaRPr lang="en-GB" sz="4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3/27/19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DUNE PCB Design Updates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2050" name="Picture 2" descr="C:\Users\awlaundrie\Desktop\DUNE_figures 2019\bracket_fix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" y="1355834"/>
            <a:ext cx="7674139" cy="485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52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 smtClean="0"/>
              <a:t>Hardware Improvements</a:t>
            </a:r>
            <a:endParaRPr lang="en-GB" sz="4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3/27/19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DUNE PCB Design Updates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754280" y="1879950"/>
            <a:ext cx="3271810" cy="322775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Expanding threaded inserts </a:t>
            </a:r>
            <a:r>
              <a:rPr lang="en-US" sz="2400" dirty="0" smtClean="0"/>
              <a:t>have been </a:t>
            </a:r>
            <a:r>
              <a:rPr lang="en-US" sz="2400" dirty="0" smtClean="0"/>
              <a:t>replaced </a:t>
            </a:r>
            <a:r>
              <a:rPr lang="en-US" sz="2400" dirty="0" smtClean="0"/>
              <a:t>by broaching fasteners to prevent breaking and reduce metal debris</a:t>
            </a:r>
          </a:p>
        </p:txBody>
      </p:sp>
      <p:pic>
        <p:nvPicPr>
          <p:cNvPr id="22531" name="Picture 3" descr="C:\Users\awlaundrie\Desktop\Dune PCB Update March 2019\Pin and socket changes\source info\Old inse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200" y="1405578"/>
            <a:ext cx="1571601" cy="173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C:\Users\awlaundrie\Desktop\Dune PCB Update March 2019\Pin and socket changes\source info\New inse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919" y="3657600"/>
            <a:ext cx="2072161" cy="164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6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 smtClean="0"/>
              <a:t>Process Improvements</a:t>
            </a:r>
            <a:endParaRPr lang="en-GB" sz="4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3/27/19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DUNE PCB Design Updates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Improved tools and methods are being evaluated for PCBs</a:t>
            </a:r>
          </a:p>
          <a:p>
            <a:pPr lvl="1"/>
            <a:r>
              <a:rPr lang="en-US" dirty="0" smtClean="0"/>
              <a:t>Instrumented tips on soldering irons for process control</a:t>
            </a:r>
          </a:p>
          <a:p>
            <a:pPr lvl="1"/>
            <a:r>
              <a:rPr lang="en-US" dirty="0" smtClean="0"/>
              <a:t>Vapor-phase reflow soldering for CR and G Bias boards</a:t>
            </a:r>
          </a:p>
          <a:p>
            <a:pPr lvl="1"/>
            <a:r>
              <a:rPr lang="en-US" dirty="0" smtClean="0"/>
              <a:t>Improved board-washing equipment</a:t>
            </a:r>
          </a:p>
          <a:p>
            <a:pPr lvl="1"/>
            <a:r>
              <a:rPr lang="en-US" dirty="0" smtClean="0"/>
              <a:t>Automated test systems for CR boards and G-Bias boards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2735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 smtClean="0"/>
              <a:t>X-Layer Foot Boards</a:t>
            </a:r>
            <a:endParaRPr lang="en-GB" sz="4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3/27/19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DUNE PCB Design Updates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417453" y="1217142"/>
            <a:ext cx="5794845" cy="4841431"/>
            <a:chOff x="1518818" y="1217142"/>
            <a:chExt cx="5794845" cy="4841431"/>
          </a:xfrm>
        </p:grpSpPr>
        <p:pic>
          <p:nvPicPr>
            <p:cNvPr id="17410" name="Picture 2" descr="C:\Users\awlaundrie\Desktop\dune pdfs march 19\old boards\X_foot_old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818" y="1217142"/>
              <a:ext cx="5794845" cy="2103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1" name="Picture 3" descr="C:\Users\awlaundrie\Desktop\dune pdfs march 19\new boards\X_foot_new_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818" y="3321131"/>
              <a:ext cx="5794845" cy="2737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218214" y="2084471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Old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267200" y="4228187"/>
            <a:ext cx="755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625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 smtClean="0"/>
              <a:t>Quality Assurance and Control</a:t>
            </a:r>
            <a:endParaRPr lang="en-GB" sz="4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3/27/19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DUNE PCB Design Updates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All </a:t>
            </a:r>
            <a:r>
              <a:rPr lang="en-US" sz="2400" dirty="0" err="1" smtClean="0"/>
              <a:t>ProtoDUNE</a:t>
            </a:r>
            <a:r>
              <a:rPr lang="en-US" sz="2400" dirty="0" smtClean="0"/>
              <a:t> boards were inspected when received</a:t>
            </a:r>
          </a:p>
          <a:p>
            <a:r>
              <a:rPr lang="en-US" sz="2400" dirty="0" smtClean="0"/>
              <a:t>Complex mechanical features were frequently out of spec</a:t>
            </a:r>
          </a:p>
          <a:p>
            <a:r>
              <a:rPr lang="en-US" sz="2400" dirty="0" smtClean="0"/>
              <a:t>Continued inspection of most boards is probably needed</a:t>
            </a:r>
          </a:p>
          <a:p>
            <a:r>
              <a:rPr lang="en-US" sz="2400" dirty="0" smtClean="0"/>
              <a:t>Manual board inspection was time-consuming</a:t>
            </a:r>
          </a:p>
          <a:p>
            <a:r>
              <a:rPr lang="en-US" sz="2400" dirty="0" smtClean="0"/>
              <a:t>Vision systems are being evaluated for board inspection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2128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 smtClean="0"/>
              <a:t>Backup Slides</a:t>
            </a:r>
            <a:endParaRPr lang="en-GB" sz="4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3/27/19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DUNE PCB Design Updates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47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wlaundrie\Desktop\DUNE desktop items 1\boardstack figures 7-11\Pin_illustration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14600"/>
            <a:ext cx="5251652" cy="362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Mill-Max Pins and Sockets</a:t>
            </a:r>
          </a:p>
          <a:p>
            <a:r>
              <a:rPr lang="en-US" sz="2800" dirty="0" smtClean="0"/>
              <a:t>Pins are fragile and not repairable </a:t>
            </a:r>
            <a:r>
              <a:rPr lang="en-US" sz="2800" dirty="0" smtClean="0"/>
              <a:t>once bent.</a:t>
            </a:r>
            <a:endParaRPr lang="en-US" sz="2800" dirty="0" smtClean="0"/>
          </a:p>
          <a:p>
            <a:r>
              <a:rPr lang="en-US" sz="2800" dirty="0"/>
              <a:t>T</a:t>
            </a:r>
            <a:r>
              <a:rPr lang="en-US" sz="2800" dirty="0" smtClean="0"/>
              <a:t>heir exposure is minimized during APA assembly.</a:t>
            </a:r>
          </a:p>
          <a:p>
            <a:r>
              <a:rPr lang="en-US" sz="2800" dirty="0" smtClean="0"/>
              <a:t>. 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133600" y="2831207"/>
            <a:ext cx="627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2831207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X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2831206"/>
            <a:ext cx="417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V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2831205"/>
            <a:ext cx="447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U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515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wlaundrie\Desktop\DUNE desktop items 1\boardstack figures 7-11\Pin_illustration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5795963" cy="399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47958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In </a:t>
            </a:r>
            <a:r>
              <a:rPr lang="en-US" sz="2800" dirty="0" err="1" smtClean="0"/>
              <a:t>ProtoDUNE</a:t>
            </a:r>
            <a:r>
              <a:rPr lang="en-US" sz="2800" dirty="0" smtClean="0"/>
              <a:t> the separation between exposed metal through-hole pads is about 0.5 mm. 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96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 smtClean="0"/>
              <a:t>V-Layer Side Boards</a:t>
            </a:r>
            <a:endParaRPr lang="en-GB" sz="4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3/27/19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DUNE PCB Design Updates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8434" name="Picture 2" descr="C:\Users\awlaundrie\Desktop\dune pdfs march 19\new boards\V_side_new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20" y="3404855"/>
            <a:ext cx="7200256" cy="286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awlaundrie\Desktop\dune pdfs march 19\old boards\V_side_old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20" y="1109620"/>
            <a:ext cx="7200256" cy="229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66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 smtClean="0"/>
              <a:t>U-Layer Side Boards</a:t>
            </a:r>
            <a:endParaRPr lang="en-GB" sz="4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3/27/19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DUNE PCB Design Updates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9459" name="Picture 3" descr="C:\Users\awlaundrie\Desktop\dune pdfs march 19\new boards\U_side_new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48" y="3380529"/>
            <a:ext cx="6777176" cy="281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awlaundrie\Desktop\dune pdfs march 19\old boards\U_side_old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48" y="1027653"/>
            <a:ext cx="6777176" cy="224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05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 smtClean="0"/>
              <a:t>Head Board </a:t>
            </a:r>
            <a:r>
              <a:rPr lang="en-GB" sz="4400" dirty="0" smtClean="0"/>
              <a:t>Structure</a:t>
            </a:r>
            <a:endParaRPr lang="en-GB" sz="4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3/27/19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DUNE PCB Design Updates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27" name="Picture 3" descr="C:\Users\awlaundrie\Documents\000 PSL\Dune 2\DUNE head board re-design info\HV tension testing issues\head_tube_se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00" y="1229709"/>
            <a:ext cx="8182426" cy="460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47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 smtClean="0"/>
              <a:t>Slots Between CR Boards</a:t>
            </a:r>
            <a:endParaRPr lang="en-GB" sz="4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3/27/19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DUNE PCB Design Updates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26" name="Picture 2" descr="C:\Users\awlaundrie\Desktop\DUNE_figures 2019\New Bitmap Image 7b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19" y="1109618"/>
            <a:ext cx="7523326" cy="509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44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937522" y="1109621"/>
            <a:ext cx="7308510" cy="5001302"/>
            <a:chOff x="652124" y="1109621"/>
            <a:chExt cx="7308510" cy="5001302"/>
          </a:xfrm>
        </p:grpSpPr>
        <p:pic>
          <p:nvPicPr>
            <p:cNvPr id="1026" name="Picture 2" descr="C:\Users\awlaundrie\Desktop\dune pdfs march 19\old boards\X_head_old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220" y="1109621"/>
              <a:ext cx="7081414" cy="5001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474720" y="1266944"/>
              <a:ext cx="1699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Solder Pads (48)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69670" y="4836914"/>
              <a:ext cx="33812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 Plane Sockets and Test Pads (48)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78730" y="5021580"/>
              <a:ext cx="1893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VSS pass-</a:t>
              </a:r>
              <a:r>
                <a:rPr lang="en-US" dirty="0" err="1" smtClean="0"/>
                <a:t>throughs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4800600" y="5206246"/>
              <a:ext cx="278130" cy="2687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9" idx="1"/>
            </p:cNvCxnSpPr>
            <p:nvPr/>
          </p:nvCxnSpPr>
          <p:spPr>
            <a:xfrm flipH="1">
              <a:off x="4229100" y="5206246"/>
              <a:ext cx="849630" cy="2687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52124" y="5464592"/>
              <a:ext cx="3321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</a:p>
            <a:p>
              <a:r>
                <a:rPr lang="en-US" dirty="0"/>
                <a:t>U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 smtClean="0"/>
              <a:t>X-layer Head Board: </a:t>
            </a:r>
            <a:r>
              <a:rPr lang="en-GB" sz="4400" dirty="0" err="1" smtClean="0"/>
              <a:t>ProtoDUNE</a:t>
            </a:r>
            <a:endParaRPr lang="en-GB" sz="4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3/27/19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DUNE PCB Design Updates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49029" y="5993368"/>
            <a:ext cx="5256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 and U signals pass through connected socket pairs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4" idx="1"/>
          </p:cNvCxnSpPr>
          <p:nvPr/>
        </p:nvCxnSpPr>
        <p:spPr>
          <a:xfrm flipH="1" flipV="1">
            <a:off x="1877787" y="5875020"/>
            <a:ext cx="271242" cy="3030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66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 smtClean="0"/>
              <a:t>X-layer Head Board: </a:t>
            </a:r>
            <a:r>
              <a:rPr lang="en-GB" sz="4400" dirty="0" err="1" smtClean="0"/>
              <a:t>ProtoDUNE</a:t>
            </a:r>
            <a:endParaRPr lang="en-GB" sz="4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3/27/19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DUNE PCB Design Updates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050" name="Picture 2" descr="C:\Users\awlaundrie\Desktop\dune pdfs march 19\old boards\X_head_old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047" y="1874521"/>
            <a:ext cx="3730843" cy="316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1"/>
          <p:cNvSpPr>
            <a:spLocks noGrp="1"/>
          </p:cNvSpPr>
          <p:nvPr>
            <p:ph idx="11"/>
          </p:nvPr>
        </p:nvSpPr>
        <p:spPr>
          <a:xfrm>
            <a:off x="879220" y="1668780"/>
            <a:ext cx="3637911" cy="400441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Spacing of 0.5 mm between channels limits the safe voltage that can be applied between adjacent wires (~100 V)</a:t>
            </a:r>
          </a:p>
          <a:p>
            <a:r>
              <a:rPr lang="en-US" sz="2400" dirty="0" smtClean="0"/>
              <a:t>Increased spacing is desired to support voltage differences as high as 400 V</a:t>
            </a:r>
          </a:p>
        </p:txBody>
      </p:sp>
    </p:spTree>
    <p:extLst>
      <p:ext uri="{BB962C8B-B14F-4D97-AF65-F5344CB8AC3E}">
        <p14:creationId xmlns:p14="http://schemas.microsoft.com/office/powerpoint/2010/main" val="78014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NE_Template">
  <a:themeElements>
    <a:clrScheme name="DUNE">
      <a:dk1>
        <a:srgbClr val="BC5F2B"/>
      </a:dk1>
      <a:lt1>
        <a:sysClr val="window" lastClr="FFFFFF"/>
      </a:lt1>
      <a:dk2>
        <a:srgbClr val="3C5A77"/>
      </a:dk2>
      <a:lt2>
        <a:srgbClr val="F37C23"/>
      </a:lt2>
      <a:accent1>
        <a:srgbClr val="4F81B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DUNE_Template</Template>
  <TotalTime>11819</TotalTime>
  <Words>745</Words>
  <Application>Microsoft Office PowerPoint</Application>
  <PresentationFormat>On-screen Show (4:3)</PresentationFormat>
  <Paragraphs>187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DUNE_Template</vt:lpstr>
      <vt:lpstr>LBNF Content-Footer Theme</vt:lpstr>
      <vt:lpstr>1_LBNF Content-Footer Theme</vt:lpstr>
      <vt:lpstr>Printed Circuit Board Design Updates</vt:lpstr>
      <vt:lpstr>Design Updates  ̶  Overview</vt:lpstr>
      <vt:lpstr>X-Layer Foot Boards</vt:lpstr>
      <vt:lpstr>V-Layer Side Boards</vt:lpstr>
      <vt:lpstr>U-Layer Side Boards</vt:lpstr>
      <vt:lpstr>Head Board Structure</vt:lpstr>
      <vt:lpstr>Slots Between CR Boards</vt:lpstr>
      <vt:lpstr>X-layer Head Board: ProtoDUNE</vt:lpstr>
      <vt:lpstr>X-layer Head Board: ProtoDUNE</vt:lpstr>
      <vt:lpstr>X-layer Head Board: DUNE</vt:lpstr>
      <vt:lpstr>X-layer Head Board: DUNE</vt:lpstr>
      <vt:lpstr>X-layer Head Board: DUNE</vt:lpstr>
      <vt:lpstr>Test Header Concept</vt:lpstr>
      <vt:lpstr>CR Board (ProtoDUNE) </vt:lpstr>
      <vt:lpstr>New CR Board</vt:lpstr>
      <vt:lpstr>V-layer Head Boards (new / old)</vt:lpstr>
      <vt:lpstr>U Layer Head Boards (new / old)</vt:lpstr>
      <vt:lpstr>G Layer Head Board: ProtoDUNE</vt:lpstr>
      <vt:lpstr>G Bias Board: ProtoDUNE</vt:lpstr>
      <vt:lpstr>G Layer Head Board: DUNE</vt:lpstr>
      <vt:lpstr>G Bias Board: DUNE</vt:lpstr>
      <vt:lpstr>ProtoDUNE Sockets and Pins</vt:lpstr>
      <vt:lpstr>DUNE Sockets</vt:lpstr>
      <vt:lpstr>DUNE Pins</vt:lpstr>
      <vt:lpstr>CE Assembly Installation</vt:lpstr>
      <vt:lpstr>CE Assembly Installation</vt:lpstr>
      <vt:lpstr>CE Assembly Installation</vt:lpstr>
      <vt:lpstr>Hardware Improvements</vt:lpstr>
      <vt:lpstr>Process Improvements</vt:lpstr>
      <vt:lpstr>Quality Assurance and Control</vt:lpstr>
      <vt:lpstr>Backup Slides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– One or two lines</dc:title>
  <dc:creator>Jack Fowler</dc:creator>
  <dc:description>Modified by A. Weber</dc:description>
  <cp:lastModifiedBy>awlaundrie</cp:lastModifiedBy>
  <cp:revision>191</cp:revision>
  <cp:lastPrinted>2016-07-12T18:34:29Z</cp:lastPrinted>
  <dcterms:created xsi:type="dcterms:W3CDTF">2015-09-16T13:36:09Z</dcterms:created>
  <dcterms:modified xsi:type="dcterms:W3CDTF">2019-03-27T12:31:21Z</dcterms:modified>
</cp:coreProperties>
</file>