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88" r:id="rId3"/>
    <p:sldMasterId id="2147483697" r:id="rId4"/>
  </p:sldMasterIdLst>
  <p:notesMasterIdLst>
    <p:notesMasterId r:id="rId53"/>
  </p:notesMasterIdLst>
  <p:handoutMasterIdLst>
    <p:handoutMasterId r:id="rId54"/>
  </p:handoutMasterIdLst>
  <p:sldIdLst>
    <p:sldId id="256" r:id="rId5"/>
    <p:sldId id="260" r:id="rId6"/>
    <p:sldId id="287" r:id="rId7"/>
    <p:sldId id="259" r:id="rId8"/>
    <p:sldId id="274" r:id="rId9"/>
    <p:sldId id="275" r:id="rId10"/>
    <p:sldId id="291" r:id="rId11"/>
    <p:sldId id="261" r:id="rId12"/>
    <p:sldId id="262" r:id="rId13"/>
    <p:sldId id="276" r:id="rId14"/>
    <p:sldId id="277" r:id="rId15"/>
    <p:sldId id="278" r:id="rId16"/>
    <p:sldId id="263" r:id="rId17"/>
    <p:sldId id="280" r:id="rId18"/>
    <p:sldId id="279" r:id="rId19"/>
    <p:sldId id="265" r:id="rId20"/>
    <p:sldId id="296" r:id="rId21"/>
    <p:sldId id="295" r:id="rId22"/>
    <p:sldId id="266" r:id="rId23"/>
    <p:sldId id="306" r:id="rId24"/>
    <p:sldId id="307" r:id="rId25"/>
    <p:sldId id="310" r:id="rId26"/>
    <p:sldId id="308" r:id="rId27"/>
    <p:sldId id="309" r:id="rId28"/>
    <p:sldId id="312" r:id="rId29"/>
    <p:sldId id="301" r:id="rId30"/>
    <p:sldId id="269" r:id="rId31"/>
    <p:sldId id="297" r:id="rId32"/>
    <p:sldId id="298" r:id="rId33"/>
    <p:sldId id="299" r:id="rId34"/>
    <p:sldId id="313" r:id="rId35"/>
    <p:sldId id="270" r:id="rId36"/>
    <p:sldId id="282" r:id="rId37"/>
    <p:sldId id="283" r:id="rId38"/>
    <p:sldId id="284" r:id="rId39"/>
    <p:sldId id="285" r:id="rId40"/>
    <p:sldId id="286" r:id="rId41"/>
    <p:sldId id="288" r:id="rId42"/>
    <p:sldId id="271" r:id="rId43"/>
    <p:sldId id="289" r:id="rId44"/>
    <p:sldId id="290" r:id="rId45"/>
    <p:sldId id="292" r:id="rId46"/>
    <p:sldId id="293" r:id="rId47"/>
    <p:sldId id="294" r:id="rId48"/>
    <p:sldId id="273" r:id="rId49"/>
    <p:sldId id="302" r:id="rId50"/>
    <p:sldId id="303" r:id="rId51"/>
    <p:sldId id="304" r:id="rId52"/>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kern="1200">
        <a:solidFill>
          <a:schemeClr val="tx1"/>
        </a:solidFill>
        <a:latin typeface="Calibri" charset="0"/>
        <a:ea typeface="Geneva" charset="0"/>
        <a:cs typeface="Geneva" charset="0"/>
      </a:defRPr>
    </a:lvl5pPr>
    <a:lvl6pPr marL="2286000" algn="l" defTabSz="457200" rtl="0" eaLnBrk="1" latinLnBrk="0" hangingPunct="1">
      <a:defRPr kern="1200">
        <a:solidFill>
          <a:schemeClr val="tx1"/>
        </a:solidFill>
        <a:latin typeface="Calibri" charset="0"/>
        <a:ea typeface="Geneva" charset="0"/>
        <a:cs typeface="Geneva" charset="0"/>
      </a:defRPr>
    </a:lvl6pPr>
    <a:lvl7pPr marL="2743200" algn="l" defTabSz="457200" rtl="0" eaLnBrk="1" latinLnBrk="0" hangingPunct="1">
      <a:defRPr kern="1200">
        <a:solidFill>
          <a:schemeClr val="tx1"/>
        </a:solidFill>
        <a:latin typeface="Calibri" charset="0"/>
        <a:ea typeface="Geneva" charset="0"/>
        <a:cs typeface="Geneva" charset="0"/>
      </a:defRPr>
    </a:lvl7pPr>
    <a:lvl8pPr marL="3200400" algn="l" defTabSz="457200" rtl="0" eaLnBrk="1" latinLnBrk="0" hangingPunct="1">
      <a:defRPr kern="1200">
        <a:solidFill>
          <a:schemeClr val="tx1"/>
        </a:solidFill>
        <a:latin typeface="Calibri" charset="0"/>
        <a:ea typeface="Geneva" charset="0"/>
        <a:cs typeface="Geneva" charset="0"/>
      </a:defRPr>
    </a:lvl8pPr>
    <a:lvl9pPr marL="3657600" algn="l" defTabSz="457200" rtl="0" eaLnBrk="1" latinLnBrk="0" hangingPunct="1">
      <a:defRPr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204">
          <p15:clr>
            <a:srgbClr val="A4A3A4"/>
          </p15:clr>
        </p15:guide>
        <p15:guide id="2" orient="horz" pos="476">
          <p15:clr>
            <a:srgbClr val="A4A3A4"/>
          </p15:clr>
        </p15:guide>
        <p15:guide id="3" orient="horz" pos="1443">
          <p15:clr>
            <a:srgbClr val="A4A3A4"/>
          </p15:clr>
        </p15:guide>
        <p15:guide id="4" orient="horz" pos="966">
          <p15:clr>
            <a:srgbClr val="A4A3A4"/>
          </p15:clr>
        </p15:guide>
        <p15:guide id="5" orient="horz" pos="1876">
          <p15:clr>
            <a:srgbClr val="A4A3A4"/>
          </p15:clr>
        </p15:guide>
        <p15:guide id="6" orient="horz" pos="3616">
          <p15:clr>
            <a:srgbClr val="A4A3A4"/>
          </p15:clr>
        </p15:guide>
        <p15:guide id="7" pos="2190">
          <p15:clr>
            <a:srgbClr val="A4A3A4"/>
          </p15:clr>
        </p15:guide>
        <p15:guide id="8" pos="2188">
          <p15:clr>
            <a:srgbClr val="A4A3A4"/>
          </p15:clr>
        </p15:guide>
        <p15:guide id="9" pos="5026">
          <p15:clr>
            <a:srgbClr val="A4A3A4"/>
          </p15:clr>
        </p15:guide>
        <p15:guide id="10" pos="28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5A77"/>
    <a:srgbClr val="E95125"/>
    <a:srgbClr val="F37C23"/>
    <a:srgbClr val="BC5F2B"/>
    <a:srgbClr val="32547A"/>
    <a:srgbClr val="B8561A"/>
    <a:srgbClr val="B65A1F"/>
    <a:srgbClr val="5680AB"/>
    <a:srgbClr val="7A7A7A"/>
    <a:srgbClr val="6FA8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45" autoAdjust="0"/>
    <p:restoredTop sz="94641" autoAdjust="0"/>
  </p:normalViewPr>
  <p:slideViewPr>
    <p:cSldViewPr snapToGrid="0" snapToObjects="1">
      <p:cViewPr varScale="1">
        <p:scale>
          <a:sx n="95" d="100"/>
          <a:sy n="95" d="100"/>
        </p:scale>
        <p:origin x="1018" y="72"/>
      </p:cViewPr>
      <p:guideLst>
        <p:guide orient="horz" pos="4204"/>
        <p:guide orient="horz" pos="476"/>
        <p:guide orient="horz" pos="1443"/>
        <p:guide orient="horz" pos="966"/>
        <p:guide orient="horz" pos="1876"/>
        <p:guide orient="horz" pos="3616"/>
        <p:guide pos="2190"/>
        <p:guide pos="2188"/>
        <p:guide pos="5026"/>
        <p:guide pos="28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99" d="100"/>
          <a:sy n="99" d="100"/>
        </p:scale>
        <p:origin x="352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oleObject" Target="file:///E:\Box%20Sync\PSD%20Research%20Engineering\Projects%20-%20Current\DUNE\Analysis\Free%20convection%20coefficient\APA_Cooldown_Temperature_Differenc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a:solidFill>
                  <a:sysClr val="windowText" lastClr="000000"/>
                </a:solidFill>
              </a:rPr>
              <a:t>APA Frame</a:t>
            </a:r>
            <a:r>
              <a:rPr lang="en-US" baseline="0">
                <a:solidFill>
                  <a:sysClr val="windowText" lastClr="000000"/>
                </a:solidFill>
              </a:rPr>
              <a:t> and Ambient Temperature versus Time</a:t>
            </a:r>
            <a:endParaRPr lang="en-US">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3109373998634885"/>
          <c:y val="0.24107594769314267"/>
          <c:w val="0.80826198181277642"/>
          <c:h val="0.59805506835448163"/>
        </c:manualLayout>
      </c:layout>
      <c:lineChart>
        <c:grouping val="standard"/>
        <c:varyColors val="0"/>
        <c:ser>
          <c:idx val="0"/>
          <c:order val="0"/>
          <c:tx>
            <c:v>Ambient</c:v>
          </c:tx>
          <c:spPr>
            <a:ln w="28575" cap="rnd">
              <a:solidFill>
                <a:schemeClr val="accent1"/>
              </a:solidFill>
              <a:round/>
            </a:ln>
            <a:effectLst/>
          </c:spPr>
          <c:marker>
            <c:symbol val="none"/>
          </c:marker>
          <c:cat>
            <c:numRef>
              <c:f>Sheet1!$B$2:$B$11</c:f>
              <c:numCache>
                <c:formatCode>General</c:formatCode>
                <c:ptCount val="10"/>
                <c:pt idx="0">
                  <c:v>1080</c:v>
                </c:pt>
                <c:pt idx="1">
                  <c:v>2160</c:v>
                </c:pt>
                <c:pt idx="2">
                  <c:v>3240</c:v>
                </c:pt>
                <c:pt idx="3">
                  <c:v>4320</c:v>
                </c:pt>
                <c:pt idx="4">
                  <c:v>5400</c:v>
                </c:pt>
                <c:pt idx="5">
                  <c:v>6480</c:v>
                </c:pt>
                <c:pt idx="6">
                  <c:v>7560</c:v>
                </c:pt>
                <c:pt idx="7">
                  <c:v>8640</c:v>
                </c:pt>
                <c:pt idx="8">
                  <c:v>9720</c:v>
                </c:pt>
                <c:pt idx="9">
                  <c:v>10800</c:v>
                </c:pt>
              </c:numCache>
            </c:numRef>
          </c:cat>
          <c:val>
            <c:numRef>
              <c:f>Sheet1!$C$2:$C$11</c:f>
              <c:numCache>
                <c:formatCode>General</c:formatCode>
                <c:ptCount val="10"/>
                <c:pt idx="0">
                  <c:v>278.8</c:v>
                </c:pt>
                <c:pt idx="1">
                  <c:v>257.60000000000002</c:v>
                </c:pt>
                <c:pt idx="2">
                  <c:v>236.4</c:v>
                </c:pt>
                <c:pt idx="3">
                  <c:v>215.2</c:v>
                </c:pt>
                <c:pt idx="4">
                  <c:v>194</c:v>
                </c:pt>
                <c:pt idx="5">
                  <c:v>172.8</c:v>
                </c:pt>
                <c:pt idx="6">
                  <c:v>151.6</c:v>
                </c:pt>
                <c:pt idx="7">
                  <c:v>130.4</c:v>
                </c:pt>
                <c:pt idx="8">
                  <c:v>109.20000000000002</c:v>
                </c:pt>
                <c:pt idx="9">
                  <c:v>88</c:v>
                </c:pt>
              </c:numCache>
            </c:numRef>
          </c:val>
          <c:smooth val="0"/>
          <c:extLst>
            <c:ext xmlns:c16="http://schemas.microsoft.com/office/drawing/2014/chart" uri="{C3380CC4-5D6E-409C-BE32-E72D297353CC}">
              <c16:uniqueId val="{00000000-62AA-4123-99B7-0CD8FE860ECC}"/>
            </c:ext>
          </c:extLst>
        </c:ser>
        <c:ser>
          <c:idx val="1"/>
          <c:order val="1"/>
          <c:tx>
            <c:v>Frame Max</c:v>
          </c:tx>
          <c:spPr>
            <a:ln w="28575" cap="rnd">
              <a:solidFill>
                <a:schemeClr val="accent2"/>
              </a:solidFill>
              <a:round/>
            </a:ln>
            <a:effectLst/>
          </c:spPr>
          <c:marker>
            <c:symbol val="none"/>
          </c:marker>
          <c:cat>
            <c:numRef>
              <c:f>Sheet1!$B$2:$B$11</c:f>
              <c:numCache>
                <c:formatCode>General</c:formatCode>
                <c:ptCount val="10"/>
                <c:pt idx="0">
                  <c:v>1080</c:v>
                </c:pt>
                <c:pt idx="1">
                  <c:v>2160</c:v>
                </c:pt>
                <c:pt idx="2">
                  <c:v>3240</c:v>
                </c:pt>
                <c:pt idx="3">
                  <c:v>4320</c:v>
                </c:pt>
                <c:pt idx="4">
                  <c:v>5400</c:v>
                </c:pt>
                <c:pt idx="5">
                  <c:v>6480</c:v>
                </c:pt>
                <c:pt idx="6">
                  <c:v>7560</c:v>
                </c:pt>
                <c:pt idx="7">
                  <c:v>8640</c:v>
                </c:pt>
                <c:pt idx="8">
                  <c:v>9720</c:v>
                </c:pt>
                <c:pt idx="9">
                  <c:v>10800</c:v>
                </c:pt>
              </c:numCache>
            </c:numRef>
          </c:cat>
          <c:val>
            <c:numRef>
              <c:f>Sheet1!$F$2:$F$11</c:f>
              <c:numCache>
                <c:formatCode>General</c:formatCode>
                <c:ptCount val="10"/>
                <c:pt idx="0">
                  <c:v>296.41000000000003</c:v>
                </c:pt>
                <c:pt idx="1">
                  <c:v>288.58</c:v>
                </c:pt>
                <c:pt idx="2">
                  <c:v>277.25</c:v>
                </c:pt>
                <c:pt idx="3">
                  <c:v>263.39</c:v>
                </c:pt>
                <c:pt idx="4">
                  <c:v>247.74</c:v>
                </c:pt>
                <c:pt idx="5">
                  <c:v>230.81</c:v>
                </c:pt>
                <c:pt idx="6">
                  <c:v>212.99</c:v>
                </c:pt>
                <c:pt idx="7">
                  <c:v>194.56</c:v>
                </c:pt>
                <c:pt idx="8">
                  <c:v>175.75</c:v>
                </c:pt>
                <c:pt idx="9">
                  <c:v>156.71</c:v>
                </c:pt>
              </c:numCache>
            </c:numRef>
          </c:val>
          <c:smooth val="0"/>
          <c:extLst>
            <c:ext xmlns:c16="http://schemas.microsoft.com/office/drawing/2014/chart" uri="{C3380CC4-5D6E-409C-BE32-E72D297353CC}">
              <c16:uniqueId val="{00000001-62AA-4123-99B7-0CD8FE860ECC}"/>
            </c:ext>
          </c:extLst>
        </c:ser>
        <c:ser>
          <c:idx val="2"/>
          <c:order val="2"/>
          <c:tx>
            <c:v>Frame Max - Ambient</c:v>
          </c:tx>
          <c:spPr>
            <a:ln w="28575" cap="rnd">
              <a:solidFill>
                <a:schemeClr val="accent3"/>
              </a:solidFill>
              <a:round/>
            </a:ln>
            <a:effectLst/>
          </c:spPr>
          <c:marker>
            <c:symbol val="none"/>
          </c:marker>
          <c:val>
            <c:numRef>
              <c:f>Sheet1!$H$2:$H$11</c:f>
              <c:numCache>
                <c:formatCode>General</c:formatCode>
                <c:ptCount val="10"/>
                <c:pt idx="0">
                  <c:v>17.610000000000014</c:v>
                </c:pt>
                <c:pt idx="1">
                  <c:v>30.979999999999961</c:v>
                </c:pt>
                <c:pt idx="2">
                  <c:v>40.849999999999994</c:v>
                </c:pt>
                <c:pt idx="3">
                  <c:v>48.19</c:v>
                </c:pt>
                <c:pt idx="4">
                  <c:v>53.740000000000009</c:v>
                </c:pt>
                <c:pt idx="5">
                  <c:v>58.009999999999991</c:v>
                </c:pt>
                <c:pt idx="6">
                  <c:v>61.390000000000015</c:v>
                </c:pt>
                <c:pt idx="7">
                  <c:v>64.16</c:v>
                </c:pt>
                <c:pt idx="8">
                  <c:v>66.549999999999983</c:v>
                </c:pt>
                <c:pt idx="9">
                  <c:v>68.710000000000008</c:v>
                </c:pt>
              </c:numCache>
            </c:numRef>
          </c:val>
          <c:smooth val="0"/>
          <c:extLst>
            <c:ext xmlns:c16="http://schemas.microsoft.com/office/drawing/2014/chart" uri="{C3380CC4-5D6E-409C-BE32-E72D297353CC}">
              <c16:uniqueId val="{00000002-62AA-4123-99B7-0CD8FE860ECC}"/>
            </c:ext>
          </c:extLst>
        </c:ser>
        <c:ser>
          <c:idx val="3"/>
          <c:order val="3"/>
          <c:tx>
            <c:v>Ambient + 75 deg</c:v>
          </c:tx>
          <c:spPr>
            <a:ln w="28575" cap="rnd">
              <a:solidFill>
                <a:schemeClr val="accent4"/>
              </a:solidFill>
              <a:round/>
            </a:ln>
            <a:effectLst/>
          </c:spPr>
          <c:marker>
            <c:symbol val="none"/>
          </c:marker>
          <c:val>
            <c:numRef>
              <c:f>Sheet1!$D$2:$D$11</c:f>
              <c:numCache>
                <c:formatCode>General</c:formatCode>
                <c:ptCount val="10"/>
                <c:pt idx="0">
                  <c:v>353.8</c:v>
                </c:pt>
                <c:pt idx="1">
                  <c:v>332.6</c:v>
                </c:pt>
                <c:pt idx="2">
                  <c:v>311.39999999999998</c:v>
                </c:pt>
                <c:pt idx="3">
                  <c:v>290.2</c:v>
                </c:pt>
                <c:pt idx="4">
                  <c:v>269</c:v>
                </c:pt>
                <c:pt idx="5">
                  <c:v>247.8</c:v>
                </c:pt>
                <c:pt idx="6">
                  <c:v>226.6</c:v>
                </c:pt>
                <c:pt idx="7">
                  <c:v>205.4</c:v>
                </c:pt>
                <c:pt idx="8">
                  <c:v>184.20000000000002</c:v>
                </c:pt>
                <c:pt idx="9">
                  <c:v>163</c:v>
                </c:pt>
              </c:numCache>
            </c:numRef>
          </c:val>
          <c:smooth val="0"/>
          <c:extLst>
            <c:ext xmlns:c16="http://schemas.microsoft.com/office/drawing/2014/chart" uri="{C3380CC4-5D6E-409C-BE32-E72D297353CC}">
              <c16:uniqueId val="{00000003-62AA-4123-99B7-0CD8FE860ECC}"/>
            </c:ext>
          </c:extLst>
        </c:ser>
        <c:dLbls>
          <c:showLegendKey val="0"/>
          <c:showVal val="0"/>
          <c:showCatName val="0"/>
          <c:showSerName val="0"/>
          <c:showPercent val="0"/>
          <c:showBubbleSize val="0"/>
        </c:dLbls>
        <c:smooth val="0"/>
        <c:axId val="2015964720"/>
        <c:axId val="2015953904"/>
      </c:lineChart>
      <c:catAx>
        <c:axId val="2015964720"/>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solidFill>
                      <a:sysClr val="windowText" lastClr="000000"/>
                    </a:solidFill>
                  </a:rPr>
                  <a:t>Time (s)</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015953904"/>
        <c:crosses val="autoZero"/>
        <c:auto val="1"/>
        <c:lblAlgn val="ctr"/>
        <c:lblOffset val="100"/>
        <c:noMultiLvlLbl val="0"/>
      </c:catAx>
      <c:valAx>
        <c:axId val="20159539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solidFill>
                      <a:sysClr val="windowText" lastClr="000000"/>
                    </a:solidFill>
                  </a:rPr>
                  <a:t>Temperature (K)</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015964720"/>
        <c:crosses val="autoZero"/>
        <c:crossBetween val="between"/>
      </c:valAx>
      <c:spPr>
        <a:noFill/>
        <a:ln>
          <a:noFill/>
        </a:ln>
        <a:effectLst/>
      </c:spPr>
    </c:plotArea>
    <c:legend>
      <c:legendPos val="b"/>
      <c:layout>
        <c:manualLayout>
          <c:xMode val="edge"/>
          <c:yMode val="edge"/>
          <c:x val="6.1790872820363843E-2"/>
          <c:y val="0.13097293319763761"/>
          <c:w val="0.87960040332806255"/>
          <c:h val="6.5386107807080721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fontAlgn="auto">
              <a:spcBef>
                <a:spcPts val="0"/>
              </a:spcBef>
              <a:spcAft>
                <a:spcPts val="0"/>
              </a:spcAft>
              <a:defRPr sz="1200" smtClean="0">
                <a:latin typeface="+mn-lt"/>
                <a:ea typeface="+mn-ea"/>
                <a:cs typeface="+mn-cs"/>
              </a:defRPr>
            </a:lvl1pPr>
          </a:lstStyle>
          <a:p>
            <a:pPr>
              <a:defRPr/>
            </a:pPr>
            <a:fld id="{FB589245-636E-234E-BFAD-9607949806CA}" type="datetimeFigureOut">
              <a:rPr lang="en-US"/>
              <a:pPr>
                <a:defRPr/>
              </a:pPr>
              <a:t>3/27/2019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fontAlgn="auto">
              <a:spcBef>
                <a:spcPts val="0"/>
              </a:spcBef>
              <a:spcAft>
                <a:spcPts val="0"/>
              </a:spcAft>
              <a:defRPr sz="1200" smtClean="0">
                <a:latin typeface="+mn-lt"/>
                <a:ea typeface="+mn-ea"/>
                <a:cs typeface="+mn-cs"/>
              </a:defRPr>
            </a:lvl1pPr>
          </a:lstStyle>
          <a:p>
            <a:pPr>
              <a:defRPr/>
            </a:pPr>
            <a:fld id="{62F3B233-32CA-1B4D-AFEE-D703F5CA5C37}" type="slidenum">
              <a:rPr lang="en-US"/>
              <a:pPr>
                <a:defRPr/>
              </a:pPr>
              <a:t>‹#›</a:t>
            </a:fld>
            <a:endParaRPr lang="en-US" dirty="0"/>
          </a:p>
        </p:txBody>
      </p:sp>
    </p:spTree>
    <p:extLst>
      <p:ext uri="{BB962C8B-B14F-4D97-AF65-F5344CB8AC3E}">
        <p14:creationId xmlns:p14="http://schemas.microsoft.com/office/powerpoint/2010/main" val="32602863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fontAlgn="auto">
              <a:spcBef>
                <a:spcPts val="0"/>
              </a:spcBef>
              <a:spcAft>
                <a:spcPts val="0"/>
              </a:spcAft>
              <a:defRPr sz="1200" smtClean="0">
                <a:latin typeface="+mn-lt"/>
                <a:ea typeface="+mn-ea"/>
                <a:cs typeface="+mn-cs"/>
              </a:defRPr>
            </a:lvl1pPr>
          </a:lstStyle>
          <a:p>
            <a:pPr>
              <a:defRPr/>
            </a:pPr>
            <a:fld id="{129BCED8-DCF3-A94B-99F8-D2FB79A8911E}" type="datetimeFigureOut">
              <a:rPr lang="en-US"/>
              <a:pPr>
                <a:defRPr/>
              </a:pPr>
              <a:t>3/27/2019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pPr lvl="0"/>
            <a:endParaRPr lang="en-US" noProof="0" dirty="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fontAlgn="auto">
              <a:spcBef>
                <a:spcPts val="0"/>
              </a:spcBef>
              <a:spcAft>
                <a:spcPts val="0"/>
              </a:spcAft>
              <a:defRPr sz="1200" smtClean="0">
                <a:latin typeface="+mn-lt"/>
                <a:ea typeface="+mn-ea"/>
                <a:cs typeface="+mn-cs"/>
              </a:defRPr>
            </a:lvl1pPr>
          </a:lstStyle>
          <a:p>
            <a:pPr>
              <a:defRPr/>
            </a:pPr>
            <a:fld id="{EEA82294-BF3E-954A-9E49-35D72A5F0004}" type="slidenum">
              <a:rPr lang="en-US"/>
              <a:pPr>
                <a:defRPr/>
              </a:pPr>
              <a:t>‹#›</a:t>
            </a:fld>
            <a:endParaRPr lang="en-US" dirty="0"/>
          </a:p>
        </p:txBody>
      </p:sp>
    </p:spTree>
    <p:extLst>
      <p:ext uri="{BB962C8B-B14F-4D97-AF65-F5344CB8AC3E}">
        <p14:creationId xmlns:p14="http://schemas.microsoft.com/office/powerpoint/2010/main" val="3007741859"/>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Geneva" charset="0"/>
        <a:cs typeface="Geneva" charset="0"/>
      </a:defRPr>
    </a:lvl1pPr>
    <a:lvl2pPr marL="457200" algn="l" defTabSz="457200" rtl="0" fontAlgn="base">
      <a:spcBef>
        <a:spcPct val="30000"/>
      </a:spcBef>
      <a:spcAft>
        <a:spcPct val="0"/>
      </a:spcAft>
      <a:defRPr sz="1200" kern="1200">
        <a:solidFill>
          <a:schemeClr val="tx1"/>
        </a:solidFill>
        <a:latin typeface="+mn-lt"/>
        <a:ea typeface="Geneva" charset="0"/>
        <a:cs typeface="+mn-cs"/>
      </a:defRPr>
    </a:lvl2pPr>
    <a:lvl3pPr marL="914400" algn="l" defTabSz="457200" rtl="0" fontAlgn="base">
      <a:spcBef>
        <a:spcPct val="30000"/>
      </a:spcBef>
      <a:spcAft>
        <a:spcPct val="0"/>
      </a:spcAft>
      <a:defRPr sz="1200" kern="1200">
        <a:solidFill>
          <a:schemeClr val="tx1"/>
        </a:solidFill>
        <a:latin typeface="+mn-lt"/>
        <a:ea typeface="Geneva" charset="0"/>
        <a:cs typeface="+mn-cs"/>
      </a:defRPr>
    </a:lvl3pPr>
    <a:lvl4pPr marL="1371600" algn="l" defTabSz="457200" rtl="0" fontAlgn="base">
      <a:spcBef>
        <a:spcPct val="30000"/>
      </a:spcBef>
      <a:spcAft>
        <a:spcPct val="0"/>
      </a:spcAft>
      <a:defRPr sz="1200" kern="1200">
        <a:solidFill>
          <a:schemeClr val="tx1"/>
        </a:solidFill>
        <a:latin typeface="+mn-lt"/>
        <a:ea typeface="Geneva" charset="0"/>
        <a:cs typeface="+mn-cs"/>
      </a:defRPr>
    </a:lvl4pPr>
    <a:lvl5pPr marL="1828800" algn="l" defTabSz="457200" rtl="0" fontAlgn="base">
      <a:spcBef>
        <a:spcPct val="30000"/>
      </a:spcBef>
      <a:spcAft>
        <a:spcPct val="0"/>
      </a:spcAft>
      <a:defRPr sz="1200" kern="1200">
        <a:solidFill>
          <a:schemeClr val="tx1"/>
        </a:solidFill>
        <a:latin typeface="+mn-lt"/>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s">
    <p:spTree>
      <p:nvGrpSpPr>
        <p:cNvPr id="1" name=""/>
        <p:cNvGrpSpPr/>
        <p:nvPr/>
      </p:nvGrpSpPr>
      <p:grpSpPr>
        <a:xfrm>
          <a:off x="0" y="0"/>
          <a:ext cx="0" cy="0"/>
          <a:chOff x="0" y="0"/>
          <a:chExt cx="0" cy="0"/>
        </a:xfrm>
      </p:grpSpPr>
      <p:sp>
        <p:nvSpPr>
          <p:cNvPr id="2" name="Title 1"/>
          <p:cNvSpPr>
            <a:spLocks noGrp="1"/>
          </p:cNvSpPr>
          <p:nvPr>
            <p:ph type="title"/>
          </p:nvPr>
        </p:nvSpPr>
        <p:spPr>
          <a:xfrm>
            <a:off x="457200" y="1230416"/>
            <a:ext cx="8218488" cy="1143000"/>
          </a:xfrm>
          <a:prstGeom prst="rect">
            <a:avLst/>
          </a:prstGeom>
        </p:spPr>
        <p:txBody>
          <a:bodyPr vert="horz" lIns="0" tIns="0" rIns="0" bIns="0" anchor="b" anchorCtr="0"/>
          <a:lstStyle>
            <a:lvl1pPr algn="l">
              <a:defRPr sz="3200" b="1" i="0" baseline="0">
                <a:solidFill>
                  <a:srgbClr val="E95125"/>
                </a:solidFill>
                <a:latin typeface="Helvetica"/>
                <a:cs typeface="Helvetica"/>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454025" y="2696827"/>
            <a:ext cx="8221663" cy="1721069"/>
          </a:xfrm>
          <a:prstGeom prst="rect">
            <a:avLst/>
          </a:prstGeom>
        </p:spPr>
        <p:txBody>
          <a:bodyPr vert="horz" lIns="0" tIns="0" rIns="0" bIns="0"/>
          <a:lstStyle>
            <a:lvl1pPr marL="0" indent="0">
              <a:buFontTx/>
              <a:buNone/>
              <a:defRPr sz="2200" b="0" i="0" baseline="0">
                <a:solidFill>
                  <a:srgbClr val="E95125"/>
                </a:solidFill>
                <a:latin typeface="Helvetica"/>
                <a:cs typeface="Helvetica"/>
              </a:defRPr>
            </a:lvl1pPr>
            <a:lvl2pPr marL="0" indent="0">
              <a:buFontTx/>
              <a:buNone/>
              <a:defRPr sz="1800" baseline="0">
                <a:solidFill>
                  <a:srgbClr val="004C97"/>
                </a:solidFill>
                <a:latin typeface="Helvetica"/>
              </a:defRPr>
            </a:lvl2pPr>
            <a:lvl3pPr marL="0" indent="0">
              <a:buFontTx/>
              <a:buNone/>
              <a:defRPr sz="1800" baseline="0">
                <a:solidFill>
                  <a:srgbClr val="004C97"/>
                </a:solidFill>
                <a:latin typeface="Helvetica"/>
              </a:defRPr>
            </a:lvl3pPr>
            <a:lvl4pPr marL="0" indent="0">
              <a:buFontTx/>
              <a:buNone/>
              <a:defRPr sz="1800" baseline="0">
                <a:solidFill>
                  <a:srgbClr val="004C97"/>
                </a:solidFill>
                <a:latin typeface="Helvetica"/>
              </a:defRPr>
            </a:lvl4pPr>
            <a:lvl5pPr marL="0" indent="0">
              <a:buFontTx/>
              <a:buNone/>
              <a:defRPr sz="1800" baseline="0">
                <a:solidFill>
                  <a:srgbClr val="004C97"/>
                </a:solidFill>
                <a:latin typeface="Helvetica"/>
              </a:defRPr>
            </a:lvl5pPr>
          </a:lstStyle>
          <a:p>
            <a:pPr lvl="0"/>
            <a:r>
              <a:rPr lang="en-US" smtClean="0"/>
              <a:t>Click to edit Master text styles</a:t>
            </a:r>
          </a:p>
        </p:txBody>
      </p:sp>
    </p:spTree>
    <p:extLst>
      <p:ext uri="{BB962C8B-B14F-4D97-AF65-F5344CB8AC3E}">
        <p14:creationId xmlns:p14="http://schemas.microsoft.com/office/powerpoint/2010/main" val="3422023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3300" dirty="0">
              <a:solidFill>
                <a:prstClr val="black"/>
              </a:solidFill>
            </a:endParaRPr>
          </a:p>
        </p:txBody>
      </p:sp>
      <p:sp>
        <p:nvSpPr>
          <p:cNvPr id="14" name="Title 1"/>
          <p:cNvSpPr>
            <a:spLocks noGrp="1"/>
          </p:cNvSpPr>
          <p:nvPr>
            <p:ph type="title"/>
          </p:nvPr>
        </p:nvSpPr>
        <p:spPr>
          <a:xfrm>
            <a:off x="454026" y="462518"/>
            <a:ext cx="8229600" cy="647102"/>
          </a:xfrm>
          <a:prstGeom prst="rect">
            <a:avLst/>
          </a:prstGeom>
        </p:spPr>
        <p:txBody>
          <a:bodyPr vert="horz" lIns="0" tIns="0" rIns="0" bIns="0">
            <a:normAutofit/>
          </a:bodyPr>
          <a:lstStyle>
            <a:lvl1pPr algn="l">
              <a:defRPr sz="3000" b="1" i="0" baseline="0">
                <a:solidFill>
                  <a:srgbClr val="E95125"/>
                </a:solidFill>
                <a:latin typeface="Helvetica"/>
              </a:defRPr>
            </a:lvl1pPr>
          </a:lstStyle>
          <a:p>
            <a:r>
              <a:rPr lang="en-US" dirty="0" smtClean="0"/>
              <a:t>Click to edit Master title style</a:t>
            </a:r>
            <a:endParaRPr lang="en-US" dirty="0"/>
          </a:p>
        </p:txBody>
      </p:sp>
      <p:sp>
        <p:nvSpPr>
          <p:cNvPr id="15" name="Content Placeholder 2"/>
          <p:cNvSpPr>
            <a:spLocks noGrp="1"/>
          </p:cNvSpPr>
          <p:nvPr>
            <p:ph idx="11"/>
          </p:nvPr>
        </p:nvSpPr>
        <p:spPr>
          <a:xfrm>
            <a:off x="454030" y="1207770"/>
            <a:ext cx="8232771" cy="5070302"/>
          </a:xfrm>
          <a:prstGeom prst="rect">
            <a:avLst/>
          </a:prstGeom>
        </p:spPr>
        <p:txBody>
          <a:bodyPr lIns="0" rIns="0">
            <a:normAutofit/>
          </a:bodyPr>
          <a:lstStyle>
            <a:lvl1pPr marL="192024" indent="-198882">
              <a:lnSpc>
                <a:spcPct val="100000"/>
              </a:lnSpc>
              <a:spcBef>
                <a:spcPts val="900"/>
              </a:spcBef>
              <a:spcAft>
                <a:spcPts val="0"/>
              </a:spcAft>
              <a:buFont typeface="Arial"/>
              <a:buChar char="•"/>
              <a:defRPr sz="1650" b="0" i="0">
                <a:solidFill>
                  <a:srgbClr val="3C5A77"/>
                </a:solidFill>
                <a:latin typeface="Helvetica"/>
              </a:defRPr>
            </a:lvl1pPr>
            <a:lvl2pPr marL="406004" indent="-200025">
              <a:lnSpc>
                <a:spcPct val="100000"/>
              </a:lnSpc>
              <a:spcBef>
                <a:spcPts val="900"/>
              </a:spcBef>
              <a:spcAft>
                <a:spcPts val="0"/>
              </a:spcAft>
              <a:buSzPct val="90000"/>
              <a:buFont typeface="Lucida Grande"/>
              <a:buChar char="-"/>
              <a:defRPr sz="1500" b="0" i="0">
                <a:solidFill>
                  <a:srgbClr val="3C5A77"/>
                </a:solidFill>
                <a:latin typeface="Helvetica"/>
              </a:defRPr>
            </a:lvl2pPr>
            <a:lvl3pPr marL="673894" indent="-204788">
              <a:lnSpc>
                <a:spcPct val="100000"/>
              </a:lnSpc>
              <a:spcBef>
                <a:spcPts val="900"/>
              </a:spcBef>
              <a:spcAft>
                <a:spcPts val="0"/>
              </a:spcAft>
              <a:buSzPct val="88000"/>
              <a:buFont typeface="Arial"/>
              <a:buChar char="•"/>
              <a:defRPr sz="1350" b="0" i="0">
                <a:solidFill>
                  <a:srgbClr val="3C5A77"/>
                </a:solidFill>
                <a:latin typeface="Helvetica"/>
              </a:defRPr>
            </a:lvl3pPr>
            <a:lvl4pPr marL="873919" indent="-200025">
              <a:lnSpc>
                <a:spcPct val="100000"/>
              </a:lnSpc>
              <a:spcBef>
                <a:spcPts val="900"/>
              </a:spcBef>
              <a:spcAft>
                <a:spcPts val="0"/>
              </a:spcAft>
              <a:buSzPct val="90000"/>
              <a:buFont typeface="Lucida Grande"/>
              <a:buChar char="-"/>
              <a:defRPr sz="1200" b="0" i="0">
                <a:solidFill>
                  <a:srgbClr val="3C5A77"/>
                </a:solidFill>
                <a:latin typeface="Helvetica"/>
              </a:defRPr>
            </a:lvl4pPr>
            <a:lvl5pPr marL="1073944" indent="-200025">
              <a:lnSpc>
                <a:spcPct val="100000"/>
              </a:lnSpc>
              <a:spcBef>
                <a:spcPts val="900"/>
              </a:spcBef>
              <a:spcAft>
                <a:spcPts val="0"/>
              </a:spcAft>
              <a:buSzPct val="88000"/>
              <a:buFont typeface="Arial"/>
              <a:buChar char="•"/>
              <a:defRPr sz="105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2"/>
          </p:nvPr>
        </p:nvSpPr>
        <p:spPr>
          <a:xfrm>
            <a:off x="879220" y="6549550"/>
            <a:ext cx="998567" cy="158697"/>
          </a:xfrm>
          <a:prstGeom prst="rect">
            <a:avLst/>
          </a:prstGeom>
        </p:spPr>
        <p:txBody>
          <a:bodyPr lIns="0" tIns="0" rIns="0" bIns="0" anchor="b" anchorCtr="0"/>
          <a:lstStyle>
            <a:lvl1pPr fontAlgn="auto">
              <a:spcBef>
                <a:spcPts val="0"/>
              </a:spcBef>
              <a:spcAft>
                <a:spcPts val="0"/>
              </a:spcAft>
              <a:defRPr sz="900" b="0" i="0" baseline="0" smtClean="0">
                <a:solidFill>
                  <a:srgbClr val="E95125"/>
                </a:solidFill>
                <a:latin typeface="+mn-lt"/>
                <a:ea typeface="+mn-ea"/>
                <a:cs typeface="+mn-cs"/>
              </a:defRPr>
            </a:lvl1pPr>
          </a:lstStyle>
          <a:p>
            <a:pPr>
              <a:defRPr/>
            </a:pPr>
            <a:r>
              <a:rPr lang="en-US" smtClean="0">
                <a:latin typeface="Helvetica"/>
                <a:cs typeface="Helvetica"/>
              </a:rPr>
              <a:t>27 Mar 2019</a:t>
            </a:r>
            <a:endParaRPr lang="en-US" dirty="0">
              <a:latin typeface="Helvetica"/>
              <a:cs typeface="Helvetica"/>
            </a:endParaRPr>
          </a:p>
        </p:txBody>
      </p:sp>
      <p:sp>
        <p:nvSpPr>
          <p:cNvPr id="9" name="Footer Placeholder 4"/>
          <p:cNvSpPr>
            <a:spLocks noGrp="1"/>
          </p:cNvSpPr>
          <p:nvPr>
            <p:ph type="ftr" sz="quarter" idx="3"/>
          </p:nvPr>
        </p:nvSpPr>
        <p:spPr>
          <a:xfrm>
            <a:off x="1877786" y="6549550"/>
            <a:ext cx="4349311" cy="158697"/>
          </a:xfrm>
          <a:prstGeom prst="rect">
            <a:avLst/>
          </a:prstGeom>
        </p:spPr>
        <p:txBody>
          <a:bodyPr lIns="0" tIns="0" rIns="0" bIns="0" anchor="b" anchorCtr="0"/>
          <a:lstStyle>
            <a:lvl1pPr fontAlgn="auto">
              <a:spcBef>
                <a:spcPts val="0"/>
              </a:spcBef>
              <a:spcAft>
                <a:spcPts val="0"/>
              </a:spcAft>
              <a:defRPr sz="900" b="0" i="0" baseline="0" dirty="0">
                <a:solidFill>
                  <a:srgbClr val="E95125"/>
                </a:solidFill>
                <a:latin typeface="Helvetica"/>
                <a:ea typeface="+mn-ea"/>
                <a:cs typeface="Helvetica"/>
              </a:defRPr>
            </a:lvl1pPr>
          </a:lstStyle>
          <a:p>
            <a:pPr>
              <a:defRPr/>
            </a:pPr>
            <a:r>
              <a:rPr lang="en-GB" smtClean="0"/>
              <a:t>Dan Wenman</a:t>
            </a:r>
            <a:endParaRPr lang="en-US"/>
          </a:p>
        </p:txBody>
      </p:sp>
      <p:sp>
        <p:nvSpPr>
          <p:cNvPr id="10" name="Slide Number Placeholder 5"/>
          <p:cNvSpPr>
            <a:spLocks noGrp="1"/>
          </p:cNvSpPr>
          <p:nvPr>
            <p:ph type="sldNum" sz="quarter" idx="4"/>
          </p:nvPr>
        </p:nvSpPr>
        <p:spPr>
          <a:xfrm>
            <a:off x="454026" y="6549550"/>
            <a:ext cx="425194" cy="158697"/>
          </a:xfrm>
          <a:prstGeom prst="rect">
            <a:avLst/>
          </a:prstGeom>
        </p:spPr>
        <p:txBody>
          <a:bodyPr lIns="0" tIns="0" rIns="0" bIns="0" anchor="b" anchorCtr="0"/>
          <a:lstStyle>
            <a:lvl1pPr fontAlgn="auto">
              <a:spcBef>
                <a:spcPts val="0"/>
              </a:spcBef>
              <a:spcAft>
                <a:spcPts val="0"/>
              </a:spcAft>
              <a:defRPr sz="900" b="1" i="0" baseline="0" smtClean="0">
                <a:solidFill>
                  <a:srgbClr val="E95125"/>
                </a:solidFill>
                <a:latin typeface="Helvetica"/>
                <a:ea typeface="+mn-ea"/>
                <a:cs typeface="Helvetica"/>
              </a:defRPr>
            </a:lvl1pPr>
          </a:lstStyle>
          <a:p>
            <a:pPr>
              <a:defRPr/>
            </a:pPr>
            <a:fld id="{0C39C72E-2A13-EB4D-AD45-6D4E6ACAED8D}" type="slidenum">
              <a:rPr lang="en-US"/>
              <a:pPr>
                <a:defRPr/>
              </a:pPr>
              <a:t>‹#›</a:t>
            </a:fld>
            <a:endParaRPr lang="en-US" dirty="0"/>
          </a:p>
        </p:txBody>
      </p:sp>
    </p:spTree>
    <p:extLst>
      <p:ext uri="{BB962C8B-B14F-4D97-AF65-F5344CB8AC3E}">
        <p14:creationId xmlns:p14="http://schemas.microsoft.com/office/powerpoint/2010/main" val="443372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Title 1"/>
          <p:cNvSpPr>
            <a:spLocks noGrp="1"/>
          </p:cNvSpPr>
          <p:nvPr>
            <p:ph type="title"/>
          </p:nvPr>
        </p:nvSpPr>
        <p:spPr>
          <a:xfrm>
            <a:off x="457200" y="462518"/>
            <a:ext cx="8229600" cy="647102"/>
          </a:xfrm>
          <a:prstGeom prst="rect">
            <a:avLst/>
          </a:prstGeom>
        </p:spPr>
        <p:txBody>
          <a:bodyPr vert="horz" lIns="0" tIns="0" rIns="0" bIns="0"/>
          <a:lstStyle>
            <a:lvl1pPr algn="l">
              <a:defRPr sz="3300" b="1" i="0" baseline="0">
                <a:solidFill>
                  <a:srgbClr val="E95125"/>
                </a:solidFill>
                <a:latin typeface="Helvetica"/>
              </a:defRPr>
            </a:lvl1pPr>
          </a:lstStyle>
          <a:p>
            <a:r>
              <a:rPr lang="en-US" dirty="0" smtClean="0"/>
              <a:t>Click to edit Master title style</a:t>
            </a:r>
            <a:endParaRPr lang="en-US" dirty="0"/>
          </a:p>
        </p:txBody>
      </p:sp>
      <p:sp>
        <p:nvSpPr>
          <p:cNvPr id="8" name="Date Placeholder 3"/>
          <p:cNvSpPr>
            <a:spLocks noGrp="1"/>
          </p:cNvSpPr>
          <p:nvPr>
            <p:ph type="dt" sz="half" idx="2"/>
          </p:nvPr>
        </p:nvSpPr>
        <p:spPr>
          <a:xfrm>
            <a:off x="879220" y="6549550"/>
            <a:ext cx="998567" cy="158697"/>
          </a:xfrm>
          <a:prstGeom prst="rect">
            <a:avLst/>
          </a:prstGeom>
        </p:spPr>
        <p:txBody>
          <a:bodyPr lIns="0" tIns="0" rIns="0" bIns="0" anchor="b" anchorCtr="0"/>
          <a:lstStyle>
            <a:lvl1pPr fontAlgn="auto">
              <a:spcBef>
                <a:spcPts val="0"/>
              </a:spcBef>
              <a:spcAft>
                <a:spcPts val="0"/>
              </a:spcAft>
              <a:defRPr sz="900" b="0" i="0" baseline="0" smtClean="0">
                <a:solidFill>
                  <a:srgbClr val="E95125"/>
                </a:solidFill>
                <a:latin typeface="+mn-lt"/>
                <a:ea typeface="+mn-ea"/>
                <a:cs typeface="+mn-cs"/>
              </a:defRPr>
            </a:lvl1pPr>
          </a:lstStyle>
          <a:p>
            <a:pPr>
              <a:defRPr/>
            </a:pPr>
            <a:r>
              <a:rPr lang="en-US" smtClean="0">
                <a:latin typeface="Helvetica"/>
                <a:cs typeface="Helvetica"/>
              </a:rPr>
              <a:t>27 Mar 2019</a:t>
            </a:r>
            <a:endParaRPr lang="en-US" dirty="0">
              <a:latin typeface="Helvetica"/>
              <a:cs typeface="Helvetica"/>
            </a:endParaRPr>
          </a:p>
        </p:txBody>
      </p:sp>
      <p:sp>
        <p:nvSpPr>
          <p:cNvPr id="9" name="Footer Placeholder 4"/>
          <p:cNvSpPr>
            <a:spLocks noGrp="1"/>
          </p:cNvSpPr>
          <p:nvPr>
            <p:ph type="ftr" sz="quarter" idx="3"/>
          </p:nvPr>
        </p:nvSpPr>
        <p:spPr>
          <a:xfrm>
            <a:off x="1877786" y="6549550"/>
            <a:ext cx="4349311" cy="158697"/>
          </a:xfrm>
          <a:prstGeom prst="rect">
            <a:avLst/>
          </a:prstGeom>
        </p:spPr>
        <p:txBody>
          <a:bodyPr lIns="0" tIns="0" rIns="0" bIns="0" anchor="b" anchorCtr="0"/>
          <a:lstStyle>
            <a:lvl1pPr fontAlgn="auto">
              <a:spcBef>
                <a:spcPts val="0"/>
              </a:spcBef>
              <a:spcAft>
                <a:spcPts val="0"/>
              </a:spcAft>
              <a:defRPr sz="900" b="0" i="0" baseline="0" dirty="0">
                <a:solidFill>
                  <a:srgbClr val="E95125"/>
                </a:solidFill>
                <a:latin typeface="Helvetica"/>
                <a:ea typeface="+mn-ea"/>
                <a:cs typeface="Helvetica"/>
              </a:defRPr>
            </a:lvl1pPr>
          </a:lstStyle>
          <a:p>
            <a:pPr>
              <a:defRPr/>
            </a:pPr>
            <a:r>
              <a:rPr lang="en-GB" smtClean="0"/>
              <a:t>Dan Wenman</a:t>
            </a:r>
            <a:endParaRPr lang="en-US"/>
          </a:p>
        </p:txBody>
      </p:sp>
      <p:sp>
        <p:nvSpPr>
          <p:cNvPr id="10" name="Slide Number Placeholder 5"/>
          <p:cNvSpPr>
            <a:spLocks noGrp="1"/>
          </p:cNvSpPr>
          <p:nvPr>
            <p:ph type="sldNum" sz="quarter" idx="4"/>
          </p:nvPr>
        </p:nvSpPr>
        <p:spPr>
          <a:xfrm>
            <a:off x="454026" y="6549550"/>
            <a:ext cx="425194" cy="158697"/>
          </a:xfrm>
          <a:prstGeom prst="rect">
            <a:avLst/>
          </a:prstGeom>
        </p:spPr>
        <p:txBody>
          <a:bodyPr lIns="0" tIns="0" rIns="0" bIns="0" anchor="b" anchorCtr="0"/>
          <a:lstStyle>
            <a:lvl1pPr fontAlgn="auto">
              <a:spcBef>
                <a:spcPts val="0"/>
              </a:spcBef>
              <a:spcAft>
                <a:spcPts val="0"/>
              </a:spcAft>
              <a:defRPr sz="900" b="1" i="0" baseline="0" smtClean="0">
                <a:solidFill>
                  <a:srgbClr val="E95125"/>
                </a:solidFill>
                <a:latin typeface="Helvetica"/>
                <a:ea typeface="+mn-ea"/>
                <a:cs typeface="Helvetica"/>
              </a:defRPr>
            </a:lvl1pPr>
          </a:lstStyle>
          <a:p>
            <a:pPr>
              <a:defRPr/>
            </a:pPr>
            <a:fld id="{0C39C72E-2A13-EB4D-AD45-6D4E6ACAED8D}" type="slidenum">
              <a:rPr lang="en-US"/>
              <a:pPr>
                <a:defRPr/>
              </a:pPr>
              <a:t>‹#›</a:t>
            </a:fld>
            <a:endParaRPr lang="en-US" dirty="0"/>
          </a:p>
        </p:txBody>
      </p:sp>
      <p:sp>
        <p:nvSpPr>
          <p:cNvPr id="12" name="Content Placeholder 2"/>
          <p:cNvSpPr>
            <a:spLocks noGrp="1"/>
          </p:cNvSpPr>
          <p:nvPr>
            <p:ph idx="11"/>
          </p:nvPr>
        </p:nvSpPr>
        <p:spPr>
          <a:xfrm>
            <a:off x="454026" y="1207770"/>
            <a:ext cx="3990750" cy="5031626"/>
          </a:xfrm>
          <a:prstGeom prst="rect">
            <a:avLst/>
          </a:prstGeom>
        </p:spPr>
        <p:txBody>
          <a:bodyPr lIns="0" rIns="0">
            <a:normAutofit/>
          </a:bodyPr>
          <a:lstStyle>
            <a:lvl1pPr marL="192024" indent="-198882">
              <a:lnSpc>
                <a:spcPct val="100000"/>
              </a:lnSpc>
              <a:spcBef>
                <a:spcPts val="900"/>
              </a:spcBef>
              <a:spcAft>
                <a:spcPts val="0"/>
              </a:spcAft>
              <a:buFont typeface="Arial"/>
              <a:buChar char="•"/>
              <a:defRPr sz="1650" b="0" i="0">
                <a:solidFill>
                  <a:srgbClr val="3C5A77"/>
                </a:solidFill>
                <a:latin typeface="Helvetica"/>
              </a:defRPr>
            </a:lvl1pPr>
            <a:lvl2pPr marL="406004" indent="-200025">
              <a:lnSpc>
                <a:spcPct val="100000"/>
              </a:lnSpc>
              <a:spcBef>
                <a:spcPts val="900"/>
              </a:spcBef>
              <a:spcAft>
                <a:spcPts val="0"/>
              </a:spcAft>
              <a:buSzPct val="90000"/>
              <a:buFont typeface="Lucida Grande"/>
              <a:buChar char="-"/>
              <a:defRPr sz="1500" b="0" i="0">
                <a:solidFill>
                  <a:srgbClr val="3C5A77"/>
                </a:solidFill>
                <a:latin typeface="Helvetica"/>
              </a:defRPr>
            </a:lvl2pPr>
            <a:lvl3pPr marL="673894" indent="-204788">
              <a:lnSpc>
                <a:spcPct val="100000"/>
              </a:lnSpc>
              <a:spcBef>
                <a:spcPts val="900"/>
              </a:spcBef>
              <a:spcAft>
                <a:spcPts val="0"/>
              </a:spcAft>
              <a:buSzPct val="88000"/>
              <a:buFont typeface="Arial"/>
              <a:buChar char="•"/>
              <a:defRPr sz="1350" b="0" i="0">
                <a:solidFill>
                  <a:srgbClr val="3C5A77"/>
                </a:solidFill>
                <a:latin typeface="Helvetica"/>
              </a:defRPr>
            </a:lvl3pPr>
            <a:lvl4pPr marL="873919" indent="-200025">
              <a:lnSpc>
                <a:spcPct val="100000"/>
              </a:lnSpc>
              <a:spcBef>
                <a:spcPts val="900"/>
              </a:spcBef>
              <a:spcAft>
                <a:spcPts val="0"/>
              </a:spcAft>
              <a:buSzPct val="90000"/>
              <a:buFont typeface="Lucida Grande"/>
              <a:buChar char="-"/>
              <a:defRPr sz="1200" b="0" i="0">
                <a:solidFill>
                  <a:srgbClr val="3C5A77"/>
                </a:solidFill>
                <a:latin typeface="Helvetica"/>
              </a:defRPr>
            </a:lvl4pPr>
            <a:lvl5pPr marL="1073944" indent="-200025">
              <a:lnSpc>
                <a:spcPct val="100000"/>
              </a:lnSpc>
              <a:spcBef>
                <a:spcPts val="900"/>
              </a:spcBef>
              <a:spcAft>
                <a:spcPts val="0"/>
              </a:spcAft>
              <a:buSzPct val="88000"/>
              <a:buFont typeface="Arial"/>
              <a:buChar char="•"/>
              <a:defRPr sz="1050" b="0" i="0">
                <a:solidFill>
                  <a:srgbClr val="3C5A77"/>
                </a:solidFill>
                <a:latin typeface="Helvetica"/>
              </a:defRPr>
            </a:lvl5pPr>
          </a:lstStyle>
          <a:p>
            <a:pPr marL="192024" marR="0" lvl="0" indent="-198882" algn="l" defTabSz="342900" rtl="0" eaLnBrk="1" fontAlgn="base" latinLnBrk="0" hangingPunct="1">
              <a:lnSpc>
                <a:spcPct val="100000"/>
              </a:lnSpc>
              <a:spcBef>
                <a:spcPts val="0"/>
              </a:spcBef>
              <a:spcAft>
                <a:spcPts val="0"/>
              </a:spcAft>
              <a:buClrTx/>
              <a:buSzTx/>
              <a:buFont typeface="Arial"/>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idx="12"/>
          </p:nvPr>
        </p:nvSpPr>
        <p:spPr>
          <a:xfrm>
            <a:off x="4696050" y="1215721"/>
            <a:ext cx="3990750" cy="5031626"/>
          </a:xfrm>
          <a:prstGeom prst="rect">
            <a:avLst/>
          </a:prstGeom>
        </p:spPr>
        <p:txBody>
          <a:bodyPr lIns="0" rIns="0">
            <a:normAutofit/>
          </a:bodyPr>
          <a:lstStyle>
            <a:lvl1pPr marL="192024" indent="-198882">
              <a:lnSpc>
                <a:spcPct val="100000"/>
              </a:lnSpc>
              <a:spcBef>
                <a:spcPts val="900"/>
              </a:spcBef>
              <a:spcAft>
                <a:spcPts val="0"/>
              </a:spcAft>
              <a:buFont typeface="Arial"/>
              <a:buChar char="•"/>
              <a:defRPr sz="1650" b="0" i="0">
                <a:solidFill>
                  <a:srgbClr val="3C5A77"/>
                </a:solidFill>
                <a:latin typeface="Helvetica"/>
              </a:defRPr>
            </a:lvl1pPr>
            <a:lvl2pPr marL="406004" indent="-200025">
              <a:lnSpc>
                <a:spcPct val="100000"/>
              </a:lnSpc>
              <a:spcBef>
                <a:spcPts val="900"/>
              </a:spcBef>
              <a:spcAft>
                <a:spcPts val="0"/>
              </a:spcAft>
              <a:buSzPct val="90000"/>
              <a:buFont typeface="Lucida Grande"/>
              <a:buChar char="-"/>
              <a:defRPr sz="1500" b="0" i="0">
                <a:solidFill>
                  <a:srgbClr val="3C5A77"/>
                </a:solidFill>
                <a:latin typeface="Helvetica"/>
              </a:defRPr>
            </a:lvl2pPr>
            <a:lvl3pPr marL="673894" indent="-204788">
              <a:lnSpc>
                <a:spcPct val="100000"/>
              </a:lnSpc>
              <a:spcBef>
                <a:spcPts val="900"/>
              </a:spcBef>
              <a:spcAft>
                <a:spcPts val="0"/>
              </a:spcAft>
              <a:buSzPct val="88000"/>
              <a:buFont typeface="Arial"/>
              <a:buChar char="•"/>
              <a:defRPr sz="1350" b="0" i="0">
                <a:solidFill>
                  <a:srgbClr val="3C5A77"/>
                </a:solidFill>
                <a:latin typeface="Helvetica"/>
              </a:defRPr>
            </a:lvl3pPr>
            <a:lvl4pPr marL="873919" indent="-200025">
              <a:lnSpc>
                <a:spcPct val="100000"/>
              </a:lnSpc>
              <a:spcBef>
                <a:spcPts val="900"/>
              </a:spcBef>
              <a:spcAft>
                <a:spcPts val="0"/>
              </a:spcAft>
              <a:buSzPct val="90000"/>
              <a:buFont typeface="Lucida Grande"/>
              <a:buChar char="-"/>
              <a:defRPr sz="1200" b="0" i="0">
                <a:solidFill>
                  <a:srgbClr val="3C5A77"/>
                </a:solidFill>
                <a:latin typeface="Helvetica"/>
              </a:defRPr>
            </a:lvl4pPr>
            <a:lvl5pPr marL="1073944" indent="-200025">
              <a:lnSpc>
                <a:spcPct val="100000"/>
              </a:lnSpc>
              <a:spcBef>
                <a:spcPts val="900"/>
              </a:spcBef>
              <a:spcAft>
                <a:spcPts val="0"/>
              </a:spcAft>
              <a:buSzPct val="88000"/>
              <a:buFont typeface="Arial"/>
              <a:buChar char="•"/>
              <a:defRPr sz="105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62712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5" y="5521484"/>
            <a:ext cx="4003605" cy="737519"/>
          </a:xfrm>
          <a:prstGeom prst="rect">
            <a:avLst/>
          </a:prstGeom>
        </p:spPr>
        <p:txBody>
          <a:bodyPr lIns="0" tIns="0" rIns="0" bIns="0" anchor="t" anchorCtr="0"/>
          <a:lstStyle>
            <a:lvl1pPr marL="0" indent="0">
              <a:buNone/>
              <a:defRPr sz="1200" b="0" i="0" baseline="0">
                <a:solidFill>
                  <a:srgbClr val="E95125"/>
                </a:solidFill>
                <a:latin typeface="Helvetic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14" name="Text Placeholder 2"/>
          <p:cNvSpPr>
            <a:spLocks noGrp="1"/>
          </p:cNvSpPr>
          <p:nvPr>
            <p:ph type="body" idx="13"/>
          </p:nvPr>
        </p:nvSpPr>
        <p:spPr>
          <a:xfrm>
            <a:off x="4683196" y="5521484"/>
            <a:ext cx="4003605" cy="737519"/>
          </a:xfrm>
          <a:prstGeom prst="rect">
            <a:avLst/>
          </a:prstGeom>
        </p:spPr>
        <p:txBody>
          <a:bodyPr lIns="0" tIns="0" rIns="0" bIns="0" anchor="t" anchorCtr="0"/>
          <a:lstStyle>
            <a:lvl1pPr marL="0" indent="0">
              <a:buNone/>
              <a:defRPr sz="1200" b="0" i="0" baseline="0">
                <a:solidFill>
                  <a:srgbClr val="E95125"/>
                </a:solidFill>
                <a:latin typeface="Helvetic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20" name="Title 1"/>
          <p:cNvSpPr>
            <a:spLocks noGrp="1"/>
          </p:cNvSpPr>
          <p:nvPr>
            <p:ph type="title"/>
          </p:nvPr>
        </p:nvSpPr>
        <p:spPr>
          <a:xfrm>
            <a:off x="457200" y="462518"/>
            <a:ext cx="8229600" cy="647102"/>
          </a:xfrm>
          <a:prstGeom prst="rect">
            <a:avLst/>
          </a:prstGeom>
        </p:spPr>
        <p:txBody>
          <a:bodyPr vert="horz" lIns="0" tIns="0" rIns="0" bIns="0"/>
          <a:lstStyle>
            <a:lvl1pPr algn="l">
              <a:defRPr sz="3300" b="1" i="0" baseline="0">
                <a:solidFill>
                  <a:srgbClr val="E95125"/>
                </a:solidFill>
                <a:latin typeface="Helvetica"/>
              </a:defRPr>
            </a:lvl1pPr>
          </a:lstStyle>
          <a:p>
            <a:r>
              <a:rPr lang="en-US" dirty="0" smtClean="0"/>
              <a:t>Click to edit Master title style</a:t>
            </a:r>
            <a:endParaRPr lang="en-US" dirty="0"/>
          </a:p>
        </p:txBody>
      </p:sp>
      <p:sp>
        <p:nvSpPr>
          <p:cNvPr id="10" name="Date Placeholder 3"/>
          <p:cNvSpPr>
            <a:spLocks noGrp="1"/>
          </p:cNvSpPr>
          <p:nvPr>
            <p:ph type="dt" sz="half" idx="2"/>
          </p:nvPr>
        </p:nvSpPr>
        <p:spPr>
          <a:xfrm>
            <a:off x="879220" y="6549550"/>
            <a:ext cx="998567" cy="158697"/>
          </a:xfrm>
          <a:prstGeom prst="rect">
            <a:avLst/>
          </a:prstGeom>
        </p:spPr>
        <p:txBody>
          <a:bodyPr lIns="0" tIns="0" rIns="0" bIns="0" anchor="b" anchorCtr="0"/>
          <a:lstStyle>
            <a:lvl1pPr fontAlgn="auto">
              <a:spcBef>
                <a:spcPts val="0"/>
              </a:spcBef>
              <a:spcAft>
                <a:spcPts val="0"/>
              </a:spcAft>
              <a:defRPr sz="900" b="0" i="0" baseline="0" smtClean="0">
                <a:solidFill>
                  <a:srgbClr val="E95125"/>
                </a:solidFill>
                <a:latin typeface="+mn-lt"/>
                <a:ea typeface="+mn-ea"/>
                <a:cs typeface="+mn-cs"/>
              </a:defRPr>
            </a:lvl1pPr>
          </a:lstStyle>
          <a:p>
            <a:pPr>
              <a:defRPr/>
            </a:pPr>
            <a:r>
              <a:rPr lang="en-US" smtClean="0">
                <a:latin typeface="Helvetica"/>
                <a:cs typeface="Helvetica"/>
              </a:rPr>
              <a:t>27 Mar 2019</a:t>
            </a:r>
            <a:endParaRPr lang="en-US" dirty="0">
              <a:latin typeface="Helvetica"/>
              <a:cs typeface="Helvetica"/>
            </a:endParaRPr>
          </a:p>
        </p:txBody>
      </p:sp>
      <p:sp>
        <p:nvSpPr>
          <p:cNvPr id="11" name="Footer Placeholder 4"/>
          <p:cNvSpPr>
            <a:spLocks noGrp="1"/>
          </p:cNvSpPr>
          <p:nvPr>
            <p:ph type="ftr" sz="quarter" idx="3"/>
          </p:nvPr>
        </p:nvSpPr>
        <p:spPr>
          <a:xfrm>
            <a:off x="1877786" y="6549550"/>
            <a:ext cx="4349311" cy="158697"/>
          </a:xfrm>
          <a:prstGeom prst="rect">
            <a:avLst/>
          </a:prstGeom>
        </p:spPr>
        <p:txBody>
          <a:bodyPr lIns="0" tIns="0" rIns="0" bIns="0" anchor="b" anchorCtr="0"/>
          <a:lstStyle>
            <a:lvl1pPr fontAlgn="auto">
              <a:spcBef>
                <a:spcPts val="0"/>
              </a:spcBef>
              <a:spcAft>
                <a:spcPts val="0"/>
              </a:spcAft>
              <a:defRPr sz="900" b="0" i="0" baseline="0" dirty="0">
                <a:solidFill>
                  <a:srgbClr val="E95125"/>
                </a:solidFill>
                <a:latin typeface="Helvetica"/>
                <a:ea typeface="+mn-ea"/>
                <a:cs typeface="Helvetica"/>
              </a:defRPr>
            </a:lvl1pPr>
          </a:lstStyle>
          <a:p>
            <a:pPr>
              <a:defRPr/>
            </a:pPr>
            <a:r>
              <a:rPr lang="en-GB" smtClean="0"/>
              <a:t>Dan Wenman</a:t>
            </a:r>
            <a:endParaRPr lang="en-US"/>
          </a:p>
        </p:txBody>
      </p:sp>
      <p:sp>
        <p:nvSpPr>
          <p:cNvPr id="12" name="Slide Number Placeholder 5"/>
          <p:cNvSpPr>
            <a:spLocks noGrp="1"/>
          </p:cNvSpPr>
          <p:nvPr>
            <p:ph type="sldNum" sz="quarter" idx="4"/>
          </p:nvPr>
        </p:nvSpPr>
        <p:spPr>
          <a:xfrm>
            <a:off x="454026" y="6549550"/>
            <a:ext cx="425194" cy="158697"/>
          </a:xfrm>
          <a:prstGeom prst="rect">
            <a:avLst/>
          </a:prstGeom>
        </p:spPr>
        <p:txBody>
          <a:bodyPr lIns="0" tIns="0" rIns="0" bIns="0" anchor="b" anchorCtr="0"/>
          <a:lstStyle>
            <a:lvl1pPr fontAlgn="auto">
              <a:spcBef>
                <a:spcPts val="0"/>
              </a:spcBef>
              <a:spcAft>
                <a:spcPts val="0"/>
              </a:spcAft>
              <a:defRPr sz="900" b="1" i="0" baseline="0" smtClean="0">
                <a:solidFill>
                  <a:srgbClr val="E95125"/>
                </a:solidFill>
                <a:latin typeface="Helvetica"/>
                <a:ea typeface="+mn-ea"/>
                <a:cs typeface="Helvetica"/>
              </a:defRPr>
            </a:lvl1pPr>
          </a:lstStyle>
          <a:p>
            <a:pPr>
              <a:defRPr/>
            </a:pPr>
            <a:fld id="{0C39C72E-2A13-EB4D-AD45-6D4E6ACAED8D}" type="slidenum">
              <a:rPr lang="en-US"/>
              <a:pPr>
                <a:defRPr/>
              </a:pPr>
              <a:t>‹#›</a:t>
            </a:fld>
            <a:endParaRPr lang="en-US" dirty="0"/>
          </a:p>
        </p:txBody>
      </p:sp>
      <p:sp>
        <p:nvSpPr>
          <p:cNvPr id="16" name="Content Placeholder 2"/>
          <p:cNvSpPr>
            <a:spLocks noGrp="1"/>
          </p:cNvSpPr>
          <p:nvPr>
            <p:ph idx="11"/>
          </p:nvPr>
        </p:nvSpPr>
        <p:spPr>
          <a:xfrm>
            <a:off x="470059" y="1206941"/>
            <a:ext cx="3990750" cy="4180116"/>
          </a:xfrm>
          <a:prstGeom prst="rect">
            <a:avLst/>
          </a:prstGeom>
        </p:spPr>
        <p:txBody>
          <a:bodyPr lIns="0" rIns="0">
            <a:normAutofit/>
          </a:bodyPr>
          <a:lstStyle>
            <a:lvl1pPr marL="192024" indent="-198882">
              <a:lnSpc>
                <a:spcPct val="100000"/>
              </a:lnSpc>
              <a:spcBef>
                <a:spcPts val="900"/>
              </a:spcBef>
              <a:spcAft>
                <a:spcPts val="0"/>
              </a:spcAft>
              <a:buFont typeface="Arial"/>
              <a:buChar char="•"/>
              <a:defRPr sz="1650" b="0" i="0">
                <a:solidFill>
                  <a:srgbClr val="3C5A77"/>
                </a:solidFill>
                <a:latin typeface="Helvetica"/>
              </a:defRPr>
            </a:lvl1pPr>
            <a:lvl2pPr marL="406004" indent="-200025">
              <a:lnSpc>
                <a:spcPct val="100000"/>
              </a:lnSpc>
              <a:spcBef>
                <a:spcPts val="900"/>
              </a:spcBef>
              <a:spcAft>
                <a:spcPts val="0"/>
              </a:spcAft>
              <a:buSzPct val="90000"/>
              <a:buFont typeface="Lucida Grande"/>
              <a:buChar char="-"/>
              <a:defRPr sz="1500" b="0" i="0">
                <a:solidFill>
                  <a:srgbClr val="3C5A77"/>
                </a:solidFill>
                <a:latin typeface="Helvetica"/>
              </a:defRPr>
            </a:lvl2pPr>
            <a:lvl3pPr marL="673894" indent="-204788">
              <a:lnSpc>
                <a:spcPct val="100000"/>
              </a:lnSpc>
              <a:spcBef>
                <a:spcPts val="900"/>
              </a:spcBef>
              <a:spcAft>
                <a:spcPts val="0"/>
              </a:spcAft>
              <a:buSzPct val="88000"/>
              <a:buFont typeface="Arial"/>
              <a:buChar char="•"/>
              <a:defRPr sz="1350" b="0" i="0">
                <a:solidFill>
                  <a:srgbClr val="3C5A77"/>
                </a:solidFill>
                <a:latin typeface="Helvetica"/>
              </a:defRPr>
            </a:lvl3pPr>
            <a:lvl4pPr marL="873919" indent="-200025">
              <a:lnSpc>
                <a:spcPct val="100000"/>
              </a:lnSpc>
              <a:spcBef>
                <a:spcPts val="900"/>
              </a:spcBef>
              <a:spcAft>
                <a:spcPts val="0"/>
              </a:spcAft>
              <a:buSzPct val="90000"/>
              <a:buFont typeface="Lucida Grande"/>
              <a:buChar char="-"/>
              <a:defRPr sz="1200" b="0" i="0">
                <a:solidFill>
                  <a:srgbClr val="3C5A77"/>
                </a:solidFill>
                <a:latin typeface="Helvetica"/>
              </a:defRPr>
            </a:lvl4pPr>
            <a:lvl5pPr marL="1073944" indent="-200025">
              <a:lnSpc>
                <a:spcPct val="100000"/>
              </a:lnSpc>
              <a:spcBef>
                <a:spcPts val="900"/>
              </a:spcBef>
              <a:spcAft>
                <a:spcPts val="0"/>
              </a:spcAft>
              <a:buSzPct val="88000"/>
              <a:buFont typeface="Arial"/>
              <a:buChar char="•"/>
              <a:defRPr sz="105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14"/>
          </p:nvPr>
        </p:nvSpPr>
        <p:spPr>
          <a:xfrm>
            <a:off x="4696050" y="1206941"/>
            <a:ext cx="3990750" cy="4180116"/>
          </a:xfrm>
          <a:prstGeom prst="rect">
            <a:avLst/>
          </a:prstGeom>
        </p:spPr>
        <p:txBody>
          <a:bodyPr lIns="0" rIns="0">
            <a:normAutofit/>
          </a:bodyPr>
          <a:lstStyle>
            <a:lvl1pPr marL="192024" indent="-198882">
              <a:lnSpc>
                <a:spcPct val="100000"/>
              </a:lnSpc>
              <a:spcBef>
                <a:spcPts val="900"/>
              </a:spcBef>
              <a:spcAft>
                <a:spcPts val="0"/>
              </a:spcAft>
              <a:buFont typeface="Arial"/>
              <a:buChar char="•"/>
              <a:defRPr sz="1650" b="0" i="0">
                <a:solidFill>
                  <a:srgbClr val="3C5A77"/>
                </a:solidFill>
                <a:latin typeface="Helvetica"/>
              </a:defRPr>
            </a:lvl1pPr>
            <a:lvl2pPr marL="406004" indent="-200025">
              <a:lnSpc>
                <a:spcPct val="100000"/>
              </a:lnSpc>
              <a:spcBef>
                <a:spcPts val="900"/>
              </a:spcBef>
              <a:spcAft>
                <a:spcPts val="0"/>
              </a:spcAft>
              <a:buSzPct val="90000"/>
              <a:buFont typeface="Lucida Grande"/>
              <a:buChar char="-"/>
              <a:defRPr sz="1500" b="0" i="0">
                <a:solidFill>
                  <a:srgbClr val="3C5A77"/>
                </a:solidFill>
                <a:latin typeface="Helvetica"/>
              </a:defRPr>
            </a:lvl2pPr>
            <a:lvl3pPr marL="673894" indent="-204788">
              <a:lnSpc>
                <a:spcPct val="100000"/>
              </a:lnSpc>
              <a:spcBef>
                <a:spcPts val="900"/>
              </a:spcBef>
              <a:spcAft>
                <a:spcPts val="0"/>
              </a:spcAft>
              <a:buSzPct val="88000"/>
              <a:buFont typeface="Arial"/>
              <a:buChar char="•"/>
              <a:defRPr sz="1350" b="0" i="0">
                <a:solidFill>
                  <a:srgbClr val="3C5A77"/>
                </a:solidFill>
                <a:latin typeface="Helvetica"/>
              </a:defRPr>
            </a:lvl3pPr>
            <a:lvl4pPr marL="873919" indent="-200025">
              <a:lnSpc>
                <a:spcPct val="100000"/>
              </a:lnSpc>
              <a:spcBef>
                <a:spcPts val="900"/>
              </a:spcBef>
              <a:spcAft>
                <a:spcPts val="0"/>
              </a:spcAft>
              <a:buSzPct val="90000"/>
              <a:buFont typeface="Lucida Grande"/>
              <a:buChar char="-"/>
              <a:defRPr sz="1200" b="0" i="0">
                <a:solidFill>
                  <a:srgbClr val="3C5A77"/>
                </a:solidFill>
                <a:latin typeface="Helvetica"/>
              </a:defRPr>
            </a:lvl4pPr>
            <a:lvl5pPr marL="1073944" indent="-200025">
              <a:lnSpc>
                <a:spcPct val="100000"/>
              </a:lnSpc>
              <a:spcBef>
                <a:spcPts val="900"/>
              </a:spcBef>
              <a:spcAft>
                <a:spcPts val="0"/>
              </a:spcAft>
              <a:buSzPct val="88000"/>
              <a:buFont typeface="Arial"/>
              <a:buChar char="•"/>
              <a:defRPr sz="105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3019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457200" y="1238252"/>
            <a:ext cx="8229600" cy="5009097"/>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15" name="Title 1"/>
          <p:cNvSpPr>
            <a:spLocks noGrp="1"/>
          </p:cNvSpPr>
          <p:nvPr>
            <p:ph type="title"/>
          </p:nvPr>
        </p:nvSpPr>
        <p:spPr>
          <a:xfrm>
            <a:off x="457200" y="462518"/>
            <a:ext cx="8229600" cy="647102"/>
          </a:xfrm>
          <a:prstGeom prst="rect">
            <a:avLst/>
          </a:prstGeom>
        </p:spPr>
        <p:txBody>
          <a:bodyPr vert="horz" lIns="0" tIns="0" rIns="0" bIns="0"/>
          <a:lstStyle>
            <a:lvl1pPr algn="l">
              <a:defRPr sz="3300" b="1" i="0" baseline="0">
                <a:solidFill>
                  <a:srgbClr val="E95125"/>
                </a:solidFill>
                <a:latin typeface="Helvetica"/>
              </a:defRPr>
            </a:lvl1pPr>
          </a:lstStyle>
          <a:p>
            <a:r>
              <a:rPr lang="en-US" dirty="0" smtClean="0"/>
              <a:t>Click to edit Master title style</a:t>
            </a:r>
            <a:endParaRPr lang="en-US" dirty="0"/>
          </a:p>
        </p:txBody>
      </p:sp>
      <p:sp>
        <p:nvSpPr>
          <p:cNvPr id="7" name="Date Placeholder 3"/>
          <p:cNvSpPr>
            <a:spLocks noGrp="1"/>
          </p:cNvSpPr>
          <p:nvPr>
            <p:ph type="dt" sz="half" idx="2"/>
          </p:nvPr>
        </p:nvSpPr>
        <p:spPr>
          <a:xfrm>
            <a:off x="879220" y="6549550"/>
            <a:ext cx="998567" cy="158697"/>
          </a:xfrm>
          <a:prstGeom prst="rect">
            <a:avLst/>
          </a:prstGeom>
        </p:spPr>
        <p:txBody>
          <a:bodyPr lIns="0" tIns="0" rIns="0" bIns="0" anchor="b" anchorCtr="0"/>
          <a:lstStyle>
            <a:lvl1pPr fontAlgn="auto">
              <a:spcBef>
                <a:spcPts val="0"/>
              </a:spcBef>
              <a:spcAft>
                <a:spcPts val="0"/>
              </a:spcAft>
              <a:defRPr sz="900" b="0" i="0" baseline="0" smtClean="0">
                <a:solidFill>
                  <a:srgbClr val="E95125"/>
                </a:solidFill>
                <a:latin typeface="+mn-lt"/>
                <a:ea typeface="+mn-ea"/>
                <a:cs typeface="+mn-cs"/>
              </a:defRPr>
            </a:lvl1pPr>
          </a:lstStyle>
          <a:p>
            <a:pPr>
              <a:defRPr/>
            </a:pPr>
            <a:r>
              <a:rPr lang="en-US" smtClean="0">
                <a:latin typeface="Helvetica"/>
                <a:cs typeface="Helvetica"/>
              </a:rPr>
              <a:t>27 Mar 2019</a:t>
            </a:r>
            <a:endParaRPr lang="en-US" dirty="0">
              <a:latin typeface="Helvetica"/>
              <a:cs typeface="Helvetica"/>
            </a:endParaRPr>
          </a:p>
        </p:txBody>
      </p:sp>
      <p:sp>
        <p:nvSpPr>
          <p:cNvPr id="8" name="Footer Placeholder 4"/>
          <p:cNvSpPr>
            <a:spLocks noGrp="1"/>
          </p:cNvSpPr>
          <p:nvPr>
            <p:ph type="ftr" sz="quarter" idx="3"/>
          </p:nvPr>
        </p:nvSpPr>
        <p:spPr>
          <a:xfrm>
            <a:off x="1877786" y="6549550"/>
            <a:ext cx="4349311" cy="158697"/>
          </a:xfrm>
          <a:prstGeom prst="rect">
            <a:avLst/>
          </a:prstGeom>
        </p:spPr>
        <p:txBody>
          <a:bodyPr lIns="0" tIns="0" rIns="0" bIns="0" anchor="b" anchorCtr="0"/>
          <a:lstStyle>
            <a:lvl1pPr fontAlgn="auto">
              <a:spcBef>
                <a:spcPts val="0"/>
              </a:spcBef>
              <a:spcAft>
                <a:spcPts val="0"/>
              </a:spcAft>
              <a:defRPr sz="900" b="0" i="0" baseline="0" dirty="0">
                <a:solidFill>
                  <a:srgbClr val="E95125"/>
                </a:solidFill>
                <a:latin typeface="Helvetica"/>
                <a:ea typeface="+mn-ea"/>
                <a:cs typeface="Helvetica"/>
              </a:defRPr>
            </a:lvl1pPr>
          </a:lstStyle>
          <a:p>
            <a:pPr>
              <a:defRPr/>
            </a:pPr>
            <a:r>
              <a:rPr lang="en-GB" smtClean="0"/>
              <a:t>Dan Wenman</a:t>
            </a:r>
            <a:endParaRPr lang="en-US"/>
          </a:p>
        </p:txBody>
      </p:sp>
      <p:sp>
        <p:nvSpPr>
          <p:cNvPr id="9" name="Slide Number Placeholder 5"/>
          <p:cNvSpPr>
            <a:spLocks noGrp="1"/>
          </p:cNvSpPr>
          <p:nvPr>
            <p:ph type="sldNum" sz="quarter" idx="4"/>
          </p:nvPr>
        </p:nvSpPr>
        <p:spPr>
          <a:xfrm>
            <a:off x="454026" y="6549550"/>
            <a:ext cx="425194" cy="158697"/>
          </a:xfrm>
          <a:prstGeom prst="rect">
            <a:avLst/>
          </a:prstGeom>
        </p:spPr>
        <p:txBody>
          <a:bodyPr lIns="0" tIns="0" rIns="0" bIns="0" anchor="b" anchorCtr="0"/>
          <a:lstStyle>
            <a:lvl1pPr fontAlgn="auto">
              <a:spcBef>
                <a:spcPts val="0"/>
              </a:spcBef>
              <a:spcAft>
                <a:spcPts val="0"/>
              </a:spcAft>
              <a:defRPr sz="900" b="1" i="0" baseline="0" smtClean="0">
                <a:solidFill>
                  <a:srgbClr val="E95125"/>
                </a:solidFill>
                <a:latin typeface="Helvetica"/>
                <a:ea typeface="+mn-ea"/>
                <a:cs typeface="Helvetica"/>
              </a:defRPr>
            </a:lvl1pPr>
          </a:lstStyle>
          <a:p>
            <a:pPr>
              <a:defRPr/>
            </a:pPr>
            <a:fld id="{0C39C72E-2A13-EB4D-AD45-6D4E6ACAED8D}" type="slidenum">
              <a:rPr lang="en-US"/>
              <a:pPr>
                <a:defRPr/>
              </a:pPr>
              <a:t>‹#›</a:t>
            </a:fld>
            <a:endParaRPr lang="en-US" dirty="0"/>
          </a:p>
        </p:txBody>
      </p:sp>
    </p:spTree>
    <p:extLst>
      <p:ext uri="{BB962C8B-B14F-4D97-AF65-F5344CB8AC3E}">
        <p14:creationId xmlns:p14="http://schemas.microsoft.com/office/powerpoint/2010/main" val="2993271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0"/>
            <a:ext cx="9144000" cy="6237106"/>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6" name="Date Placeholder 3"/>
          <p:cNvSpPr>
            <a:spLocks noGrp="1"/>
          </p:cNvSpPr>
          <p:nvPr>
            <p:ph type="dt" sz="half" idx="2"/>
          </p:nvPr>
        </p:nvSpPr>
        <p:spPr>
          <a:xfrm>
            <a:off x="879220" y="6549550"/>
            <a:ext cx="998567" cy="158697"/>
          </a:xfrm>
          <a:prstGeom prst="rect">
            <a:avLst/>
          </a:prstGeom>
        </p:spPr>
        <p:txBody>
          <a:bodyPr lIns="0" tIns="0" rIns="0" bIns="0" anchor="b" anchorCtr="0"/>
          <a:lstStyle>
            <a:lvl1pPr fontAlgn="auto">
              <a:spcBef>
                <a:spcPts val="0"/>
              </a:spcBef>
              <a:spcAft>
                <a:spcPts val="0"/>
              </a:spcAft>
              <a:defRPr sz="900" b="0" i="0" baseline="0" smtClean="0">
                <a:solidFill>
                  <a:srgbClr val="E95125"/>
                </a:solidFill>
                <a:latin typeface="+mn-lt"/>
                <a:ea typeface="+mn-ea"/>
                <a:cs typeface="+mn-cs"/>
              </a:defRPr>
            </a:lvl1pPr>
          </a:lstStyle>
          <a:p>
            <a:pPr>
              <a:defRPr/>
            </a:pPr>
            <a:r>
              <a:rPr lang="en-US" smtClean="0">
                <a:latin typeface="Helvetica"/>
                <a:cs typeface="Helvetica"/>
              </a:rPr>
              <a:t>27 Mar 2019</a:t>
            </a:r>
            <a:endParaRPr lang="en-US" dirty="0">
              <a:latin typeface="Helvetica"/>
              <a:cs typeface="Helvetica"/>
            </a:endParaRPr>
          </a:p>
        </p:txBody>
      </p:sp>
      <p:sp>
        <p:nvSpPr>
          <p:cNvPr id="7" name="Footer Placeholder 4"/>
          <p:cNvSpPr>
            <a:spLocks noGrp="1"/>
          </p:cNvSpPr>
          <p:nvPr>
            <p:ph type="ftr" sz="quarter" idx="3"/>
          </p:nvPr>
        </p:nvSpPr>
        <p:spPr>
          <a:xfrm>
            <a:off x="1877786" y="6549550"/>
            <a:ext cx="4349311" cy="158697"/>
          </a:xfrm>
          <a:prstGeom prst="rect">
            <a:avLst/>
          </a:prstGeom>
        </p:spPr>
        <p:txBody>
          <a:bodyPr lIns="0" tIns="0" rIns="0" bIns="0" anchor="b" anchorCtr="0"/>
          <a:lstStyle>
            <a:lvl1pPr fontAlgn="auto">
              <a:spcBef>
                <a:spcPts val="0"/>
              </a:spcBef>
              <a:spcAft>
                <a:spcPts val="0"/>
              </a:spcAft>
              <a:defRPr sz="900" b="0" i="0" baseline="0" dirty="0">
                <a:solidFill>
                  <a:srgbClr val="E95125"/>
                </a:solidFill>
                <a:latin typeface="Helvetica"/>
                <a:ea typeface="+mn-ea"/>
                <a:cs typeface="Helvetica"/>
              </a:defRPr>
            </a:lvl1pPr>
          </a:lstStyle>
          <a:p>
            <a:pPr>
              <a:defRPr/>
            </a:pPr>
            <a:r>
              <a:rPr lang="en-GB" smtClean="0"/>
              <a:t>Dan Wenman</a:t>
            </a:r>
            <a:endParaRPr lang="en-US"/>
          </a:p>
        </p:txBody>
      </p:sp>
      <p:sp>
        <p:nvSpPr>
          <p:cNvPr id="9" name="Slide Number Placeholder 5"/>
          <p:cNvSpPr>
            <a:spLocks noGrp="1"/>
          </p:cNvSpPr>
          <p:nvPr>
            <p:ph type="sldNum" sz="quarter" idx="4"/>
          </p:nvPr>
        </p:nvSpPr>
        <p:spPr>
          <a:xfrm>
            <a:off x="454026" y="6549550"/>
            <a:ext cx="425194" cy="158697"/>
          </a:xfrm>
          <a:prstGeom prst="rect">
            <a:avLst/>
          </a:prstGeom>
        </p:spPr>
        <p:txBody>
          <a:bodyPr lIns="0" tIns="0" rIns="0" bIns="0" anchor="b" anchorCtr="0"/>
          <a:lstStyle>
            <a:lvl1pPr fontAlgn="auto">
              <a:spcBef>
                <a:spcPts val="0"/>
              </a:spcBef>
              <a:spcAft>
                <a:spcPts val="0"/>
              </a:spcAft>
              <a:defRPr sz="900" b="1" i="0" baseline="0" smtClean="0">
                <a:solidFill>
                  <a:srgbClr val="E95125"/>
                </a:solidFill>
                <a:latin typeface="Helvetica"/>
                <a:ea typeface="+mn-ea"/>
                <a:cs typeface="Helvetica"/>
              </a:defRPr>
            </a:lvl1pPr>
          </a:lstStyle>
          <a:p>
            <a:pPr>
              <a:defRPr/>
            </a:pPr>
            <a:fld id="{0C39C72E-2A13-EB4D-AD45-6D4E6ACAED8D}" type="slidenum">
              <a:rPr lang="en-US"/>
              <a:pPr>
                <a:defRPr/>
              </a:pPr>
              <a:t>‹#›</a:t>
            </a:fld>
            <a:endParaRPr lang="en-US" dirty="0"/>
          </a:p>
        </p:txBody>
      </p:sp>
    </p:spTree>
    <p:extLst>
      <p:ext uri="{BB962C8B-B14F-4D97-AF65-F5344CB8AC3E}">
        <p14:creationId xmlns:p14="http://schemas.microsoft.com/office/powerpoint/2010/main" val="749914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457204" y="5340612"/>
            <a:ext cx="3017520" cy="915332"/>
          </a:xfrm>
          <a:prstGeom prst="rect">
            <a:avLst/>
          </a:prstGeom>
        </p:spPr>
        <p:txBody>
          <a:bodyPr lIns="0" tIns="0" rIns="0" bIns="0" anchor="t" anchorCtr="0">
            <a:normAutofit/>
          </a:bodyPr>
          <a:lstStyle>
            <a:lvl1pPr marL="0" indent="0">
              <a:buNone/>
              <a:defRPr sz="1200" b="0" i="0" baseline="0">
                <a:solidFill>
                  <a:srgbClr val="E95125"/>
                </a:solidFill>
                <a:latin typeface="Helvetic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14" name="Picture Placeholder 12"/>
          <p:cNvSpPr>
            <a:spLocks noGrp="1"/>
          </p:cNvSpPr>
          <p:nvPr>
            <p:ph type="pic" sz="quarter" idx="15"/>
          </p:nvPr>
        </p:nvSpPr>
        <p:spPr>
          <a:xfrm>
            <a:off x="3716339" y="1208366"/>
            <a:ext cx="4959767" cy="5047578"/>
          </a:xfrm>
          <a:prstGeom prst="rect">
            <a:avLst/>
          </a:prstGeom>
        </p:spPr>
        <p:txBody>
          <a:bodyPr vert="horz" lIns="0" rIns="0"/>
          <a:lstStyle>
            <a:lvl1pPr marL="0" indent="0">
              <a:buFontTx/>
              <a:buNone/>
              <a:defRPr>
                <a:solidFill>
                  <a:srgbClr val="3C5A77"/>
                </a:solidFill>
                <a:latin typeface="Helvetica"/>
              </a:defRPr>
            </a:lvl1pPr>
          </a:lstStyle>
          <a:p>
            <a:pPr lvl="0"/>
            <a:endParaRPr lang="en-US" noProof="0" dirty="0"/>
          </a:p>
        </p:txBody>
      </p:sp>
      <p:sp>
        <p:nvSpPr>
          <p:cNvPr id="2" name="Title 1"/>
          <p:cNvSpPr>
            <a:spLocks noGrp="1"/>
          </p:cNvSpPr>
          <p:nvPr>
            <p:ph type="title"/>
          </p:nvPr>
        </p:nvSpPr>
        <p:spPr>
          <a:xfrm>
            <a:off x="457200" y="462518"/>
            <a:ext cx="8229600" cy="647102"/>
          </a:xfrm>
          <a:prstGeom prst="rect">
            <a:avLst/>
          </a:prstGeom>
        </p:spPr>
        <p:txBody>
          <a:bodyPr vert="horz" lIns="0" tIns="0" rIns="0" bIns="0"/>
          <a:lstStyle>
            <a:lvl1pPr algn="l">
              <a:defRPr sz="3300" b="1" i="0" baseline="0">
                <a:solidFill>
                  <a:srgbClr val="E95125"/>
                </a:solidFill>
                <a:latin typeface="Helvetica"/>
              </a:defRPr>
            </a:lvl1pPr>
          </a:lstStyle>
          <a:p>
            <a:endParaRPr lang="en-US" dirty="0"/>
          </a:p>
        </p:txBody>
      </p:sp>
      <p:sp>
        <p:nvSpPr>
          <p:cNvPr id="9" name="Date Placeholder 3"/>
          <p:cNvSpPr>
            <a:spLocks noGrp="1"/>
          </p:cNvSpPr>
          <p:nvPr>
            <p:ph type="dt" sz="half" idx="2"/>
          </p:nvPr>
        </p:nvSpPr>
        <p:spPr>
          <a:xfrm>
            <a:off x="879220" y="6549550"/>
            <a:ext cx="998567" cy="158697"/>
          </a:xfrm>
          <a:prstGeom prst="rect">
            <a:avLst/>
          </a:prstGeom>
        </p:spPr>
        <p:txBody>
          <a:bodyPr lIns="0" tIns="0" rIns="0" bIns="0" anchor="b" anchorCtr="0"/>
          <a:lstStyle>
            <a:lvl1pPr fontAlgn="auto">
              <a:spcBef>
                <a:spcPts val="0"/>
              </a:spcBef>
              <a:spcAft>
                <a:spcPts val="0"/>
              </a:spcAft>
              <a:defRPr sz="900" b="0" i="0" baseline="0" smtClean="0">
                <a:solidFill>
                  <a:srgbClr val="E95125"/>
                </a:solidFill>
                <a:latin typeface="+mn-lt"/>
                <a:ea typeface="+mn-ea"/>
                <a:cs typeface="+mn-cs"/>
              </a:defRPr>
            </a:lvl1pPr>
          </a:lstStyle>
          <a:p>
            <a:pPr>
              <a:defRPr/>
            </a:pPr>
            <a:r>
              <a:rPr lang="en-US" smtClean="0">
                <a:latin typeface="Helvetica"/>
                <a:cs typeface="Helvetica"/>
              </a:rPr>
              <a:t>27 Mar 2019</a:t>
            </a:r>
            <a:endParaRPr lang="en-US" dirty="0">
              <a:latin typeface="Helvetica"/>
              <a:cs typeface="Helvetica"/>
            </a:endParaRPr>
          </a:p>
        </p:txBody>
      </p:sp>
      <p:sp>
        <p:nvSpPr>
          <p:cNvPr id="10" name="Footer Placeholder 4"/>
          <p:cNvSpPr>
            <a:spLocks noGrp="1"/>
          </p:cNvSpPr>
          <p:nvPr>
            <p:ph type="ftr" sz="quarter" idx="3"/>
          </p:nvPr>
        </p:nvSpPr>
        <p:spPr>
          <a:xfrm>
            <a:off x="1877786" y="6549550"/>
            <a:ext cx="4349311" cy="158697"/>
          </a:xfrm>
          <a:prstGeom prst="rect">
            <a:avLst/>
          </a:prstGeom>
        </p:spPr>
        <p:txBody>
          <a:bodyPr lIns="0" tIns="0" rIns="0" bIns="0" anchor="b" anchorCtr="0"/>
          <a:lstStyle>
            <a:lvl1pPr fontAlgn="auto">
              <a:spcBef>
                <a:spcPts val="0"/>
              </a:spcBef>
              <a:spcAft>
                <a:spcPts val="0"/>
              </a:spcAft>
              <a:defRPr sz="900" b="0" i="0" baseline="0" dirty="0">
                <a:solidFill>
                  <a:srgbClr val="E95125"/>
                </a:solidFill>
                <a:latin typeface="Helvetica"/>
                <a:ea typeface="+mn-ea"/>
                <a:cs typeface="Helvetica"/>
              </a:defRPr>
            </a:lvl1pPr>
          </a:lstStyle>
          <a:p>
            <a:pPr>
              <a:defRPr/>
            </a:pPr>
            <a:r>
              <a:rPr lang="en-GB" smtClean="0"/>
              <a:t>Dan Wenman</a:t>
            </a:r>
            <a:endParaRPr lang="en-US"/>
          </a:p>
        </p:txBody>
      </p:sp>
      <p:sp>
        <p:nvSpPr>
          <p:cNvPr id="12" name="Slide Number Placeholder 5"/>
          <p:cNvSpPr>
            <a:spLocks noGrp="1"/>
          </p:cNvSpPr>
          <p:nvPr>
            <p:ph type="sldNum" sz="quarter" idx="4"/>
          </p:nvPr>
        </p:nvSpPr>
        <p:spPr>
          <a:xfrm>
            <a:off x="454026" y="6549550"/>
            <a:ext cx="425194" cy="158697"/>
          </a:xfrm>
          <a:prstGeom prst="rect">
            <a:avLst/>
          </a:prstGeom>
        </p:spPr>
        <p:txBody>
          <a:bodyPr lIns="0" tIns="0" rIns="0" bIns="0" anchor="b" anchorCtr="0"/>
          <a:lstStyle>
            <a:lvl1pPr fontAlgn="auto">
              <a:spcBef>
                <a:spcPts val="0"/>
              </a:spcBef>
              <a:spcAft>
                <a:spcPts val="0"/>
              </a:spcAft>
              <a:defRPr sz="900" b="1" i="0" baseline="0" smtClean="0">
                <a:solidFill>
                  <a:srgbClr val="E95125"/>
                </a:solidFill>
                <a:latin typeface="Helvetica"/>
                <a:ea typeface="+mn-ea"/>
                <a:cs typeface="Helvetica"/>
              </a:defRPr>
            </a:lvl1pPr>
          </a:lstStyle>
          <a:p>
            <a:pPr>
              <a:defRPr/>
            </a:pPr>
            <a:fld id="{0C39C72E-2A13-EB4D-AD45-6D4E6ACAED8D}" type="slidenum">
              <a:rPr lang="en-US"/>
              <a:pPr>
                <a:defRPr/>
              </a:pPr>
              <a:t>‹#›</a:t>
            </a:fld>
            <a:endParaRPr lang="en-US" dirty="0"/>
          </a:p>
        </p:txBody>
      </p:sp>
      <p:sp>
        <p:nvSpPr>
          <p:cNvPr id="13" name="Content Placeholder 2"/>
          <p:cNvSpPr>
            <a:spLocks noGrp="1"/>
          </p:cNvSpPr>
          <p:nvPr>
            <p:ph idx="16"/>
          </p:nvPr>
        </p:nvSpPr>
        <p:spPr>
          <a:xfrm>
            <a:off x="470060" y="1206941"/>
            <a:ext cx="3004665" cy="4046976"/>
          </a:xfrm>
          <a:prstGeom prst="rect">
            <a:avLst/>
          </a:prstGeom>
        </p:spPr>
        <p:txBody>
          <a:bodyPr lIns="0" rIns="0">
            <a:normAutofit/>
          </a:bodyPr>
          <a:lstStyle>
            <a:lvl1pPr marL="192024" indent="-198882">
              <a:lnSpc>
                <a:spcPct val="100000"/>
              </a:lnSpc>
              <a:spcBef>
                <a:spcPts val="900"/>
              </a:spcBef>
              <a:spcAft>
                <a:spcPts val="0"/>
              </a:spcAft>
              <a:buFont typeface="Arial"/>
              <a:buChar char="•"/>
              <a:defRPr sz="1650" b="0" i="0">
                <a:solidFill>
                  <a:srgbClr val="3C5A77"/>
                </a:solidFill>
                <a:latin typeface="Helvetica"/>
              </a:defRPr>
            </a:lvl1pPr>
            <a:lvl2pPr marL="406004" indent="-200025">
              <a:lnSpc>
                <a:spcPct val="100000"/>
              </a:lnSpc>
              <a:spcBef>
                <a:spcPts val="900"/>
              </a:spcBef>
              <a:spcAft>
                <a:spcPts val="0"/>
              </a:spcAft>
              <a:buSzPct val="90000"/>
              <a:buFont typeface="Lucida Grande"/>
              <a:buChar char="-"/>
              <a:defRPr sz="1500" b="0" i="0">
                <a:solidFill>
                  <a:srgbClr val="3C5A77"/>
                </a:solidFill>
                <a:latin typeface="Helvetica"/>
              </a:defRPr>
            </a:lvl2pPr>
            <a:lvl3pPr marL="673894" indent="-204788">
              <a:lnSpc>
                <a:spcPct val="100000"/>
              </a:lnSpc>
              <a:spcBef>
                <a:spcPts val="900"/>
              </a:spcBef>
              <a:spcAft>
                <a:spcPts val="0"/>
              </a:spcAft>
              <a:buSzPct val="88000"/>
              <a:buFont typeface="Arial"/>
              <a:buChar char="•"/>
              <a:defRPr sz="1350" b="0" i="0">
                <a:solidFill>
                  <a:srgbClr val="3C5A77"/>
                </a:solidFill>
                <a:latin typeface="Helvetica"/>
              </a:defRPr>
            </a:lvl3pPr>
            <a:lvl4pPr marL="873919" indent="-200025">
              <a:lnSpc>
                <a:spcPct val="100000"/>
              </a:lnSpc>
              <a:spcBef>
                <a:spcPts val="900"/>
              </a:spcBef>
              <a:spcAft>
                <a:spcPts val="0"/>
              </a:spcAft>
              <a:buSzPct val="90000"/>
              <a:buFont typeface="Lucida Grande"/>
              <a:buChar char="-"/>
              <a:defRPr sz="1200" b="0" i="0">
                <a:solidFill>
                  <a:srgbClr val="3C5A77"/>
                </a:solidFill>
                <a:latin typeface="Helvetica"/>
              </a:defRPr>
            </a:lvl4pPr>
            <a:lvl5pPr marL="1073944" indent="-200025">
              <a:lnSpc>
                <a:spcPct val="100000"/>
              </a:lnSpc>
              <a:spcBef>
                <a:spcPts val="900"/>
              </a:spcBef>
              <a:spcAft>
                <a:spcPts val="0"/>
              </a:spcAft>
              <a:buSzPct val="88000"/>
              <a:buFont typeface="Arial"/>
              <a:buChar char="•"/>
              <a:defRPr sz="105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71949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4025" y="1227137"/>
            <a:ext cx="8229600" cy="4487650"/>
          </a:xfrm>
          <a:prstGeom prst="rect">
            <a:avLst/>
          </a:prstGeom>
        </p:spPr>
        <p:txBody>
          <a:bodyPr lIns="0" rIns="0"/>
          <a:lstStyle>
            <a:lvl1pPr marL="0" indent="0">
              <a:buNone/>
              <a:defRPr sz="2400">
                <a:solidFill>
                  <a:srgbClr val="3C5A77"/>
                </a:solidFill>
                <a:latin typeface="Helvetica"/>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12" name="Text Placeholder 2"/>
          <p:cNvSpPr>
            <a:spLocks noGrp="1"/>
          </p:cNvSpPr>
          <p:nvPr>
            <p:ph type="body" idx="11"/>
          </p:nvPr>
        </p:nvSpPr>
        <p:spPr>
          <a:xfrm>
            <a:off x="457204" y="5839748"/>
            <a:ext cx="8229596" cy="439738"/>
          </a:xfrm>
          <a:prstGeom prst="rect">
            <a:avLst/>
          </a:prstGeom>
        </p:spPr>
        <p:txBody>
          <a:bodyPr lIns="0" tIns="0" rIns="0" bIns="0" anchor="t" anchorCtr="0">
            <a:normAutofit/>
          </a:bodyPr>
          <a:lstStyle>
            <a:lvl1pPr marL="0" indent="0">
              <a:buNone/>
              <a:defRPr sz="1200" b="0" i="0" baseline="0">
                <a:solidFill>
                  <a:srgbClr val="E95125"/>
                </a:solidFill>
                <a:latin typeface="Helvetic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2" name="Title 1"/>
          <p:cNvSpPr>
            <a:spLocks noGrp="1"/>
          </p:cNvSpPr>
          <p:nvPr>
            <p:ph type="title"/>
          </p:nvPr>
        </p:nvSpPr>
        <p:spPr>
          <a:xfrm>
            <a:off x="457204" y="458988"/>
            <a:ext cx="8229600" cy="701902"/>
          </a:xfrm>
          <a:prstGeom prst="rect">
            <a:avLst/>
          </a:prstGeom>
        </p:spPr>
        <p:txBody>
          <a:bodyPr vert="horz" lIns="0" tIns="0" rIns="0" bIns="0"/>
          <a:lstStyle>
            <a:lvl1pPr algn="l">
              <a:defRPr sz="3300" b="1" i="0" baseline="0">
                <a:solidFill>
                  <a:srgbClr val="E95125"/>
                </a:solidFill>
                <a:latin typeface="Helvetica"/>
              </a:defRPr>
            </a:lvl1pPr>
          </a:lstStyle>
          <a:p>
            <a:r>
              <a:rPr lang="en-US" dirty="0" smtClean="0"/>
              <a:t>Click to edit Master title style</a:t>
            </a:r>
            <a:endParaRPr lang="en-US" dirty="0"/>
          </a:p>
        </p:txBody>
      </p:sp>
      <p:sp>
        <p:nvSpPr>
          <p:cNvPr id="8" name="Date Placeholder 3"/>
          <p:cNvSpPr>
            <a:spLocks noGrp="1"/>
          </p:cNvSpPr>
          <p:nvPr>
            <p:ph type="dt" sz="half" idx="2"/>
          </p:nvPr>
        </p:nvSpPr>
        <p:spPr>
          <a:xfrm>
            <a:off x="879220" y="6549550"/>
            <a:ext cx="998567" cy="158697"/>
          </a:xfrm>
          <a:prstGeom prst="rect">
            <a:avLst/>
          </a:prstGeom>
        </p:spPr>
        <p:txBody>
          <a:bodyPr lIns="0" tIns="0" rIns="0" bIns="0" anchor="b" anchorCtr="0"/>
          <a:lstStyle>
            <a:lvl1pPr fontAlgn="auto">
              <a:spcBef>
                <a:spcPts val="0"/>
              </a:spcBef>
              <a:spcAft>
                <a:spcPts val="0"/>
              </a:spcAft>
              <a:defRPr sz="900" b="0" i="0" baseline="0" smtClean="0">
                <a:solidFill>
                  <a:srgbClr val="E95125"/>
                </a:solidFill>
                <a:latin typeface="+mn-lt"/>
                <a:ea typeface="+mn-ea"/>
                <a:cs typeface="+mn-cs"/>
              </a:defRPr>
            </a:lvl1pPr>
          </a:lstStyle>
          <a:p>
            <a:pPr>
              <a:defRPr/>
            </a:pPr>
            <a:r>
              <a:rPr lang="en-US" smtClean="0">
                <a:latin typeface="Helvetica"/>
                <a:cs typeface="Helvetica"/>
              </a:rPr>
              <a:t>27 Mar 2019</a:t>
            </a:r>
            <a:endParaRPr lang="en-US" dirty="0">
              <a:latin typeface="Helvetica"/>
              <a:cs typeface="Helvetica"/>
            </a:endParaRPr>
          </a:p>
        </p:txBody>
      </p:sp>
      <p:sp>
        <p:nvSpPr>
          <p:cNvPr id="9" name="Footer Placeholder 4"/>
          <p:cNvSpPr>
            <a:spLocks noGrp="1"/>
          </p:cNvSpPr>
          <p:nvPr>
            <p:ph type="ftr" sz="quarter" idx="3"/>
          </p:nvPr>
        </p:nvSpPr>
        <p:spPr>
          <a:xfrm>
            <a:off x="1877786" y="6549550"/>
            <a:ext cx="4349311" cy="158697"/>
          </a:xfrm>
          <a:prstGeom prst="rect">
            <a:avLst/>
          </a:prstGeom>
        </p:spPr>
        <p:txBody>
          <a:bodyPr lIns="0" tIns="0" rIns="0" bIns="0" anchor="b" anchorCtr="0"/>
          <a:lstStyle>
            <a:lvl1pPr fontAlgn="auto">
              <a:spcBef>
                <a:spcPts val="0"/>
              </a:spcBef>
              <a:spcAft>
                <a:spcPts val="0"/>
              </a:spcAft>
              <a:defRPr sz="900" b="0" i="0" baseline="0" dirty="0">
                <a:solidFill>
                  <a:srgbClr val="E95125"/>
                </a:solidFill>
                <a:latin typeface="Helvetica"/>
                <a:ea typeface="+mn-ea"/>
                <a:cs typeface="Helvetica"/>
              </a:defRPr>
            </a:lvl1pPr>
          </a:lstStyle>
          <a:p>
            <a:pPr>
              <a:defRPr/>
            </a:pPr>
            <a:r>
              <a:rPr lang="en-GB" smtClean="0"/>
              <a:t>Dan Wenman</a:t>
            </a:r>
            <a:endParaRPr lang="en-US"/>
          </a:p>
        </p:txBody>
      </p:sp>
      <p:sp>
        <p:nvSpPr>
          <p:cNvPr id="10" name="Slide Number Placeholder 5"/>
          <p:cNvSpPr>
            <a:spLocks noGrp="1"/>
          </p:cNvSpPr>
          <p:nvPr>
            <p:ph type="sldNum" sz="quarter" idx="4"/>
          </p:nvPr>
        </p:nvSpPr>
        <p:spPr>
          <a:xfrm>
            <a:off x="454026" y="6549550"/>
            <a:ext cx="425194" cy="158697"/>
          </a:xfrm>
          <a:prstGeom prst="rect">
            <a:avLst/>
          </a:prstGeom>
        </p:spPr>
        <p:txBody>
          <a:bodyPr lIns="0" tIns="0" rIns="0" bIns="0" anchor="b" anchorCtr="0"/>
          <a:lstStyle>
            <a:lvl1pPr fontAlgn="auto">
              <a:spcBef>
                <a:spcPts val="0"/>
              </a:spcBef>
              <a:spcAft>
                <a:spcPts val="0"/>
              </a:spcAft>
              <a:defRPr sz="900" b="1" i="0" baseline="0" smtClean="0">
                <a:solidFill>
                  <a:srgbClr val="E95125"/>
                </a:solidFill>
                <a:latin typeface="Helvetica"/>
                <a:ea typeface="+mn-ea"/>
                <a:cs typeface="Helvetica"/>
              </a:defRPr>
            </a:lvl1pPr>
          </a:lstStyle>
          <a:p>
            <a:pPr>
              <a:defRPr/>
            </a:pPr>
            <a:fld id="{0C39C72E-2A13-EB4D-AD45-6D4E6ACAED8D}" type="slidenum">
              <a:rPr lang="en-US"/>
              <a:pPr>
                <a:defRPr/>
              </a:pPr>
              <a:t>‹#›</a:t>
            </a:fld>
            <a:endParaRPr lang="en-US" dirty="0"/>
          </a:p>
        </p:txBody>
      </p:sp>
    </p:spTree>
    <p:extLst>
      <p:ext uri="{BB962C8B-B14F-4D97-AF65-F5344CB8AC3E}">
        <p14:creationId xmlns:p14="http://schemas.microsoft.com/office/powerpoint/2010/main" val="3339823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11A51-37D8-4B5A-9EE2-42B7A959D09C}"/>
              </a:ext>
            </a:extLst>
          </p:cNvPr>
          <p:cNvSpPr>
            <a:spLocks noGrp="1"/>
          </p:cNvSpPr>
          <p:nvPr>
            <p:ph type="title"/>
          </p:nvPr>
        </p:nvSpPr>
        <p:spPr>
          <a:xfrm>
            <a:off x="628650" y="365125"/>
            <a:ext cx="7886700" cy="1325563"/>
          </a:xfrm>
          <a:prstGeom prst="rect">
            <a:avLst/>
          </a:prstGeom>
        </p:spPr>
        <p:txBody>
          <a:bodyPr vert="horz" lIns="0" tIns="0" rIns="0" bIns="0" anchor="b" anchorCtr="0"/>
          <a:lstStyle>
            <a:lvl1pPr>
              <a:defRPr lang="en-US" sz="3200" b="1" i="0" baseline="0">
                <a:solidFill>
                  <a:srgbClr val="E95125"/>
                </a:solidFill>
                <a:latin typeface="Helvetica"/>
                <a:cs typeface="Helvetica"/>
              </a:defRPr>
            </a:lvl1pPr>
          </a:lstStyle>
          <a:p>
            <a:pPr lvl="0" algn="l" eaLnBrk="1" hangingPunct="1"/>
            <a:r>
              <a:rPr lang="en-US"/>
              <a:t>Click to edit Master title style</a:t>
            </a:r>
          </a:p>
        </p:txBody>
      </p:sp>
      <p:sp>
        <p:nvSpPr>
          <p:cNvPr id="3" name="Slide Number Placeholder 2">
            <a:extLst>
              <a:ext uri="{FF2B5EF4-FFF2-40B4-BE49-F238E27FC236}">
                <a16:creationId xmlns:a16="http://schemas.microsoft.com/office/drawing/2014/main" id="{DA4AE3D4-52BC-4881-B5EA-0BAAD5DF1508}"/>
              </a:ext>
            </a:extLst>
          </p:cNvPr>
          <p:cNvSpPr>
            <a:spLocks noGrp="1"/>
          </p:cNvSpPr>
          <p:nvPr>
            <p:ph type="sldNum" sz="quarter" idx="10"/>
          </p:nvPr>
        </p:nvSpPr>
        <p:spPr/>
        <p:txBody>
          <a:bodyPr/>
          <a:lstStyle/>
          <a:p>
            <a:pPr>
              <a:defRPr/>
            </a:pPr>
            <a:fld id="{0C39C72E-2A13-EB4D-AD45-6D4E6ACAED8D}" type="slidenum">
              <a:rPr lang="en-US" smtClean="0"/>
              <a:pPr>
                <a:defRPr/>
              </a:pPr>
              <a:t>‹#›</a:t>
            </a:fld>
            <a:endParaRPr lang="en-US" dirty="0"/>
          </a:p>
        </p:txBody>
      </p:sp>
      <p:sp>
        <p:nvSpPr>
          <p:cNvPr id="4" name="Date Placeholder 3">
            <a:extLst>
              <a:ext uri="{FF2B5EF4-FFF2-40B4-BE49-F238E27FC236}">
                <a16:creationId xmlns:a16="http://schemas.microsoft.com/office/drawing/2014/main" id="{83102861-57EA-4242-A91A-179ED8221C26}"/>
              </a:ext>
            </a:extLst>
          </p:cNvPr>
          <p:cNvSpPr>
            <a:spLocks noGrp="1"/>
          </p:cNvSpPr>
          <p:nvPr>
            <p:ph type="dt" sz="half" idx="11"/>
          </p:nvPr>
        </p:nvSpPr>
        <p:spPr/>
        <p:txBody>
          <a:bodyPr/>
          <a:lstStyle/>
          <a:p>
            <a:pPr>
              <a:defRPr/>
            </a:pPr>
            <a:r>
              <a:rPr lang="en-US" dirty="0">
                <a:latin typeface="Helvetica"/>
                <a:cs typeface="Helvetica"/>
              </a:rPr>
              <a:t>Sept, 28, 2018</a:t>
            </a:r>
          </a:p>
        </p:txBody>
      </p:sp>
      <p:sp>
        <p:nvSpPr>
          <p:cNvPr id="5" name="Footer Placeholder 4">
            <a:extLst>
              <a:ext uri="{FF2B5EF4-FFF2-40B4-BE49-F238E27FC236}">
                <a16:creationId xmlns:a16="http://schemas.microsoft.com/office/drawing/2014/main" id="{ADAC1BD5-0058-465C-AB10-5DC2072500C8}"/>
              </a:ext>
            </a:extLst>
          </p:cNvPr>
          <p:cNvSpPr>
            <a:spLocks noGrp="1"/>
          </p:cNvSpPr>
          <p:nvPr>
            <p:ph type="ftr" sz="quarter" idx="12"/>
          </p:nvPr>
        </p:nvSpPr>
        <p:spPr/>
        <p:txBody>
          <a:bodyPr/>
          <a:lstStyle/>
          <a:p>
            <a:pPr>
              <a:defRPr/>
            </a:pPr>
            <a:r>
              <a:rPr lang="de-DE" dirty="0"/>
              <a:t>Ben Stillwell | APA Cooldown Study</a:t>
            </a:r>
            <a:endParaRPr lang="en-US" dirty="0"/>
          </a:p>
        </p:txBody>
      </p:sp>
    </p:spTree>
    <p:extLst>
      <p:ext uri="{BB962C8B-B14F-4D97-AF65-F5344CB8AC3E}">
        <p14:creationId xmlns:p14="http://schemas.microsoft.com/office/powerpoint/2010/main" val="1805142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11A51-37D8-4B5A-9EE2-42B7A959D09C}"/>
              </a:ext>
            </a:extLst>
          </p:cNvPr>
          <p:cNvSpPr>
            <a:spLocks noGrp="1"/>
          </p:cNvSpPr>
          <p:nvPr>
            <p:ph type="title"/>
          </p:nvPr>
        </p:nvSpPr>
        <p:spPr>
          <a:xfrm>
            <a:off x="628650" y="365125"/>
            <a:ext cx="7886700" cy="1325563"/>
          </a:xfrm>
          <a:prstGeom prst="rect">
            <a:avLst/>
          </a:prstGeom>
        </p:spPr>
        <p:txBody>
          <a:bodyPr vert="horz" lIns="0" tIns="0" rIns="0" bIns="0" anchor="b" anchorCtr="0"/>
          <a:lstStyle>
            <a:lvl1pPr>
              <a:defRPr lang="en-US" sz="3200" b="1" i="0" baseline="0">
                <a:solidFill>
                  <a:srgbClr val="E95125"/>
                </a:solidFill>
                <a:latin typeface="Helvetica"/>
                <a:cs typeface="Helvetica"/>
              </a:defRPr>
            </a:lvl1pPr>
          </a:lstStyle>
          <a:p>
            <a:pPr lvl="0" algn="l" eaLnBrk="1" hangingPunct="1"/>
            <a:r>
              <a:rPr lang="en-US"/>
              <a:t>Click to edit Master title style</a:t>
            </a:r>
          </a:p>
        </p:txBody>
      </p:sp>
      <p:sp>
        <p:nvSpPr>
          <p:cNvPr id="3" name="Slide Number Placeholder 2">
            <a:extLst>
              <a:ext uri="{FF2B5EF4-FFF2-40B4-BE49-F238E27FC236}">
                <a16:creationId xmlns:a16="http://schemas.microsoft.com/office/drawing/2014/main" id="{DA4AE3D4-52BC-4881-B5EA-0BAAD5DF1508}"/>
              </a:ext>
            </a:extLst>
          </p:cNvPr>
          <p:cNvSpPr>
            <a:spLocks noGrp="1"/>
          </p:cNvSpPr>
          <p:nvPr>
            <p:ph type="sldNum" sz="quarter" idx="10"/>
          </p:nvPr>
        </p:nvSpPr>
        <p:spPr/>
        <p:txBody>
          <a:bodyPr/>
          <a:lstStyle/>
          <a:p>
            <a:pPr>
              <a:defRPr/>
            </a:pPr>
            <a:fld id="{0C39C72E-2A13-EB4D-AD45-6D4E6ACAED8D}" type="slidenum">
              <a:rPr lang="en-US" smtClean="0"/>
              <a:pPr>
                <a:defRPr/>
              </a:pPr>
              <a:t>‹#›</a:t>
            </a:fld>
            <a:endParaRPr lang="en-US" dirty="0"/>
          </a:p>
        </p:txBody>
      </p:sp>
      <p:sp>
        <p:nvSpPr>
          <p:cNvPr id="4" name="Date Placeholder 3">
            <a:extLst>
              <a:ext uri="{FF2B5EF4-FFF2-40B4-BE49-F238E27FC236}">
                <a16:creationId xmlns:a16="http://schemas.microsoft.com/office/drawing/2014/main" id="{83102861-57EA-4242-A91A-179ED8221C26}"/>
              </a:ext>
            </a:extLst>
          </p:cNvPr>
          <p:cNvSpPr>
            <a:spLocks noGrp="1"/>
          </p:cNvSpPr>
          <p:nvPr>
            <p:ph type="dt" sz="half" idx="11"/>
          </p:nvPr>
        </p:nvSpPr>
        <p:spPr/>
        <p:txBody>
          <a:bodyPr/>
          <a:lstStyle/>
          <a:p>
            <a:pPr>
              <a:defRPr/>
            </a:pPr>
            <a:r>
              <a:rPr lang="en-US" dirty="0">
                <a:latin typeface="Helvetica"/>
                <a:cs typeface="Helvetica"/>
              </a:rPr>
              <a:t>Sept, 28, 2018</a:t>
            </a:r>
          </a:p>
        </p:txBody>
      </p:sp>
      <p:sp>
        <p:nvSpPr>
          <p:cNvPr id="5" name="Footer Placeholder 4">
            <a:extLst>
              <a:ext uri="{FF2B5EF4-FFF2-40B4-BE49-F238E27FC236}">
                <a16:creationId xmlns:a16="http://schemas.microsoft.com/office/drawing/2014/main" id="{ADAC1BD5-0058-465C-AB10-5DC2072500C8}"/>
              </a:ext>
            </a:extLst>
          </p:cNvPr>
          <p:cNvSpPr>
            <a:spLocks noGrp="1"/>
          </p:cNvSpPr>
          <p:nvPr>
            <p:ph type="ftr" sz="quarter" idx="12"/>
          </p:nvPr>
        </p:nvSpPr>
        <p:spPr/>
        <p:txBody>
          <a:bodyPr/>
          <a:lstStyle/>
          <a:p>
            <a:pPr>
              <a:defRPr/>
            </a:pPr>
            <a:r>
              <a:rPr lang="de-DE" dirty="0"/>
              <a:t>Ben Stillwell | APA Cooldown Study</a:t>
            </a:r>
            <a:endParaRPr lang="en-US" dirty="0"/>
          </a:p>
        </p:txBody>
      </p:sp>
    </p:spTree>
    <p:extLst>
      <p:ext uri="{BB962C8B-B14F-4D97-AF65-F5344CB8AC3E}">
        <p14:creationId xmlns:p14="http://schemas.microsoft.com/office/powerpoint/2010/main" val="1898695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dirty="0"/>
          </a:p>
        </p:txBody>
      </p:sp>
      <p:sp>
        <p:nvSpPr>
          <p:cNvPr id="14" name="Title 1"/>
          <p:cNvSpPr>
            <a:spLocks noGrp="1"/>
          </p:cNvSpPr>
          <p:nvPr>
            <p:ph type="title"/>
          </p:nvPr>
        </p:nvSpPr>
        <p:spPr>
          <a:xfrm>
            <a:off x="454026" y="462518"/>
            <a:ext cx="8229600" cy="647102"/>
          </a:xfrm>
          <a:prstGeom prst="rect">
            <a:avLst/>
          </a:prstGeom>
        </p:spPr>
        <p:txBody>
          <a:bodyPr vert="horz" lIns="0" tIns="0" rIns="0" bIns="0">
            <a:normAutofit/>
          </a:bodyPr>
          <a:lstStyle>
            <a:lvl1pPr algn="l">
              <a:defRPr sz="4000" b="1" i="0" baseline="0">
                <a:solidFill>
                  <a:srgbClr val="E95125"/>
                </a:solidFill>
                <a:latin typeface="Helvetica"/>
              </a:defRPr>
            </a:lvl1pPr>
          </a:lstStyle>
          <a:p>
            <a:r>
              <a:rPr lang="en-US" dirty="0" smtClean="0"/>
              <a:t>Click to edit Master title style</a:t>
            </a:r>
            <a:endParaRPr lang="en-US" dirty="0"/>
          </a:p>
        </p:txBody>
      </p:sp>
      <p:sp>
        <p:nvSpPr>
          <p:cNvPr id="15" name="Content Placeholder 2"/>
          <p:cNvSpPr>
            <a:spLocks noGrp="1"/>
          </p:cNvSpPr>
          <p:nvPr>
            <p:ph idx="11"/>
          </p:nvPr>
        </p:nvSpPr>
        <p:spPr>
          <a:xfrm>
            <a:off x="454029" y="1207770"/>
            <a:ext cx="8232771"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27 Mar 2019</a:t>
            </a:r>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smtClean="0"/>
              <a:t>Dan Wenman</a:t>
            </a:r>
            <a:endParaRPr lang="en-US" dirty="0"/>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4236065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dirty="0"/>
          </a:p>
        </p:txBody>
      </p:sp>
      <p:sp>
        <p:nvSpPr>
          <p:cNvPr id="14" name="Title 1"/>
          <p:cNvSpPr>
            <a:spLocks noGrp="1"/>
          </p:cNvSpPr>
          <p:nvPr>
            <p:ph type="title"/>
          </p:nvPr>
        </p:nvSpPr>
        <p:spPr>
          <a:xfrm>
            <a:off x="454026" y="462518"/>
            <a:ext cx="8229600" cy="647102"/>
          </a:xfrm>
          <a:prstGeom prst="rect">
            <a:avLst/>
          </a:prstGeom>
        </p:spPr>
        <p:txBody>
          <a:bodyPr vert="horz" lIns="0" tIns="0" rIns="0" bIns="0">
            <a:normAutofit/>
          </a:bodyPr>
          <a:lstStyle>
            <a:lvl1pPr algn="l">
              <a:defRPr sz="4000" b="1" i="0" baseline="0">
                <a:solidFill>
                  <a:srgbClr val="E95125"/>
                </a:solidFill>
                <a:latin typeface="Helvetica"/>
              </a:defRPr>
            </a:lvl1pPr>
          </a:lstStyle>
          <a:p>
            <a:r>
              <a:rPr lang="en-US" dirty="0" smtClean="0"/>
              <a:t>Click to edit Master title style</a:t>
            </a:r>
            <a:endParaRPr lang="en-US" dirty="0"/>
          </a:p>
        </p:txBody>
      </p:sp>
      <p:sp>
        <p:nvSpPr>
          <p:cNvPr id="15" name="Content Placeholder 2"/>
          <p:cNvSpPr>
            <a:spLocks noGrp="1"/>
          </p:cNvSpPr>
          <p:nvPr>
            <p:ph idx="11"/>
          </p:nvPr>
        </p:nvSpPr>
        <p:spPr>
          <a:xfrm>
            <a:off x="454029" y="1207770"/>
            <a:ext cx="8232771"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27 Mar 2019</a:t>
            </a:r>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smtClean="0"/>
              <a:t>Dan Wenman</a:t>
            </a:r>
            <a:endParaRPr lang="en-US" dirty="0"/>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879684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27 Mar 2019</a:t>
            </a:r>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smtClean="0"/>
              <a:t>Dan Wenman</a:t>
            </a:r>
            <a:endParaRPr lang="en-US" dirty="0"/>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2" name="Content Placeholder 2"/>
          <p:cNvSpPr>
            <a:spLocks noGrp="1"/>
          </p:cNvSpPr>
          <p:nvPr>
            <p:ph idx="11"/>
          </p:nvPr>
        </p:nvSpPr>
        <p:spPr>
          <a:xfrm>
            <a:off x="454026" y="1207770"/>
            <a:ext cx="399075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marL="256032" marR="0" lvl="0" indent="-265176" algn="l" defTabSz="457200" rtl="0" eaLnBrk="1" fontAlgn="base" latinLnBrk="0" hangingPunct="1">
              <a:lnSpc>
                <a:spcPct val="100000"/>
              </a:lnSpc>
              <a:spcBef>
                <a:spcPts val="0"/>
              </a:spcBef>
              <a:spcAft>
                <a:spcPts val="0"/>
              </a:spcAft>
              <a:buClrTx/>
              <a:buSzTx/>
              <a:buFont typeface="Arial"/>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idx="12"/>
          </p:nvPr>
        </p:nvSpPr>
        <p:spPr>
          <a:xfrm>
            <a:off x="4696050" y="1215721"/>
            <a:ext cx="399075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2063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4" y="5521482"/>
            <a:ext cx="4003605"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Text Placeholder 2"/>
          <p:cNvSpPr>
            <a:spLocks noGrp="1"/>
          </p:cNvSpPr>
          <p:nvPr>
            <p:ph type="body" idx="13"/>
          </p:nvPr>
        </p:nvSpPr>
        <p:spPr>
          <a:xfrm>
            <a:off x="4683195" y="5521482"/>
            <a:ext cx="4003605"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10"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27 Mar 2019</a:t>
            </a:r>
            <a:endParaRPr lang="en-US" dirty="0">
              <a:latin typeface="Helvetica"/>
              <a:cs typeface="Helvetica"/>
            </a:endParaRPr>
          </a:p>
        </p:txBody>
      </p:sp>
      <p:sp>
        <p:nvSpPr>
          <p:cNvPr id="11"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smtClean="0"/>
              <a:t>Dan Wenman</a:t>
            </a:r>
            <a:endParaRPr lang="en-US" dirty="0"/>
          </a:p>
        </p:txBody>
      </p:sp>
      <p:sp>
        <p:nvSpPr>
          <p:cNvPr id="12"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6" name="Content Placeholder 2"/>
          <p:cNvSpPr>
            <a:spLocks noGrp="1"/>
          </p:cNvSpPr>
          <p:nvPr>
            <p:ph idx="11"/>
          </p:nvPr>
        </p:nvSpPr>
        <p:spPr>
          <a:xfrm>
            <a:off x="470059" y="1206941"/>
            <a:ext cx="399075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14"/>
          </p:nvPr>
        </p:nvSpPr>
        <p:spPr>
          <a:xfrm>
            <a:off x="4696050" y="1206941"/>
            <a:ext cx="399075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19620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457200" y="1238250"/>
            <a:ext cx="8229600" cy="5009097"/>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15"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7"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27 Mar 2019</a:t>
            </a:r>
            <a:endParaRPr lang="en-US" dirty="0">
              <a:latin typeface="Helvetica"/>
              <a:cs typeface="Helvetica"/>
            </a:endParaRPr>
          </a:p>
        </p:txBody>
      </p:sp>
      <p:sp>
        <p:nvSpPr>
          <p:cNvPr id="8"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smtClean="0"/>
              <a:t>Dan Wenman</a:t>
            </a:r>
            <a:endParaRPr lang="en-US" dirty="0"/>
          </a:p>
        </p:txBody>
      </p:sp>
      <p:sp>
        <p:nvSpPr>
          <p:cNvPr id="9"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850782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0"/>
            <a:ext cx="9144000" cy="6237106"/>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6"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27 Mar 2019</a:t>
            </a:r>
            <a:endParaRPr lang="en-US" dirty="0">
              <a:latin typeface="Helvetica"/>
              <a:cs typeface="Helvetica"/>
            </a:endParaRPr>
          </a:p>
        </p:txBody>
      </p:sp>
      <p:sp>
        <p:nvSpPr>
          <p:cNvPr id="7"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smtClean="0"/>
              <a:t>Dan Wenman</a:t>
            </a:r>
            <a:endParaRPr lang="en-US" dirty="0"/>
          </a:p>
        </p:txBody>
      </p:sp>
      <p:sp>
        <p:nvSpPr>
          <p:cNvPr id="9"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3458088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457204" y="5340612"/>
            <a:ext cx="3017520" cy="915332"/>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Picture Placeholder 12"/>
          <p:cNvSpPr>
            <a:spLocks noGrp="1"/>
          </p:cNvSpPr>
          <p:nvPr>
            <p:ph type="pic" sz="quarter" idx="15"/>
          </p:nvPr>
        </p:nvSpPr>
        <p:spPr>
          <a:xfrm>
            <a:off x="3716338" y="1208366"/>
            <a:ext cx="4959767" cy="5047578"/>
          </a:xfrm>
          <a:prstGeom prst="rect">
            <a:avLst/>
          </a:prstGeom>
        </p:spPr>
        <p:txBody>
          <a:bodyPr vert="horz" lIns="0" rIns="0"/>
          <a:lstStyle>
            <a:lvl1pPr marL="0" indent="0">
              <a:buFontTx/>
              <a:buNone/>
              <a:defRPr>
                <a:solidFill>
                  <a:srgbClr val="3C5A77"/>
                </a:solidFill>
                <a:latin typeface="Helvetica"/>
              </a:defRPr>
            </a:lvl1pPr>
          </a:lstStyle>
          <a:p>
            <a:pPr lvl="0"/>
            <a:endParaRPr lang="en-US" noProof="0" dirty="0"/>
          </a:p>
        </p:txBody>
      </p:sp>
      <p:sp>
        <p:nvSpPr>
          <p:cNvPr id="2"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endParaRPr lang="en-US" dirty="0"/>
          </a:p>
        </p:txBody>
      </p:sp>
      <p:sp>
        <p:nvSpPr>
          <p:cNvPr id="9"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27 Mar 2019</a:t>
            </a:r>
            <a:endParaRPr lang="en-US" dirty="0">
              <a:latin typeface="Helvetica"/>
              <a:cs typeface="Helvetica"/>
            </a:endParaRPr>
          </a:p>
        </p:txBody>
      </p:sp>
      <p:sp>
        <p:nvSpPr>
          <p:cNvPr id="10"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smtClean="0"/>
              <a:t>Dan Wenman</a:t>
            </a:r>
            <a:endParaRPr lang="en-US" dirty="0"/>
          </a:p>
        </p:txBody>
      </p:sp>
      <p:sp>
        <p:nvSpPr>
          <p:cNvPr id="12"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3" name="Content Placeholder 2"/>
          <p:cNvSpPr>
            <a:spLocks noGrp="1"/>
          </p:cNvSpPr>
          <p:nvPr>
            <p:ph idx="16"/>
          </p:nvPr>
        </p:nvSpPr>
        <p:spPr>
          <a:xfrm>
            <a:off x="470059" y="1206941"/>
            <a:ext cx="3004665" cy="404697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45480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4025" y="1227137"/>
            <a:ext cx="8229600" cy="4487650"/>
          </a:xfrm>
          <a:prstGeom prst="rect">
            <a:avLst/>
          </a:prstGeom>
        </p:spPr>
        <p:txBody>
          <a:bodyPr lIns="0" rIns="0"/>
          <a:lstStyle>
            <a:lvl1pPr marL="0" indent="0">
              <a:buNone/>
              <a:defRPr sz="3200">
                <a:solidFill>
                  <a:srgbClr val="3C5A77"/>
                </a:solidFill>
                <a:latin typeface="Helvetic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Text Placeholder 2"/>
          <p:cNvSpPr>
            <a:spLocks noGrp="1"/>
          </p:cNvSpPr>
          <p:nvPr>
            <p:ph type="body" idx="11"/>
          </p:nvPr>
        </p:nvSpPr>
        <p:spPr>
          <a:xfrm>
            <a:off x="457204" y="5839748"/>
            <a:ext cx="8229596" cy="439738"/>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 name="Title 1"/>
          <p:cNvSpPr>
            <a:spLocks noGrp="1"/>
          </p:cNvSpPr>
          <p:nvPr>
            <p:ph type="title"/>
          </p:nvPr>
        </p:nvSpPr>
        <p:spPr>
          <a:xfrm>
            <a:off x="457204" y="458988"/>
            <a:ext cx="8229600" cy="7019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27 Mar 2019</a:t>
            </a:r>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smtClean="0"/>
              <a:t>Dan Wenman</a:t>
            </a:r>
            <a:endParaRPr lang="en-US" dirty="0"/>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412412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11A51-37D8-4B5A-9EE2-42B7A959D09C}"/>
              </a:ext>
            </a:extLst>
          </p:cNvPr>
          <p:cNvSpPr>
            <a:spLocks noGrp="1"/>
          </p:cNvSpPr>
          <p:nvPr>
            <p:ph type="title"/>
          </p:nvPr>
        </p:nvSpPr>
        <p:spPr>
          <a:xfrm>
            <a:off x="628650" y="365125"/>
            <a:ext cx="7886700" cy="1325563"/>
          </a:xfrm>
          <a:prstGeom prst="rect">
            <a:avLst/>
          </a:prstGeom>
        </p:spPr>
        <p:txBody>
          <a:bodyPr vert="horz" lIns="0" tIns="0" rIns="0" bIns="0" anchor="b" anchorCtr="0"/>
          <a:lstStyle>
            <a:lvl1pPr>
              <a:defRPr lang="en-US" sz="3200" b="1" i="0" baseline="0">
                <a:solidFill>
                  <a:srgbClr val="E95125"/>
                </a:solidFill>
                <a:latin typeface="Helvetica"/>
                <a:cs typeface="Helvetica"/>
              </a:defRPr>
            </a:lvl1pPr>
          </a:lstStyle>
          <a:p>
            <a:pPr lvl="0" algn="l" eaLnBrk="1" hangingPunct="1"/>
            <a:r>
              <a:rPr lang="en-US"/>
              <a:t>Click to edit Master title style</a:t>
            </a:r>
          </a:p>
        </p:txBody>
      </p:sp>
      <p:sp>
        <p:nvSpPr>
          <p:cNvPr id="3" name="Slide Number Placeholder 2">
            <a:extLst>
              <a:ext uri="{FF2B5EF4-FFF2-40B4-BE49-F238E27FC236}">
                <a16:creationId xmlns:a16="http://schemas.microsoft.com/office/drawing/2014/main" id="{DA4AE3D4-52BC-4881-B5EA-0BAAD5DF1508}"/>
              </a:ext>
            </a:extLst>
          </p:cNvPr>
          <p:cNvSpPr>
            <a:spLocks noGrp="1"/>
          </p:cNvSpPr>
          <p:nvPr>
            <p:ph type="sldNum" sz="quarter" idx="10"/>
          </p:nvPr>
        </p:nvSpPr>
        <p:spPr/>
        <p:txBody>
          <a:bodyPr/>
          <a:lstStyle/>
          <a:p>
            <a:pPr>
              <a:defRPr/>
            </a:pPr>
            <a:fld id="{0C39C72E-2A13-EB4D-AD45-6D4E6ACAED8D}" type="slidenum">
              <a:rPr lang="en-US" smtClean="0"/>
              <a:pPr>
                <a:defRPr/>
              </a:pPr>
              <a:t>‹#›</a:t>
            </a:fld>
            <a:endParaRPr lang="en-US" dirty="0"/>
          </a:p>
        </p:txBody>
      </p:sp>
      <p:sp>
        <p:nvSpPr>
          <p:cNvPr id="4" name="Date Placeholder 3">
            <a:extLst>
              <a:ext uri="{FF2B5EF4-FFF2-40B4-BE49-F238E27FC236}">
                <a16:creationId xmlns:a16="http://schemas.microsoft.com/office/drawing/2014/main" id="{83102861-57EA-4242-A91A-179ED8221C26}"/>
              </a:ext>
            </a:extLst>
          </p:cNvPr>
          <p:cNvSpPr>
            <a:spLocks noGrp="1"/>
          </p:cNvSpPr>
          <p:nvPr>
            <p:ph type="dt" sz="half" idx="11"/>
          </p:nvPr>
        </p:nvSpPr>
        <p:spPr/>
        <p:txBody>
          <a:bodyPr/>
          <a:lstStyle/>
          <a:p>
            <a:pPr>
              <a:defRPr/>
            </a:pPr>
            <a:r>
              <a:rPr lang="en-US" dirty="0">
                <a:latin typeface="Helvetica"/>
                <a:cs typeface="Helvetica"/>
              </a:rPr>
              <a:t>Sept, 28, 2018</a:t>
            </a:r>
          </a:p>
        </p:txBody>
      </p:sp>
      <p:sp>
        <p:nvSpPr>
          <p:cNvPr id="5" name="Footer Placeholder 4">
            <a:extLst>
              <a:ext uri="{FF2B5EF4-FFF2-40B4-BE49-F238E27FC236}">
                <a16:creationId xmlns:a16="http://schemas.microsoft.com/office/drawing/2014/main" id="{ADAC1BD5-0058-465C-AB10-5DC2072500C8}"/>
              </a:ext>
            </a:extLst>
          </p:cNvPr>
          <p:cNvSpPr>
            <a:spLocks noGrp="1"/>
          </p:cNvSpPr>
          <p:nvPr>
            <p:ph type="ftr" sz="quarter" idx="12"/>
          </p:nvPr>
        </p:nvSpPr>
        <p:spPr/>
        <p:txBody>
          <a:bodyPr/>
          <a:lstStyle/>
          <a:p>
            <a:pPr>
              <a:defRPr/>
            </a:pPr>
            <a:r>
              <a:rPr lang="de-DE" dirty="0"/>
              <a:t>Ben Stillwell | APA Cooldown Study</a:t>
            </a:r>
            <a:endParaRPr lang="en-US" dirty="0"/>
          </a:p>
        </p:txBody>
      </p:sp>
    </p:spTree>
    <p:extLst>
      <p:ext uri="{BB962C8B-B14F-4D97-AF65-F5344CB8AC3E}">
        <p14:creationId xmlns:p14="http://schemas.microsoft.com/office/powerpoint/2010/main" val="20346612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4.jpeg"/><Relationship Id="rId5" Type="http://schemas.openxmlformats.org/officeDocument/2006/relationships/slideLayout" Target="../slideLayouts/slideLayout6.xml"/><Relationship Id="rId10" Type="http://schemas.openxmlformats.org/officeDocument/2006/relationships/image" Target="../media/image5.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Straight Connector 6"/>
          <p:cNvCxnSpPr/>
          <p:nvPr/>
        </p:nvCxnSpPr>
        <p:spPr>
          <a:xfrm>
            <a:off x="457200" y="5760720"/>
            <a:ext cx="82296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57200" y="472239"/>
            <a:ext cx="82296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323082" y="5953373"/>
            <a:ext cx="1370067" cy="578035"/>
          </a:xfrm>
          <a:prstGeom prst="rect">
            <a:avLst/>
          </a:prstGeom>
        </p:spPr>
      </p:pic>
      <p:grpSp>
        <p:nvGrpSpPr>
          <p:cNvPr id="3" name="Group 2"/>
          <p:cNvGrpSpPr/>
          <p:nvPr/>
        </p:nvGrpSpPr>
        <p:grpSpPr>
          <a:xfrm>
            <a:off x="5095044" y="240226"/>
            <a:ext cx="3598105" cy="199542"/>
            <a:chOff x="5136243" y="672026"/>
            <a:chExt cx="3598105" cy="199542"/>
          </a:xfrm>
        </p:grpSpPr>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136243" y="682088"/>
              <a:ext cx="1690006" cy="189480"/>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6847491" y="672026"/>
              <a:ext cx="1886857" cy="189480"/>
            </a:xfrm>
            <a:prstGeom prst="rect">
              <a:avLst/>
            </a:prstGeom>
          </p:spPr>
        </p:pic>
      </p:grpSp>
      <p:pic>
        <p:nvPicPr>
          <p:cNvPr id="11" name="Picture 10" descr="PSL logo alone"/>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448500" y="5972908"/>
            <a:ext cx="67310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9" r:id="rId1"/>
  </p:sldLayoutIdLst>
  <p:hf hdr="0"/>
  <p:txStyles>
    <p:titleStyle>
      <a:lvl1pPr algn="ctr" defTabSz="457200" rtl="0" eaLnBrk="1" fontAlgn="base" hangingPunct="1">
        <a:spcBef>
          <a:spcPct val="0"/>
        </a:spcBef>
        <a:spcAft>
          <a:spcPct val="0"/>
        </a:spcAft>
        <a:defRPr sz="4400" kern="1200">
          <a:solidFill>
            <a:schemeClr val="tx1"/>
          </a:solidFill>
          <a:latin typeface="+mj-lt"/>
          <a:ea typeface="Geneva" charset="0"/>
          <a:cs typeface="Geneva" charset="0"/>
        </a:defRPr>
      </a:lvl1pPr>
      <a:lvl2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2pPr>
      <a:lvl3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3pPr>
      <a:lvl4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4pPr>
      <a:lvl5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5pPr>
      <a:lvl6pPr marL="4572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27 Mar 2019</a:t>
            </a:r>
            <a:endParaRPr lang="en-US" dirty="0">
              <a:latin typeface="Helvetica"/>
              <a:cs typeface="Helvetica"/>
            </a:endParaRPr>
          </a:p>
        </p:txBody>
      </p:sp>
      <p:sp>
        <p:nvSpPr>
          <p:cNvPr id="5" name="Footer Placeholder 4"/>
          <p:cNvSpPr>
            <a:spLocks noGrp="1"/>
          </p:cNvSpPr>
          <p:nvPr>
            <p:ph type="ftr" sz="quarter" idx="3"/>
          </p:nvPr>
        </p:nvSpPr>
        <p:spPr>
          <a:xfrm>
            <a:off x="1877785" y="6549548"/>
            <a:ext cx="4892514" cy="170720"/>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GB" smtClean="0"/>
              <a:t>Dan Wenman</a:t>
            </a:r>
            <a:endParaRPr lang="en-GB" dirty="0"/>
          </a:p>
        </p:txBody>
      </p:sp>
      <p:sp>
        <p:nvSpPr>
          <p:cNvPr id="6"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cxnSp>
        <p:nvCxnSpPr>
          <p:cNvPr id="7" name="Straight Connector 6"/>
          <p:cNvCxnSpPr/>
          <p:nvPr/>
        </p:nvCxnSpPr>
        <p:spPr>
          <a:xfrm>
            <a:off x="457200" y="6357635"/>
            <a:ext cx="82296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8131175" y="6489520"/>
            <a:ext cx="561974" cy="237098"/>
          </a:xfrm>
          <a:prstGeom prst="rect">
            <a:avLst/>
          </a:prstGeom>
        </p:spPr>
      </p:pic>
      <p:pic>
        <p:nvPicPr>
          <p:cNvPr id="9" name="Picture 10" descr="PSL logo alone"/>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258392" y="6416178"/>
            <a:ext cx="384690" cy="38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4" r:id="rId1"/>
    <p:sldLayoutId id="2147483680" r:id="rId2"/>
    <p:sldLayoutId id="2147483681" r:id="rId3"/>
    <p:sldLayoutId id="2147483682" r:id="rId4"/>
    <p:sldLayoutId id="2147483683" r:id="rId5"/>
    <p:sldLayoutId id="2147483685" r:id="rId6"/>
    <p:sldLayoutId id="2147483686" r:id="rId7"/>
    <p:sldLayoutId id="2147483696" r:id="rId8"/>
  </p:sldLayoutIdLst>
  <p:hf hdr="0"/>
  <p:txStyles>
    <p:titleStyle>
      <a:lvl1pPr algn="ctr" defTabSz="457200" rtl="0" fontAlgn="base">
        <a:spcBef>
          <a:spcPct val="0"/>
        </a:spcBef>
        <a:spcAft>
          <a:spcPct val="0"/>
        </a:spcAft>
        <a:defRPr sz="4400" kern="1200">
          <a:solidFill>
            <a:schemeClr val="tx1"/>
          </a:solidFill>
          <a:latin typeface="+mj-lt"/>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79220" y="6549550"/>
            <a:ext cx="998567" cy="158697"/>
          </a:xfrm>
          <a:prstGeom prst="rect">
            <a:avLst/>
          </a:prstGeom>
        </p:spPr>
        <p:txBody>
          <a:bodyPr lIns="0" tIns="0" rIns="0" bIns="0" anchor="b" anchorCtr="0"/>
          <a:lstStyle>
            <a:lvl1pPr fontAlgn="auto">
              <a:spcBef>
                <a:spcPts val="0"/>
              </a:spcBef>
              <a:spcAft>
                <a:spcPts val="0"/>
              </a:spcAft>
              <a:defRPr sz="900" b="0" i="0" baseline="0" smtClean="0">
                <a:solidFill>
                  <a:srgbClr val="E95125"/>
                </a:solidFill>
                <a:latin typeface="+mn-lt"/>
                <a:ea typeface="+mn-ea"/>
                <a:cs typeface="+mn-cs"/>
              </a:defRPr>
            </a:lvl1pPr>
          </a:lstStyle>
          <a:p>
            <a:pPr>
              <a:defRPr/>
            </a:pPr>
            <a:r>
              <a:rPr lang="en-US" smtClean="0">
                <a:latin typeface="Helvetica"/>
                <a:cs typeface="Helvetica"/>
              </a:rPr>
              <a:t>27 Mar 2019</a:t>
            </a:r>
            <a:endParaRPr lang="en-US" dirty="0">
              <a:latin typeface="Helvetica"/>
              <a:cs typeface="Helvetica"/>
            </a:endParaRPr>
          </a:p>
        </p:txBody>
      </p:sp>
      <p:sp>
        <p:nvSpPr>
          <p:cNvPr id="5" name="Footer Placeholder 4"/>
          <p:cNvSpPr>
            <a:spLocks noGrp="1"/>
          </p:cNvSpPr>
          <p:nvPr>
            <p:ph type="ftr" sz="quarter" idx="3"/>
          </p:nvPr>
        </p:nvSpPr>
        <p:spPr>
          <a:xfrm>
            <a:off x="1877785" y="6549548"/>
            <a:ext cx="4892514" cy="170720"/>
          </a:xfrm>
          <a:prstGeom prst="rect">
            <a:avLst/>
          </a:prstGeom>
        </p:spPr>
        <p:txBody>
          <a:bodyPr lIns="0" tIns="0" rIns="0" bIns="0" anchor="b" anchorCtr="0"/>
          <a:lstStyle>
            <a:lvl1pPr fontAlgn="auto">
              <a:spcBef>
                <a:spcPts val="0"/>
              </a:spcBef>
              <a:spcAft>
                <a:spcPts val="0"/>
              </a:spcAft>
              <a:defRPr sz="900" b="0" i="0" baseline="0" dirty="0">
                <a:solidFill>
                  <a:srgbClr val="E95125"/>
                </a:solidFill>
                <a:latin typeface="Helvetica"/>
                <a:ea typeface="+mn-ea"/>
                <a:cs typeface="Helvetica"/>
              </a:defRPr>
            </a:lvl1pPr>
          </a:lstStyle>
          <a:p>
            <a:pPr>
              <a:defRPr/>
            </a:pPr>
            <a:r>
              <a:rPr lang="en-GB" smtClean="0"/>
              <a:t>Dan Wenman</a:t>
            </a:r>
            <a:endParaRPr lang="en-GB"/>
          </a:p>
        </p:txBody>
      </p:sp>
      <p:sp>
        <p:nvSpPr>
          <p:cNvPr id="6" name="Slide Number Placeholder 5"/>
          <p:cNvSpPr>
            <a:spLocks noGrp="1"/>
          </p:cNvSpPr>
          <p:nvPr>
            <p:ph type="sldNum" sz="quarter" idx="4"/>
          </p:nvPr>
        </p:nvSpPr>
        <p:spPr>
          <a:xfrm>
            <a:off x="454026" y="6549550"/>
            <a:ext cx="425194" cy="158697"/>
          </a:xfrm>
          <a:prstGeom prst="rect">
            <a:avLst/>
          </a:prstGeom>
        </p:spPr>
        <p:txBody>
          <a:bodyPr lIns="0" tIns="0" rIns="0" bIns="0" anchor="b" anchorCtr="0"/>
          <a:lstStyle>
            <a:lvl1pPr fontAlgn="auto">
              <a:spcBef>
                <a:spcPts val="0"/>
              </a:spcBef>
              <a:spcAft>
                <a:spcPts val="0"/>
              </a:spcAft>
              <a:defRPr sz="900" b="1" i="0" baseline="0" smtClean="0">
                <a:solidFill>
                  <a:srgbClr val="E95125"/>
                </a:solidFill>
                <a:latin typeface="Helvetica"/>
                <a:ea typeface="+mn-ea"/>
                <a:cs typeface="Helvetica"/>
              </a:defRPr>
            </a:lvl1pPr>
          </a:lstStyle>
          <a:p>
            <a:pPr>
              <a:defRPr/>
            </a:pPr>
            <a:fld id="{0C39C72E-2A13-EB4D-AD45-6D4E6ACAED8D}" type="slidenum">
              <a:rPr lang="en-US"/>
              <a:pPr>
                <a:defRPr/>
              </a:pPr>
              <a:t>‹#›</a:t>
            </a:fld>
            <a:endParaRPr lang="en-US" dirty="0"/>
          </a:p>
        </p:txBody>
      </p:sp>
      <p:cxnSp>
        <p:nvCxnSpPr>
          <p:cNvPr id="7" name="Straight Connector 6"/>
          <p:cNvCxnSpPr/>
          <p:nvPr/>
        </p:nvCxnSpPr>
        <p:spPr>
          <a:xfrm>
            <a:off x="457200" y="6357635"/>
            <a:ext cx="82296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a:off x="8131176" y="6489520"/>
            <a:ext cx="561974" cy="237098"/>
          </a:xfrm>
          <a:prstGeom prst="rect">
            <a:avLst/>
          </a:prstGeom>
        </p:spPr>
      </p:pic>
    </p:spTree>
    <p:extLst>
      <p:ext uri="{BB962C8B-B14F-4D97-AF65-F5344CB8AC3E}">
        <p14:creationId xmlns:p14="http://schemas.microsoft.com/office/powerpoint/2010/main" val="377169457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Lst>
  <p:hf hdr="0"/>
  <p:txStyles>
    <p:titleStyle>
      <a:lvl1pPr algn="ctr" defTabSz="342900" rtl="0" fontAlgn="base">
        <a:spcBef>
          <a:spcPct val="0"/>
        </a:spcBef>
        <a:spcAft>
          <a:spcPct val="0"/>
        </a:spcAft>
        <a:defRPr sz="3300" kern="1200">
          <a:solidFill>
            <a:schemeClr val="tx1"/>
          </a:solidFill>
          <a:latin typeface="+mj-lt"/>
          <a:ea typeface="Geneva" charset="0"/>
          <a:cs typeface="Geneva" charset="0"/>
        </a:defRPr>
      </a:lvl1pPr>
      <a:lvl2pPr algn="ctr" defTabSz="342900" rtl="0" fontAlgn="base">
        <a:spcBef>
          <a:spcPct val="0"/>
        </a:spcBef>
        <a:spcAft>
          <a:spcPct val="0"/>
        </a:spcAft>
        <a:defRPr sz="3300">
          <a:solidFill>
            <a:schemeClr val="tx1"/>
          </a:solidFill>
          <a:latin typeface="Calibri" charset="0"/>
          <a:ea typeface="Geneva" charset="0"/>
          <a:cs typeface="Geneva" charset="0"/>
        </a:defRPr>
      </a:lvl2pPr>
      <a:lvl3pPr algn="ctr" defTabSz="342900" rtl="0" fontAlgn="base">
        <a:spcBef>
          <a:spcPct val="0"/>
        </a:spcBef>
        <a:spcAft>
          <a:spcPct val="0"/>
        </a:spcAft>
        <a:defRPr sz="3300">
          <a:solidFill>
            <a:schemeClr val="tx1"/>
          </a:solidFill>
          <a:latin typeface="Calibri" charset="0"/>
          <a:ea typeface="Geneva" charset="0"/>
          <a:cs typeface="Geneva" charset="0"/>
        </a:defRPr>
      </a:lvl3pPr>
      <a:lvl4pPr algn="ctr" defTabSz="342900" rtl="0" fontAlgn="base">
        <a:spcBef>
          <a:spcPct val="0"/>
        </a:spcBef>
        <a:spcAft>
          <a:spcPct val="0"/>
        </a:spcAft>
        <a:defRPr sz="3300">
          <a:solidFill>
            <a:schemeClr val="tx1"/>
          </a:solidFill>
          <a:latin typeface="Calibri" charset="0"/>
          <a:ea typeface="Geneva" charset="0"/>
          <a:cs typeface="Geneva" charset="0"/>
        </a:defRPr>
      </a:lvl4pPr>
      <a:lvl5pPr algn="ctr" defTabSz="342900" rtl="0" fontAlgn="base">
        <a:spcBef>
          <a:spcPct val="0"/>
        </a:spcBef>
        <a:spcAft>
          <a:spcPct val="0"/>
        </a:spcAft>
        <a:defRPr sz="3300">
          <a:solidFill>
            <a:schemeClr val="tx1"/>
          </a:solidFill>
          <a:latin typeface="Calibri" charset="0"/>
          <a:ea typeface="Geneva" charset="0"/>
          <a:cs typeface="Geneva" charset="0"/>
        </a:defRPr>
      </a:lvl5pPr>
      <a:lvl6pPr marL="342900" algn="ctr" defTabSz="342900" rtl="0" fontAlgn="base">
        <a:spcBef>
          <a:spcPct val="0"/>
        </a:spcBef>
        <a:spcAft>
          <a:spcPct val="0"/>
        </a:spcAft>
        <a:defRPr sz="3300">
          <a:solidFill>
            <a:schemeClr val="tx1"/>
          </a:solidFill>
          <a:latin typeface="Calibri" charset="0"/>
          <a:ea typeface="Geneva" charset="0"/>
          <a:cs typeface="Geneva" charset="0"/>
        </a:defRPr>
      </a:lvl6pPr>
      <a:lvl7pPr marL="685800" algn="ctr" defTabSz="342900" rtl="0" fontAlgn="base">
        <a:spcBef>
          <a:spcPct val="0"/>
        </a:spcBef>
        <a:spcAft>
          <a:spcPct val="0"/>
        </a:spcAft>
        <a:defRPr sz="3300">
          <a:solidFill>
            <a:schemeClr val="tx1"/>
          </a:solidFill>
          <a:latin typeface="Calibri" charset="0"/>
          <a:ea typeface="Geneva" charset="0"/>
          <a:cs typeface="Geneva" charset="0"/>
        </a:defRPr>
      </a:lvl7pPr>
      <a:lvl8pPr marL="1028700" algn="ctr" defTabSz="342900" rtl="0" fontAlgn="base">
        <a:spcBef>
          <a:spcPct val="0"/>
        </a:spcBef>
        <a:spcAft>
          <a:spcPct val="0"/>
        </a:spcAft>
        <a:defRPr sz="3300">
          <a:solidFill>
            <a:schemeClr val="tx1"/>
          </a:solidFill>
          <a:latin typeface="Calibri" charset="0"/>
          <a:ea typeface="Geneva" charset="0"/>
          <a:cs typeface="Geneva" charset="0"/>
        </a:defRPr>
      </a:lvl8pPr>
      <a:lvl9pPr marL="1371600" algn="ctr" defTabSz="342900" rtl="0" fontAlgn="base">
        <a:spcBef>
          <a:spcPct val="0"/>
        </a:spcBef>
        <a:spcAft>
          <a:spcPct val="0"/>
        </a:spcAft>
        <a:defRPr sz="3300">
          <a:solidFill>
            <a:schemeClr val="tx1"/>
          </a:solidFill>
          <a:latin typeface="Calibri" charset="0"/>
          <a:ea typeface="Geneva" charset="0"/>
          <a:cs typeface="Geneva" charset="0"/>
        </a:defRPr>
      </a:lvl9pPr>
    </p:titleStyle>
    <p:bodyStyle>
      <a:lvl1pPr marL="257175" indent="-257175" algn="l" defTabSz="342900" rtl="0" fontAlgn="base">
        <a:spcBef>
          <a:spcPct val="20000"/>
        </a:spcBef>
        <a:spcAft>
          <a:spcPct val="0"/>
        </a:spcAft>
        <a:buFont typeface="Arial" charset="0"/>
        <a:buChar char="•"/>
        <a:defRPr sz="2400" kern="1200">
          <a:solidFill>
            <a:schemeClr val="tx1"/>
          </a:solidFill>
          <a:latin typeface="+mn-lt"/>
          <a:ea typeface="Geneva" charset="0"/>
          <a:cs typeface="Geneva" charset="0"/>
        </a:defRPr>
      </a:lvl1pPr>
      <a:lvl2pPr marL="557213" indent="-214313" algn="l" defTabSz="342900" rtl="0" fontAlgn="base">
        <a:spcBef>
          <a:spcPct val="20000"/>
        </a:spcBef>
        <a:spcAft>
          <a:spcPct val="0"/>
        </a:spcAft>
        <a:buFont typeface="Arial" charset="0"/>
        <a:buChar char="–"/>
        <a:defRPr sz="2100" kern="1200">
          <a:solidFill>
            <a:schemeClr val="tx1"/>
          </a:solidFill>
          <a:latin typeface="+mn-lt"/>
          <a:ea typeface="Geneva" charset="0"/>
          <a:cs typeface="+mn-cs"/>
        </a:defRPr>
      </a:lvl2pPr>
      <a:lvl3pPr marL="857250" indent="-171450" algn="l" defTabSz="342900" rtl="0" fontAlgn="base">
        <a:spcBef>
          <a:spcPct val="20000"/>
        </a:spcBef>
        <a:spcAft>
          <a:spcPct val="0"/>
        </a:spcAft>
        <a:buFont typeface="Arial" charset="0"/>
        <a:buChar char="•"/>
        <a:defRPr sz="1800" kern="1200">
          <a:solidFill>
            <a:schemeClr val="tx1"/>
          </a:solidFill>
          <a:latin typeface="+mn-lt"/>
          <a:ea typeface="Geneva" charset="0"/>
          <a:cs typeface="+mn-cs"/>
        </a:defRPr>
      </a:lvl3pPr>
      <a:lvl4pPr marL="1200150" indent="-171450" algn="l" defTabSz="342900" rtl="0" fontAlgn="base">
        <a:spcBef>
          <a:spcPct val="20000"/>
        </a:spcBef>
        <a:spcAft>
          <a:spcPct val="0"/>
        </a:spcAft>
        <a:buFont typeface="Arial" charset="0"/>
        <a:buChar char="–"/>
        <a:defRPr sz="1500" kern="1200">
          <a:solidFill>
            <a:schemeClr val="tx1"/>
          </a:solidFill>
          <a:latin typeface="+mn-lt"/>
          <a:ea typeface="Geneva" charset="0"/>
          <a:cs typeface="+mn-cs"/>
        </a:defRPr>
      </a:lvl4pPr>
      <a:lvl5pPr marL="1543050" indent="-171450" algn="l" defTabSz="342900" rtl="0" fontAlgn="base">
        <a:spcBef>
          <a:spcPct val="20000"/>
        </a:spcBef>
        <a:spcAft>
          <a:spcPct val="0"/>
        </a:spcAft>
        <a:buFont typeface="Arial" charset="0"/>
        <a:buChar char="»"/>
        <a:defRPr sz="1500" kern="1200">
          <a:solidFill>
            <a:schemeClr val="tx1"/>
          </a:solidFill>
          <a:latin typeface="+mn-lt"/>
          <a:ea typeface="Geneva"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cxnSp>
        <p:nvCxnSpPr>
          <p:cNvPr id="7" name="Straight Connector 6"/>
          <p:cNvCxnSpPr/>
          <p:nvPr/>
        </p:nvCxnSpPr>
        <p:spPr>
          <a:xfrm>
            <a:off x="457200" y="6357635"/>
            <a:ext cx="82296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8131175" y="6489520"/>
            <a:ext cx="561974" cy="237098"/>
          </a:xfrm>
          <a:prstGeom prst="rect">
            <a:avLst/>
          </a:prstGeom>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871729" y="6503067"/>
            <a:ext cx="1091822" cy="219456"/>
          </a:xfrm>
          <a:prstGeom prst="rect">
            <a:avLst/>
          </a:prstGeom>
        </p:spPr>
      </p:pic>
      <p:sp>
        <p:nvSpPr>
          <p:cNvPr id="9"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dirty="0">
                <a:latin typeface="Helvetica"/>
                <a:cs typeface="Helvetica"/>
              </a:rPr>
              <a:t>Sept, 28, 2018</a:t>
            </a:r>
          </a:p>
        </p:txBody>
      </p:sp>
      <p:sp>
        <p:nvSpPr>
          <p:cNvPr id="10" name="Footer Placeholder 4"/>
          <p:cNvSpPr>
            <a:spLocks noGrp="1"/>
          </p:cNvSpPr>
          <p:nvPr>
            <p:ph type="ftr" sz="quarter" idx="3"/>
          </p:nvPr>
        </p:nvSpPr>
        <p:spPr>
          <a:xfrm>
            <a:off x="2394169"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dirty="0"/>
              <a:t>Ben Stillwell | APA Cooldown Study</a:t>
            </a:r>
            <a:endParaRPr lang="en-US" dirty="0"/>
          </a:p>
        </p:txBody>
      </p:sp>
    </p:spTree>
    <p:extLst>
      <p:ext uri="{BB962C8B-B14F-4D97-AF65-F5344CB8AC3E}">
        <p14:creationId xmlns:p14="http://schemas.microsoft.com/office/powerpoint/2010/main" val="312669780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hf hdr="0"/>
  <p:txStyles>
    <p:titleStyle>
      <a:lvl1pPr algn="ctr" defTabSz="457200" rtl="0" fontAlgn="base">
        <a:spcBef>
          <a:spcPct val="0"/>
        </a:spcBef>
        <a:spcAft>
          <a:spcPct val="0"/>
        </a:spcAft>
        <a:defRPr sz="4400" kern="1200">
          <a:solidFill>
            <a:schemeClr val="tx1"/>
          </a:solidFill>
          <a:latin typeface="+mj-lt"/>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Engineering Analysis</a:t>
            </a:r>
            <a:endParaRPr lang="en-GB" dirty="0"/>
          </a:p>
        </p:txBody>
      </p:sp>
      <p:sp>
        <p:nvSpPr>
          <p:cNvPr id="3" name="Text Placeholder 2"/>
          <p:cNvSpPr>
            <a:spLocks noGrp="1"/>
          </p:cNvSpPr>
          <p:nvPr>
            <p:ph type="body" sz="quarter" idx="10"/>
          </p:nvPr>
        </p:nvSpPr>
        <p:spPr/>
        <p:txBody>
          <a:bodyPr/>
          <a:lstStyle/>
          <a:p>
            <a:r>
              <a:rPr lang="en-GB" dirty="0" smtClean="0"/>
              <a:t>Dan Wenman</a:t>
            </a:r>
          </a:p>
          <a:p>
            <a:r>
              <a:rPr lang="en-GB" dirty="0" smtClean="0"/>
              <a:t>DUNE PDR: APA Review</a:t>
            </a:r>
          </a:p>
          <a:p>
            <a:r>
              <a:rPr lang="en-GB" dirty="0" smtClean="0"/>
              <a:t>March 27, 2019</a:t>
            </a:r>
          </a:p>
        </p:txBody>
      </p:sp>
    </p:spTree>
    <p:extLst>
      <p:ext uri="{BB962C8B-B14F-4D97-AF65-F5344CB8AC3E}">
        <p14:creationId xmlns:p14="http://schemas.microsoft.com/office/powerpoint/2010/main" val="1741762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4400" dirty="0" smtClean="0"/>
              <a:t>APA Frame Analysis - Loading</a:t>
            </a:r>
            <a:endParaRPr lang="en-GB" sz="44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27 Mar 2019</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10</a:t>
            </a:fld>
            <a:endParaRPr lang="en-US" dirty="0"/>
          </a:p>
        </p:txBody>
      </p:sp>
      <p:sp>
        <p:nvSpPr>
          <p:cNvPr id="2" name="Content Placeholder 1"/>
          <p:cNvSpPr>
            <a:spLocks noGrp="1"/>
          </p:cNvSpPr>
          <p:nvPr>
            <p:ph idx="11"/>
          </p:nvPr>
        </p:nvSpPr>
        <p:spPr>
          <a:xfrm>
            <a:off x="454030" y="1207770"/>
            <a:ext cx="1831970" cy="621030"/>
          </a:xfrm>
        </p:spPr>
        <p:txBody>
          <a:bodyPr>
            <a:normAutofit fontScale="70000" lnSpcReduction="20000"/>
          </a:bodyPr>
          <a:lstStyle/>
          <a:p>
            <a:r>
              <a:rPr lang="en-US" sz="2000" dirty="0" smtClean="0"/>
              <a:t>Masses and mass contingency</a:t>
            </a:r>
          </a:p>
          <a:p>
            <a:pPr marL="0" indent="0">
              <a:buNone/>
            </a:pPr>
            <a:endParaRPr lang="en-US" sz="2000" dirty="0" smtClean="0"/>
          </a:p>
        </p:txBody>
      </p:sp>
      <p:pic>
        <p:nvPicPr>
          <p:cNvPr id="5" name="Picture 4"/>
          <p:cNvPicPr>
            <a:picLocks noChangeAspect="1"/>
          </p:cNvPicPr>
          <p:nvPr/>
        </p:nvPicPr>
        <p:blipFill rotWithShape="1">
          <a:blip r:embed="rId2"/>
          <a:srcRect l="33667" t="21466" r="20250" b="7199"/>
          <a:stretch/>
        </p:blipFill>
        <p:spPr>
          <a:xfrm>
            <a:off x="2368328" y="978496"/>
            <a:ext cx="5471222" cy="5293135"/>
          </a:xfrm>
          <a:prstGeom prst="rect">
            <a:avLst/>
          </a:prstGeom>
        </p:spPr>
      </p:pic>
    </p:spTree>
    <p:extLst>
      <p:ext uri="{BB962C8B-B14F-4D97-AF65-F5344CB8AC3E}">
        <p14:creationId xmlns:p14="http://schemas.microsoft.com/office/powerpoint/2010/main" val="785503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3499" t="40800" r="24668" b="25067"/>
          <a:stretch/>
        </p:blipFill>
        <p:spPr>
          <a:xfrm>
            <a:off x="313697" y="1239256"/>
            <a:ext cx="6711943" cy="3422824"/>
          </a:xfrm>
          <a:prstGeom prst="rect">
            <a:avLst/>
          </a:prstGeom>
        </p:spPr>
      </p:pic>
      <p:sp>
        <p:nvSpPr>
          <p:cNvPr id="4" name="Title 3"/>
          <p:cNvSpPr>
            <a:spLocks noGrp="1"/>
          </p:cNvSpPr>
          <p:nvPr>
            <p:ph type="title"/>
          </p:nvPr>
        </p:nvSpPr>
        <p:spPr/>
        <p:txBody>
          <a:bodyPr>
            <a:normAutofit fontScale="90000"/>
          </a:bodyPr>
          <a:lstStyle/>
          <a:p>
            <a:r>
              <a:rPr lang="en-GB" sz="4400" dirty="0" smtClean="0"/>
              <a:t>APA Frame Analysis - Loading</a:t>
            </a:r>
            <a:endParaRPr lang="en-GB" sz="44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27 Mar 2019</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11</a:t>
            </a:fld>
            <a:endParaRPr lang="en-US" dirty="0"/>
          </a:p>
        </p:txBody>
      </p:sp>
      <p:sp>
        <p:nvSpPr>
          <p:cNvPr id="2" name="Content Placeholder 1"/>
          <p:cNvSpPr>
            <a:spLocks noGrp="1"/>
          </p:cNvSpPr>
          <p:nvPr>
            <p:ph idx="11"/>
          </p:nvPr>
        </p:nvSpPr>
        <p:spPr/>
        <p:txBody>
          <a:bodyPr>
            <a:normAutofit/>
          </a:bodyPr>
          <a:lstStyle/>
          <a:p>
            <a:r>
              <a:rPr lang="en-US" sz="2000" dirty="0" smtClean="0"/>
              <a:t>Application of distributed masses carried by the frame</a:t>
            </a:r>
            <a:endParaRPr lang="en-US" sz="1800" dirty="0" smtClean="0"/>
          </a:p>
          <a:p>
            <a:pPr marL="0" indent="0">
              <a:buNone/>
            </a:pPr>
            <a:endParaRPr lang="en-US" sz="2000" dirty="0" smtClean="0"/>
          </a:p>
        </p:txBody>
      </p:sp>
      <p:sp>
        <p:nvSpPr>
          <p:cNvPr id="8" name="TextBox 7"/>
          <p:cNvSpPr txBox="1"/>
          <p:nvPr/>
        </p:nvSpPr>
        <p:spPr>
          <a:xfrm>
            <a:off x="313697" y="4376383"/>
            <a:ext cx="7790811" cy="2031325"/>
          </a:xfrm>
          <a:prstGeom prst="rect">
            <a:avLst/>
          </a:prstGeom>
          <a:noFill/>
        </p:spPr>
        <p:txBody>
          <a:bodyPr wrap="square" rtlCol="0">
            <a:spAutoFit/>
          </a:bodyPr>
          <a:lstStyle/>
          <a:p>
            <a:r>
              <a:rPr lang="en-US" dirty="0" smtClean="0"/>
              <a:t>As the APA is manufactured components are mounted to the frame.  The masses of these components are assigned to the frame members as a distributed mass.</a:t>
            </a:r>
          </a:p>
          <a:p>
            <a:r>
              <a:rPr lang="en-US" dirty="0" smtClean="0"/>
              <a:t>The FEA model applies gravity in the appropriate direction to convert the distributed load applied in the appropriate direction</a:t>
            </a:r>
          </a:p>
          <a:p>
            <a:pPr marL="342900" indent="-342900">
              <a:buFont typeface="+mj-lt"/>
              <a:buAutoNum type="arabicPeriod"/>
            </a:pPr>
            <a:r>
              <a:rPr lang="en-US" dirty="0" smtClean="0"/>
              <a:t>APA with four wire loads</a:t>
            </a:r>
          </a:p>
          <a:p>
            <a:pPr marL="342900" indent="-342900">
              <a:buFont typeface="+mj-lt"/>
              <a:buAutoNum type="arabicPeriod"/>
            </a:pPr>
            <a:r>
              <a:rPr lang="en-US" dirty="0" smtClean="0"/>
              <a:t>Integrated APA</a:t>
            </a:r>
          </a:p>
          <a:p>
            <a:pPr marL="342900" indent="-342900">
              <a:buFont typeface="+mj-lt"/>
              <a:buAutoNum type="arabicPeriod"/>
            </a:pPr>
            <a:r>
              <a:rPr lang="en-US" dirty="0" smtClean="0"/>
              <a:t>The APA protection</a:t>
            </a:r>
            <a:endParaRPr lang="en-US" dirty="0"/>
          </a:p>
        </p:txBody>
      </p:sp>
    </p:spTree>
    <p:extLst>
      <p:ext uri="{BB962C8B-B14F-4D97-AF65-F5344CB8AC3E}">
        <p14:creationId xmlns:p14="http://schemas.microsoft.com/office/powerpoint/2010/main" val="1914716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4400" dirty="0" smtClean="0"/>
              <a:t>APA Frame Analysis - Loading</a:t>
            </a:r>
            <a:endParaRPr lang="en-GB" sz="44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27 Mar 2019</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12</a:t>
            </a:fld>
            <a:endParaRPr lang="en-US" dirty="0"/>
          </a:p>
        </p:txBody>
      </p:sp>
      <p:sp>
        <p:nvSpPr>
          <p:cNvPr id="2" name="Content Placeholder 1"/>
          <p:cNvSpPr>
            <a:spLocks noGrp="1"/>
          </p:cNvSpPr>
          <p:nvPr>
            <p:ph idx="11"/>
          </p:nvPr>
        </p:nvSpPr>
        <p:spPr/>
        <p:txBody>
          <a:bodyPr>
            <a:normAutofit/>
          </a:bodyPr>
          <a:lstStyle/>
          <a:p>
            <a:r>
              <a:rPr lang="en-US" sz="2000" dirty="0" smtClean="0"/>
              <a:t>Wire load carried by the frame</a:t>
            </a:r>
          </a:p>
          <a:p>
            <a:endParaRPr lang="en-US" sz="2000" dirty="0" smtClean="0"/>
          </a:p>
        </p:txBody>
      </p:sp>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1782" y="1688465"/>
            <a:ext cx="6020435" cy="3481070"/>
          </a:xfrm>
          <a:prstGeom prst="rect">
            <a:avLst/>
          </a:prstGeom>
          <a:noFill/>
        </p:spPr>
      </p:pic>
      <mc:AlternateContent xmlns:mc="http://schemas.openxmlformats.org/markup-compatibility/2006" xmlns:a14="http://schemas.microsoft.com/office/drawing/2010/main">
        <mc:Choice Requires="a14">
          <p:sp>
            <p:nvSpPr>
              <p:cNvPr id="9" name="Rectangle 8"/>
              <p:cNvSpPr/>
              <p:nvPr/>
            </p:nvSpPr>
            <p:spPr>
              <a:xfrm>
                <a:off x="2164080" y="4848225"/>
                <a:ext cx="4572000" cy="914096"/>
              </a:xfrm>
              <a:prstGeom prst="rect">
                <a:avLst/>
              </a:prstGeom>
            </p:spPr>
            <p:txBody>
              <a:bodyPr>
                <a:spAutoFit/>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𝑓</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𝑤𝑠𝑡</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=14865∗</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𝑝𝑒𝑟</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𝑠𝑖𝑑𝑒</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𝑡𝑢𝑏𝑒</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𝑓</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𝑤h𝑓</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=27031∗</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𝑝𝑒𝑟</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h𝑒𝑎𝑑</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𝑜𝑟</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𝑓𝑜𝑜𝑡</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𝑡𝑢𝑏𝑒</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164080" y="4848225"/>
                <a:ext cx="4572000" cy="914096"/>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70587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4400" dirty="0" smtClean="0"/>
              <a:t>Load cases</a:t>
            </a:r>
            <a:endParaRPr lang="en-GB" sz="44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27 Mar 2019</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13</a:t>
            </a:fld>
            <a:endParaRPr lang="en-US" dirty="0"/>
          </a:p>
        </p:txBody>
      </p:sp>
      <p:sp>
        <p:nvSpPr>
          <p:cNvPr id="2" name="Content Placeholder 1"/>
          <p:cNvSpPr>
            <a:spLocks noGrp="1"/>
          </p:cNvSpPr>
          <p:nvPr>
            <p:ph idx="11"/>
          </p:nvPr>
        </p:nvSpPr>
        <p:spPr/>
        <p:txBody>
          <a:bodyPr>
            <a:normAutofit/>
          </a:bodyPr>
          <a:lstStyle/>
          <a:p>
            <a:r>
              <a:rPr lang="en-US" sz="2000" dirty="0" smtClean="0"/>
              <a:t>APA factory</a:t>
            </a:r>
          </a:p>
          <a:p>
            <a:pPr marL="274638" lvl="1" indent="0">
              <a:buNone/>
            </a:pPr>
            <a:r>
              <a:rPr lang="en-US" sz="1800" dirty="0" smtClean="0"/>
              <a:t>1 Bare frame</a:t>
            </a:r>
          </a:p>
          <a:p>
            <a:pPr marL="274638" lvl="1" indent="0">
              <a:buNone/>
            </a:pPr>
            <a:r>
              <a:rPr lang="en-US" sz="1800" dirty="0" smtClean="0"/>
              <a:t>2-4 APA in the winding machine</a:t>
            </a:r>
          </a:p>
          <a:p>
            <a:r>
              <a:rPr lang="en-US" sz="2000" dirty="0" smtClean="0"/>
              <a:t>ITF (Fully integrated APA with protection)</a:t>
            </a:r>
          </a:p>
          <a:p>
            <a:pPr marL="274638" lvl="1" indent="0">
              <a:buNone/>
            </a:pPr>
            <a:r>
              <a:rPr lang="en-US" sz="1800" dirty="0" smtClean="0"/>
              <a:t>5 &amp; 6 In the process cart on edge and flat</a:t>
            </a:r>
          </a:p>
          <a:p>
            <a:pPr marL="274638" lvl="1" indent="0">
              <a:buNone/>
            </a:pPr>
            <a:r>
              <a:rPr lang="en-US" sz="1800" dirty="0" smtClean="0"/>
              <a:t>7 lifted by the edge lift kit</a:t>
            </a:r>
          </a:p>
          <a:p>
            <a:pPr marL="274638" lvl="1" indent="0">
              <a:buNone/>
            </a:pPr>
            <a:r>
              <a:rPr lang="en-US" sz="1800" dirty="0" smtClean="0"/>
              <a:t>8 Lying flat in the transport frame</a:t>
            </a:r>
          </a:p>
          <a:p>
            <a:r>
              <a:rPr lang="en-US" sz="2000" dirty="0" smtClean="0"/>
              <a:t>Transport and rigging</a:t>
            </a:r>
          </a:p>
          <a:p>
            <a:pPr marL="274638" lvl="1" indent="0">
              <a:buNone/>
            </a:pPr>
            <a:r>
              <a:rPr lang="en-US" sz="1800" dirty="0" smtClean="0"/>
              <a:t>9-11 Fully integrated top APA with protection and yoke in the transport frame at 0, 45 and 90 degrees)</a:t>
            </a:r>
          </a:p>
          <a:p>
            <a:pPr marL="274638" lvl="1" indent="0">
              <a:buNone/>
            </a:pPr>
            <a:r>
              <a:rPr lang="en-US" sz="1800" dirty="0" smtClean="0"/>
              <a:t>12-13 Fully integrated bottom APA with protection and FC support in the transport frame at 0 and 45 degrees)</a:t>
            </a:r>
          </a:p>
        </p:txBody>
      </p:sp>
    </p:spTree>
    <p:extLst>
      <p:ext uri="{BB962C8B-B14F-4D97-AF65-F5344CB8AC3E}">
        <p14:creationId xmlns:p14="http://schemas.microsoft.com/office/powerpoint/2010/main" val="3985817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4400" dirty="0" smtClean="0"/>
              <a:t>Load cases</a:t>
            </a:r>
            <a:endParaRPr lang="en-GB" sz="44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27 Mar 2019</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14</a:t>
            </a:fld>
            <a:endParaRPr lang="en-US" dirty="0"/>
          </a:p>
        </p:txBody>
      </p:sp>
      <p:sp>
        <p:nvSpPr>
          <p:cNvPr id="2" name="Content Placeholder 1"/>
          <p:cNvSpPr>
            <a:spLocks noGrp="1"/>
          </p:cNvSpPr>
          <p:nvPr>
            <p:ph idx="11"/>
          </p:nvPr>
        </p:nvSpPr>
        <p:spPr/>
        <p:txBody>
          <a:bodyPr>
            <a:normAutofit/>
          </a:bodyPr>
          <a:lstStyle/>
          <a:p>
            <a:r>
              <a:rPr lang="en-US" sz="2000" dirty="0" smtClean="0"/>
              <a:t>Installation process</a:t>
            </a:r>
          </a:p>
          <a:p>
            <a:pPr marL="274638" lvl="1" indent="0">
              <a:buNone/>
            </a:pPr>
            <a:r>
              <a:rPr lang="en-US" sz="1800" dirty="0" smtClean="0"/>
              <a:t>13-14 Fully integrated bottom APA with protection supported by M20’s and by head end</a:t>
            </a:r>
          </a:p>
          <a:p>
            <a:pPr marL="274638" lvl="1" indent="0">
              <a:buNone/>
            </a:pPr>
            <a:r>
              <a:rPr lang="en-US" sz="1800" dirty="0"/>
              <a:t>15 Fully integrated top APA with protection </a:t>
            </a:r>
            <a:r>
              <a:rPr lang="en-US" sz="1800" dirty="0" smtClean="0"/>
              <a:t>and bottom end supported by the structural tees</a:t>
            </a:r>
          </a:p>
          <a:p>
            <a:r>
              <a:rPr lang="en-US" sz="2000" dirty="0" smtClean="0"/>
              <a:t>Installed state and cool down</a:t>
            </a:r>
          </a:p>
          <a:p>
            <a:pPr marL="274638" lvl="1" indent="0">
              <a:buNone/>
            </a:pPr>
            <a:r>
              <a:rPr lang="en-US" sz="1800" dirty="0" smtClean="0"/>
              <a:t>17 Fully integrated bottom APA with head end down supporting the FC</a:t>
            </a:r>
          </a:p>
          <a:p>
            <a:pPr marL="274638" lvl="1" indent="0">
              <a:buNone/>
            </a:pPr>
            <a:r>
              <a:rPr lang="en-US" sz="1800" dirty="0" smtClean="0"/>
              <a:t>18 Fully integrated top APA with bottom APA, FC, CE and CE cables</a:t>
            </a:r>
          </a:p>
          <a:p>
            <a:pPr marL="274638" lvl="1" indent="0">
              <a:buNone/>
            </a:pPr>
            <a:r>
              <a:rPr lang="en-US" sz="1800" dirty="0" smtClean="0"/>
              <a:t>19 APA pair with maximum spatial temperature gradient</a:t>
            </a:r>
          </a:p>
          <a:p>
            <a:pPr marL="274638" lvl="1" indent="0">
              <a:buNone/>
            </a:pPr>
            <a:r>
              <a:rPr lang="en-US" sz="1800" dirty="0" smtClean="0"/>
              <a:t>20 Transient thermal case on fully integrated APA pair</a:t>
            </a:r>
          </a:p>
          <a:p>
            <a:pPr marL="274638" lvl="1" indent="0">
              <a:buNone/>
            </a:pPr>
            <a:endParaRPr lang="en-US" sz="2000" dirty="0" smtClean="0"/>
          </a:p>
        </p:txBody>
      </p:sp>
    </p:spTree>
    <p:extLst>
      <p:ext uri="{BB962C8B-B14F-4D97-AF65-F5344CB8AC3E}">
        <p14:creationId xmlns:p14="http://schemas.microsoft.com/office/powerpoint/2010/main" val="3878320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4400" dirty="0" smtClean="0"/>
              <a:t>FEA model</a:t>
            </a:r>
            <a:endParaRPr lang="en-GB" sz="44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27 Mar 2019</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15</a:t>
            </a:fld>
            <a:endParaRPr lang="en-US" dirty="0"/>
          </a:p>
        </p:txBody>
      </p:sp>
      <p:sp>
        <p:nvSpPr>
          <p:cNvPr id="2" name="Content Placeholder 1"/>
          <p:cNvSpPr>
            <a:spLocks noGrp="1"/>
          </p:cNvSpPr>
          <p:nvPr>
            <p:ph idx="11"/>
          </p:nvPr>
        </p:nvSpPr>
        <p:spPr/>
        <p:txBody>
          <a:bodyPr>
            <a:normAutofit/>
          </a:bodyPr>
          <a:lstStyle/>
          <a:p>
            <a:r>
              <a:rPr lang="en-US" sz="2000" dirty="0" smtClean="0"/>
              <a:t>A 3D representative model was built and Finite Element Analysis (FEA) was used to evaluate the frame. </a:t>
            </a:r>
          </a:p>
          <a:p>
            <a:r>
              <a:rPr lang="en-US" sz="2000" dirty="0" smtClean="0"/>
              <a:t>Primary software was SolidWorks Simulation. (Independent verification was done in ANSYS</a:t>
            </a:r>
            <a:r>
              <a:rPr lang="en-US" sz="2000" dirty="0" smtClean="0"/>
              <a:t>).</a:t>
            </a:r>
            <a:endParaRPr lang="en-US" sz="2000" dirty="0" smtClean="0"/>
          </a:p>
          <a:p>
            <a:r>
              <a:rPr lang="en-US" sz="2000" dirty="0" smtClean="0"/>
              <a:t>Quadratic tetrahedral elements were </a:t>
            </a:r>
            <a:r>
              <a:rPr lang="en-US" sz="2000" dirty="0" smtClean="0"/>
              <a:t>used.</a:t>
            </a:r>
            <a:endParaRPr lang="en-US" sz="2000" dirty="0" smtClean="0"/>
          </a:p>
          <a:p>
            <a:r>
              <a:rPr lang="en-US" sz="2000" dirty="0" smtClean="0"/>
              <a:t>Stresses </a:t>
            </a:r>
            <a:r>
              <a:rPr lang="en-US" sz="2000" dirty="0"/>
              <a:t>in </a:t>
            </a:r>
            <a:r>
              <a:rPr lang="en-US" sz="2000" dirty="0" smtClean="0"/>
              <a:t>frame members were calculated by FEA</a:t>
            </a:r>
          </a:p>
          <a:p>
            <a:r>
              <a:rPr lang="en-US" sz="2000" dirty="0" smtClean="0"/>
              <a:t>Stresses in and near welds were calculated by FEA and used as reference</a:t>
            </a:r>
          </a:p>
          <a:p>
            <a:r>
              <a:rPr lang="en-US" sz="2000" dirty="0" smtClean="0"/>
              <a:t>Forces </a:t>
            </a:r>
            <a:r>
              <a:rPr lang="en-US" sz="2000" dirty="0"/>
              <a:t>and moments on the </a:t>
            </a:r>
            <a:r>
              <a:rPr lang="en-US" sz="2000" dirty="0" smtClean="0"/>
              <a:t>joints were calculated </a:t>
            </a:r>
            <a:r>
              <a:rPr lang="en-US" sz="2000" dirty="0" smtClean="0"/>
              <a:t>for </a:t>
            </a:r>
            <a:r>
              <a:rPr lang="en-US" sz="2000" dirty="0" smtClean="0"/>
              <a:t>use in code calculations.</a:t>
            </a:r>
            <a:endParaRPr lang="en-US" sz="2000" dirty="0"/>
          </a:p>
          <a:p>
            <a:pPr marL="0" indent="0">
              <a:buNone/>
            </a:pPr>
            <a:endParaRPr lang="en-US" sz="2000" dirty="0" smtClean="0"/>
          </a:p>
          <a:p>
            <a:endParaRPr lang="en-US" sz="2000" dirty="0" smtClean="0"/>
          </a:p>
        </p:txBody>
      </p:sp>
    </p:spTree>
    <p:extLst>
      <p:ext uri="{BB962C8B-B14F-4D97-AF65-F5344CB8AC3E}">
        <p14:creationId xmlns:p14="http://schemas.microsoft.com/office/powerpoint/2010/main" val="35046967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4400" dirty="0" smtClean="0"/>
              <a:t>Analysis of welded connections</a:t>
            </a:r>
            <a:endParaRPr lang="en-GB" sz="44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27 Mar 2019</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16</a:t>
            </a:fld>
            <a:endParaRPr lang="en-US" dirty="0"/>
          </a:p>
        </p:txBody>
      </p:sp>
      <p:sp>
        <p:nvSpPr>
          <p:cNvPr id="2" name="Content Placeholder 1"/>
          <p:cNvSpPr>
            <a:spLocks noGrp="1"/>
          </p:cNvSpPr>
          <p:nvPr>
            <p:ph idx="11"/>
          </p:nvPr>
        </p:nvSpPr>
        <p:spPr>
          <a:xfrm>
            <a:off x="454029" y="1207770"/>
            <a:ext cx="5510043" cy="5070302"/>
          </a:xfrm>
        </p:spPr>
        <p:txBody>
          <a:bodyPr>
            <a:normAutofit/>
          </a:bodyPr>
          <a:lstStyle/>
          <a:p>
            <a:r>
              <a:rPr lang="en-US" sz="2000" dirty="0" smtClean="0"/>
              <a:t>The weld joints are identified and reported by their joint location.</a:t>
            </a:r>
          </a:p>
          <a:p>
            <a:r>
              <a:rPr lang="en-US" sz="2000" dirty="0" smtClean="0"/>
              <a:t>There are four different types of welds</a:t>
            </a:r>
          </a:p>
          <a:p>
            <a:pPr marL="617538" lvl="1" indent="-342900">
              <a:buFont typeface="+mj-lt"/>
              <a:buAutoNum type="arabicPeriod"/>
            </a:pPr>
            <a:r>
              <a:rPr lang="en-US" sz="1600" dirty="0" smtClean="0"/>
              <a:t>Pad to head or foot tube</a:t>
            </a:r>
          </a:p>
          <a:p>
            <a:pPr marL="617538" lvl="1" indent="-342900">
              <a:buFont typeface="+mj-lt"/>
              <a:buAutoNum type="arabicPeriod"/>
            </a:pPr>
            <a:r>
              <a:rPr lang="en-US" sz="1600" dirty="0" smtClean="0"/>
              <a:t>Endcap to side tube</a:t>
            </a:r>
          </a:p>
          <a:p>
            <a:pPr marL="617538" lvl="1" indent="-342900">
              <a:buFont typeface="+mj-lt"/>
              <a:buAutoNum type="arabicPeriod"/>
            </a:pPr>
            <a:r>
              <a:rPr lang="en-US" sz="1600" dirty="0" smtClean="0"/>
              <a:t>Endcap to center tube</a:t>
            </a:r>
          </a:p>
          <a:p>
            <a:pPr marL="617538" lvl="1" indent="-342900">
              <a:buFont typeface="+mj-lt"/>
              <a:buAutoNum type="arabicPeriod"/>
            </a:pPr>
            <a:r>
              <a:rPr lang="en-US" sz="1600" dirty="0" smtClean="0"/>
              <a:t>Endcap to ribs</a:t>
            </a:r>
          </a:p>
          <a:p>
            <a:r>
              <a:rPr lang="en-US" sz="2000" dirty="0" smtClean="0"/>
              <a:t>Forces and moments on each joint were pulled from the FEA</a:t>
            </a:r>
          </a:p>
          <a:p>
            <a:r>
              <a:rPr lang="en-US" sz="2000" dirty="0" smtClean="0"/>
              <a:t>The weld stresses were calculated for each weld joint per the AISC -306-10 code.</a:t>
            </a:r>
          </a:p>
          <a:p>
            <a:r>
              <a:rPr lang="en-US" sz="2000" dirty="0" smtClean="0"/>
              <a:t>The resistance factor of .</a:t>
            </a:r>
            <a:r>
              <a:rPr lang="en-US" sz="2000" dirty="0"/>
              <a:t>55 </a:t>
            </a:r>
            <a:r>
              <a:rPr lang="en-US" sz="2000" dirty="0" smtClean="0"/>
              <a:t>from Design </a:t>
            </a:r>
            <a:r>
              <a:rPr lang="en-US" sz="2000" dirty="0"/>
              <a:t>Guide 27: Structural Stainless </a:t>
            </a:r>
            <a:r>
              <a:rPr lang="en-US" sz="2000" dirty="0" smtClean="0"/>
              <a:t>Steel was used.</a:t>
            </a:r>
            <a:endParaRPr lang="en-US" sz="2000" dirty="0"/>
          </a:p>
        </p:txBody>
      </p:sp>
      <p:pic>
        <p:nvPicPr>
          <p:cNvPr id="9" name="Picture 8"/>
          <p:cNvPicPr>
            <a:picLocks noChangeAspect="1"/>
          </p:cNvPicPr>
          <p:nvPr/>
        </p:nvPicPr>
        <p:blipFill>
          <a:blip r:embed="rId2"/>
          <a:stretch>
            <a:fillRect/>
          </a:stretch>
        </p:blipFill>
        <p:spPr>
          <a:xfrm>
            <a:off x="6085710" y="1573373"/>
            <a:ext cx="2267909" cy="2810500"/>
          </a:xfrm>
          <a:prstGeom prst="rect">
            <a:avLst/>
          </a:prstGeom>
        </p:spPr>
      </p:pic>
      <p:sp>
        <p:nvSpPr>
          <p:cNvPr id="10" name="TextBox 9"/>
          <p:cNvSpPr txBox="1"/>
          <p:nvPr/>
        </p:nvSpPr>
        <p:spPr>
          <a:xfrm>
            <a:off x="6085710" y="4735773"/>
            <a:ext cx="2403197" cy="923330"/>
          </a:xfrm>
          <a:prstGeom prst="rect">
            <a:avLst/>
          </a:prstGeom>
          <a:noFill/>
        </p:spPr>
        <p:txBody>
          <a:bodyPr wrap="square" rtlCol="0">
            <a:spAutoFit/>
          </a:bodyPr>
          <a:lstStyle/>
          <a:p>
            <a:r>
              <a:rPr lang="en-US" dirty="0" smtClean="0"/>
              <a:t>View of pad to head tube weld.  Head tube not shown.</a:t>
            </a:r>
            <a:endParaRPr lang="en-US" dirty="0"/>
          </a:p>
        </p:txBody>
      </p:sp>
    </p:spTree>
    <p:extLst>
      <p:ext uri="{BB962C8B-B14F-4D97-AF65-F5344CB8AC3E}">
        <p14:creationId xmlns:p14="http://schemas.microsoft.com/office/powerpoint/2010/main" val="23850477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4400" dirty="0" smtClean="0"/>
              <a:t>Analysis of welded connections</a:t>
            </a:r>
            <a:endParaRPr lang="en-GB" sz="44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27 Mar 2019</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17</a:t>
            </a:fld>
            <a:endParaRPr lang="en-US" dirty="0"/>
          </a:p>
        </p:txBody>
      </p:sp>
      <p:sp>
        <p:nvSpPr>
          <p:cNvPr id="2" name="Content Placeholder 1"/>
          <p:cNvSpPr>
            <a:spLocks noGrp="1"/>
          </p:cNvSpPr>
          <p:nvPr>
            <p:ph idx="11"/>
          </p:nvPr>
        </p:nvSpPr>
        <p:spPr>
          <a:xfrm>
            <a:off x="1119194" y="1622191"/>
            <a:ext cx="6318835" cy="5070302"/>
          </a:xfrm>
        </p:spPr>
        <p:txBody>
          <a:bodyPr>
            <a:normAutofit/>
          </a:bodyPr>
          <a:lstStyle/>
          <a:p>
            <a:r>
              <a:rPr lang="en-US" sz="2000" dirty="0" smtClean="0"/>
              <a:t>The contribution of stresses from each of the 3 forces and 3 moments applied to the weld to determined the contribution to stress from each.</a:t>
            </a:r>
          </a:p>
          <a:p>
            <a:r>
              <a:rPr lang="en-US" sz="2000" dirty="0" smtClean="0"/>
              <a:t>The stresses from each force and moment </a:t>
            </a:r>
            <a:r>
              <a:rPr lang="en-US" sz="2000" dirty="0" smtClean="0"/>
              <a:t>are summed </a:t>
            </a:r>
            <a:r>
              <a:rPr lang="en-US" sz="2000" dirty="0" smtClean="0"/>
              <a:t>directly or </a:t>
            </a:r>
            <a:r>
              <a:rPr lang="en-US" sz="2000" dirty="0" err="1" smtClean="0"/>
              <a:t>vectorially</a:t>
            </a:r>
            <a:r>
              <a:rPr lang="en-US" sz="2000" dirty="0" smtClean="0"/>
              <a:t> </a:t>
            </a:r>
            <a:r>
              <a:rPr lang="en-US" sz="2000" dirty="0" smtClean="0"/>
              <a:t>(as appropriate) to </a:t>
            </a:r>
            <a:r>
              <a:rPr lang="en-US" sz="2000" dirty="0" smtClean="0"/>
              <a:t>arrive at the maximum value of force per unit length applied to the weld (N/m).</a:t>
            </a:r>
          </a:p>
          <a:p>
            <a:r>
              <a:rPr lang="en-US" sz="2000" dirty="0" smtClean="0"/>
              <a:t>The welds are also modeled in 3D FEA and the stresses evaluated.  Linear FEA has difficulties capturing </a:t>
            </a:r>
            <a:r>
              <a:rPr lang="en-US" sz="2000" dirty="0" err="1" smtClean="0"/>
              <a:t>relavent</a:t>
            </a:r>
            <a:r>
              <a:rPr lang="en-US" sz="2000" dirty="0" smtClean="0"/>
              <a:t> stresses in areas of singularities and stress concentrations. Appendix 7 in the report explains the treatment of these very localized stresses</a:t>
            </a:r>
          </a:p>
        </p:txBody>
      </p:sp>
    </p:spTree>
    <p:extLst>
      <p:ext uri="{BB962C8B-B14F-4D97-AF65-F5344CB8AC3E}">
        <p14:creationId xmlns:p14="http://schemas.microsoft.com/office/powerpoint/2010/main" val="41888169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4400" dirty="0" smtClean="0"/>
              <a:t>Analysis of bolted connections</a:t>
            </a:r>
            <a:endParaRPr lang="en-GB" sz="44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27 Mar 2019</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18</a:t>
            </a:fld>
            <a:endParaRPr lang="en-US" dirty="0"/>
          </a:p>
        </p:txBody>
      </p:sp>
      <p:sp>
        <p:nvSpPr>
          <p:cNvPr id="2" name="Content Placeholder 1"/>
          <p:cNvSpPr>
            <a:spLocks noGrp="1"/>
          </p:cNvSpPr>
          <p:nvPr>
            <p:ph idx="11"/>
          </p:nvPr>
        </p:nvSpPr>
        <p:spPr>
          <a:xfrm>
            <a:off x="454029" y="1207770"/>
            <a:ext cx="4374645" cy="5070302"/>
          </a:xfrm>
        </p:spPr>
        <p:txBody>
          <a:bodyPr>
            <a:normAutofit fontScale="92500" lnSpcReduction="20000"/>
          </a:bodyPr>
          <a:lstStyle/>
          <a:p>
            <a:r>
              <a:rPr lang="en-US" sz="2000" dirty="0" smtClean="0"/>
              <a:t>Individual bolts were labeled using the joint and bolt locations with respect to the Coordinate system</a:t>
            </a:r>
          </a:p>
          <a:p>
            <a:r>
              <a:rPr lang="en-US" sz="2000" dirty="0" smtClean="0"/>
              <a:t>Forces and moments on each joint were pulled from the FEA</a:t>
            </a:r>
          </a:p>
          <a:p>
            <a:r>
              <a:rPr lang="en-US" sz="2000" dirty="0" smtClean="0"/>
              <a:t>The tensile and shear forces were calculated for each bolt for each load case</a:t>
            </a:r>
          </a:p>
          <a:p>
            <a:r>
              <a:rPr lang="en-US" sz="2000" dirty="0" smtClean="0"/>
              <a:t>The Available strength of the M10 and M12 bolts was determined based on bolt size and materials (A2 Class 70 304 SS bolts and 0.75 resistance factor)</a:t>
            </a:r>
          </a:p>
          <a:p>
            <a:r>
              <a:rPr lang="en-US" sz="2000" dirty="0" smtClean="0"/>
              <a:t>Note: It was not necessary to evaluate combined stresses because both the shear and tensile strengths  where never over 30% of the available strengths</a:t>
            </a:r>
          </a:p>
        </p:txBody>
      </p:sp>
      <p:pic>
        <p:nvPicPr>
          <p:cNvPr id="5" name="Picture 4"/>
          <p:cNvPicPr>
            <a:picLocks noChangeAspect="1"/>
          </p:cNvPicPr>
          <p:nvPr/>
        </p:nvPicPr>
        <p:blipFill>
          <a:blip r:embed="rId2"/>
          <a:stretch>
            <a:fillRect/>
          </a:stretch>
        </p:blipFill>
        <p:spPr>
          <a:xfrm>
            <a:off x="6227096" y="1749555"/>
            <a:ext cx="2115495" cy="2676376"/>
          </a:xfrm>
          <a:prstGeom prst="rect">
            <a:avLst/>
          </a:prstGeom>
        </p:spPr>
      </p:pic>
      <p:pic>
        <p:nvPicPr>
          <p:cNvPr id="8" name="Picture 7"/>
          <p:cNvPicPr>
            <a:picLocks noChangeAspect="1"/>
          </p:cNvPicPr>
          <p:nvPr/>
        </p:nvPicPr>
        <p:blipFill>
          <a:blip r:embed="rId3"/>
          <a:stretch>
            <a:fillRect/>
          </a:stretch>
        </p:blipFill>
        <p:spPr>
          <a:xfrm>
            <a:off x="6926183" y="2938994"/>
            <a:ext cx="506012" cy="554784"/>
          </a:xfrm>
          <a:prstGeom prst="rect">
            <a:avLst/>
          </a:prstGeom>
        </p:spPr>
      </p:pic>
    </p:spTree>
    <p:extLst>
      <p:ext uri="{BB962C8B-B14F-4D97-AF65-F5344CB8AC3E}">
        <p14:creationId xmlns:p14="http://schemas.microsoft.com/office/powerpoint/2010/main" val="905871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l="9979" t="1243" r="15730" b="-1243"/>
          <a:stretch/>
        </p:blipFill>
        <p:spPr>
          <a:xfrm>
            <a:off x="5025273" y="429839"/>
            <a:ext cx="3935897" cy="213378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7149" r="13740" b="9951"/>
          <a:stretch/>
        </p:blipFill>
        <p:spPr>
          <a:xfrm>
            <a:off x="454026" y="647102"/>
            <a:ext cx="4571247" cy="5685183"/>
          </a:xfrm>
          <a:prstGeom prst="rect">
            <a:avLst/>
          </a:prstGeom>
        </p:spPr>
      </p:pic>
      <p:sp>
        <p:nvSpPr>
          <p:cNvPr id="4" name="Title 3"/>
          <p:cNvSpPr>
            <a:spLocks noGrp="1"/>
          </p:cNvSpPr>
          <p:nvPr>
            <p:ph type="title"/>
          </p:nvPr>
        </p:nvSpPr>
        <p:spPr>
          <a:xfrm>
            <a:off x="224589" y="220597"/>
            <a:ext cx="8229600" cy="647102"/>
          </a:xfrm>
          <a:solidFill>
            <a:schemeClr val="bg1"/>
          </a:solidFill>
        </p:spPr>
        <p:txBody>
          <a:bodyPr>
            <a:normAutofit fontScale="90000"/>
          </a:bodyPr>
          <a:lstStyle/>
          <a:p>
            <a:r>
              <a:rPr lang="en-GB" sz="2800" dirty="0" smtClean="0"/>
              <a:t>Frame Member and weld Results </a:t>
            </a:r>
            <a:r>
              <a:rPr lang="en-GB" sz="2800" dirty="0" smtClean="0"/>
              <a:t>–</a:t>
            </a:r>
            <a:br>
              <a:rPr lang="en-GB" sz="2800" dirty="0" smtClean="0"/>
            </a:br>
            <a:r>
              <a:rPr lang="en-GB" sz="2200" dirty="0" smtClean="0"/>
              <a:t>Maximum stress for each case</a:t>
            </a:r>
            <a:r>
              <a:rPr lang="en-GB" sz="2000" dirty="0" smtClean="0"/>
              <a:t> </a:t>
            </a:r>
            <a:endParaRPr lang="en-GB" sz="28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27 Mar 2019</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19</a:t>
            </a:fld>
            <a:endParaRPr lang="en-US" dirty="0"/>
          </a:p>
        </p:txBody>
      </p:sp>
      <p:sp>
        <p:nvSpPr>
          <p:cNvPr id="11" name="Oval 10"/>
          <p:cNvSpPr/>
          <p:nvPr/>
        </p:nvSpPr>
        <p:spPr>
          <a:xfrm>
            <a:off x="2430379" y="3898232"/>
            <a:ext cx="409074" cy="3048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2430379" y="3324727"/>
            <a:ext cx="409074" cy="3048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970625" y="3793958"/>
            <a:ext cx="547778" cy="409074"/>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970625" y="3272590"/>
            <a:ext cx="547778" cy="409074"/>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6448927" y="1410861"/>
            <a:ext cx="409074" cy="3048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4877752" y="1358724"/>
            <a:ext cx="547778" cy="409074"/>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18022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7" y="30615"/>
            <a:ext cx="8229600" cy="647102"/>
          </a:xfrm>
        </p:spPr>
        <p:txBody>
          <a:bodyPr>
            <a:normAutofit fontScale="90000"/>
          </a:bodyPr>
          <a:lstStyle/>
          <a:p>
            <a:r>
              <a:rPr lang="en-GB" sz="4400" dirty="0" smtClean="0"/>
              <a:t>Contents</a:t>
            </a:r>
            <a:endParaRPr lang="en-GB" sz="44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27 Mar 2019</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2</a:t>
            </a:fld>
            <a:endParaRPr lang="en-US" dirty="0"/>
          </a:p>
        </p:txBody>
      </p:sp>
      <p:sp>
        <p:nvSpPr>
          <p:cNvPr id="2" name="Content Placeholder 1"/>
          <p:cNvSpPr>
            <a:spLocks noGrp="1"/>
          </p:cNvSpPr>
          <p:nvPr>
            <p:ph idx="11"/>
          </p:nvPr>
        </p:nvSpPr>
        <p:spPr>
          <a:xfrm>
            <a:off x="454026" y="561594"/>
            <a:ext cx="8232771" cy="5573426"/>
          </a:xfrm>
        </p:spPr>
        <p:txBody>
          <a:bodyPr>
            <a:noAutofit/>
          </a:bodyPr>
          <a:lstStyle/>
          <a:p>
            <a:r>
              <a:rPr lang="en-US" sz="1400" dirty="0" smtClean="0"/>
              <a:t>Charge question</a:t>
            </a:r>
          </a:p>
          <a:p>
            <a:r>
              <a:rPr lang="en-US" sz="1400" dirty="0" smtClean="0"/>
              <a:t>Introduction</a:t>
            </a:r>
          </a:p>
          <a:p>
            <a:r>
              <a:rPr lang="en-US" sz="1400" dirty="0" smtClean="0"/>
              <a:t>Nomenclature</a:t>
            </a:r>
          </a:p>
          <a:p>
            <a:r>
              <a:rPr lang="en-US" sz="1400" dirty="0" smtClean="0"/>
              <a:t>Design </a:t>
            </a:r>
            <a:r>
              <a:rPr lang="en-US" sz="1400" dirty="0" smtClean="0"/>
              <a:t>codes</a:t>
            </a:r>
          </a:p>
          <a:p>
            <a:r>
              <a:rPr lang="en-US" sz="1400" dirty="0" smtClean="0"/>
              <a:t>APA frame analysis</a:t>
            </a:r>
          </a:p>
          <a:p>
            <a:pPr lvl="1"/>
            <a:r>
              <a:rPr lang="en-US" sz="1400" dirty="0" smtClean="0"/>
              <a:t>Loading and Load Cases</a:t>
            </a:r>
            <a:endParaRPr lang="en-US" sz="1400" dirty="0" smtClean="0"/>
          </a:p>
          <a:p>
            <a:pPr lvl="1"/>
            <a:r>
              <a:rPr lang="en-US" sz="1400" dirty="0" smtClean="0"/>
              <a:t>FEA Model</a:t>
            </a:r>
          </a:p>
          <a:p>
            <a:pPr lvl="1"/>
            <a:r>
              <a:rPr lang="en-US" sz="1400" dirty="0" smtClean="0"/>
              <a:t>Analysis of Welded connections</a:t>
            </a:r>
          </a:p>
          <a:p>
            <a:pPr lvl="1"/>
            <a:r>
              <a:rPr lang="en-US" sz="1400" dirty="0" smtClean="0"/>
              <a:t>Analysis of Bolted connections</a:t>
            </a:r>
          </a:p>
          <a:p>
            <a:pPr lvl="1"/>
            <a:r>
              <a:rPr lang="en-US" sz="1400" dirty="0" smtClean="0"/>
              <a:t>Frame </a:t>
            </a:r>
            <a:r>
              <a:rPr lang="en-US" sz="1400" dirty="0" smtClean="0"/>
              <a:t>results warm/1g $ 4g</a:t>
            </a:r>
          </a:p>
          <a:p>
            <a:pPr lvl="1"/>
            <a:r>
              <a:rPr lang="en-US" sz="1400" dirty="0" smtClean="0"/>
              <a:t>APA slot investigation</a:t>
            </a:r>
          </a:p>
          <a:p>
            <a:pPr lvl="1"/>
            <a:r>
              <a:rPr lang="en-US" sz="1400" dirty="0" smtClean="0"/>
              <a:t>Cool down</a:t>
            </a:r>
            <a:endParaRPr lang="en-US" sz="1400" dirty="0" smtClean="0"/>
          </a:p>
          <a:p>
            <a:r>
              <a:rPr lang="en-US" sz="1400" dirty="0" smtClean="0"/>
              <a:t>APA yoke</a:t>
            </a:r>
          </a:p>
          <a:p>
            <a:r>
              <a:rPr lang="en-US" sz="1400" dirty="0" smtClean="0"/>
              <a:t>APA structural tee</a:t>
            </a:r>
          </a:p>
          <a:p>
            <a:r>
              <a:rPr lang="en-US" sz="1400" dirty="0" smtClean="0"/>
              <a:t>APA link</a:t>
            </a:r>
          </a:p>
        </p:txBody>
      </p:sp>
    </p:spTree>
    <p:extLst>
      <p:ext uri="{BB962C8B-B14F-4D97-AF65-F5344CB8AC3E}">
        <p14:creationId xmlns:p14="http://schemas.microsoft.com/office/powerpoint/2010/main" val="3033683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8488" t="8748" r="9990" b="30769"/>
          <a:stretch/>
        </p:blipFill>
        <p:spPr>
          <a:xfrm>
            <a:off x="746834" y="680052"/>
            <a:ext cx="5847928" cy="5614731"/>
          </a:xfrm>
          <a:prstGeom prst="rect">
            <a:avLst/>
          </a:prstGeom>
        </p:spPr>
      </p:pic>
      <p:sp>
        <p:nvSpPr>
          <p:cNvPr id="4" name="Title 3"/>
          <p:cNvSpPr>
            <a:spLocks noGrp="1"/>
          </p:cNvSpPr>
          <p:nvPr>
            <p:ph type="title"/>
          </p:nvPr>
        </p:nvSpPr>
        <p:spPr>
          <a:xfrm>
            <a:off x="231879" y="622151"/>
            <a:ext cx="8229600" cy="647102"/>
          </a:xfrm>
          <a:solidFill>
            <a:schemeClr val="bg1"/>
          </a:solidFill>
        </p:spPr>
        <p:txBody>
          <a:bodyPr>
            <a:normAutofit/>
          </a:bodyPr>
          <a:lstStyle/>
          <a:p>
            <a:r>
              <a:rPr lang="en-GB" sz="2800" dirty="0" smtClean="0"/>
              <a:t>Maximum Axial </a:t>
            </a:r>
            <a:r>
              <a:rPr lang="en-GB" sz="2800" dirty="0" smtClean="0"/>
              <a:t>Bolt Forces by Joint -1 g (N)</a:t>
            </a:r>
            <a:endParaRPr lang="en-GB" sz="28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27 Mar 2019</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20</a:t>
            </a:fld>
            <a:endParaRPr lang="en-US" dirty="0"/>
          </a:p>
        </p:txBody>
      </p:sp>
    </p:spTree>
    <p:extLst>
      <p:ext uri="{BB962C8B-B14F-4D97-AF65-F5344CB8AC3E}">
        <p14:creationId xmlns:p14="http://schemas.microsoft.com/office/powerpoint/2010/main" val="41546058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2235" y="138967"/>
            <a:ext cx="8229600" cy="647102"/>
          </a:xfrm>
        </p:spPr>
        <p:txBody>
          <a:bodyPr>
            <a:normAutofit/>
          </a:bodyPr>
          <a:lstStyle/>
          <a:p>
            <a:r>
              <a:rPr lang="en-GB" sz="2800" dirty="0" smtClean="0"/>
              <a:t>Maximum Shear </a:t>
            </a:r>
            <a:r>
              <a:rPr lang="en-GB" sz="2800" dirty="0" smtClean="0"/>
              <a:t>Bolt Forces by Joint -1g</a:t>
            </a:r>
            <a:endParaRPr lang="en-GB" sz="28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27 Mar 2019</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21</a:t>
            </a:fld>
            <a:endParaRPr lang="en-US"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8989" t="10341" r="26243" b="35553"/>
          <a:stretch/>
        </p:blipFill>
        <p:spPr>
          <a:xfrm>
            <a:off x="884721" y="609599"/>
            <a:ext cx="5271054" cy="5698436"/>
          </a:xfrm>
          <a:prstGeom prst="rect">
            <a:avLst/>
          </a:prstGeom>
        </p:spPr>
      </p:pic>
    </p:spTree>
    <p:extLst>
      <p:ext uri="{BB962C8B-B14F-4D97-AF65-F5344CB8AC3E}">
        <p14:creationId xmlns:p14="http://schemas.microsoft.com/office/powerpoint/2010/main" val="39061372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469" y="138967"/>
            <a:ext cx="8229600" cy="647102"/>
          </a:xfrm>
        </p:spPr>
        <p:txBody>
          <a:bodyPr>
            <a:normAutofit/>
          </a:bodyPr>
          <a:lstStyle/>
          <a:p>
            <a:r>
              <a:rPr lang="en-GB" sz="3600" dirty="0" smtClean="0"/>
              <a:t>Maximum Weld </a:t>
            </a:r>
            <a:r>
              <a:rPr lang="en-GB" sz="3600" dirty="0" smtClean="0"/>
              <a:t>Forces by Joint – 1g</a:t>
            </a:r>
            <a:endParaRPr lang="en-GB" sz="36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27 Mar 2019</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22</a:t>
            </a:fld>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50" t="7537" r="250" b="15748"/>
          <a:stretch/>
        </p:blipFill>
        <p:spPr>
          <a:xfrm>
            <a:off x="1402757" y="596347"/>
            <a:ext cx="5766561" cy="5724939"/>
          </a:xfrm>
          <a:prstGeom prst="rect">
            <a:avLst/>
          </a:prstGeom>
        </p:spPr>
      </p:pic>
    </p:spTree>
    <p:extLst>
      <p:ext uri="{BB962C8B-B14F-4D97-AF65-F5344CB8AC3E}">
        <p14:creationId xmlns:p14="http://schemas.microsoft.com/office/powerpoint/2010/main" val="23196694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7782" b="35794"/>
          <a:stretch/>
        </p:blipFill>
        <p:spPr>
          <a:xfrm>
            <a:off x="152400" y="465227"/>
            <a:ext cx="7566991" cy="5525472"/>
          </a:xfrm>
          <a:prstGeom prst="rect">
            <a:avLst/>
          </a:prstGeom>
        </p:spPr>
      </p:pic>
      <p:sp>
        <p:nvSpPr>
          <p:cNvPr id="4" name="Title 3"/>
          <p:cNvSpPr>
            <a:spLocks noGrp="1"/>
          </p:cNvSpPr>
          <p:nvPr>
            <p:ph type="title"/>
          </p:nvPr>
        </p:nvSpPr>
        <p:spPr>
          <a:xfrm>
            <a:off x="0" y="141676"/>
            <a:ext cx="8229600" cy="647102"/>
          </a:xfrm>
          <a:solidFill>
            <a:schemeClr val="bg1"/>
          </a:solidFill>
        </p:spPr>
        <p:txBody>
          <a:bodyPr>
            <a:normAutofit fontScale="90000"/>
          </a:bodyPr>
          <a:lstStyle/>
          <a:p>
            <a:r>
              <a:rPr lang="en-GB" sz="3600" dirty="0" smtClean="0"/>
              <a:t>Maximum Axial </a:t>
            </a:r>
            <a:r>
              <a:rPr lang="en-GB" sz="3600" dirty="0" smtClean="0"/>
              <a:t>Bolt </a:t>
            </a:r>
            <a:r>
              <a:rPr lang="en-GB" sz="3100" dirty="0" smtClean="0"/>
              <a:t>Forces</a:t>
            </a:r>
            <a:r>
              <a:rPr lang="en-GB" sz="3600" dirty="0" smtClean="0"/>
              <a:t> by Joint - 4g</a:t>
            </a:r>
            <a:endParaRPr lang="en-GB" sz="36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27 Mar 2019</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23</a:t>
            </a:fld>
            <a:endParaRPr lang="en-US" dirty="0"/>
          </a:p>
        </p:txBody>
      </p:sp>
    </p:spTree>
    <p:extLst>
      <p:ext uri="{BB962C8B-B14F-4D97-AF65-F5344CB8AC3E}">
        <p14:creationId xmlns:p14="http://schemas.microsoft.com/office/powerpoint/2010/main" val="28123370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2722" y="138967"/>
            <a:ext cx="8229600" cy="647102"/>
          </a:xfrm>
        </p:spPr>
        <p:txBody>
          <a:bodyPr>
            <a:normAutofit/>
          </a:bodyPr>
          <a:lstStyle/>
          <a:p>
            <a:r>
              <a:rPr lang="en-GB" sz="2800" dirty="0" smtClean="0"/>
              <a:t>Maximum Shear </a:t>
            </a:r>
            <a:r>
              <a:rPr lang="en-GB" sz="2800" dirty="0" smtClean="0"/>
              <a:t>Bolt Forces by Joint – 4g</a:t>
            </a:r>
            <a:endParaRPr lang="en-GB" sz="36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27 Mar 2019</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24</a:t>
            </a:fld>
            <a:endParaRPr lang="en-US"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7008" b="39851"/>
          <a:stretch/>
        </p:blipFill>
        <p:spPr>
          <a:xfrm>
            <a:off x="135974" y="596348"/>
            <a:ext cx="8216348" cy="5650345"/>
          </a:xfrm>
          <a:prstGeom prst="rect">
            <a:avLst/>
          </a:prstGeom>
        </p:spPr>
      </p:pic>
    </p:spTree>
    <p:extLst>
      <p:ext uri="{BB962C8B-B14F-4D97-AF65-F5344CB8AC3E}">
        <p14:creationId xmlns:p14="http://schemas.microsoft.com/office/powerpoint/2010/main" val="35725608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226" y="90739"/>
            <a:ext cx="8229600" cy="647102"/>
          </a:xfrm>
        </p:spPr>
        <p:txBody>
          <a:bodyPr>
            <a:normAutofit/>
          </a:bodyPr>
          <a:lstStyle/>
          <a:p>
            <a:r>
              <a:rPr lang="en-GB" sz="3600" dirty="0" smtClean="0"/>
              <a:t>Weld Forces </a:t>
            </a:r>
            <a:r>
              <a:rPr lang="en-GB" sz="3600" dirty="0" smtClean="0"/>
              <a:t>per Joint – 4g</a:t>
            </a:r>
            <a:endParaRPr lang="en-GB" sz="36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27 Mar 2019</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25</a:t>
            </a:fld>
            <a:endParaRPr lang="en-US"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11207" b="16135"/>
          <a:stretch/>
        </p:blipFill>
        <p:spPr>
          <a:xfrm>
            <a:off x="879218" y="516835"/>
            <a:ext cx="6130913" cy="5764695"/>
          </a:xfrm>
          <a:prstGeom prst="rect">
            <a:avLst/>
          </a:prstGeom>
        </p:spPr>
      </p:pic>
      <p:sp>
        <p:nvSpPr>
          <p:cNvPr id="10" name="Oval 9"/>
          <p:cNvSpPr/>
          <p:nvPr/>
        </p:nvSpPr>
        <p:spPr>
          <a:xfrm>
            <a:off x="5293895" y="1764632"/>
            <a:ext cx="457200" cy="208546"/>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5293895" y="3930839"/>
            <a:ext cx="457200" cy="208546"/>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5293895" y="4965032"/>
            <a:ext cx="457200" cy="208546"/>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76757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4400" dirty="0" smtClean="0"/>
              <a:t>APA Slot investigation</a:t>
            </a:r>
            <a:endParaRPr lang="en-GB" sz="44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27 Mar 2019</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26</a:t>
            </a:fld>
            <a:endParaRPr lang="en-US" dirty="0"/>
          </a:p>
        </p:txBody>
      </p:sp>
      <p:sp>
        <p:nvSpPr>
          <p:cNvPr id="2" name="Content Placeholder 1"/>
          <p:cNvSpPr>
            <a:spLocks noGrp="1"/>
          </p:cNvSpPr>
          <p:nvPr>
            <p:ph idx="11"/>
          </p:nvPr>
        </p:nvSpPr>
        <p:spPr/>
        <p:txBody>
          <a:bodyPr>
            <a:normAutofit/>
          </a:bodyPr>
          <a:lstStyle/>
          <a:p>
            <a:r>
              <a:rPr lang="en-US" sz="2000" dirty="0" smtClean="0"/>
              <a:t>In order to keep analysis times reasonable, the PD slots were removed from the frame.</a:t>
            </a:r>
          </a:p>
          <a:p>
            <a:r>
              <a:rPr lang="en-US" sz="2000" dirty="0" smtClean="0"/>
              <a:t>Load case 9 with the 4g load was rerun with slots and stresses and forces checked.</a:t>
            </a:r>
          </a:p>
          <a:p>
            <a:pPr marL="342900" indent="-342900"/>
            <a:r>
              <a:rPr lang="en-US" sz="2000" dirty="0" smtClean="0"/>
              <a:t>Maximum stress at the edge is </a:t>
            </a:r>
            <a:r>
              <a:rPr lang="en-US" sz="2000" dirty="0" smtClean="0"/>
              <a:t>119MPa.</a:t>
            </a:r>
            <a:endParaRPr lang="en-US" sz="2000" dirty="0" smtClean="0"/>
          </a:p>
          <a:p>
            <a:pPr marL="342900" indent="-342900"/>
            <a:r>
              <a:rPr lang="en-US" sz="2000" dirty="0" smtClean="0"/>
              <a:t>Slots or no slots did not significantly affect Forces and Moments at the </a:t>
            </a:r>
            <a:r>
              <a:rPr lang="en-US" sz="2000" dirty="0" smtClean="0"/>
              <a:t>joints.</a:t>
            </a:r>
            <a:endParaRPr lang="en-US" sz="1800" dirty="0" smtClean="0"/>
          </a:p>
        </p:txBody>
      </p:sp>
      <p:pic>
        <p:nvPicPr>
          <p:cNvPr id="5" name="Picture 4"/>
          <p:cNvPicPr>
            <a:picLocks noChangeAspect="1"/>
          </p:cNvPicPr>
          <p:nvPr/>
        </p:nvPicPr>
        <p:blipFill>
          <a:blip r:embed="rId2"/>
          <a:stretch>
            <a:fillRect/>
          </a:stretch>
        </p:blipFill>
        <p:spPr>
          <a:xfrm>
            <a:off x="925514" y="3845557"/>
            <a:ext cx="5157663" cy="2432515"/>
          </a:xfrm>
          <a:prstGeom prst="rect">
            <a:avLst/>
          </a:prstGeom>
        </p:spPr>
      </p:pic>
      <p:pic>
        <p:nvPicPr>
          <p:cNvPr id="8" name="Picture 7"/>
          <p:cNvPicPr>
            <a:picLocks noChangeAspect="1"/>
          </p:cNvPicPr>
          <p:nvPr/>
        </p:nvPicPr>
        <p:blipFill>
          <a:blip r:embed="rId3"/>
          <a:stretch>
            <a:fillRect/>
          </a:stretch>
        </p:blipFill>
        <p:spPr>
          <a:xfrm>
            <a:off x="6382384" y="5114306"/>
            <a:ext cx="902286" cy="1079086"/>
          </a:xfrm>
          <a:prstGeom prst="rect">
            <a:avLst/>
          </a:prstGeom>
        </p:spPr>
      </p:pic>
    </p:spTree>
    <p:extLst>
      <p:ext uri="{BB962C8B-B14F-4D97-AF65-F5344CB8AC3E}">
        <p14:creationId xmlns:p14="http://schemas.microsoft.com/office/powerpoint/2010/main" val="13375739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4400" dirty="0" smtClean="0"/>
              <a:t>Cool down</a:t>
            </a:r>
            <a:endParaRPr lang="en-GB" sz="44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27 Mar 2019</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27</a:t>
            </a:fld>
            <a:endParaRPr lang="en-US" dirty="0"/>
          </a:p>
        </p:txBody>
      </p:sp>
      <p:sp>
        <p:nvSpPr>
          <p:cNvPr id="2" name="Content Placeholder 1"/>
          <p:cNvSpPr>
            <a:spLocks noGrp="1"/>
          </p:cNvSpPr>
          <p:nvPr>
            <p:ph idx="11"/>
          </p:nvPr>
        </p:nvSpPr>
        <p:spPr/>
        <p:txBody>
          <a:bodyPr>
            <a:normAutofit/>
          </a:bodyPr>
          <a:lstStyle/>
          <a:p>
            <a:pPr marL="0" indent="0">
              <a:buNone/>
            </a:pPr>
            <a:r>
              <a:rPr lang="en-US" sz="2000" dirty="0"/>
              <a:t>When an APA is quickly cooled, the wires will cool and contract faster than the frame.  This will lead to an increase in tension in the wires and subsequent loading on the frame.  </a:t>
            </a:r>
            <a:r>
              <a:rPr lang="en-US" sz="2000" dirty="0" smtClean="0"/>
              <a:t>In this case, 9N tension is </a:t>
            </a:r>
            <a:r>
              <a:rPr lang="en-US" sz="2000" dirty="0"/>
              <a:t>applied to the frame. </a:t>
            </a:r>
            <a:r>
              <a:rPr lang="en-US" sz="2000" dirty="0" smtClean="0"/>
              <a:t>A limit of 9N tension equates to a delta T between the wires and the frame of 75 degrees C and ensures </a:t>
            </a:r>
            <a:r>
              <a:rPr lang="en-US" sz="2000" dirty="0"/>
              <a:t>that the wire bonds are not overly stressed</a:t>
            </a:r>
            <a:r>
              <a:rPr lang="en-US" sz="2000" dirty="0" smtClean="0"/>
              <a:t>.</a:t>
            </a:r>
          </a:p>
          <a:p>
            <a:pPr marL="0" indent="0">
              <a:buNone/>
            </a:pPr>
            <a:r>
              <a:rPr lang="en-US" sz="2000" dirty="0" smtClean="0"/>
              <a:t>For </a:t>
            </a:r>
            <a:r>
              <a:rPr lang="en-US" sz="2000" dirty="0"/>
              <a:t>this analysis it is assumed that the wire immediately follows the gaseous Argon temperature and the frame </a:t>
            </a:r>
            <a:r>
              <a:rPr lang="en-US" sz="2000" dirty="0" smtClean="0"/>
              <a:t>temperature.  The </a:t>
            </a:r>
            <a:r>
              <a:rPr lang="en-US" sz="2000" dirty="0"/>
              <a:t>rate that gaseous environment can cool down without exceeding the allowable temperature must be determined.</a:t>
            </a:r>
            <a:endParaRPr lang="en-US" sz="2000" dirty="0" smtClean="0"/>
          </a:p>
        </p:txBody>
      </p:sp>
    </p:spTree>
    <p:extLst>
      <p:ext uri="{BB962C8B-B14F-4D97-AF65-F5344CB8AC3E}">
        <p14:creationId xmlns:p14="http://schemas.microsoft.com/office/powerpoint/2010/main" val="25955134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pPr>
              <a:defRPr/>
            </a:pPr>
            <a:r>
              <a:rPr lang="en-US" smtClean="0">
                <a:latin typeface="Helvetica"/>
                <a:cs typeface="Helvetica"/>
              </a:rPr>
              <a:t>27 Mar 2019</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28</a:t>
            </a:fld>
            <a:endParaRPr lang="en-US" dirty="0"/>
          </a:p>
        </p:txBody>
      </p:sp>
      <p:sp>
        <p:nvSpPr>
          <p:cNvPr id="2" name="Content Placeholder 1"/>
          <p:cNvSpPr>
            <a:spLocks noGrp="1"/>
          </p:cNvSpPr>
          <p:nvPr>
            <p:ph idx="11"/>
          </p:nvPr>
        </p:nvSpPr>
        <p:spPr/>
        <p:txBody>
          <a:bodyPr>
            <a:normAutofit/>
          </a:bodyPr>
          <a:lstStyle/>
          <a:p>
            <a:r>
              <a:rPr lang="en-US" sz="3200" b="1" dirty="0">
                <a:solidFill>
                  <a:srgbClr val="E95125"/>
                </a:solidFill>
                <a:cs typeface="Helvetica"/>
              </a:rPr>
              <a:t>Assumptions: </a:t>
            </a:r>
          </a:p>
          <a:p>
            <a:pPr marL="285750" indent="-285750">
              <a:buFont typeface="Arial" panose="020B0604020202020204" pitchFamily="34" charset="0"/>
              <a:buChar char="•"/>
            </a:pPr>
            <a:r>
              <a:rPr lang="en-US" sz="1600" dirty="0">
                <a:cs typeface="Helvetica"/>
              </a:rPr>
              <a:t>Temperature-dependent thermal properties for </a:t>
            </a:r>
            <a:r>
              <a:rPr lang="en-US" sz="1600" dirty="0" err="1">
                <a:cs typeface="Helvetica"/>
              </a:rPr>
              <a:t>GAr</a:t>
            </a:r>
            <a:r>
              <a:rPr lang="en-US" sz="1600" dirty="0">
                <a:cs typeface="Helvetica"/>
              </a:rPr>
              <a:t> and SST 304.</a:t>
            </a:r>
          </a:p>
          <a:p>
            <a:pPr marL="285750" indent="-285750">
              <a:buFont typeface="Arial" panose="020B0604020202020204" pitchFamily="34" charset="0"/>
              <a:buChar char="•"/>
            </a:pPr>
            <a:r>
              <a:rPr lang="en-US" sz="1600" dirty="0">
                <a:cs typeface="Helvetica"/>
              </a:rPr>
              <a:t>Cooling via free convection with film coefficients calculated using standard formulas.</a:t>
            </a:r>
          </a:p>
          <a:p>
            <a:pPr marL="742950" lvl="1" indent="-285750">
              <a:buFont typeface="Arial" panose="020B0604020202020204" pitchFamily="34" charset="0"/>
              <a:buChar char="•"/>
            </a:pPr>
            <a:r>
              <a:rPr lang="en-US" sz="1600" dirty="0">
                <a:cs typeface="Helvetica"/>
              </a:rPr>
              <a:t>Temperature dependent properties for </a:t>
            </a:r>
            <a:r>
              <a:rPr lang="en-US" sz="1600" dirty="0" err="1">
                <a:cs typeface="Helvetica"/>
              </a:rPr>
              <a:t>GAr</a:t>
            </a:r>
            <a:r>
              <a:rPr lang="en-US" sz="1600" dirty="0">
                <a:cs typeface="Helvetica"/>
              </a:rPr>
              <a:t>.</a:t>
            </a:r>
          </a:p>
          <a:p>
            <a:pPr marL="742950" lvl="1" indent="-285750">
              <a:buFont typeface="Arial" panose="020B0604020202020204" pitchFamily="34" charset="0"/>
              <a:buChar char="•"/>
            </a:pPr>
            <a:r>
              <a:rPr lang="en-US" sz="1600" dirty="0">
                <a:cs typeface="Helvetica"/>
              </a:rPr>
              <a:t>Frame temperature fixed at 300 K (conservative since film coefficients for a given delta-T increase with decreasing frame surface temperature).</a:t>
            </a:r>
          </a:p>
          <a:p>
            <a:pPr marL="285750" indent="-285750">
              <a:buFont typeface="Arial" panose="020B0604020202020204" pitchFamily="34" charset="0"/>
              <a:buChar char="•"/>
            </a:pPr>
            <a:r>
              <a:rPr lang="en-US" sz="1600" dirty="0">
                <a:cs typeface="Helvetica"/>
              </a:rPr>
              <a:t>No cooling where boards mounted to head, foot, and side tubes.  Cooling with 1/3 of calculated film coefficient on cross tube surfaces where comb bases are mounted.</a:t>
            </a:r>
          </a:p>
          <a:p>
            <a:pPr marL="285750" indent="-285750">
              <a:buFont typeface="Arial" panose="020B0604020202020204" pitchFamily="34" charset="0"/>
              <a:buChar char="•"/>
            </a:pPr>
            <a:r>
              <a:rPr lang="en-US" sz="1600" dirty="0">
                <a:cs typeface="Helvetica"/>
              </a:rPr>
              <a:t>All surfaces designed to be in contact thermally bonded.</a:t>
            </a:r>
          </a:p>
          <a:p>
            <a:pPr marL="0" indent="0">
              <a:buNone/>
            </a:pPr>
            <a:endParaRPr lang="en-US" sz="2000" dirty="0" smtClean="0"/>
          </a:p>
        </p:txBody>
      </p:sp>
    </p:spTree>
    <p:extLst>
      <p:ext uri="{BB962C8B-B14F-4D97-AF65-F5344CB8AC3E}">
        <p14:creationId xmlns:p14="http://schemas.microsoft.com/office/powerpoint/2010/main" val="37490049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8F009438-15C3-4367-8BA2-32BDB88D96CD}"/>
              </a:ext>
            </a:extLst>
          </p:cNvPr>
          <p:cNvGraphicFramePr>
            <a:graphicFrameLocks/>
          </p:cNvGraphicFramePr>
          <p:nvPr>
            <p:extLst/>
          </p:nvPr>
        </p:nvGraphicFramePr>
        <p:xfrm>
          <a:off x="110599" y="923000"/>
          <a:ext cx="5445691" cy="440032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ACEA9A9A-9BD1-4506-8768-A08736AB9F5A}"/>
              </a:ext>
            </a:extLst>
          </p:cNvPr>
          <p:cNvSpPr>
            <a:spLocks noGrp="1"/>
          </p:cNvSpPr>
          <p:nvPr>
            <p:ph type="title"/>
          </p:nvPr>
        </p:nvSpPr>
        <p:spPr>
          <a:xfrm>
            <a:off x="628650" y="365126"/>
            <a:ext cx="7886700" cy="572572"/>
          </a:xfrm>
        </p:spPr>
        <p:txBody>
          <a:bodyPr/>
          <a:lstStyle/>
          <a:p>
            <a:pPr algn="l"/>
            <a:r>
              <a:rPr lang="en-US" dirty="0"/>
              <a:t>Results</a:t>
            </a:r>
          </a:p>
        </p:txBody>
      </p:sp>
      <p:sp>
        <p:nvSpPr>
          <p:cNvPr id="3" name="Slide Number Placeholder 2">
            <a:extLst>
              <a:ext uri="{FF2B5EF4-FFF2-40B4-BE49-F238E27FC236}">
                <a16:creationId xmlns:a16="http://schemas.microsoft.com/office/drawing/2014/main" id="{CF7F4F18-E228-4975-A614-3BA6B9D5C083}"/>
              </a:ext>
            </a:extLst>
          </p:cNvPr>
          <p:cNvSpPr>
            <a:spLocks noGrp="1"/>
          </p:cNvSpPr>
          <p:nvPr>
            <p:ph type="sldNum" sz="quarter" idx="10"/>
          </p:nvPr>
        </p:nvSpPr>
        <p:spPr/>
        <p:txBody>
          <a:bodyPr/>
          <a:lstStyle/>
          <a:p>
            <a:pPr>
              <a:defRPr/>
            </a:pPr>
            <a:fld id="{0C39C72E-2A13-EB4D-AD45-6D4E6ACAED8D}" type="slidenum">
              <a:rPr lang="en-US" smtClean="0"/>
              <a:pPr>
                <a:defRPr/>
              </a:pPr>
              <a:t>29</a:t>
            </a:fld>
            <a:endParaRPr lang="en-US" dirty="0"/>
          </a:p>
        </p:txBody>
      </p:sp>
      <p:cxnSp>
        <p:nvCxnSpPr>
          <p:cNvPr id="11" name="Straight Arrow Connector 10">
            <a:extLst>
              <a:ext uri="{FF2B5EF4-FFF2-40B4-BE49-F238E27FC236}">
                <a16:creationId xmlns:a16="http://schemas.microsoft.com/office/drawing/2014/main" id="{EDE99821-E309-4CCF-91A9-BCDB50F06EA0}"/>
              </a:ext>
            </a:extLst>
          </p:cNvPr>
          <p:cNvCxnSpPr>
            <a:cxnSpLocks/>
            <a:stCxn id="12" idx="1"/>
          </p:cNvCxnSpPr>
          <p:nvPr/>
        </p:nvCxnSpPr>
        <p:spPr>
          <a:xfrm flipH="1" flipV="1">
            <a:off x="2801442" y="2881765"/>
            <a:ext cx="2754848" cy="49530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0F33937-91E2-4FE3-A1B7-535A51E10938}"/>
              </a:ext>
            </a:extLst>
          </p:cNvPr>
          <p:cNvSpPr txBox="1"/>
          <p:nvPr/>
        </p:nvSpPr>
        <p:spPr>
          <a:xfrm>
            <a:off x="5556290" y="499358"/>
            <a:ext cx="3430456" cy="5755422"/>
          </a:xfrm>
          <a:prstGeom prst="rect">
            <a:avLst/>
          </a:prstGeom>
          <a:noFill/>
        </p:spPr>
        <p:txBody>
          <a:bodyPr wrap="square" rtlCol="0">
            <a:spAutoFit/>
          </a:bodyPr>
          <a:lstStyle/>
          <a:p>
            <a:r>
              <a:rPr lang="en-US" sz="1600" dirty="0"/>
              <a:t>Note: Because the film coefficients were calculated for a fixed temperature difference of 75 degrees, max frame temperature is generally understated so the temperature difference between wires and frame is expected to be larger than what is calculated.  </a:t>
            </a:r>
            <a:r>
              <a:rPr lang="en-US" sz="1600" i="1" dirty="0"/>
              <a:t>However, given that the calculated maximum frame temperature does not at any time cross the uppermost curve, denoting a 75 degree temperature difference, it is assured that the actual temperature difference will not exceed 75 degrees since this would require film coefficients which are smaller than those calculated for that temperature difference.</a:t>
            </a:r>
          </a:p>
          <a:p>
            <a:endParaRPr lang="en-US" sz="1600" b="1" dirty="0"/>
          </a:p>
          <a:p>
            <a:r>
              <a:rPr lang="en-US" sz="1600" b="1" dirty="0"/>
              <a:t>Therefore, this analysis shows that the temperature difference cannot exceed 75 degrees if cooldown is at or slower than 10800s (3 hours).</a:t>
            </a:r>
          </a:p>
        </p:txBody>
      </p:sp>
    </p:spTree>
    <p:extLst>
      <p:ext uri="{BB962C8B-B14F-4D97-AF65-F5344CB8AC3E}">
        <p14:creationId xmlns:p14="http://schemas.microsoft.com/office/powerpoint/2010/main" val="1174611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7" y="354166"/>
            <a:ext cx="8229600" cy="647102"/>
          </a:xfrm>
        </p:spPr>
        <p:txBody>
          <a:bodyPr>
            <a:normAutofit fontScale="90000"/>
          </a:bodyPr>
          <a:lstStyle/>
          <a:p>
            <a:r>
              <a:rPr lang="en-GB" sz="4400" dirty="0" smtClean="0"/>
              <a:t>Charge question</a:t>
            </a:r>
            <a:endParaRPr lang="en-GB" sz="44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27 Mar 2019</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3</a:t>
            </a:fld>
            <a:endParaRPr lang="en-US" dirty="0"/>
          </a:p>
        </p:txBody>
      </p:sp>
      <p:sp>
        <p:nvSpPr>
          <p:cNvPr id="2" name="Content Placeholder 1"/>
          <p:cNvSpPr>
            <a:spLocks noGrp="1"/>
          </p:cNvSpPr>
          <p:nvPr>
            <p:ph idx="11"/>
          </p:nvPr>
        </p:nvSpPr>
        <p:spPr>
          <a:xfrm>
            <a:off x="356490" y="2104744"/>
            <a:ext cx="8232771" cy="1897413"/>
          </a:xfrm>
        </p:spPr>
        <p:txBody>
          <a:bodyPr>
            <a:noAutofit/>
          </a:bodyPr>
          <a:lstStyle/>
          <a:p>
            <a:r>
              <a:rPr lang="en-US" sz="2800" dirty="0"/>
              <a:t>Are engineering analyses sufficient to ensure the design is safe during all phases, and have applicable design codes and standards been satisfied</a:t>
            </a:r>
            <a:r>
              <a:rPr lang="en-US" sz="2800" dirty="0" smtClean="0"/>
              <a:t>?</a:t>
            </a:r>
          </a:p>
        </p:txBody>
      </p:sp>
      <p:sp>
        <p:nvSpPr>
          <p:cNvPr id="5" name="TextBox 4"/>
          <p:cNvSpPr txBox="1"/>
          <p:nvPr/>
        </p:nvSpPr>
        <p:spPr>
          <a:xfrm>
            <a:off x="457197" y="4320209"/>
            <a:ext cx="7162803" cy="707886"/>
          </a:xfrm>
          <a:prstGeom prst="rect">
            <a:avLst/>
          </a:prstGeom>
          <a:noFill/>
        </p:spPr>
        <p:txBody>
          <a:bodyPr wrap="square" rtlCol="0">
            <a:spAutoFit/>
          </a:bodyPr>
          <a:lstStyle/>
          <a:p>
            <a:r>
              <a:rPr lang="en-US" sz="2000" dirty="0" smtClean="0">
                <a:solidFill>
                  <a:srgbClr val="3C5A77"/>
                </a:solidFill>
              </a:rPr>
              <a:t>Note: The DUNE APA Structural Analysis can be found on EDMS at:   </a:t>
            </a:r>
          </a:p>
          <a:p>
            <a:r>
              <a:rPr lang="en-US" sz="2000" dirty="0">
                <a:solidFill>
                  <a:srgbClr val="3C5A77"/>
                </a:solidFill>
              </a:rPr>
              <a:t> </a:t>
            </a:r>
            <a:r>
              <a:rPr lang="en-US" sz="2000" dirty="0" smtClean="0">
                <a:solidFill>
                  <a:srgbClr val="3C5A77"/>
                </a:solidFill>
              </a:rPr>
              <a:t>                 </a:t>
            </a:r>
            <a:r>
              <a:rPr lang="en-US" sz="2000" dirty="0">
                <a:solidFill>
                  <a:srgbClr val="3C5A77"/>
                </a:solidFill>
              </a:rPr>
              <a:t>https://edms.cern.ch/document/2100877/1</a:t>
            </a:r>
          </a:p>
        </p:txBody>
      </p:sp>
    </p:spTree>
    <p:extLst>
      <p:ext uri="{BB962C8B-B14F-4D97-AF65-F5344CB8AC3E}">
        <p14:creationId xmlns:p14="http://schemas.microsoft.com/office/powerpoint/2010/main" val="34984250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A9A9A-9BD1-4506-8768-A08736AB9F5A}"/>
              </a:ext>
            </a:extLst>
          </p:cNvPr>
          <p:cNvSpPr>
            <a:spLocks noGrp="1"/>
          </p:cNvSpPr>
          <p:nvPr>
            <p:ph type="title"/>
          </p:nvPr>
        </p:nvSpPr>
        <p:spPr>
          <a:xfrm>
            <a:off x="628650" y="365126"/>
            <a:ext cx="7886700" cy="572572"/>
          </a:xfrm>
        </p:spPr>
        <p:txBody>
          <a:bodyPr/>
          <a:lstStyle/>
          <a:p>
            <a:pPr algn="l"/>
            <a:r>
              <a:rPr lang="en-US" dirty="0"/>
              <a:t>Results</a:t>
            </a:r>
          </a:p>
        </p:txBody>
      </p:sp>
      <p:sp>
        <p:nvSpPr>
          <p:cNvPr id="3" name="Slide Number Placeholder 2">
            <a:extLst>
              <a:ext uri="{FF2B5EF4-FFF2-40B4-BE49-F238E27FC236}">
                <a16:creationId xmlns:a16="http://schemas.microsoft.com/office/drawing/2014/main" id="{CF7F4F18-E228-4975-A614-3BA6B9D5C083}"/>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C39C72E-2A13-EB4D-AD45-6D4E6ACAED8D}" type="slidenum">
              <a:rPr kumimoji="0" lang="en-US" sz="1200" b="1" i="0" u="none" strike="noStrike" kern="1200" cap="none" spc="0" normalizeH="0" baseline="0" noProof="0" smtClean="0">
                <a:ln>
                  <a:noFill/>
                </a:ln>
                <a:solidFill>
                  <a:srgbClr val="E95125"/>
                </a:solidFill>
                <a:effectLst/>
                <a:uLnTx/>
                <a:uFillTx/>
                <a:latin typeface="Helvetica"/>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30</a:t>
            </a:fld>
            <a:endParaRPr kumimoji="0" lang="en-US" sz="1200" b="1" i="0" u="none" strike="noStrike" kern="1200" cap="none" spc="0" normalizeH="0" baseline="0" noProof="0" dirty="0">
              <a:ln>
                <a:noFill/>
              </a:ln>
              <a:solidFill>
                <a:srgbClr val="E95125"/>
              </a:solidFill>
              <a:effectLst/>
              <a:uLnTx/>
              <a:uFillTx/>
              <a:latin typeface="Helvetica"/>
              <a:ea typeface="+mn-ea"/>
              <a:cs typeface="Helvetica"/>
            </a:endParaRPr>
          </a:p>
        </p:txBody>
      </p:sp>
      <p:pic>
        <p:nvPicPr>
          <p:cNvPr id="8" name="APA_cooldown_PDR_190320">
            <a:hlinkClick r:id="" action="ppaction://media"/>
            <a:extLst>
              <a:ext uri="{FF2B5EF4-FFF2-40B4-BE49-F238E27FC236}">
                <a16:creationId xmlns:a16="http://schemas.microsoft.com/office/drawing/2014/main" id="{27513868-6C52-4F87-B7C5-F44192951274}"/>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r="69137" b="13337"/>
          <a:stretch/>
        </p:blipFill>
        <p:spPr>
          <a:xfrm>
            <a:off x="2815755" y="365126"/>
            <a:ext cx="3806365" cy="5603980"/>
          </a:xfrm>
          <a:prstGeom prst="rect">
            <a:avLst/>
          </a:prstGeom>
        </p:spPr>
      </p:pic>
    </p:spTree>
    <p:extLst>
      <p:ext uri="{BB962C8B-B14F-4D97-AF65-F5344CB8AC3E}">
        <p14:creationId xmlns:p14="http://schemas.microsoft.com/office/powerpoint/2010/main" val="250865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66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6217" y="111155"/>
            <a:ext cx="8229600" cy="647102"/>
          </a:xfrm>
        </p:spPr>
        <p:txBody>
          <a:bodyPr>
            <a:normAutofit fontScale="90000"/>
          </a:bodyPr>
          <a:lstStyle/>
          <a:p>
            <a:r>
              <a:rPr lang="en-GB" sz="3600" dirty="0" smtClean="0"/>
              <a:t>Weld Forces in Case 20 – High Tension</a:t>
            </a:r>
            <a:endParaRPr lang="en-GB" sz="36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27 Mar 2019</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31</a:t>
            </a:fld>
            <a:endParaRPr lang="en-US"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5845" b="24831"/>
          <a:stretch/>
        </p:blipFill>
        <p:spPr>
          <a:xfrm>
            <a:off x="606426" y="534277"/>
            <a:ext cx="7520674" cy="5773758"/>
          </a:xfrm>
          <a:prstGeom prst="rect">
            <a:avLst/>
          </a:prstGeom>
        </p:spPr>
      </p:pic>
    </p:spTree>
    <p:extLst>
      <p:ext uri="{BB962C8B-B14F-4D97-AF65-F5344CB8AC3E}">
        <p14:creationId xmlns:p14="http://schemas.microsoft.com/office/powerpoint/2010/main" val="3962332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4400" dirty="0" smtClean="0"/>
              <a:t>APA yoke – Installation case</a:t>
            </a:r>
            <a:r>
              <a:rPr lang="en-GB" sz="2700" dirty="0" smtClean="0"/>
              <a:t/>
            </a:r>
            <a:br>
              <a:rPr lang="en-GB" sz="2700" dirty="0" smtClean="0"/>
            </a:br>
            <a:r>
              <a:rPr lang="en-GB" sz="2700" dirty="0" smtClean="0">
                <a:solidFill>
                  <a:srgbClr val="3C5A77"/>
                </a:solidFill>
              </a:rPr>
              <a:t>Unbalance cable load on APA</a:t>
            </a:r>
            <a:br>
              <a:rPr lang="en-GB" sz="2700" dirty="0" smtClean="0">
                <a:solidFill>
                  <a:srgbClr val="3C5A77"/>
                </a:solidFill>
              </a:rPr>
            </a:br>
            <a:r>
              <a:rPr lang="en-GB" sz="2700" dirty="0" smtClean="0">
                <a:solidFill>
                  <a:srgbClr val="3C5A77"/>
                </a:solidFill>
              </a:rPr>
              <a:t>Inputs:</a:t>
            </a:r>
            <a:endParaRPr lang="en-GB" sz="2700" dirty="0">
              <a:solidFill>
                <a:srgbClr val="3C5A77"/>
              </a:solidFill>
            </a:endParaRPr>
          </a:p>
        </p:txBody>
      </p:sp>
      <p:sp>
        <p:nvSpPr>
          <p:cNvPr id="3" name="Date Placeholder 2"/>
          <p:cNvSpPr>
            <a:spLocks noGrp="1"/>
          </p:cNvSpPr>
          <p:nvPr>
            <p:ph type="dt" sz="half" idx="2"/>
          </p:nvPr>
        </p:nvSpPr>
        <p:spPr/>
        <p:txBody>
          <a:bodyPr/>
          <a:lstStyle/>
          <a:p>
            <a:pPr>
              <a:defRPr/>
            </a:pPr>
            <a:r>
              <a:rPr lang="en-US" smtClean="0">
                <a:latin typeface="Helvetica"/>
                <a:cs typeface="Helvetica"/>
              </a:rPr>
              <a:t>27 Mar 2019</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32</a:t>
            </a:fld>
            <a:endParaRPr lang="en-US" dirty="0"/>
          </a:p>
        </p:txBody>
      </p:sp>
      <p:pic>
        <p:nvPicPr>
          <p:cNvPr id="5" name="Picture 4"/>
          <p:cNvPicPr>
            <a:picLocks noChangeAspect="1"/>
          </p:cNvPicPr>
          <p:nvPr/>
        </p:nvPicPr>
        <p:blipFill>
          <a:blip r:embed="rId2"/>
          <a:stretch>
            <a:fillRect/>
          </a:stretch>
        </p:blipFill>
        <p:spPr>
          <a:xfrm>
            <a:off x="334884" y="2099860"/>
            <a:ext cx="4273666" cy="2645893"/>
          </a:xfrm>
          <a:prstGeom prst="rect">
            <a:avLst/>
          </a:prstGeom>
        </p:spPr>
      </p:pic>
      <p:sp>
        <p:nvSpPr>
          <p:cNvPr id="9" name="Rectangle 8"/>
          <p:cNvSpPr/>
          <p:nvPr/>
        </p:nvSpPr>
        <p:spPr>
          <a:xfrm>
            <a:off x="439219" y="4560949"/>
            <a:ext cx="2251963" cy="369332"/>
          </a:xfrm>
          <a:prstGeom prst="rect">
            <a:avLst/>
          </a:prstGeom>
        </p:spPr>
        <p:txBody>
          <a:bodyPr wrap="none">
            <a:spAutoFit/>
          </a:bodyPr>
          <a:lstStyle/>
          <a:p>
            <a:r>
              <a:rPr lang="en-US" dirty="0" smtClean="0"/>
              <a:t>FA=FB=FC=FD==4.6 </a:t>
            </a:r>
            <a:r>
              <a:rPr lang="en-US" dirty="0"/>
              <a:t>kg</a:t>
            </a:r>
          </a:p>
        </p:txBody>
      </p:sp>
      <p:sp>
        <p:nvSpPr>
          <p:cNvPr id="10" name="Rectangle 9"/>
          <p:cNvSpPr/>
          <p:nvPr/>
        </p:nvSpPr>
        <p:spPr>
          <a:xfrm>
            <a:off x="439219" y="4974622"/>
            <a:ext cx="4572000" cy="369332"/>
          </a:xfrm>
          <a:prstGeom prst="rect">
            <a:avLst/>
          </a:prstGeom>
        </p:spPr>
        <p:txBody>
          <a:bodyPr>
            <a:spAutoFit/>
          </a:bodyPr>
          <a:lstStyle/>
          <a:p>
            <a:r>
              <a:rPr lang="en-US" dirty="0" smtClean="0"/>
              <a:t>FE=FF=960 </a:t>
            </a:r>
            <a:r>
              <a:rPr lang="en-US" dirty="0"/>
              <a:t>kg</a:t>
            </a:r>
          </a:p>
        </p:txBody>
      </p:sp>
      <p:pic>
        <p:nvPicPr>
          <p:cNvPr id="12" name="Picture 11"/>
          <p:cNvPicPr>
            <a:picLocks noChangeAspect="1"/>
          </p:cNvPicPr>
          <p:nvPr/>
        </p:nvPicPr>
        <p:blipFill>
          <a:blip r:embed="rId3"/>
          <a:stretch>
            <a:fillRect/>
          </a:stretch>
        </p:blipFill>
        <p:spPr>
          <a:xfrm>
            <a:off x="4824915" y="1406911"/>
            <a:ext cx="3963020" cy="3109870"/>
          </a:xfrm>
          <a:prstGeom prst="rect">
            <a:avLst/>
          </a:prstGeom>
        </p:spPr>
      </p:pic>
      <p:pic>
        <p:nvPicPr>
          <p:cNvPr id="14" name="Picture 13"/>
          <p:cNvPicPr>
            <a:picLocks noChangeAspect="1"/>
          </p:cNvPicPr>
          <p:nvPr/>
        </p:nvPicPr>
        <p:blipFill>
          <a:blip r:embed="rId4"/>
          <a:stretch>
            <a:fillRect/>
          </a:stretch>
        </p:blipFill>
        <p:spPr>
          <a:xfrm>
            <a:off x="3213099" y="5046462"/>
            <a:ext cx="5574835" cy="1093901"/>
          </a:xfrm>
          <a:prstGeom prst="rect">
            <a:avLst/>
          </a:prstGeom>
        </p:spPr>
      </p:pic>
    </p:spTree>
    <p:extLst>
      <p:ext uri="{BB962C8B-B14F-4D97-AF65-F5344CB8AC3E}">
        <p14:creationId xmlns:p14="http://schemas.microsoft.com/office/powerpoint/2010/main" val="36228939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4400" dirty="0" smtClean="0"/>
              <a:t>APA yoke – Installation case</a:t>
            </a:r>
            <a:r>
              <a:rPr lang="en-GB" sz="2700" dirty="0" smtClean="0"/>
              <a:t/>
            </a:r>
            <a:br>
              <a:rPr lang="en-GB" sz="2700" dirty="0" smtClean="0"/>
            </a:br>
            <a:r>
              <a:rPr lang="en-GB" sz="2700" dirty="0" smtClean="0">
                <a:solidFill>
                  <a:srgbClr val="3C5A77"/>
                </a:solidFill>
              </a:rPr>
              <a:t>Unbalance cable load on APA</a:t>
            </a:r>
            <a:br>
              <a:rPr lang="en-GB" sz="2700" dirty="0" smtClean="0">
                <a:solidFill>
                  <a:srgbClr val="3C5A77"/>
                </a:solidFill>
              </a:rPr>
            </a:br>
            <a:r>
              <a:rPr lang="en-GB" sz="2700" dirty="0" smtClean="0">
                <a:solidFill>
                  <a:srgbClr val="3C5A77"/>
                </a:solidFill>
              </a:rPr>
              <a:t>Results: Peak stress =81 MPa</a:t>
            </a:r>
            <a:endParaRPr lang="en-GB" sz="2700" dirty="0">
              <a:solidFill>
                <a:srgbClr val="3C5A77"/>
              </a:solidFill>
            </a:endParaRPr>
          </a:p>
        </p:txBody>
      </p:sp>
      <p:sp>
        <p:nvSpPr>
          <p:cNvPr id="3" name="Date Placeholder 2"/>
          <p:cNvSpPr>
            <a:spLocks noGrp="1"/>
          </p:cNvSpPr>
          <p:nvPr>
            <p:ph type="dt" sz="half" idx="2"/>
          </p:nvPr>
        </p:nvSpPr>
        <p:spPr/>
        <p:txBody>
          <a:bodyPr/>
          <a:lstStyle/>
          <a:p>
            <a:pPr>
              <a:defRPr/>
            </a:pPr>
            <a:r>
              <a:rPr lang="en-US" smtClean="0">
                <a:latin typeface="Helvetica"/>
                <a:cs typeface="Helvetica"/>
              </a:rPr>
              <a:t>27 Mar 2019</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33</a:t>
            </a:fld>
            <a:endParaRPr lang="en-US" dirty="0"/>
          </a:p>
        </p:txBody>
      </p:sp>
      <p:pic>
        <p:nvPicPr>
          <p:cNvPr id="2" name="Picture 1"/>
          <p:cNvPicPr>
            <a:picLocks noChangeAspect="1"/>
          </p:cNvPicPr>
          <p:nvPr/>
        </p:nvPicPr>
        <p:blipFill>
          <a:blip r:embed="rId2"/>
          <a:stretch>
            <a:fillRect/>
          </a:stretch>
        </p:blipFill>
        <p:spPr>
          <a:xfrm>
            <a:off x="6124915" y="1737213"/>
            <a:ext cx="932769" cy="3383573"/>
          </a:xfrm>
          <a:prstGeom prst="rect">
            <a:avLst/>
          </a:prstGeom>
        </p:spPr>
      </p:pic>
      <p:pic>
        <p:nvPicPr>
          <p:cNvPr id="8" name="Picture 7"/>
          <p:cNvPicPr>
            <a:picLocks noChangeAspect="1"/>
          </p:cNvPicPr>
          <p:nvPr/>
        </p:nvPicPr>
        <p:blipFill>
          <a:blip r:embed="rId3"/>
          <a:stretch>
            <a:fillRect/>
          </a:stretch>
        </p:blipFill>
        <p:spPr>
          <a:xfrm>
            <a:off x="778551" y="3207738"/>
            <a:ext cx="4919898" cy="621846"/>
          </a:xfrm>
          <a:prstGeom prst="rect">
            <a:avLst/>
          </a:prstGeom>
        </p:spPr>
      </p:pic>
      <p:sp>
        <p:nvSpPr>
          <p:cNvPr id="13" name="Oval 12"/>
          <p:cNvSpPr/>
          <p:nvPr/>
        </p:nvSpPr>
        <p:spPr>
          <a:xfrm>
            <a:off x="2727158" y="3609474"/>
            <a:ext cx="401053" cy="441158"/>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11680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4400" dirty="0" smtClean="0"/>
              <a:t>APA yoke – Installation case</a:t>
            </a:r>
            <a:r>
              <a:rPr lang="en-GB" sz="2700" dirty="0" smtClean="0"/>
              <a:t/>
            </a:r>
            <a:br>
              <a:rPr lang="en-GB" sz="2700" dirty="0" smtClean="0"/>
            </a:br>
            <a:r>
              <a:rPr lang="en-GB" sz="2700" dirty="0" smtClean="0">
                <a:solidFill>
                  <a:srgbClr val="3C5A77"/>
                </a:solidFill>
              </a:rPr>
              <a:t>Unbalance cable load on APA</a:t>
            </a:r>
            <a:br>
              <a:rPr lang="en-GB" sz="2700" dirty="0" smtClean="0">
                <a:solidFill>
                  <a:srgbClr val="3C5A77"/>
                </a:solidFill>
              </a:rPr>
            </a:br>
            <a:r>
              <a:rPr lang="en-GB" sz="2700" dirty="0" smtClean="0">
                <a:solidFill>
                  <a:srgbClr val="3C5A77"/>
                </a:solidFill>
              </a:rPr>
              <a:t>Results: 1</a:t>
            </a:r>
            <a:r>
              <a:rPr lang="en-GB" sz="2700" baseline="30000" dirty="0" smtClean="0">
                <a:solidFill>
                  <a:srgbClr val="3C5A77"/>
                </a:solidFill>
              </a:rPr>
              <a:t>st</a:t>
            </a:r>
            <a:r>
              <a:rPr lang="en-GB" sz="2700" dirty="0" smtClean="0">
                <a:solidFill>
                  <a:srgbClr val="3C5A77"/>
                </a:solidFill>
              </a:rPr>
              <a:t> buckling load factor = 37.2</a:t>
            </a:r>
            <a:endParaRPr lang="en-GB" sz="2700" dirty="0">
              <a:solidFill>
                <a:srgbClr val="3C5A77"/>
              </a:solidFill>
            </a:endParaRPr>
          </a:p>
        </p:txBody>
      </p:sp>
      <p:sp>
        <p:nvSpPr>
          <p:cNvPr id="3" name="Date Placeholder 2"/>
          <p:cNvSpPr>
            <a:spLocks noGrp="1"/>
          </p:cNvSpPr>
          <p:nvPr>
            <p:ph type="dt" sz="half" idx="2"/>
          </p:nvPr>
        </p:nvSpPr>
        <p:spPr/>
        <p:txBody>
          <a:bodyPr/>
          <a:lstStyle/>
          <a:p>
            <a:pPr>
              <a:defRPr/>
            </a:pPr>
            <a:r>
              <a:rPr lang="en-US" smtClean="0">
                <a:latin typeface="Helvetica"/>
                <a:cs typeface="Helvetica"/>
              </a:rPr>
              <a:t>27 Mar 2019</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34</a:t>
            </a:fld>
            <a:endParaRPr lang="en-US" dirty="0"/>
          </a:p>
        </p:txBody>
      </p:sp>
      <p:pic>
        <p:nvPicPr>
          <p:cNvPr id="5" name="Picture 4"/>
          <p:cNvPicPr>
            <a:picLocks noChangeAspect="1"/>
          </p:cNvPicPr>
          <p:nvPr/>
        </p:nvPicPr>
        <p:blipFill>
          <a:blip r:embed="rId2"/>
          <a:stretch>
            <a:fillRect/>
          </a:stretch>
        </p:blipFill>
        <p:spPr>
          <a:xfrm>
            <a:off x="6513026" y="2128652"/>
            <a:ext cx="969348" cy="3401863"/>
          </a:xfrm>
          <a:prstGeom prst="rect">
            <a:avLst/>
          </a:prstGeom>
        </p:spPr>
      </p:pic>
      <p:pic>
        <p:nvPicPr>
          <p:cNvPr id="9" name="Picture 8"/>
          <p:cNvPicPr>
            <a:picLocks noChangeAspect="1"/>
          </p:cNvPicPr>
          <p:nvPr/>
        </p:nvPicPr>
        <p:blipFill>
          <a:blip r:embed="rId3"/>
          <a:stretch>
            <a:fillRect/>
          </a:stretch>
        </p:blipFill>
        <p:spPr>
          <a:xfrm>
            <a:off x="493956" y="2061412"/>
            <a:ext cx="6056112" cy="3288630"/>
          </a:xfrm>
          <a:prstGeom prst="rect">
            <a:avLst/>
          </a:prstGeom>
        </p:spPr>
      </p:pic>
    </p:spTree>
    <p:extLst>
      <p:ext uri="{BB962C8B-B14F-4D97-AF65-F5344CB8AC3E}">
        <p14:creationId xmlns:p14="http://schemas.microsoft.com/office/powerpoint/2010/main" val="25744134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4400" dirty="0" smtClean="0"/>
              <a:t>APA yoke – Installed APA</a:t>
            </a:r>
            <a:r>
              <a:rPr lang="en-GB" sz="2700" dirty="0" smtClean="0"/>
              <a:t/>
            </a:r>
            <a:br>
              <a:rPr lang="en-GB" sz="2700" dirty="0" smtClean="0"/>
            </a:br>
            <a:r>
              <a:rPr lang="en-GB" sz="2700" dirty="0" smtClean="0">
                <a:solidFill>
                  <a:srgbClr val="3C5A77"/>
                </a:solidFill>
              </a:rPr>
              <a:t>TOP CE cable tray transferred to DSS</a:t>
            </a:r>
            <a:br>
              <a:rPr lang="en-GB" sz="2700" dirty="0" smtClean="0">
                <a:solidFill>
                  <a:srgbClr val="3C5A77"/>
                </a:solidFill>
              </a:rPr>
            </a:br>
            <a:r>
              <a:rPr lang="en-GB" sz="2700" dirty="0" smtClean="0">
                <a:solidFill>
                  <a:srgbClr val="3C5A77"/>
                </a:solidFill>
              </a:rPr>
              <a:t>Inputs:</a:t>
            </a:r>
            <a:endParaRPr lang="en-GB" sz="2700" dirty="0">
              <a:solidFill>
                <a:srgbClr val="3C5A77"/>
              </a:solidFill>
            </a:endParaRPr>
          </a:p>
        </p:txBody>
      </p:sp>
      <p:sp>
        <p:nvSpPr>
          <p:cNvPr id="3" name="Date Placeholder 2"/>
          <p:cNvSpPr>
            <a:spLocks noGrp="1"/>
          </p:cNvSpPr>
          <p:nvPr>
            <p:ph type="dt" sz="half" idx="2"/>
          </p:nvPr>
        </p:nvSpPr>
        <p:spPr/>
        <p:txBody>
          <a:bodyPr/>
          <a:lstStyle/>
          <a:p>
            <a:pPr>
              <a:defRPr/>
            </a:pPr>
            <a:r>
              <a:rPr lang="en-US" smtClean="0">
                <a:latin typeface="Helvetica"/>
                <a:cs typeface="Helvetica"/>
              </a:rPr>
              <a:t>27 Mar 2019</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35</a:t>
            </a:fld>
            <a:endParaRPr lang="en-US" dirty="0"/>
          </a:p>
        </p:txBody>
      </p:sp>
      <p:pic>
        <p:nvPicPr>
          <p:cNvPr id="2" name="Picture 1"/>
          <p:cNvPicPr>
            <a:picLocks noChangeAspect="1"/>
          </p:cNvPicPr>
          <p:nvPr/>
        </p:nvPicPr>
        <p:blipFill>
          <a:blip r:embed="rId2"/>
          <a:stretch>
            <a:fillRect/>
          </a:stretch>
        </p:blipFill>
        <p:spPr>
          <a:xfrm>
            <a:off x="2133600" y="1649821"/>
            <a:ext cx="5023367" cy="3105629"/>
          </a:xfrm>
          <a:prstGeom prst="rect">
            <a:avLst/>
          </a:prstGeom>
        </p:spPr>
      </p:pic>
      <p:sp>
        <p:nvSpPr>
          <p:cNvPr id="8" name="Rectangle 7"/>
          <p:cNvSpPr/>
          <p:nvPr/>
        </p:nvSpPr>
        <p:spPr>
          <a:xfrm>
            <a:off x="666623" y="4570784"/>
            <a:ext cx="2439514" cy="369332"/>
          </a:xfrm>
          <a:prstGeom prst="rect">
            <a:avLst/>
          </a:prstGeom>
        </p:spPr>
        <p:txBody>
          <a:bodyPr wrap="none">
            <a:spAutoFit/>
          </a:bodyPr>
          <a:lstStyle/>
          <a:p>
            <a:r>
              <a:rPr lang="en-US" dirty="0" smtClean="0"/>
              <a:t>FA=FB=FC=FD==50.3 </a:t>
            </a:r>
            <a:r>
              <a:rPr lang="en-US" dirty="0"/>
              <a:t>kg</a:t>
            </a:r>
          </a:p>
        </p:txBody>
      </p:sp>
      <p:sp>
        <p:nvSpPr>
          <p:cNvPr id="10" name="Rectangle 9"/>
          <p:cNvSpPr/>
          <p:nvPr/>
        </p:nvSpPr>
        <p:spPr>
          <a:xfrm>
            <a:off x="666623" y="5209368"/>
            <a:ext cx="1579278" cy="369332"/>
          </a:xfrm>
          <a:prstGeom prst="rect">
            <a:avLst/>
          </a:prstGeom>
        </p:spPr>
        <p:txBody>
          <a:bodyPr wrap="none">
            <a:spAutoFit/>
          </a:bodyPr>
          <a:lstStyle/>
          <a:p>
            <a:r>
              <a:rPr lang="en-US" dirty="0" smtClean="0"/>
              <a:t>FE=FF=1052 </a:t>
            </a:r>
            <a:r>
              <a:rPr lang="en-US" dirty="0"/>
              <a:t>kg</a:t>
            </a:r>
          </a:p>
        </p:txBody>
      </p:sp>
    </p:spTree>
    <p:extLst>
      <p:ext uri="{BB962C8B-B14F-4D97-AF65-F5344CB8AC3E}">
        <p14:creationId xmlns:p14="http://schemas.microsoft.com/office/powerpoint/2010/main" val="11187417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4400" dirty="0" smtClean="0"/>
              <a:t>APA yoke – Installed APA</a:t>
            </a:r>
            <a:r>
              <a:rPr lang="en-GB" sz="2700" dirty="0" smtClean="0"/>
              <a:t/>
            </a:r>
            <a:br>
              <a:rPr lang="en-GB" sz="2700" dirty="0" smtClean="0"/>
            </a:br>
            <a:r>
              <a:rPr lang="en-GB" sz="2700" dirty="0" smtClean="0">
                <a:solidFill>
                  <a:srgbClr val="3C5A77"/>
                </a:solidFill>
              </a:rPr>
              <a:t>TOP CE cable tray transferred to DSS</a:t>
            </a:r>
            <a:br>
              <a:rPr lang="en-GB" sz="2700" dirty="0" smtClean="0">
                <a:solidFill>
                  <a:srgbClr val="3C5A77"/>
                </a:solidFill>
              </a:rPr>
            </a:br>
            <a:r>
              <a:rPr lang="en-GB" sz="2700" dirty="0" smtClean="0">
                <a:solidFill>
                  <a:srgbClr val="3C5A77"/>
                </a:solidFill>
              </a:rPr>
              <a:t>Results: 93.8 MPa</a:t>
            </a:r>
            <a:endParaRPr lang="en-GB" sz="2700" dirty="0">
              <a:solidFill>
                <a:srgbClr val="3C5A77"/>
              </a:solidFill>
            </a:endParaRPr>
          </a:p>
        </p:txBody>
      </p:sp>
      <p:sp>
        <p:nvSpPr>
          <p:cNvPr id="3" name="Date Placeholder 2"/>
          <p:cNvSpPr>
            <a:spLocks noGrp="1"/>
          </p:cNvSpPr>
          <p:nvPr>
            <p:ph type="dt" sz="half" idx="2"/>
          </p:nvPr>
        </p:nvSpPr>
        <p:spPr/>
        <p:txBody>
          <a:bodyPr/>
          <a:lstStyle/>
          <a:p>
            <a:pPr>
              <a:defRPr/>
            </a:pPr>
            <a:r>
              <a:rPr lang="en-US" smtClean="0">
                <a:latin typeface="Helvetica"/>
                <a:cs typeface="Helvetica"/>
              </a:rPr>
              <a:t>27 Mar 2019</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36</a:t>
            </a:fld>
            <a:endParaRPr lang="en-US" dirty="0"/>
          </a:p>
        </p:txBody>
      </p:sp>
      <p:pic>
        <p:nvPicPr>
          <p:cNvPr id="5" name="Picture 4"/>
          <p:cNvPicPr>
            <a:picLocks noChangeAspect="1"/>
          </p:cNvPicPr>
          <p:nvPr/>
        </p:nvPicPr>
        <p:blipFill>
          <a:blip r:embed="rId2"/>
          <a:stretch>
            <a:fillRect/>
          </a:stretch>
        </p:blipFill>
        <p:spPr>
          <a:xfrm>
            <a:off x="6162138" y="2146942"/>
            <a:ext cx="981541" cy="3365284"/>
          </a:xfrm>
          <a:prstGeom prst="rect">
            <a:avLst/>
          </a:prstGeom>
        </p:spPr>
      </p:pic>
      <p:pic>
        <p:nvPicPr>
          <p:cNvPr id="9" name="Picture 8"/>
          <p:cNvPicPr>
            <a:picLocks noChangeAspect="1"/>
          </p:cNvPicPr>
          <p:nvPr/>
        </p:nvPicPr>
        <p:blipFill>
          <a:blip r:embed="rId3"/>
          <a:stretch>
            <a:fillRect/>
          </a:stretch>
        </p:blipFill>
        <p:spPr>
          <a:xfrm>
            <a:off x="570370" y="2243256"/>
            <a:ext cx="4797968" cy="847417"/>
          </a:xfrm>
          <a:prstGeom prst="rect">
            <a:avLst/>
          </a:prstGeom>
        </p:spPr>
      </p:pic>
      <p:sp>
        <p:nvSpPr>
          <p:cNvPr id="11" name="Oval 10"/>
          <p:cNvSpPr/>
          <p:nvPr/>
        </p:nvSpPr>
        <p:spPr>
          <a:xfrm>
            <a:off x="3048000" y="2243256"/>
            <a:ext cx="272715" cy="304585"/>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a:stretch>
            <a:fillRect/>
          </a:stretch>
        </p:blipFill>
        <p:spPr>
          <a:xfrm>
            <a:off x="1837680" y="3250870"/>
            <a:ext cx="2822693" cy="2780017"/>
          </a:xfrm>
          <a:prstGeom prst="rect">
            <a:avLst/>
          </a:prstGeom>
        </p:spPr>
      </p:pic>
    </p:spTree>
    <p:extLst>
      <p:ext uri="{BB962C8B-B14F-4D97-AF65-F5344CB8AC3E}">
        <p14:creationId xmlns:p14="http://schemas.microsoft.com/office/powerpoint/2010/main" val="6493572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4400" dirty="0" smtClean="0"/>
              <a:t>APA yoke – Installed APA</a:t>
            </a:r>
            <a:r>
              <a:rPr lang="en-GB" sz="2700" dirty="0" smtClean="0"/>
              <a:t/>
            </a:r>
            <a:br>
              <a:rPr lang="en-GB" sz="2700" dirty="0" smtClean="0"/>
            </a:br>
            <a:r>
              <a:rPr lang="en-GB" sz="2700" dirty="0" smtClean="0">
                <a:solidFill>
                  <a:srgbClr val="3C5A77"/>
                </a:solidFill>
              </a:rPr>
              <a:t>TOP CE cable tray transferred to DSS</a:t>
            </a:r>
            <a:br>
              <a:rPr lang="en-GB" sz="2700" dirty="0" smtClean="0">
                <a:solidFill>
                  <a:srgbClr val="3C5A77"/>
                </a:solidFill>
              </a:rPr>
            </a:br>
            <a:r>
              <a:rPr lang="en-GB" sz="2700" dirty="0" smtClean="0">
                <a:solidFill>
                  <a:srgbClr val="3C5A77"/>
                </a:solidFill>
              </a:rPr>
              <a:t>Results: </a:t>
            </a:r>
            <a:r>
              <a:rPr lang="en-US" sz="2700" dirty="0" smtClean="0">
                <a:solidFill>
                  <a:srgbClr val="3C5A77"/>
                </a:solidFill>
              </a:rPr>
              <a:t>1st </a:t>
            </a:r>
            <a:r>
              <a:rPr lang="en-US" sz="2700" dirty="0">
                <a:solidFill>
                  <a:srgbClr val="3C5A77"/>
                </a:solidFill>
              </a:rPr>
              <a:t>buckling load factor = </a:t>
            </a:r>
            <a:r>
              <a:rPr lang="en-US" sz="2700" dirty="0" smtClean="0">
                <a:solidFill>
                  <a:srgbClr val="3C5A77"/>
                </a:solidFill>
              </a:rPr>
              <a:t>33.0</a:t>
            </a:r>
            <a:endParaRPr lang="en-GB" sz="2700" dirty="0">
              <a:solidFill>
                <a:srgbClr val="3C5A77"/>
              </a:solidFill>
            </a:endParaRPr>
          </a:p>
        </p:txBody>
      </p:sp>
      <p:sp>
        <p:nvSpPr>
          <p:cNvPr id="3" name="Date Placeholder 2"/>
          <p:cNvSpPr>
            <a:spLocks noGrp="1"/>
          </p:cNvSpPr>
          <p:nvPr>
            <p:ph type="dt" sz="half" idx="2"/>
          </p:nvPr>
        </p:nvSpPr>
        <p:spPr/>
        <p:txBody>
          <a:bodyPr/>
          <a:lstStyle/>
          <a:p>
            <a:pPr>
              <a:defRPr/>
            </a:pPr>
            <a:r>
              <a:rPr lang="en-US" smtClean="0">
                <a:latin typeface="Helvetica"/>
                <a:cs typeface="Helvetica"/>
              </a:rPr>
              <a:t>27 Mar 2019</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37</a:t>
            </a:fld>
            <a:endParaRPr lang="en-US" dirty="0"/>
          </a:p>
        </p:txBody>
      </p:sp>
      <p:pic>
        <p:nvPicPr>
          <p:cNvPr id="2" name="Picture 1"/>
          <p:cNvPicPr>
            <a:picLocks noChangeAspect="1"/>
          </p:cNvPicPr>
          <p:nvPr/>
        </p:nvPicPr>
        <p:blipFill>
          <a:blip r:embed="rId2"/>
          <a:stretch>
            <a:fillRect/>
          </a:stretch>
        </p:blipFill>
        <p:spPr>
          <a:xfrm>
            <a:off x="6739476" y="2276934"/>
            <a:ext cx="969348" cy="3401863"/>
          </a:xfrm>
          <a:prstGeom prst="rect">
            <a:avLst/>
          </a:prstGeom>
        </p:spPr>
      </p:pic>
      <p:pic>
        <p:nvPicPr>
          <p:cNvPr id="10" name="Picture 9"/>
          <p:cNvPicPr>
            <a:picLocks noChangeAspect="1"/>
          </p:cNvPicPr>
          <p:nvPr/>
        </p:nvPicPr>
        <p:blipFill>
          <a:blip r:embed="rId3"/>
          <a:stretch>
            <a:fillRect/>
          </a:stretch>
        </p:blipFill>
        <p:spPr>
          <a:xfrm>
            <a:off x="123568" y="2494882"/>
            <a:ext cx="6247868" cy="3340600"/>
          </a:xfrm>
          <a:prstGeom prst="rect">
            <a:avLst/>
          </a:prstGeom>
        </p:spPr>
      </p:pic>
    </p:spTree>
    <p:extLst>
      <p:ext uri="{BB962C8B-B14F-4D97-AF65-F5344CB8AC3E}">
        <p14:creationId xmlns:p14="http://schemas.microsoft.com/office/powerpoint/2010/main" val="7870807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4400" dirty="0" smtClean="0"/>
              <a:t>APA structural tee</a:t>
            </a:r>
            <a:endParaRPr lang="en-GB" sz="44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27 Mar 2019</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38</a:t>
            </a:fld>
            <a:endParaRPr lang="en-US" dirty="0"/>
          </a:p>
        </p:txBody>
      </p:sp>
      <p:sp>
        <p:nvSpPr>
          <p:cNvPr id="2" name="Content Placeholder 1"/>
          <p:cNvSpPr>
            <a:spLocks noGrp="1"/>
          </p:cNvSpPr>
          <p:nvPr>
            <p:ph idx="11"/>
          </p:nvPr>
        </p:nvSpPr>
        <p:spPr>
          <a:xfrm>
            <a:off x="454029" y="1207770"/>
            <a:ext cx="3106035" cy="5070302"/>
          </a:xfrm>
        </p:spPr>
        <p:txBody>
          <a:bodyPr>
            <a:normAutofit/>
          </a:bodyPr>
          <a:lstStyle/>
          <a:p>
            <a:pPr marL="0" indent="0">
              <a:buNone/>
            </a:pPr>
            <a:r>
              <a:rPr lang="en-US" sz="2000" dirty="0" smtClean="0"/>
              <a:t>Dimensions per drawing:</a:t>
            </a:r>
          </a:p>
          <a:p>
            <a:pPr marL="0" indent="0">
              <a:buNone/>
            </a:pPr>
            <a:r>
              <a:rPr lang="en-US" sz="2000" dirty="0" smtClean="0"/>
              <a:t>Loads: See figure.</a:t>
            </a:r>
          </a:p>
          <a:p>
            <a:pPr marL="0" indent="0">
              <a:buNone/>
            </a:pPr>
            <a:r>
              <a:rPr lang="en-US" sz="2000" dirty="0" smtClean="0"/>
              <a:t>Required Strength = 11260N</a:t>
            </a:r>
          </a:p>
          <a:p>
            <a:pPr marL="0" indent="0">
              <a:buNone/>
            </a:pPr>
            <a:endParaRPr lang="en-US" sz="2000" dirty="0" smtClean="0"/>
          </a:p>
        </p:txBody>
      </p:sp>
      <p:pic>
        <p:nvPicPr>
          <p:cNvPr id="5" name="Picture 4"/>
          <p:cNvPicPr>
            <a:picLocks noChangeAspect="1"/>
          </p:cNvPicPr>
          <p:nvPr/>
        </p:nvPicPr>
        <p:blipFill>
          <a:blip r:embed="rId2"/>
          <a:stretch>
            <a:fillRect/>
          </a:stretch>
        </p:blipFill>
        <p:spPr>
          <a:xfrm>
            <a:off x="3950089" y="1207770"/>
            <a:ext cx="3481118" cy="3651821"/>
          </a:xfrm>
          <a:prstGeom prst="rect">
            <a:avLst/>
          </a:prstGeom>
        </p:spPr>
      </p:pic>
      <p:cxnSp>
        <p:nvCxnSpPr>
          <p:cNvPr id="11" name="Straight Arrow Connector 10"/>
          <p:cNvCxnSpPr/>
          <p:nvPr/>
        </p:nvCxnSpPr>
        <p:spPr>
          <a:xfrm flipV="1">
            <a:off x="5315712" y="609600"/>
            <a:ext cx="0" cy="11338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5315712" y="2535936"/>
            <a:ext cx="0" cy="4145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5315712" y="4267200"/>
            <a:ext cx="0" cy="9387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474208" y="609600"/>
            <a:ext cx="1133856" cy="369332"/>
          </a:xfrm>
          <a:prstGeom prst="rect">
            <a:avLst/>
          </a:prstGeom>
          <a:noFill/>
        </p:spPr>
        <p:txBody>
          <a:bodyPr wrap="square" rtlCol="0">
            <a:spAutoFit/>
          </a:bodyPr>
          <a:lstStyle/>
          <a:p>
            <a:r>
              <a:rPr lang="en-US" dirty="0" smtClean="0"/>
              <a:t>11260N</a:t>
            </a:r>
            <a:endParaRPr lang="en-US" dirty="0"/>
          </a:p>
        </p:txBody>
      </p:sp>
      <p:sp>
        <p:nvSpPr>
          <p:cNvPr id="17" name="TextBox 16"/>
          <p:cNvSpPr txBox="1"/>
          <p:nvPr/>
        </p:nvSpPr>
        <p:spPr>
          <a:xfrm>
            <a:off x="5059680" y="5315712"/>
            <a:ext cx="1548384" cy="369332"/>
          </a:xfrm>
          <a:prstGeom prst="rect">
            <a:avLst/>
          </a:prstGeom>
          <a:noFill/>
        </p:spPr>
        <p:txBody>
          <a:bodyPr wrap="square" rtlCol="0">
            <a:spAutoFit/>
          </a:bodyPr>
          <a:lstStyle/>
          <a:p>
            <a:r>
              <a:rPr lang="en-US" dirty="0" smtClean="0"/>
              <a:t>10450N</a:t>
            </a:r>
            <a:endParaRPr lang="en-US" dirty="0"/>
          </a:p>
        </p:txBody>
      </p:sp>
      <p:sp>
        <p:nvSpPr>
          <p:cNvPr id="19" name="TextBox 18"/>
          <p:cNvSpPr txBox="1"/>
          <p:nvPr/>
        </p:nvSpPr>
        <p:spPr>
          <a:xfrm>
            <a:off x="5452904" y="2696956"/>
            <a:ext cx="1548384" cy="369332"/>
          </a:xfrm>
          <a:prstGeom prst="rect">
            <a:avLst/>
          </a:prstGeom>
          <a:noFill/>
        </p:spPr>
        <p:txBody>
          <a:bodyPr wrap="square" rtlCol="0">
            <a:spAutoFit/>
          </a:bodyPr>
          <a:lstStyle/>
          <a:p>
            <a:r>
              <a:rPr lang="en-US" dirty="0" smtClean="0"/>
              <a:t>810N</a:t>
            </a:r>
            <a:endParaRPr lang="en-US" dirty="0"/>
          </a:p>
        </p:txBody>
      </p:sp>
      <p:sp>
        <p:nvSpPr>
          <p:cNvPr id="8" name="TextBox 7"/>
          <p:cNvSpPr txBox="1"/>
          <p:nvPr/>
        </p:nvSpPr>
        <p:spPr>
          <a:xfrm>
            <a:off x="4364736" y="5685044"/>
            <a:ext cx="3230880" cy="369332"/>
          </a:xfrm>
          <a:prstGeom prst="rect">
            <a:avLst/>
          </a:prstGeom>
          <a:noFill/>
        </p:spPr>
        <p:txBody>
          <a:bodyPr wrap="square" rtlCol="0">
            <a:spAutoFit/>
          </a:bodyPr>
          <a:lstStyle/>
          <a:p>
            <a:r>
              <a:rPr lang="en-US" dirty="0" smtClean="0"/>
              <a:t>Loads on the structural tee</a:t>
            </a:r>
            <a:endParaRPr lang="en-US" dirty="0"/>
          </a:p>
        </p:txBody>
      </p:sp>
    </p:spTree>
    <p:extLst>
      <p:ext uri="{BB962C8B-B14F-4D97-AF65-F5344CB8AC3E}">
        <p14:creationId xmlns:p14="http://schemas.microsoft.com/office/powerpoint/2010/main" val="8709233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4400" dirty="0" smtClean="0"/>
              <a:t>APA structural tee</a:t>
            </a:r>
            <a:endParaRPr lang="en-GB" sz="44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27 Mar 2019</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39</a:t>
            </a:fld>
            <a:endParaRPr lang="en-US" dirty="0"/>
          </a:p>
        </p:txBody>
      </p:sp>
      <p:sp>
        <p:nvSpPr>
          <p:cNvPr id="2" name="Content Placeholder 1"/>
          <p:cNvSpPr>
            <a:spLocks noGrp="1"/>
          </p:cNvSpPr>
          <p:nvPr>
            <p:ph idx="11"/>
          </p:nvPr>
        </p:nvSpPr>
        <p:spPr>
          <a:xfrm>
            <a:off x="454029" y="1207770"/>
            <a:ext cx="8116947" cy="5070302"/>
          </a:xfrm>
        </p:spPr>
        <p:txBody>
          <a:bodyPr>
            <a:normAutofit fontScale="92500" lnSpcReduction="10000"/>
          </a:bodyPr>
          <a:lstStyle/>
          <a:p>
            <a:pPr marL="0" indent="0">
              <a:buNone/>
            </a:pPr>
            <a:r>
              <a:rPr lang="en-US" sz="2000" dirty="0" smtClean="0"/>
              <a:t>Required Strength = 11260N</a:t>
            </a:r>
          </a:p>
          <a:p>
            <a:pPr marL="0" indent="0">
              <a:buNone/>
            </a:pPr>
            <a:r>
              <a:rPr lang="en-US" sz="2000" b="1" dirty="0" smtClean="0"/>
              <a:t>Vertical pinned link</a:t>
            </a:r>
          </a:p>
          <a:p>
            <a:pPr marL="0" indent="0">
              <a:buNone/>
            </a:pPr>
            <a:r>
              <a:rPr lang="en-US" sz="2000" dirty="0" smtClean="0"/>
              <a:t>Tensile rupture on net section</a:t>
            </a:r>
          </a:p>
          <a:p>
            <a:pPr marL="285306" lvl="1" indent="0">
              <a:buNone/>
            </a:pPr>
            <a:r>
              <a:rPr lang="en-US" sz="1800" dirty="0" smtClean="0"/>
              <a:t>Available = 74600N</a:t>
            </a:r>
          </a:p>
          <a:p>
            <a:pPr marL="0" indent="0">
              <a:buNone/>
            </a:pPr>
            <a:r>
              <a:rPr lang="en-US" sz="2000" dirty="0" smtClean="0"/>
              <a:t>Tensile yielding on gross section</a:t>
            </a:r>
          </a:p>
          <a:p>
            <a:pPr marL="285306" lvl="1" indent="0">
              <a:buNone/>
            </a:pPr>
            <a:r>
              <a:rPr lang="en-US" sz="1800" dirty="0" smtClean="0"/>
              <a:t>Available = 60100N</a:t>
            </a:r>
          </a:p>
          <a:p>
            <a:pPr marL="0" indent="0">
              <a:buNone/>
            </a:pPr>
            <a:r>
              <a:rPr lang="en-US" sz="2000" dirty="0" smtClean="0"/>
              <a:t>Tensile yielding on net section</a:t>
            </a:r>
          </a:p>
          <a:p>
            <a:pPr marL="285306" lvl="1" indent="0">
              <a:buNone/>
            </a:pPr>
            <a:r>
              <a:rPr lang="en-US" sz="1800" dirty="0" smtClean="0"/>
              <a:t>Available = 38850N</a:t>
            </a:r>
          </a:p>
          <a:p>
            <a:pPr marL="0" indent="0">
              <a:buNone/>
            </a:pPr>
            <a:r>
              <a:rPr lang="en-US" sz="2000" dirty="0" smtClean="0"/>
              <a:t>Shear rupture on effective area</a:t>
            </a:r>
          </a:p>
          <a:p>
            <a:pPr marL="285306" lvl="1" indent="0">
              <a:buNone/>
            </a:pPr>
            <a:r>
              <a:rPr lang="en-US" sz="1800" dirty="0" smtClean="0"/>
              <a:t>Available = 80820N</a:t>
            </a:r>
          </a:p>
          <a:p>
            <a:pPr marL="0" indent="0">
              <a:buNone/>
            </a:pPr>
            <a:r>
              <a:rPr lang="en-US" sz="2000" dirty="0" smtClean="0"/>
              <a:t>Bearing stress between pin and hole</a:t>
            </a:r>
          </a:p>
          <a:p>
            <a:pPr marL="285306" lvl="1" indent="0">
              <a:buNone/>
            </a:pPr>
            <a:r>
              <a:rPr lang="en-US" sz="1800" dirty="0" smtClean="0"/>
              <a:t>Available = 35940N</a:t>
            </a:r>
          </a:p>
        </p:txBody>
      </p:sp>
    </p:spTree>
    <p:extLst>
      <p:ext uri="{BB962C8B-B14F-4D97-AF65-F5344CB8AC3E}">
        <p14:creationId xmlns:p14="http://schemas.microsoft.com/office/powerpoint/2010/main" val="24368657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4400" dirty="0" smtClean="0"/>
              <a:t>Introduction</a:t>
            </a:r>
            <a:endParaRPr lang="en-GB" sz="44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27 Mar 2019</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4</a:t>
            </a:fld>
            <a:endParaRPr lang="en-US" dirty="0"/>
          </a:p>
        </p:txBody>
      </p:sp>
      <p:sp>
        <p:nvSpPr>
          <p:cNvPr id="2" name="Content Placeholder 1"/>
          <p:cNvSpPr>
            <a:spLocks noGrp="1"/>
          </p:cNvSpPr>
          <p:nvPr>
            <p:ph idx="11"/>
          </p:nvPr>
        </p:nvSpPr>
        <p:spPr>
          <a:xfrm>
            <a:off x="454029" y="1207770"/>
            <a:ext cx="3524847" cy="5070302"/>
          </a:xfrm>
        </p:spPr>
        <p:txBody>
          <a:bodyPr>
            <a:normAutofit/>
          </a:bodyPr>
          <a:lstStyle/>
          <a:p>
            <a:r>
              <a:rPr lang="en-US" sz="2000" dirty="0" smtClean="0"/>
              <a:t>The analysis of the APA Frame, Yoke, Structural Tee, and link for all significant load cases will be presented.</a:t>
            </a:r>
          </a:p>
          <a:p>
            <a:r>
              <a:rPr lang="en-US" sz="2000" dirty="0" smtClean="0"/>
              <a:t>The load factors and resistance factors used for Load Factor Resistance Design (LFRD) method will be identified.</a:t>
            </a:r>
          </a:p>
          <a:p>
            <a:r>
              <a:rPr lang="en-US" sz="2000" dirty="0" smtClean="0"/>
              <a:t>The APA structural members, welded connections and bolted connections will be checked.</a:t>
            </a:r>
          </a:p>
          <a:p>
            <a:pPr marL="0" indent="0">
              <a:buNone/>
            </a:pPr>
            <a:endParaRPr lang="en-US" sz="2000" dirty="0" smtClean="0"/>
          </a:p>
        </p:txBody>
      </p:sp>
      <p:sp>
        <p:nvSpPr>
          <p:cNvPr id="5" name="TextBox 4"/>
          <p:cNvSpPr txBox="1"/>
          <p:nvPr/>
        </p:nvSpPr>
        <p:spPr>
          <a:xfrm>
            <a:off x="4052440" y="5618566"/>
            <a:ext cx="3196038" cy="646331"/>
          </a:xfrm>
          <a:prstGeom prst="rect">
            <a:avLst/>
          </a:prstGeom>
          <a:noFill/>
        </p:spPr>
        <p:txBody>
          <a:bodyPr wrap="square" rtlCol="0">
            <a:spAutoFit/>
          </a:bodyPr>
          <a:lstStyle/>
          <a:p>
            <a:r>
              <a:rPr lang="en-US" dirty="0" smtClean="0"/>
              <a:t>Integrated APA with yoke structural tees and </a:t>
            </a:r>
            <a:r>
              <a:rPr lang="en-US" dirty="0" smtClean="0"/>
              <a:t>links</a:t>
            </a:r>
            <a:endParaRPr lang="en-US" dirty="0"/>
          </a:p>
        </p:txBody>
      </p:sp>
      <p:pic>
        <p:nvPicPr>
          <p:cNvPr id="8" name="Picture 7"/>
          <p:cNvPicPr>
            <a:picLocks noChangeAspect="1"/>
          </p:cNvPicPr>
          <p:nvPr/>
        </p:nvPicPr>
        <p:blipFill>
          <a:blip r:embed="rId2"/>
          <a:stretch>
            <a:fillRect/>
          </a:stretch>
        </p:blipFill>
        <p:spPr>
          <a:xfrm>
            <a:off x="3978876" y="0"/>
            <a:ext cx="1603387" cy="5627096"/>
          </a:xfrm>
          <a:prstGeom prst="rect">
            <a:avLst/>
          </a:prstGeom>
        </p:spPr>
      </p:pic>
      <p:pic>
        <p:nvPicPr>
          <p:cNvPr id="9" name="Picture 8"/>
          <p:cNvPicPr>
            <a:picLocks noChangeAspect="1"/>
          </p:cNvPicPr>
          <p:nvPr/>
        </p:nvPicPr>
        <p:blipFill>
          <a:blip r:embed="rId3"/>
          <a:stretch>
            <a:fillRect/>
          </a:stretch>
        </p:blipFill>
        <p:spPr>
          <a:xfrm>
            <a:off x="5536809" y="462518"/>
            <a:ext cx="3052089" cy="2455867"/>
          </a:xfrm>
          <a:prstGeom prst="rect">
            <a:avLst/>
          </a:prstGeom>
        </p:spPr>
      </p:pic>
      <p:pic>
        <p:nvPicPr>
          <p:cNvPr id="10" name="Picture 9"/>
          <p:cNvPicPr>
            <a:picLocks noChangeAspect="1"/>
          </p:cNvPicPr>
          <p:nvPr/>
        </p:nvPicPr>
        <p:blipFill>
          <a:blip r:embed="rId4"/>
          <a:stretch>
            <a:fillRect/>
          </a:stretch>
        </p:blipFill>
        <p:spPr>
          <a:xfrm>
            <a:off x="5671827" y="3439466"/>
            <a:ext cx="2782054" cy="2197028"/>
          </a:xfrm>
          <a:prstGeom prst="rect">
            <a:avLst/>
          </a:prstGeom>
        </p:spPr>
      </p:pic>
      <p:sp>
        <p:nvSpPr>
          <p:cNvPr id="11" name="TextBox 10"/>
          <p:cNvSpPr txBox="1"/>
          <p:nvPr/>
        </p:nvSpPr>
        <p:spPr>
          <a:xfrm>
            <a:off x="5671827" y="341376"/>
            <a:ext cx="1082541" cy="369332"/>
          </a:xfrm>
          <a:prstGeom prst="rect">
            <a:avLst/>
          </a:prstGeom>
          <a:noFill/>
        </p:spPr>
        <p:txBody>
          <a:bodyPr wrap="square" rtlCol="0">
            <a:spAutoFit/>
          </a:bodyPr>
          <a:lstStyle/>
          <a:p>
            <a:r>
              <a:rPr lang="en-US" dirty="0" smtClean="0"/>
              <a:t>yoke</a:t>
            </a:r>
            <a:endParaRPr lang="en-US" dirty="0"/>
          </a:p>
        </p:txBody>
      </p:sp>
      <p:sp>
        <p:nvSpPr>
          <p:cNvPr id="12" name="TextBox 11"/>
          <p:cNvSpPr txBox="1"/>
          <p:nvPr/>
        </p:nvSpPr>
        <p:spPr>
          <a:xfrm>
            <a:off x="5212701" y="1546917"/>
            <a:ext cx="1175907" cy="646331"/>
          </a:xfrm>
          <a:prstGeom prst="rect">
            <a:avLst/>
          </a:prstGeom>
          <a:noFill/>
        </p:spPr>
        <p:txBody>
          <a:bodyPr wrap="square" rtlCol="0">
            <a:spAutoFit/>
          </a:bodyPr>
          <a:lstStyle/>
          <a:p>
            <a:r>
              <a:rPr lang="en-US" dirty="0" smtClean="0"/>
              <a:t>Structural tees</a:t>
            </a:r>
            <a:endParaRPr lang="en-US" dirty="0"/>
          </a:p>
        </p:txBody>
      </p:sp>
      <p:cxnSp>
        <p:nvCxnSpPr>
          <p:cNvPr id="14" name="Straight Arrow Connector 13"/>
          <p:cNvCxnSpPr/>
          <p:nvPr/>
        </p:nvCxnSpPr>
        <p:spPr>
          <a:xfrm flipV="1">
            <a:off x="5900928" y="1230762"/>
            <a:ext cx="1767840" cy="6468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5906371" y="1877568"/>
            <a:ext cx="482237" cy="1346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629123" y="4208417"/>
            <a:ext cx="867460" cy="369332"/>
          </a:xfrm>
          <a:prstGeom prst="rect">
            <a:avLst/>
          </a:prstGeom>
          <a:noFill/>
        </p:spPr>
        <p:txBody>
          <a:bodyPr wrap="square" rtlCol="0">
            <a:spAutoFit/>
          </a:bodyPr>
          <a:lstStyle/>
          <a:p>
            <a:r>
              <a:rPr lang="en-US" dirty="0" smtClean="0"/>
              <a:t>Links</a:t>
            </a:r>
            <a:endParaRPr lang="en-US" dirty="0"/>
          </a:p>
        </p:txBody>
      </p:sp>
      <p:cxnSp>
        <p:nvCxnSpPr>
          <p:cNvPr id="19" name="Straight Arrow Connector 18"/>
          <p:cNvCxnSpPr/>
          <p:nvPr/>
        </p:nvCxnSpPr>
        <p:spPr>
          <a:xfrm flipV="1">
            <a:off x="7322042" y="3742921"/>
            <a:ext cx="712486" cy="4654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6047232" y="4537980"/>
            <a:ext cx="682105" cy="3144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6147489" y="786069"/>
            <a:ext cx="606879" cy="3235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31396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4400" dirty="0" smtClean="0"/>
              <a:t>APA structural tee</a:t>
            </a:r>
            <a:endParaRPr lang="en-GB" sz="44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27 Mar 2019</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40</a:t>
            </a:fld>
            <a:endParaRPr lang="en-US" dirty="0"/>
          </a:p>
        </p:txBody>
      </p:sp>
      <p:sp>
        <p:nvSpPr>
          <p:cNvPr id="2" name="Content Placeholder 1"/>
          <p:cNvSpPr>
            <a:spLocks noGrp="1"/>
          </p:cNvSpPr>
          <p:nvPr>
            <p:ph idx="11"/>
          </p:nvPr>
        </p:nvSpPr>
        <p:spPr>
          <a:xfrm>
            <a:off x="454029" y="1207770"/>
            <a:ext cx="8116947" cy="5070302"/>
          </a:xfrm>
        </p:spPr>
        <p:txBody>
          <a:bodyPr>
            <a:normAutofit/>
          </a:bodyPr>
          <a:lstStyle/>
          <a:p>
            <a:pPr marL="0" indent="0">
              <a:buNone/>
            </a:pPr>
            <a:r>
              <a:rPr lang="en-US" sz="2000" b="1" dirty="0" smtClean="0"/>
              <a:t>Welds</a:t>
            </a:r>
            <a:endParaRPr lang="en-US" sz="2000" b="1" dirty="0" smtClean="0"/>
          </a:p>
          <a:p>
            <a:pPr marL="0" indent="0">
              <a:buNone/>
            </a:pPr>
            <a:r>
              <a:rPr lang="en-US" sz="2000" dirty="0" smtClean="0"/>
              <a:t>Available strength = 350N/mm</a:t>
            </a:r>
            <a:endParaRPr lang="en-US" sz="1800" dirty="0" smtClean="0"/>
          </a:p>
          <a:p>
            <a:pPr marL="0" indent="0">
              <a:buNone/>
            </a:pPr>
            <a:r>
              <a:rPr lang="en-US" sz="2000" dirty="0" smtClean="0"/>
              <a:t>Unit load on vertical link to gusset welds = 52N/mm</a:t>
            </a:r>
          </a:p>
          <a:p>
            <a:pPr marL="0" indent="0">
              <a:buNone/>
            </a:pPr>
            <a:r>
              <a:rPr lang="en-US" sz="2000" dirty="0" smtClean="0"/>
              <a:t>Unit load on gussets to base plate welds = 34N/mm</a:t>
            </a:r>
            <a:endParaRPr lang="en-US" sz="1800" dirty="0" smtClean="0"/>
          </a:p>
        </p:txBody>
      </p:sp>
    </p:spTree>
    <p:extLst>
      <p:ext uri="{BB962C8B-B14F-4D97-AF65-F5344CB8AC3E}">
        <p14:creationId xmlns:p14="http://schemas.microsoft.com/office/powerpoint/2010/main" val="36356015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453234" y="1890538"/>
            <a:ext cx="4172313" cy="3212271"/>
          </a:xfrm>
          <a:prstGeom prst="rect">
            <a:avLst/>
          </a:prstGeom>
        </p:spPr>
      </p:pic>
      <p:sp>
        <p:nvSpPr>
          <p:cNvPr id="4" name="Title 3"/>
          <p:cNvSpPr>
            <a:spLocks noGrp="1"/>
          </p:cNvSpPr>
          <p:nvPr>
            <p:ph type="title"/>
          </p:nvPr>
        </p:nvSpPr>
        <p:spPr/>
        <p:txBody>
          <a:bodyPr>
            <a:normAutofit fontScale="90000"/>
          </a:bodyPr>
          <a:lstStyle/>
          <a:p>
            <a:r>
              <a:rPr lang="en-GB" sz="4400" dirty="0" smtClean="0"/>
              <a:t>APA to APA link</a:t>
            </a:r>
            <a:endParaRPr lang="en-GB" sz="44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27 Mar 2019</a:t>
            </a:r>
            <a:endParaRPr lang="en-US" dirty="0">
              <a:latin typeface="Helvetica"/>
              <a:cs typeface="Helvetica"/>
            </a:endParaRPr>
          </a:p>
        </p:txBody>
      </p:sp>
      <p:sp>
        <p:nvSpPr>
          <p:cNvPr id="6" name="Footer Placeholder 5"/>
          <p:cNvSpPr>
            <a:spLocks noGrp="1"/>
          </p:cNvSpPr>
          <p:nvPr>
            <p:ph type="ftr" sz="quarter" idx="3"/>
          </p:nvPr>
        </p:nvSpPr>
        <p:spPr>
          <a:xfrm>
            <a:off x="2190080" y="6559195"/>
            <a:ext cx="4349311" cy="158697"/>
          </a:xfrm>
        </p:spPr>
        <p:txBody>
          <a:bodyPr/>
          <a:lstStyle/>
          <a:p>
            <a:pPr>
              <a:defRPr/>
            </a:pPr>
            <a:r>
              <a:rPr lang="de-DE" smtClean="0"/>
              <a:t>Dan Wenman</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41</a:t>
            </a:fld>
            <a:endParaRPr lang="en-US" dirty="0"/>
          </a:p>
        </p:txBody>
      </p:sp>
      <p:sp>
        <p:nvSpPr>
          <p:cNvPr id="2" name="Content Placeholder 1"/>
          <p:cNvSpPr>
            <a:spLocks noGrp="1"/>
          </p:cNvSpPr>
          <p:nvPr>
            <p:ph idx="11"/>
          </p:nvPr>
        </p:nvSpPr>
        <p:spPr>
          <a:xfrm>
            <a:off x="454029" y="1207770"/>
            <a:ext cx="3106035" cy="5070302"/>
          </a:xfrm>
        </p:spPr>
        <p:txBody>
          <a:bodyPr>
            <a:normAutofit/>
          </a:bodyPr>
          <a:lstStyle/>
          <a:p>
            <a:pPr marL="0" indent="0">
              <a:buNone/>
            </a:pPr>
            <a:r>
              <a:rPr lang="en-US" sz="2000" dirty="0" smtClean="0"/>
              <a:t>Dimensions per drawing:</a:t>
            </a:r>
          </a:p>
          <a:p>
            <a:pPr marL="0" indent="0">
              <a:buNone/>
            </a:pPr>
            <a:r>
              <a:rPr lang="en-US" sz="2000" dirty="0" smtClean="0"/>
              <a:t>Load: 4436N</a:t>
            </a:r>
          </a:p>
          <a:p>
            <a:pPr marL="0" indent="0">
              <a:buNone/>
            </a:pPr>
            <a:endParaRPr lang="en-US" sz="2000" dirty="0" smtClean="0"/>
          </a:p>
          <a:p>
            <a:pPr marL="0" indent="0">
              <a:buNone/>
            </a:pPr>
            <a:endParaRPr lang="en-US" sz="2000" dirty="0" smtClean="0"/>
          </a:p>
        </p:txBody>
      </p:sp>
      <p:cxnSp>
        <p:nvCxnSpPr>
          <p:cNvPr id="11" name="Straight Arrow Connector 10"/>
          <p:cNvCxnSpPr/>
          <p:nvPr/>
        </p:nvCxnSpPr>
        <p:spPr>
          <a:xfrm flipV="1">
            <a:off x="4882575" y="1032285"/>
            <a:ext cx="0" cy="11338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864287" y="4846320"/>
            <a:ext cx="0" cy="9387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846320" y="1185384"/>
            <a:ext cx="1133856" cy="369332"/>
          </a:xfrm>
          <a:prstGeom prst="rect">
            <a:avLst/>
          </a:prstGeom>
          <a:noFill/>
        </p:spPr>
        <p:txBody>
          <a:bodyPr wrap="square" rtlCol="0">
            <a:spAutoFit/>
          </a:bodyPr>
          <a:lstStyle/>
          <a:p>
            <a:r>
              <a:rPr lang="en-US" dirty="0" smtClean="0"/>
              <a:t>4436N</a:t>
            </a:r>
            <a:endParaRPr lang="en-US" dirty="0"/>
          </a:p>
        </p:txBody>
      </p:sp>
      <p:sp>
        <p:nvSpPr>
          <p:cNvPr id="8" name="TextBox 7"/>
          <p:cNvSpPr txBox="1"/>
          <p:nvPr/>
        </p:nvSpPr>
        <p:spPr>
          <a:xfrm>
            <a:off x="4364736" y="5685044"/>
            <a:ext cx="3230880" cy="369332"/>
          </a:xfrm>
          <a:prstGeom prst="rect">
            <a:avLst/>
          </a:prstGeom>
          <a:noFill/>
        </p:spPr>
        <p:txBody>
          <a:bodyPr wrap="square" rtlCol="0">
            <a:spAutoFit/>
          </a:bodyPr>
          <a:lstStyle/>
          <a:p>
            <a:r>
              <a:rPr lang="en-US" dirty="0" smtClean="0"/>
              <a:t>Loads on the APA to APA link</a:t>
            </a:r>
            <a:endParaRPr lang="en-US" dirty="0"/>
          </a:p>
        </p:txBody>
      </p:sp>
      <p:sp>
        <p:nvSpPr>
          <p:cNvPr id="18" name="TextBox 17"/>
          <p:cNvSpPr txBox="1"/>
          <p:nvPr/>
        </p:nvSpPr>
        <p:spPr>
          <a:xfrm>
            <a:off x="4898887" y="5200840"/>
            <a:ext cx="1133856" cy="369332"/>
          </a:xfrm>
          <a:prstGeom prst="rect">
            <a:avLst/>
          </a:prstGeom>
          <a:noFill/>
        </p:spPr>
        <p:txBody>
          <a:bodyPr wrap="square" rtlCol="0">
            <a:spAutoFit/>
          </a:bodyPr>
          <a:lstStyle/>
          <a:p>
            <a:r>
              <a:rPr lang="en-US" dirty="0" smtClean="0"/>
              <a:t>4436N</a:t>
            </a:r>
            <a:endParaRPr lang="en-US" dirty="0"/>
          </a:p>
        </p:txBody>
      </p:sp>
    </p:spTree>
    <p:extLst>
      <p:ext uri="{BB962C8B-B14F-4D97-AF65-F5344CB8AC3E}">
        <p14:creationId xmlns:p14="http://schemas.microsoft.com/office/powerpoint/2010/main" val="42099792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4400" dirty="0" smtClean="0"/>
              <a:t>APA to APA link</a:t>
            </a:r>
            <a:endParaRPr lang="en-GB" sz="44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27 Mar 2019</a:t>
            </a:r>
            <a:endParaRPr lang="en-US" dirty="0">
              <a:latin typeface="Helvetica"/>
              <a:cs typeface="Helvetica"/>
            </a:endParaRPr>
          </a:p>
        </p:txBody>
      </p:sp>
      <p:sp>
        <p:nvSpPr>
          <p:cNvPr id="6" name="Footer Placeholder 5"/>
          <p:cNvSpPr>
            <a:spLocks noGrp="1"/>
          </p:cNvSpPr>
          <p:nvPr>
            <p:ph type="ftr" sz="quarter" idx="3"/>
          </p:nvPr>
        </p:nvSpPr>
        <p:spPr>
          <a:xfrm>
            <a:off x="2190080" y="6559195"/>
            <a:ext cx="4349311" cy="158697"/>
          </a:xfrm>
        </p:spPr>
        <p:txBody>
          <a:bodyPr/>
          <a:lstStyle/>
          <a:p>
            <a:pPr>
              <a:defRPr/>
            </a:pPr>
            <a:r>
              <a:rPr lang="de-DE" smtClean="0"/>
              <a:t>Dan Wenman</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42</a:t>
            </a:fld>
            <a:endParaRPr lang="en-US" dirty="0"/>
          </a:p>
        </p:txBody>
      </p:sp>
      <p:sp>
        <p:nvSpPr>
          <p:cNvPr id="2" name="Content Placeholder 1"/>
          <p:cNvSpPr>
            <a:spLocks noGrp="1"/>
          </p:cNvSpPr>
          <p:nvPr>
            <p:ph idx="11"/>
          </p:nvPr>
        </p:nvSpPr>
        <p:spPr>
          <a:xfrm>
            <a:off x="454029" y="1207770"/>
            <a:ext cx="4687466" cy="5070302"/>
          </a:xfrm>
        </p:spPr>
        <p:txBody>
          <a:bodyPr>
            <a:normAutofit/>
          </a:bodyPr>
          <a:lstStyle/>
          <a:p>
            <a:pPr marL="0" indent="0">
              <a:buNone/>
            </a:pPr>
            <a:r>
              <a:rPr lang="en-US" sz="2000" dirty="0" smtClean="0"/>
              <a:t>Results:</a:t>
            </a:r>
          </a:p>
          <a:p>
            <a:pPr marL="0" indent="0">
              <a:buNone/>
            </a:pPr>
            <a:r>
              <a:rPr lang="en-US" sz="2000" dirty="0" smtClean="0"/>
              <a:t>Required Safety factor for FRP 3.75</a:t>
            </a:r>
          </a:p>
          <a:p>
            <a:pPr marL="0" indent="0">
              <a:buNone/>
            </a:pPr>
            <a:r>
              <a:rPr lang="en-US" sz="2000" dirty="0" smtClean="0"/>
              <a:t>Tensile rupture on net area (line B-B)</a:t>
            </a:r>
          </a:p>
          <a:p>
            <a:pPr marL="0" indent="0">
              <a:buNone/>
            </a:pPr>
            <a:r>
              <a:rPr lang="en-US" sz="2000" dirty="0" smtClean="0"/>
              <a:t>SF = 10.7</a:t>
            </a:r>
          </a:p>
          <a:p>
            <a:pPr marL="0" indent="0">
              <a:buNone/>
            </a:pPr>
            <a:r>
              <a:rPr lang="en-US" sz="2000" dirty="0" smtClean="0"/>
              <a:t>Tensile rupture on gross </a:t>
            </a:r>
            <a:r>
              <a:rPr lang="en-US" sz="2000" dirty="0" smtClean="0"/>
              <a:t>area (line A-A)</a:t>
            </a:r>
            <a:endParaRPr lang="en-US" sz="2000" dirty="0" smtClean="0"/>
          </a:p>
          <a:p>
            <a:pPr marL="0" indent="0">
              <a:buNone/>
            </a:pPr>
            <a:r>
              <a:rPr lang="en-US" sz="2000" dirty="0" smtClean="0"/>
              <a:t>SF = 17.9</a:t>
            </a:r>
          </a:p>
          <a:p>
            <a:pPr marL="0" indent="0">
              <a:buNone/>
            </a:pPr>
            <a:r>
              <a:rPr lang="en-US" sz="2000" dirty="0" smtClean="0"/>
              <a:t>Shear rupture on effective area</a:t>
            </a:r>
          </a:p>
          <a:p>
            <a:pPr marL="0" indent="0">
              <a:buNone/>
            </a:pPr>
            <a:r>
              <a:rPr lang="en-US" sz="2000" dirty="0" smtClean="0"/>
              <a:t>SF = 9.6</a:t>
            </a:r>
          </a:p>
          <a:p>
            <a:pPr marL="0" indent="0">
              <a:buNone/>
            </a:pPr>
            <a:r>
              <a:rPr lang="en-US" sz="2000" dirty="0" smtClean="0"/>
              <a:t>Bearing stress between pin and hole</a:t>
            </a:r>
          </a:p>
          <a:p>
            <a:pPr marL="0" indent="0">
              <a:buNone/>
            </a:pPr>
            <a:r>
              <a:rPr lang="en-US" sz="2000" dirty="0" smtClean="0"/>
              <a:t>SF = 7.2</a:t>
            </a:r>
          </a:p>
          <a:p>
            <a:pPr marL="0" indent="0">
              <a:buNone/>
            </a:pPr>
            <a:endParaRPr lang="en-US" sz="2000" dirty="0" smtClean="0"/>
          </a:p>
          <a:p>
            <a:pPr marL="0" indent="0">
              <a:buNone/>
            </a:pPr>
            <a:endParaRPr lang="en-US" sz="2000" dirty="0" smtClean="0"/>
          </a:p>
          <a:p>
            <a:pPr marL="0" indent="0">
              <a:buNone/>
            </a:pPr>
            <a:endParaRPr lang="en-US" sz="2000" dirty="0" smtClean="0"/>
          </a:p>
        </p:txBody>
      </p:sp>
    </p:spTree>
    <p:extLst>
      <p:ext uri="{BB962C8B-B14F-4D97-AF65-F5344CB8AC3E}">
        <p14:creationId xmlns:p14="http://schemas.microsoft.com/office/powerpoint/2010/main" val="14091695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4400" dirty="0" smtClean="0"/>
              <a:t>APA to APA link</a:t>
            </a:r>
            <a:endParaRPr lang="en-GB" sz="44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27 Mar 2019</a:t>
            </a:r>
            <a:endParaRPr lang="en-US" dirty="0">
              <a:latin typeface="Helvetica"/>
              <a:cs typeface="Helvetica"/>
            </a:endParaRPr>
          </a:p>
        </p:txBody>
      </p:sp>
      <p:sp>
        <p:nvSpPr>
          <p:cNvPr id="6" name="Footer Placeholder 5"/>
          <p:cNvSpPr>
            <a:spLocks noGrp="1"/>
          </p:cNvSpPr>
          <p:nvPr>
            <p:ph type="ftr" sz="quarter" idx="3"/>
          </p:nvPr>
        </p:nvSpPr>
        <p:spPr>
          <a:xfrm>
            <a:off x="2190080" y="6559195"/>
            <a:ext cx="4349311" cy="158697"/>
          </a:xfrm>
        </p:spPr>
        <p:txBody>
          <a:bodyPr/>
          <a:lstStyle/>
          <a:p>
            <a:pPr>
              <a:defRPr/>
            </a:pPr>
            <a:r>
              <a:rPr lang="de-DE" smtClean="0"/>
              <a:t>Dan Wenman</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43</a:t>
            </a:fld>
            <a:endParaRPr lang="en-US" dirty="0"/>
          </a:p>
        </p:txBody>
      </p:sp>
      <p:sp>
        <p:nvSpPr>
          <p:cNvPr id="2" name="Content Placeholder 1"/>
          <p:cNvSpPr>
            <a:spLocks noGrp="1"/>
          </p:cNvSpPr>
          <p:nvPr>
            <p:ph idx="11"/>
          </p:nvPr>
        </p:nvSpPr>
        <p:spPr>
          <a:xfrm>
            <a:off x="454028" y="1207770"/>
            <a:ext cx="7543559" cy="5070302"/>
          </a:xfrm>
        </p:spPr>
        <p:txBody>
          <a:bodyPr>
            <a:normAutofit/>
          </a:bodyPr>
          <a:lstStyle/>
          <a:p>
            <a:pPr marL="0" indent="0">
              <a:buNone/>
            </a:pPr>
            <a:r>
              <a:rPr lang="en-US" sz="2000" dirty="0" smtClean="0"/>
              <a:t>Assumptions:</a:t>
            </a:r>
          </a:p>
          <a:p>
            <a:pPr marL="0" indent="0">
              <a:buNone/>
            </a:pPr>
            <a:r>
              <a:rPr lang="en-US" sz="2000" dirty="0" smtClean="0"/>
              <a:t>Evaluation of stresses in the link due to the foot tube in the bottom APA cooling faster than the foot tube in the top.</a:t>
            </a:r>
          </a:p>
          <a:p>
            <a:pPr marL="0" indent="0">
              <a:buNone/>
            </a:pPr>
            <a:r>
              <a:rPr lang="en-US" sz="2000" dirty="0" smtClean="0"/>
              <a:t>Temperature assumptions:</a:t>
            </a:r>
          </a:p>
          <a:p>
            <a:pPr marL="0" indent="0">
              <a:buNone/>
            </a:pPr>
            <a:r>
              <a:rPr lang="en-US" sz="2000" dirty="0" smtClean="0"/>
              <a:t>Thermal special gradient at 17K/m</a:t>
            </a:r>
          </a:p>
          <a:p>
            <a:pPr marL="0" indent="0">
              <a:buNone/>
            </a:pPr>
            <a:r>
              <a:rPr lang="en-US" sz="2000" dirty="0" smtClean="0"/>
              <a:t>Head end of the bottom APA in </a:t>
            </a:r>
            <a:r>
              <a:rPr lang="en-US" sz="2000" dirty="0" err="1" smtClean="0"/>
              <a:t>LAr</a:t>
            </a:r>
            <a:r>
              <a:rPr lang="en-US" sz="2000" dirty="0" smtClean="0"/>
              <a:t> and foot tube at 88K</a:t>
            </a:r>
          </a:p>
          <a:p>
            <a:pPr marL="0" indent="0">
              <a:buNone/>
            </a:pPr>
            <a:r>
              <a:rPr lang="en-US" sz="2000" dirty="0" smtClean="0"/>
              <a:t>Top APA at temperature 9 m above the </a:t>
            </a:r>
            <a:r>
              <a:rPr lang="en-US" sz="2000" dirty="0" err="1" smtClean="0"/>
              <a:t>LAr</a:t>
            </a:r>
            <a:r>
              <a:rPr lang="en-US" sz="2000" dirty="0" smtClean="0"/>
              <a:t> = 241K</a:t>
            </a:r>
          </a:p>
          <a:p>
            <a:pPr marL="0" indent="0">
              <a:buNone/>
            </a:pPr>
            <a:endParaRPr lang="en-US" sz="2000" dirty="0"/>
          </a:p>
          <a:p>
            <a:pPr marL="0" indent="0">
              <a:buNone/>
            </a:pPr>
            <a:endParaRPr lang="en-US" sz="2000" dirty="0" smtClean="0"/>
          </a:p>
          <a:p>
            <a:pPr marL="0" indent="0">
              <a:buNone/>
            </a:pPr>
            <a:endParaRPr lang="en-US" sz="2000" dirty="0" smtClean="0"/>
          </a:p>
          <a:p>
            <a:pPr marL="0" indent="0">
              <a:buNone/>
            </a:pPr>
            <a:endParaRPr lang="en-US" sz="2000" dirty="0" smtClean="0"/>
          </a:p>
        </p:txBody>
      </p:sp>
    </p:spTree>
    <p:extLst>
      <p:ext uri="{BB962C8B-B14F-4D97-AF65-F5344CB8AC3E}">
        <p14:creationId xmlns:p14="http://schemas.microsoft.com/office/powerpoint/2010/main" val="12501554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4400" dirty="0" smtClean="0"/>
              <a:t>APA to APA link</a:t>
            </a:r>
            <a:endParaRPr lang="en-GB" sz="44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27 Mar 2019</a:t>
            </a:r>
            <a:endParaRPr lang="en-US" dirty="0">
              <a:latin typeface="Helvetica"/>
              <a:cs typeface="Helvetica"/>
            </a:endParaRPr>
          </a:p>
        </p:txBody>
      </p:sp>
      <p:sp>
        <p:nvSpPr>
          <p:cNvPr id="6" name="Footer Placeholder 5"/>
          <p:cNvSpPr>
            <a:spLocks noGrp="1"/>
          </p:cNvSpPr>
          <p:nvPr>
            <p:ph type="ftr" sz="quarter" idx="3"/>
          </p:nvPr>
        </p:nvSpPr>
        <p:spPr>
          <a:xfrm>
            <a:off x="2190080" y="6559195"/>
            <a:ext cx="4349311" cy="158697"/>
          </a:xfrm>
        </p:spPr>
        <p:txBody>
          <a:bodyPr/>
          <a:lstStyle/>
          <a:p>
            <a:pPr>
              <a:defRPr/>
            </a:pPr>
            <a:r>
              <a:rPr lang="de-DE" smtClean="0"/>
              <a:t>Dan Wenman</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44</a:t>
            </a:fld>
            <a:endParaRPr lang="en-US" dirty="0"/>
          </a:p>
        </p:txBody>
      </p:sp>
      <p:sp>
        <p:nvSpPr>
          <p:cNvPr id="2" name="Content Placeholder 1"/>
          <p:cNvSpPr>
            <a:spLocks noGrp="1"/>
          </p:cNvSpPr>
          <p:nvPr>
            <p:ph idx="11"/>
          </p:nvPr>
        </p:nvSpPr>
        <p:spPr>
          <a:xfrm>
            <a:off x="454028" y="1207770"/>
            <a:ext cx="7543559" cy="5070302"/>
          </a:xfrm>
        </p:spPr>
        <p:txBody>
          <a:bodyPr>
            <a:normAutofit/>
          </a:bodyPr>
          <a:lstStyle/>
          <a:p>
            <a:pPr marL="0" indent="0">
              <a:buNone/>
            </a:pPr>
            <a:r>
              <a:rPr lang="en-US" sz="2000" dirty="0" smtClean="0"/>
              <a:t>The difference is shrinkage between the top and bottom = 4.6mm</a:t>
            </a:r>
          </a:p>
          <a:p>
            <a:pPr marL="0" indent="0">
              <a:buNone/>
            </a:pPr>
            <a:r>
              <a:rPr lang="en-US" sz="2000" dirty="0" smtClean="0"/>
              <a:t>The deflection at the midpoint of one link is </a:t>
            </a:r>
            <a:r>
              <a:rPr lang="en-US" sz="2000" dirty="0" smtClean="0"/>
              <a:t>1.15mm.</a:t>
            </a:r>
            <a:endParaRPr lang="en-US" sz="2000" dirty="0" smtClean="0"/>
          </a:p>
          <a:p>
            <a:pPr marL="0" indent="0">
              <a:buNone/>
            </a:pPr>
            <a:r>
              <a:rPr lang="en-US" sz="2000" dirty="0" smtClean="0"/>
              <a:t>The force to deflect the link 1.15 mm is </a:t>
            </a:r>
            <a:r>
              <a:rPr lang="en-US" sz="2000" dirty="0" smtClean="0"/>
              <a:t>4N..</a:t>
            </a:r>
            <a:endParaRPr lang="en-US" sz="2000" dirty="0" smtClean="0"/>
          </a:p>
          <a:p>
            <a:pPr marL="0" indent="0">
              <a:buNone/>
            </a:pPr>
            <a:r>
              <a:rPr lang="en-US" sz="2000" dirty="0" smtClean="0"/>
              <a:t>4N is insignificant compared to the 4436N supported by the </a:t>
            </a:r>
            <a:r>
              <a:rPr lang="en-US" sz="2000" dirty="0" smtClean="0"/>
              <a:t>link.</a:t>
            </a:r>
            <a:endParaRPr lang="en-US" sz="2000" dirty="0"/>
          </a:p>
          <a:p>
            <a:pPr marL="0" indent="0">
              <a:buNone/>
            </a:pPr>
            <a:endParaRPr lang="en-US" sz="2000" dirty="0" smtClean="0"/>
          </a:p>
          <a:p>
            <a:pPr marL="0" indent="0">
              <a:buNone/>
            </a:pPr>
            <a:endParaRPr lang="en-US" sz="2000" dirty="0" smtClean="0"/>
          </a:p>
          <a:p>
            <a:pPr marL="0" indent="0">
              <a:buNone/>
            </a:pPr>
            <a:endParaRPr lang="en-US" sz="2000" dirty="0" smtClean="0"/>
          </a:p>
        </p:txBody>
      </p:sp>
    </p:spTree>
    <p:extLst>
      <p:ext uri="{BB962C8B-B14F-4D97-AF65-F5344CB8AC3E}">
        <p14:creationId xmlns:p14="http://schemas.microsoft.com/office/powerpoint/2010/main" val="16038104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4400" dirty="0" smtClean="0"/>
              <a:t>Conclusion</a:t>
            </a:r>
            <a:endParaRPr lang="en-GB" sz="44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27 Mar 2019</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45</a:t>
            </a:fld>
            <a:endParaRPr lang="en-US" dirty="0"/>
          </a:p>
        </p:txBody>
      </p:sp>
      <p:sp>
        <p:nvSpPr>
          <p:cNvPr id="2" name="Content Placeholder 1"/>
          <p:cNvSpPr>
            <a:spLocks noGrp="1"/>
          </p:cNvSpPr>
          <p:nvPr>
            <p:ph idx="11"/>
          </p:nvPr>
        </p:nvSpPr>
        <p:spPr/>
        <p:txBody>
          <a:bodyPr>
            <a:normAutofit/>
          </a:bodyPr>
          <a:lstStyle/>
          <a:p>
            <a:r>
              <a:rPr lang="en-US" sz="2000" dirty="0" smtClean="0"/>
              <a:t>FEA model and results have been verified in an independent analysis using ANSYS vs SolidWorks for the Case </a:t>
            </a:r>
            <a:r>
              <a:rPr lang="en-US" sz="2000" dirty="0" smtClean="0"/>
              <a:t>17.</a:t>
            </a:r>
            <a:endParaRPr lang="en-US" sz="2000" dirty="0" smtClean="0"/>
          </a:p>
          <a:p>
            <a:r>
              <a:rPr lang="en-US" sz="2000" dirty="0" smtClean="0"/>
              <a:t>The available strength of the APA structural members, weld joints, and bolted joints exceed the required strength:</a:t>
            </a:r>
          </a:p>
          <a:p>
            <a:pPr lvl="1"/>
            <a:r>
              <a:rPr lang="en-US" sz="1800" dirty="0"/>
              <a:t>F</a:t>
            </a:r>
            <a:r>
              <a:rPr lang="en-US" sz="1800" dirty="0" smtClean="0"/>
              <a:t>or </a:t>
            </a:r>
            <a:r>
              <a:rPr lang="en-US" sz="1800" dirty="0" smtClean="0"/>
              <a:t>all cases under normal loading and room temperatures</a:t>
            </a:r>
          </a:p>
          <a:p>
            <a:pPr lvl="1"/>
            <a:r>
              <a:rPr lang="en-US" sz="1800" dirty="0"/>
              <a:t>F</a:t>
            </a:r>
            <a:r>
              <a:rPr lang="en-US" sz="1800" dirty="0" smtClean="0"/>
              <a:t>or </a:t>
            </a:r>
            <a:r>
              <a:rPr lang="en-US" sz="1800" dirty="0" smtClean="0"/>
              <a:t>shipping and handling cases when a 4g acceleration is applied.</a:t>
            </a:r>
            <a:endParaRPr lang="en-US" sz="1800" dirty="0"/>
          </a:p>
          <a:p>
            <a:pPr lvl="1"/>
            <a:r>
              <a:rPr lang="en-US" sz="1800" dirty="0"/>
              <a:t>W</a:t>
            </a:r>
            <a:r>
              <a:rPr lang="en-US" sz="1800" dirty="0" smtClean="0"/>
              <a:t>hen </a:t>
            </a:r>
            <a:r>
              <a:rPr lang="en-US" sz="1800" dirty="0" smtClean="0"/>
              <a:t>subjected to a 17k/m spatial gradient or a linear cool down from room temperature to </a:t>
            </a:r>
            <a:r>
              <a:rPr lang="en-US" sz="1800" dirty="0" err="1" smtClean="0"/>
              <a:t>LAr</a:t>
            </a:r>
            <a:r>
              <a:rPr lang="en-US" sz="1800" dirty="0" smtClean="0"/>
              <a:t> </a:t>
            </a:r>
            <a:r>
              <a:rPr lang="en-US" sz="1800" dirty="0" smtClean="0"/>
              <a:t>temperature in 3 hours.</a:t>
            </a:r>
          </a:p>
          <a:p>
            <a:r>
              <a:rPr lang="en-US" sz="2000" dirty="0"/>
              <a:t>The available strength of </a:t>
            </a:r>
            <a:r>
              <a:rPr lang="en-US" sz="2000" dirty="0" smtClean="0"/>
              <a:t>the yoke exceeds the required strength.</a:t>
            </a:r>
          </a:p>
          <a:p>
            <a:r>
              <a:rPr lang="en-US" sz="2000" dirty="0" smtClean="0"/>
              <a:t>The available strength of the structural tee </a:t>
            </a:r>
            <a:r>
              <a:rPr lang="en-US" sz="2000" dirty="0" smtClean="0"/>
              <a:t>base material</a:t>
            </a:r>
            <a:r>
              <a:rPr lang="en-US" sz="2000" dirty="0" smtClean="0"/>
              <a:t> </a:t>
            </a:r>
            <a:r>
              <a:rPr lang="en-US" sz="2000" dirty="0" smtClean="0"/>
              <a:t>and welds exceeds the required strength.</a:t>
            </a:r>
          </a:p>
          <a:p>
            <a:r>
              <a:rPr lang="en-US" sz="2000" dirty="0" smtClean="0"/>
              <a:t>The “ASD” safety factor of the link exceeds the </a:t>
            </a:r>
            <a:r>
              <a:rPr lang="en-US" sz="2000" smtClean="0"/>
              <a:t>minimum </a:t>
            </a:r>
            <a:r>
              <a:rPr lang="en-US" sz="2000" smtClean="0"/>
              <a:t>required.</a:t>
            </a:r>
            <a:endParaRPr lang="en-US" sz="2000" dirty="0"/>
          </a:p>
          <a:p>
            <a:endParaRPr lang="en-US" sz="2000" dirty="0" smtClean="0"/>
          </a:p>
        </p:txBody>
      </p:sp>
    </p:spTree>
    <p:extLst>
      <p:ext uri="{BB962C8B-B14F-4D97-AF65-F5344CB8AC3E}">
        <p14:creationId xmlns:p14="http://schemas.microsoft.com/office/powerpoint/2010/main" val="7204398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4400" dirty="0" smtClean="0"/>
              <a:t>Back ups</a:t>
            </a:r>
            <a:endParaRPr lang="en-GB" sz="44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27 Mar 2019</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46</a:t>
            </a:fld>
            <a:endParaRPr lang="en-US" dirty="0"/>
          </a:p>
        </p:txBody>
      </p:sp>
    </p:spTree>
    <p:extLst>
      <p:ext uri="{BB962C8B-B14F-4D97-AF65-F5344CB8AC3E}">
        <p14:creationId xmlns:p14="http://schemas.microsoft.com/office/powerpoint/2010/main" val="27245678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4400" dirty="0" smtClean="0"/>
              <a:t>Weight of an APA</a:t>
            </a:r>
            <a:endParaRPr lang="en-GB" sz="44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27 Mar 2019</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47</a:t>
            </a:fld>
            <a:endParaRPr lang="en-US"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32554"/>
          <a:stretch/>
        </p:blipFill>
        <p:spPr>
          <a:xfrm>
            <a:off x="1810024" y="1109620"/>
            <a:ext cx="5299364" cy="4625433"/>
          </a:xfrm>
          <a:prstGeom prst="rect">
            <a:avLst/>
          </a:prstGeom>
        </p:spPr>
      </p:pic>
    </p:spTree>
    <p:extLst>
      <p:ext uri="{BB962C8B-B14F-4D97-AF65-F5344CB8AC3E}">
        <p14:creationId xmlns:p14="http://schemas.microsoft.com/office/powerpoint/2010/main" val="21596607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4400" dirty="0" smtClean="0"/>
              <a:t>Weight of an APA</a:t>
            </a:r>
            <a:endParaRPr lang="en-GB" sz="44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27 Mar 2019</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48</a:t>
            </a:fld>
            <a:endParaRPr lang="en-US"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b="29396"/>
          <a:stretch/>
        </p:blipFill>
        <p:spPr>
          <a:xfrm>
            <a:off x="1810023" y="1109620"/>
            <a:ext cx="5299364" cy="4842001"/>
          </a:xfrm>
          <a:prstGeom prst="rect">
            <a:avLst/>
          </a:prstGeom>
        </p:spPr>
      </p:pic>
    </p:spTree>
    <p:extLst>
      <p:ext uri="{BB962C8B-B14F-4D97-AF65-F5344CB8AC3E}">
        <p14:creationId xmlns:p14="http://schemas.microsoft.com/office/powerpoint/2010/main" val="3291006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4400" dirty="0" smtClean="0"/>
              <a:t>Nomenclature</a:t>
            </a:r>
            <a:endParaRPr lang="en-GB" sz="44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27 Mar 2019</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5</a:t>
            </a:fld>
            <a:endParaRPr lang="en-US" dirty="0"/>
          </a:p>
        </p:txBody>
      </p:sp>
      <p:pic>
        <p:nvPicPr>
          <p:cNvPr id="8" name="Picture 7"/>
          <p:cNvPicPr>
            <a:picLocks noChangeAspect="1"/>
          </p:cNvPicPr>
          <p:nvPr/>
        </p:nvPicPr>
        <p:blipFill>
          <a:blip r:embed="rId2"/>
          <a:stretch>
            <a:fillRect/>
          </a:stretch>
        </p:blipFill>
        <p:spPr>
          <a:xfrm>
            <a:off x="1086095" y="1306557"/>
            <a:ext cx="5635626" cy="5046053"/>
          </a:xfrm>
          <a:prstGeom prst="rect">
            <a:avLst/>
          </a:prstGeom>
        </p:spPr>
      </p:pic>
    </p:spTree>
    <p:extLst>
      <p:ext uri="{BB962C8B-B14F-4D97-AF65-F5344CB8AC3E}">
        <p14:creationId xmlns:p14="http://schemas.microsoft.com/office/powerpoint/2010/main" val="899192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srcRect l="49000" t="19066" r="36167" b="17866"/>
          <a:stretch/>
        </p:blipFill>
        <p:spPr>
          <a:xfrm>
            <a:off x="971844" y="1057876"/>
            <a:ext cx="1852736" cy="4923281"/>
          </a:xfrm>
          <a:prstGeom prst="rect">
            <a:avLst/>
          </a:prstGeom>
        </p:spPr>
      </p:pic>
      <p:pic>
        <p:nvPicPr>
          <p:cNvPr id="9" name="Picture 8"/>
          <p:cNvPicPr>
            <a:picLocks noChangeAspect="1"/>
          </p:cNvPicPr>
          <p:nvPr/>
        </p:nvPicPr>
        <p:blipFill>
          <a:blip r:embed="rId3"/>
          <a:stretch>
            <a:fillRect/>
          </a:stretch>
        </p:blipFill>
        <p:spPr>
          <a:xfrm>
            <a:off x="7151033" y="462518"/>
            <a:ext cx="1603387" cy="5627096"/>
          </a:xfrm>
          <a:prstGeom prst="rect">
            <a:avLst/>
          </a:prstGeom>
        </p:spPr>
      </p:pic>
      <p:pic>
        <p:nvPicPr>
          <p:cNvPr id="11" name="Picture 10"/>
          <p:cNvPicPr>
            <a:picLocks noChangeAspect="1"/>
          </p:cNvPicPr>
          <p:nvPr/>
        </p:nvPicPr>
        <p:blipFill rotWithShape="1">
          <a:blip r:embed="rId4"/>
          <a:srcRect l="51000" t="19467" r="36167" b="20134"/>
          <a:stretch/>
        </p:blipFill>
        <p:spPr>
          <a:xfrm>
            <a:off x="3986248" y="989612"/>
            <a:ext cx="1631992" cy="4800600"/>
          </a:xfrm>
          <a:prstGeom prst="rect">
            <a:avLst/>
          </a:prstGeom>
        </p:spPr>
      </p:pic>
      <p:sp>
        <p:nvSpPr>
          <p:cNvPr id="4" name="Title 3"/>
          <p:cNvSpPr>
            <a:spLocks noGrp="1"/>
          </p:cNvSpPr>
          <p:nvPr>
            <p:ph type="title"/>
          </p:nvPr>
        </p:nvSpPr>
        <p:spPr/>
        <p:txBody>
          <a:bodyPr>
            <a:normAutofit fontScale="90000"/>
          </a:bodyPr>
          <a:lstStyle/>
          <a:p>
            <a:r>
              <a:rPr lang="en-GB" sz="4400" dirty="0" smtClean="0"/>
              <a:t>Nomenclature</a:t>
            </a:r>
            <a:endParaRPr lang="en-GB" sz="44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27 Mar 2019</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6</a:t>
            </a:fld>
            <a:endParaRPr lang="en-US" dirty="0"/>
          </a:p>
        </p:txBody>
      </p:sp>
      <p:sp>
        <p:nvSpPr>
          <p:cNvPr id="5" name="TextBox 4"/>
          <p:cNvSpPr txBox="1"/>
          <p:nvPr/>
        </p:nvSpPr>
        <p:spPr>
          <a:xfrm>
            <a:off x="3335582" y="5859812"/>
            <a:ext cx="3552897" cy="369332"/>
          </a:xfrm>
          <a:prstGeom prst="rect">
            <a:avLst/>
          </a:prstGeom>
          <a:noFill/>
        </p:spPr>
        <p:txBody>
          <a:bodyPr wrap="square" rtlCol="0">
            <a:spAutoFit/>
          </a:bodyPr>
          <a:lstStyle/>
          <a:p>
            <a:r>
              <a:rPr lang="en-US" dirty="0" smtClean="0"/>
              <a:t>Integrated APA (PDs not shown)</a:t>
            </a:r>
            <a:endParaRPr lang="en-US" dirty="0"/>
          </a:p>
        </p:txBody>
      </p:sp>
      <p:sp>
        <p:nvSpPr>
          <p:cNvPr id="8" name="TextBox 7"/>
          <p:cNvSpPr txBox="1"/>
          <p:nvPr/>
        </p:nvSpPr>
        <p:spPr>
          <a:xfrm>
            <a:off x="6654773" y="5929412"/>
            <a:ext cx="3065186" cy="369332"/>
          </a:xfrm>
          <a:prstGeom prst="rect">
            <a:avLst/>
          </a:prstGeom>
          <a:noFill/>
        </p:spPr>
        <p:txBody>
          <a:bodyPr wrap="square" rtlCol="0">
            <a:spAutoFit/>
          </a:bodyPr>
          <a:lstStyle/>
          <a:p>
            <a:r>
              <a:rPr lang="en-US" dirty="0" smtClean="0"/>
              <a:t>APA Pair (PDs not shown)</a:t>
            </a:r>
            <a:endParaRPr lang="en-US" dirty="0"/>
          </a:p>
        </p:txBody>
      </p:sp>
      <p:sp>
        <p:nvSpPr>
          <p:cNvPr id="14" name="TextBox 13"/>
          <p:cNvSpPr txBox="1"/>
          <p:nvPr/>
        </p:nvSpPr>
        <p:spPr>
          <a:xfrm>
            <a:off x="1362151" y="5859812"/>
            <a:ext cx="3552897" cy="369332"/>
          </a:xfrm>
          <a:prstGeom prst="rect">
            <a:avLst/>
          </a:prstGeom>
          <a:noFill/>
        </p:spPr>
        <p:txBody>
          <a:bodyPr wrap="square" rtlCol="0">
            <a:spAutoFit/>
          </a:bodyPr>
          <a:lstStyle/>
          <a:p>
            <a:r>
              <a:rPr lang="en-US" dirty="0" smtClean="0"/>
              <a:t>Factory APA</a:t>
            </a:r>
            <a:endParaRPr lang="en-US" dirty="0"/>
          </a:p>
        </p:txBody>
      </p:sp>
    </p:spTree>
    <p:extLst>
      <p:ext uri="{BB962C8B-B14F-4D97-AF65-F5344CB8AC3E}">
        <p14:creationId xmlns:p14="http://schemas.microsoft.com/office/powerpoint/2010/main" val="2895663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4400" dirty="0" smtClean="0"/>
              <a:t>Nomenclature</a:t>
            </a:r>
            <a:br>
              <a:rPr lang="en-GB" sz="4400" dirty="0" smtClean="0"/>
            </a:br>
            <a:endParaRPr lang="en-GB" sz="44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27 Mar 2019</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7</a:t>
            </a:fld>
            <a:endParaRPr lang="en-US" dirty="0"/>
          </a:p>
        </p:txBody>
      </p:sp>
      <p:pic>
        <p:nvPicPr>
          <p:cNvPr id="10" name="Picture 9"/>
          <p:cNvPicPr>
            <a:picLocks noChangeAspect="1"/>
          </p:cNvPicPr>
          <p:nvPr/>
        </p:nvPicPr>
        <p:blipFill>
          <a:blip r:embed="rId2"/>
          <a:stretch>
            <a:fillRect/>
          </a:stretch>
        </p:blipFill>
        <p:spPr>
          <a:xfrm>
            <a:off x="1187444" y="1938528"/>
            <a:ext cx="6490726" cy="2749405"/>
          </a:xfrm>
          <a:prstGeom prst="rect">
            <a:avLst/>
          </a:prstGeom>
        </p:spPr>
      </p:pic>
      <p:sp>
        <p:nvSpPr>
          <p:cNvPr id="11" name="TextBox 10"/>
          <p:cNvSpPr txBox="1"/>
          <p:nvPr/>
        </p:nvSpPr>
        <p:spPr>
          <a:xfrm>
            <a:off x="3945684" y="1631299"/>
            <a:ext cx="1807432" cy="369332"/>
          </a:xfrm>
          <a:prstGeom prst="rect">
            <a:avLst/>
          </a:prstGeom>
          <a:noFill/>
        </p:spPr>
        <p:txBody>
          <a:bodyPr wrap="square" rtlCol="0">
            <a:spAutoFit/>
          </a:bodyPr>
          <a:lstStyle/>
          <a:p>
            <a:r>
              <a:rPr lang="en-US" dirty="0" smtClean="0"/>
              <a:t>High slot tube</a:t>
            </a:r>
            <a:endParaRPr lang="en-US" dirty="0"/>
          </a:p>
        </p:txBody>
      </p:sp>
      <p:sp>
        <p:nvSpPr>
          <p:cNvPr id="12" name="TextBox 11"/>
          <p:cNvSpPr txBox="1"/>
          <p:nvPr/>
        </p:nvSpPr>
        <p:spPr>
          <a:xfrm>
            <a:off x="6461905" y="4880076"/>
            <a:ext cx="1807432" cy="369332"/>
          </a:xfrm>
          <a:prstGeom prst="rect">
            <a:avLst/>
          </a:prstGeom>
          <a:noFill/>
        </p:spPr>
        <p:txBody>
          <a:bodyPr wrap="square" rtlCol="0">
            <a:spAutoFit/>
          </a:bodyPr>
          <a:lstStyle/>
          <a:p>
            <a:r>
              <a:rPr lang="en-US" dirty="0" smtClean="0"/>
              <a:t>PD slot</a:t>
            </a:r>
            <a:endParaRPr lang="en-US" dirty="0"/>
          </a:p>
        </p:txBody>
      </p:sp>
      <p:sp>
        <p:nvSpPr>
          <p:cNvPr id="13" name="TextBox 12"/>
          <p:cNvSpPr txBox="1"/>
          <p:nvPr/>
        </p:nvSpPr>
        <p:spPr>
          <a:xfrm>
            <a:off x="6648587" y="761997"/>
            <a:ext cx="1807432" cy="646331"/>
          </a:xfrm>
          <a:prstGeom prst="rect">
            <a:avLst/>
          </a:prstGeom>
          <a:noFill/>
        </p:spPr>
        <p:txBody>
          <a:bodyPr wrap="square" rtlCol="0">
            <a:spAutoFit/>
          </a:bodyPr>
          <a:lstStyle/>
          <a:p>
            <a:r>
              <a:rPr lang="en-US" dirty="0" smtClean="0"/>
              <a:t>PD slot (near head tube)</a:t>
            </a:r>
            <a:endParaRPr lang="en-US" dirty="0"/>
          </a:p>
        </p:txBody>
      </p:sp>
      <p:sp>
        <p:nvSpPr>
          <p:cNvPr id="14" name="TextBox 13"/>
          <p:cNvSpPr txBox="1"/>
          <p:nvPr/>
        </p:nvSpPr>
        <p:spPr>
          <a:xfrm>
            <a:off x="3806984" y="4669754"/>
            <a:ext cx="1807432" cy="369332"/>
          </a:xfrm>
          <a:prstGeom prst="rect">
            <a:avLst/>
          </a:prstGeom>
          <a:noFill/>
        </p:spPr>
        <p:txBody>
          <a:bodyPr wrap="square" rtlCol="0">
            <a:spAutoFit/>
          </a:bodyPr>
          <a:lstStyle/>
          <a:p>
            <a:r>
              <a:rPr lang="en-US" dirty="0" smtClean="0"/>
              <a:t>Low slot tube</a:t>
            </a:r>
            <a:endParaRPr lang="en-US" dirty="0"/>
          </a:p>
        </p:txBody>
      </p:sp>
      <p:cxnSp>
        <p:nvCxnSpPr>
          <p:cNvPr id="16" name="Straight Arrow Connector 15"/>
          <p:cNvCxnSpPr/>
          <p:nvPr/>
        </p:nvCxnSpPr>
        <p:spPr>
          <a:xfrm flipH="1">
            <a:off x="6790944" y="1339408"/>
            <a:ext cx="134112" cy="6612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6227096" y="4364736"/>
            <a:ext cx="421491" cy="4896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92608" y="1339408"/>
            <a:ext cx="2899962" cy="369332"/>
          </a:xfrm>
          <a:prstGeom prst="rect">
            <a:avLst/>
          </a:prstGeom>
          <a:noFill/>
        </p:spPr>
        <p:txBody>
          <a:bodyPr wrap="square" rtlCol="0">
            <a:spAutoFit/>
          </a:bodyPr>
          <a:lstStyle/>
          <a:p>
            <a:r>
              <a:rPr lang="en-US" dirty="0" smtClean="0"/>
              <a:t>Labels used for frame joints</a:t>
            </a:r>
            <a:endParaRPr lang="en-US" dirty="0"/>
          </a:p>
        </p:txBody>
      </p:sp>
    </p:spTree>
    <p:extLst>
      <p:ext uri="{BB962C8B-B14F-4D97-AF65-F5344CB8AC3E}">
        <p14:creationId xmlns:p14="http://schemas.microsoft.com/office/powerpoint/2010/main" val="535060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4400" dirty="0" smtClean="0"/>
              <a:t>Design codes</a:t>
            </a:r>
            <a:endParaRPr lang="en-GB" sz="44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27 Mar 2019</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8</a:t>
            </a:fld>
            <a:endParaRPr lang="en-US" dirty="0"/>
          </a:p>
        </p:txBody>
      </p:sp>
      <p:sp>
        <p:nvSpPr>
          <p:cNvPr id="2" name="Content Placeholder 1"/>
          <p:cNvSpPr>
            <a:spLocks noGrp="1"/>
          </p:cNvSpPr>
          <p:nvPr>
            <p:ph idx="11"/>
          </p:nvPr>
        </p:nvSpPr>
        <p:spPr/>
        <p:txBody>
          <a:bodyPr>
            <a:normAutofit fontScale="92500" lnSpcReduction="20000"/>
          </a:bodyPr>
          <a:lstStyle/>
          <a:p>
            <a:r>
              <a:rPr lang="en-US" sz="2000" dirty="0" smtClean="0"/>
              <a:t>AISC’s Specification for Structural Steel Buildings (AISC document 360-10)</a:t>
            </a:r>
          </a:p>
          <a:p>
            <a:r>
              <a:rPr lang="en-US" sz="2000" dirty="0" smtClean="0"/>
              <a:t>Design Guide 27: Structural Stainless Steel</a:t>
            </a:r>
          </a:p>
          <a:p>
            <a:r>
              <a:rPr lang="en-US" sz="2000" dirty="0" smtClean="0"/>
              <a:t>Load and Resistance Factor Design (LRFD) method for Stainless steel structures</a:t>
            </a:r>
          </a:p>
          <a:p>
            <a:pPr lvl="1"/>
            <a:r>
              <a:rPr lang="en-US" sz="1800" dirty="0" smtClean="0"/>
              <a:t>Load Factor = 1.4</a:t>
            </a:r>
          </a:p>
          <a:p>
            <a:pPr lvl="1"/>
            <a:r>
              <a:rPr lang="en-US" sz="1800" dirty="0" smtClean="0"/>
              <a:t>Member Resistance factor = 0.9</a:t>
            </a:r>
          </a:p>
          <a:p>
            <a:pPr lvl="1"/>
            <a:r>
              <a:rPr lang="en-US" sz="1800" dirty="0" smtClean="0"/>
              <a:t>Weld nominal strength factor for shear = 0.6</a:t>
            </a:r>
          </a:p>
          <a:p>
            <a:pPr lvl="1"/>
            <a:r>
              <a:rPr lang="en-US" sz="1800" dirty="0" smtClean="0"/>
              <a:t>Weld shear resistance factor = 0.55</a:t>
            </a:r>
          </a:p>
          <a:p>
            <a:pPr lvl="1"/>
            <a:r>
              <a:rPr lang="en-US" sz="1800" dirty="0" smtClean="0"/>
              <a:t>Bolt resistance factor = .75</a:t>
            </a:r>
          </a:p>
          <a:p>
            <a:pPr lvl="1"/>
            <a:endParaRPr lang="en-US" sz="1800" dirty="0" smtClean="0"/>
          </a:p>
          <a:p>
            <a:r>
              <a:rPr lang="en-US" sz="2000" dirty="0" smtClean="0"/>
              <a:t>JRC </a:t>
            </a:r>
            <a:r>
              <a:rPr lang="en-US" sz="2000" dirty="0"/>
              <a:t>Science for Policy Report “Prospect for New Guidance in Design of FRP” as a guide for designing </a:t>
            </a:r>
            <a:r>
              <a:rPr lang="en-US" sz="2000" dirty="0" smtClean="0"/>
              <a:t>fiber reinforced plastics (FRP) structures</a:t>
            </a:r>
          </a:p>
          <a:p>
            <a:pPr lvl="1"/>
            <a:r>
              <a:rPr lang="en-US" sz="1800" dirty="0" smtClean="0"/>
              <a:t>Safety factor of 3.75 for all effects of temperature, humidity, creep and material variation.</a:t>
            </a:r>
          </a:p>
          <a:p>
            <a:endParaRPr lang="en-US" sz="2000" dirty="0" smtClean="0"/>
          </a:p>
          <a:p>
            <a:endParaRPr lang="en-US" sz="2000" dirty="0" smtClean="0"/>
          </a:p>
        </p:txBody>
      </p:sp>
    </p:spTree>
    <p:extLst>
      <p:ext uri="{BB962C8B-B14F-4D97-AF65-F5344CB8AC3E}">
        <p14:creationId xmlns:p14="http://schemas.microsoft.com/office/powerpoint/2010/main" val="3454116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4400" dirty="0" smtClean="0"/>
              <a:t>APA Frame Analysis - Loading</a:t>
            </a:r>
            <a:endParaRPr lang="en-GB" sz="44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27 Mar 2019</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9</a:t>
            </a:fld>
            <a:endParaRPr lang="en-US" dirty="0"/>
          </a:p>
        </p:txBody>
      </p:sp>
      <p:sp>
        <p:nvSpPr>
          <p:cNvPr id="2" name="Content Placeholder 1"/>
          <p:cNvSpPr>
            <a:spLocks noGrp="1"/>
          </p:cNvSpPr>
          <p:nvPr>
            <p:ph idx="11"/>
          </p:nvPr>
        </p:nvSpPr>
        <p:spPr/>
        <p:txBody>
          <a:bodyPr>
            <a:normAutofit/>
          </a:bodyPr>
          <a:lstStyle/>
          <a:p>
            <a:r>
              <a:rPr lang="en-US" sz="2000" dirty="0" smtClean="0"/>
              <a:t>The loading on the frame is defined in the order that the loads are applied to the frame as a frame makes its journey from the factory to final installation.  Plans for the ITF are not so well understood, but worse case supporting and loading is anticipated.  For example it is assumed that the APA will be handled with the edge lift kit and in the transport frame.</a:t>
            </a:r>
          </a:p>
          <a:p>
            <a:pPr lvl="1"/>
            <a:r>
              <a:rPr lang="en-US" sz="1800" dirty="0" smtClean="0"/>
              <a:t>APA factory</a:t>
            </a:r>
          </a:p>
          <a:p>
            <a:pPr lvl="1"/>
            <a:r>
              <a:rPr lang="en-US" sz="1800" dirty="0" smtClean="0"/>
              <a:t>ITF</a:t>
            </a:r>
          </a:p>
          <a:p>
            <a:pPr lvl="1"/>
            <a:r>
              <a:rPr lang="en-US" sz="1800" dirty="0" smtClean="0"/>
              <a:t>Transport and rigging (dynamic)</a:t>
            </a:r>
          </a:p>
          <a:p>
            <a:pPr lvl="1"/>
            <a:r>
              <a:rPr lang="en-US" sz="1800" dirty="0" smtClean="0"/>
              <a:t>Installation process</a:t>
            </a:r>
          </a:p>
          <a:p>
            <a:pPr lvl="1"/>
            <a:r>
              <a:rPr lang="en-US" sz="1800" dirty="0" smtClean="0"/>
              <a:t>Installed state and cool down</a:t>
            </a:r>
          </a:p>
          <a:p>
            <a:pPr marL="0" indent="0">
              <a:buNone/>
            </a:pPr>
            <a:endParaRPr lang="en-US" sz="2000" dirty="0" smtClean="0"/>
          </a:p>
        </p:txBody>
      </p:sp>
    </p:spTree>
    <p:extLst>
      <p:ext uri="{BB962C8B-B14F-4D97-AF65-F5344CB8AC3E}">
        <p14:creationId xmlns:p14="http://schemas.microsoft.com/office/powerpoint/2010/main" val="2429392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DUNE_Template">
  <a:themeElements>
    <a:clrScheme name="DUNE">
      <a:dk1>
        <a:srgbClr val="BC5F2B"/>
      </a:dk1>
      <a:lt1>
        <a:sysClr val="window" lastClr="FFFFFF"/>
      </a:lt1>
      <a:dk2>
        <a:srgbClr val="3C5A77"/>
      </a:dk2>
      <a:lt2>
        <a:srgbClr val="F37C23"/>
      </a:lt2>
      <a:accent1>
        <a:srgbClr val="4F81BD"/>
      </a:accent1>
      <a:accent2>
        <a:srgbClr val="FFFFFF"/>
      </a:accent2>
      <a:accent3>
        <a:srgbClr val="FFFFFF"/>
      </a:accent3>
      <a:accent4>
        <a:srgbClr val="FFFFFF"/>
      </a:accent4>
      <a:accent5>
        <a:srgbClr val="FFFFFF"/>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DUNE_Template</Template>
  <TotalTime>14269</TotalTime>
  <Words>2256</Words>
  <Application>Microsoft Office PowerPoint</Application>
  <PresentationFormat>On-screen Show (4:3)</PresentationFormat>
  <Paragraphs>372</Paragraphs>
  <Slides>48</Slides>
  <Notes>0</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48</vt:i4>
      </vt:variant>
    </vt:vector>
  </HeadingPairs>
  <TitlesOfParts>
    <vt:vector size="59" baseType="lpstr">
      <vt:lpstr>Arial</vt:lpstr>
      <vt:lpstr>Calibri</vt:lpstr>
      <vt:lpstr>Cambria Math</vt:lpstr>
      <vt:lpstr>Geneva</vt:lpstr>
      <vt:lpstr>Helvetica</vt:lpstr>
      <vt:lpstr>Lucida Grande</vt:lpstr>
      <vt:lpstr>Times New Roman</vt:lpstr>
      <vt:lpstr>DUNE_Template</vt:lpstr>
      <vt:lpstr>LBNF Content-Footer Theme</vt:lpstr>
      <vt:lpstr>1_LBNF Content-Footer Theme</vt:lpstr>
      <vt:lpstr>2_LBNF Content-Footer Theme</vt:lpstr>
      <vt:lpstr>Engineering Analysis</vt:lpstr>
      <vt:lpstr>Contents</vt:lpstr>
      <vt:lpstr>Charge question</vt:lpstr>
      <vt:lpstr>Introduction</vt:lpstr>
      <vt:lpstr>Nomenclature</vt:lpstr>
      <vt:lpstr>Nomenclature</vt:lpstr>
      <vt:lpstr>Nomenclature </vt:lpstr>
      <vt:lpstr>Design codes</vt:lpstr>
      <vt:lpstr>APA Frame Analysis - Loading</vt:lpstr>
      <vt:lpstr>APA Frame Analysis - Loading</vt:lpstr>
      <vt:lpstr>APA Frame Analysis - Loading</vt:lpstr>
      <vt:lpstr>APA Frame Analysis - Loading</vt:lpstr>
      <vt:lpstr>Load cases</vt:lpstr>
      <vt:lpstr>Load cases</vt:lpstr>
      <vt:lpstr>FEA model</vt:lpstr>
      <vt:lpstr>Analysis of welded connections</vt:lpstr>
      <vt:lpstr>Analysis of welded connections</vt:lpstr>
      <vt:lpstr>Analysis of bolted connections</vt:lpstr>
      <vt:lpstr>Frame Member and weld Results – Maximum stress for each case </vt:lpstr>
      <vt:lpstr>Maximum Axial Bolt Forces by Joint -1 g (N)</vt:lpstr>
      <vt:lpstr>Maximum Shear Bolt Forces by Joint -1g</vt:lpstr>
      <vt:lpstr>Maximum Weld Forces by Joint – 1g</vt:lpstr>
      <vt:lpstr>Maximum Axial Bolt Forces by Joint - 4g</vt:lpstr>
      <vt:lpstr>Maximum Shear Bolt Forces by Joint – 4g</vt:lpstr>
      <vt:lpstr>Weld Forces per Joint – 4g</vt:lpstr>
      <vt:lpstr>APA Slot investigation</vt:lpstr>
      <vt:lpstr>Cool down</vt:lpstr>
      <vt:lpstr>PowerPoint Presentation</vt:lpstr>
      <vt:lpstr>Results</vt:lpstr>
      <vt:lpstr>Results</vt:lpstr>
      <vt:lpstr>Weld Forces in Case 20 – High Tension</vt:lpstr>
      <vt:lpstr>APA yoke – Installation case Unbalance cable load on APA Inputs:</vt:lpstr>
      <vt:lpstr>APA yoke – Installation case Unbalance cable load on APA Results: Peak stress =81 MPa</vt:lpstr>
      <vt:lpstr>APA yoke – Installation case Unbalance cable load on APA Results: 1st buckling load factor = 37.2</vt:lpstr>
      <vt:lpstr>APA yoke – Installed APA TOP CE cable tray transferred to DSS Inputs:</vt:lpstr>
      <vt:lpstr>APA yoke – Installed APA TOP CE cable tray transferred to DSS Results: 93.8 MPa</vt:lpstr>
      <vt:lpstr>APA yoke – Installed APA TOP CE cable tray transferred to DSS Results: 1st buckling load factor = 33.0</vt:lpstr>
      <vt:lpstr>APA structural tee</vt:lpstr>
      <vt:lpstr>APA structural tee</vt:lpstr>
      <vt:lpstr>APA structural tee</vt:lpstr>
      <vt:lpstr>APA to APA link</vt:lpstr>
      <vt:lpstr>APA to APA link</vt:lpstr>
      <vt:lpstr>APA to APA link</vt:lpstr>
      <vt:lpstr>APA to APA link</vt:lpstr>
      <vt:lpstr>Conclusion</vt:lpstr>
      <vt:lpstr>Back ups</vt:lpstr>
      <vt:lpstr>Weight of an APA</vt:lpstr>
      <vt:lpstr>Weight of an APA</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 One or two lines</dc:title>
  <dc:creator>Jack Fowler</dc:creator>
  <dc:description>Modified by A. Weber</dc:description>
  <cp:lastModifiedBy>Dan Wenman</cp:lastModifiedBy>
  <cp:revision>176</cp:revision>
  <cp:lastPrinted>2019-03-27T06:04:25Z</cp:lastPrinted>
  <dcterms:created xsi:type="dcterms:W3CDTF">2015-09-16T13:36:09Z</dcterms:created>
  <dcterms:modified xsi:type="dcterms:W3CDTF">2019-03-27T12:56:40Z</dcterms:modified>
</cp:coreProperties>
</file>