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88" r:id="rId3"/>
  </p:sldMasterIdLst>
  <p:notesMasterIdLst>
    <p:notesMasterId r:id="rId22"/>
  </p:notesMasterIdLst>
  <p:handoutMasterIdLst>
    <p:handoutMasterId r:id="rId23"/>
  </p:handoutMasterIdLst>
  <p:sldIdLst>
    <p:sldId id="256" r:id="rId4"/>
    <p:sldId id="259" r:id="rId5"/>
    <p:sldId id="262" r:id="rId6"/>
    <p:sldId id="270" r:id="rId7"/>
    <p:sldId id="265" r:id="rId8"/>
    <p:sldId id="266" r:id="rId9"/>
    <p:sldId id="267" r:id="rId10"/>
    <p:sldId id="269" r:id="rId11"/>
    <p:sldId id="272" r:id="rId12"/>
    <p:sldId id="278" r:id="rId13"/>
    <p:sldId id="274" r:id="rId14"/>
    <p:sldId id="276" r:id="rId15"/>
    <p:sldId id="277" r:id="rId16"/>
    <p:sldId id="273" r:id="rId17"/>
    <p:sldId id="279" r:id="rId18"/>
    <p:sldId id="280" r:id="rId19"/>
    <p:sldId id="281" r:id="rId20"/>
    <p:sldId id="282"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xmlns="">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41" autoAdjust="0"/>
  </p:normalViewPr>
  <p:slideViewPr>
    <p:cSldViewPr snapToGrid="0" snapToObjects="1">
      <p:cViewPr varScale="1">
        <p:scale>
          <a:sx n="130" d="100"/>
          <a:sy n="130" d="100"/>
        </p:scale>
        <p:origin x="-1160" y="-112"/>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3528"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3/26/19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3/26/19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300" dirty="0">
              <a:solidFill>
                <a:prstClr val="black"/>
              </a:solidFill>
            </a:endParaRPr>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3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30" y="1207770"/>
            <a:ext cx="8232771" cy="5070302"/>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4433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marL="192024" marR="0" lvl="0" indent="-198882" algn="l" defTabSz="3429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271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5" y="5521484"/>
            <a:ext cx="4003605" cy="73751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Text Placeholder 2"/>
          <p:cNvSpPr>
            <a:spLocks noGrp="1"/>
          </p:cNvSpPr>
          <p:nvPr>
            <p:ph type="body" idx="13"/>
          </p:nvPr>
        </p:nvSpPr>
        <p:spPr>
          <a:xfrm>
            <a:off x="4683196" y="5521484"/>
            <a:ext cx="4003605" cy="737519"/>
          </a:xfrm>
          <a:prstGeom prst="rect">
            <a:avLst/>
          </a:prstGeom>
        </p:spPr>
        <p:txBody>
          <a:bodyPr lIns="0" tIns="0" rIns="0" bIns="0" anchor="t" anchorCtr="0"/>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11"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12"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301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2"/>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8"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9"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99327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7"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9"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749914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9"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33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10"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12"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6"/>
          </p:nvPr>
        </p:nvSpPr>
        <p:spPr>
          <a:xfrm>
            <a:off x="470060" y="1206941"/>
            <a:ext cx="3004665" cy="4046976"/>
          </a:xfrm>
          <a:prstGeom prst="rect">
            <a:avLst/>
          </a:prstGeom>
        </p:spPr>
        <p:txBody>
          <a:bodyPr lIns="0" rIns="0">
            <a:normAutofit/>
          </a:bodyPr>
          <a:lstStyle>
            <a:lvl1pPr marL="192024" indent="-198882">
              <a:lnSpc>
                <a:spcPct val="100000"/>
              </a:lnSpc>
              <a:spcBef>
                <a:spcPts val="900"/>
              </a:spcBef>
              <a:spcAft>
                <a:spcPts val="0"/>
              </a:spcAft>
              <a:buFont typeface="Arial"/>
              <a:buChar char="•"/>
              <a:defRPr sz="1650" b="0" i="0">
                <a:solidFill>
                  <a:srgbClr val="3C5A77"/>
                </a:solidFill>
                <a:latin typeface="Helvetica"/>
              </a:defRPr>
            </a:lvl1pPr>
            <a:lvl2pPr marL="406004" indent="-200025">
              <a:lnSpc>
                <a:spcPct val="100000"/>
              </a:lnSpc>
              <a:spcBef>
                <a:spcPts val="900"/>
              </a:spcBef>
              <a:spcAft>
                <a:spcPts val="0"/>
              </a:spcAft>
              <a:buSzPct val="90000"/>
              <a:buFont typeface="Lucida Grande"/>
              <a:buChar char="-"/>
              <a:defRPr sz="1500" b="0" i="0">
                <a:solidFill>
                  <a:srgbClr val="3C5A77"/>
                </a:solidFill>
                <a:latin typeface="Helvetica"/>
              </a:defRPr>
            </a:lvl2pPr>
            <a:lvl3pPr marL="673894" indent="-204788">
              <a:lnSpc>
                <a:spcPct val="100000"/>
              </a:lnSpc>
              <a:spcBef>
                <a:spcPts val="900"/>
              </a:spcBef>
              <a:spcAft>
                <a:spcPts val="0"/>
              </a:spcAft>
              <a:buSzPct val="88000"/>
              <a:buFont typeface="Arial"/>
              <a:buChar char="•"/>
              <a:defRPr sz="1350" b="0" i="0">
                <a:solidFill>
                  <a:srgbClr val="3C5A77"/>
                </a:solidFill>
                <a:latin typeface="Helvetica"/>
              </a:defRPr>
            </a:lvl3pPr>
            <a:lvl4pPr marL="873919" indent="-200025">
              <a:lnSpc>
                <a:spcPct val="100000"/>
              </a:lnSpc>
              <a:spcBef>
                <a:spcPts val="900"/>
              </a:spcBef>
              <a:spcAft>
                <a:spcPts val="0"/>
              </a:spcAft>
              <a:buSzPct val="90000"/>
              <a:buFont typeface="Lucida Grande"/>
              <a:buChar char="-"/>
              <a:defRPr sz="1200" b="0" i="0">
                <a:solidFill>
                  <a:srgbClr val="3C5A77"/>
                </a:solidFill>
                <a:latin typeface="Helvetica"/>
              </a:defRPr>
            </a:lvl4pPr>
            <a:lvl5pPr marL="1073944" indent="-200025">
              <a:lnSpc>
                <a:spcPct val="100000"/>
              </a:lnSpc>
              <a:spcBef>
                <a:spcPts val="900"/>
              </a:spcBef>
              <a:spcAft>
                <a:spcPts val="0"/>
              </a:spcAft>
              <a:buSzPct val="88000"/>
              <a:buFont typeface="Arial"/>
              <a:buChar char="•"/>
              <a:defRPr sz="105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94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2400">
                <a:solidFill>
                  <a:srgbClr val="3C5A77"/>
                </a:solidFill>
                <a:latin typeface="Helvetica"/>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200" b="0" i="0" baseline="0">
                <a:solidFill>
                  <a:srgbClr val="E95125"/>
                </a:solidFill>
                <a:latin typeface="Helvetic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33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6" y="6549550"/>
            <a:ext cx="4349311" cy="158697"/>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US"/>
          </a:p>
        </p:txBody>
      </p:sp>
      <p:sp>
        <p:nvSpPr>
          <p:cNvPr id="10"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333982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Robert J. Paulos</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 March 2019</a:t>
            </a:r>
            <a:endParaRPr lang="en-US"/>
          </a:p>
        </p:txBody>
      </p:sp>
      <p:sp>
        <p:nvSpPr>
          <p:cNvPr id="3" name="Footer Placeholder 2"/>
          <p:cNvSpPr>
            <a:spLocks noGrp="1"/>
          </p:cNvSpPr>
          <p:nvPr>
            <p:ph type="ftr" sz="quarter" idx="11"/>
          </p:nvPr>
        </p:nvSpPr>
        <p:spPr/>
        <p:txBody>
          <a:bodyPr/>
          <a:lstStyle/>
          <a:p>
            <a:r>
              <a:rPr lang="en-US" smtClean="0"/>
              <a:t>Robert J. Paulos</a:t>
            </a:r>
            <a:endParaRPr lang="en-US"/>
          </a:p>
        </p:txBody>
      </p:sp>
      <p:sp>
        <p:nvSpPr>
          <p:cNvPr id="4" name="Slide Number Placeholder 3"/>
          <p:cNvSpPr>
            <a:spLocks noGrp="1"/>
          </p:cNvSpPr>
          <p:nvPr>
            <p:ph type="sldNum" sz="quarter" idx="12"/>
          </p:nvPr>
        </p:nvSpPr>
        <p:spPr/>
        <p:txBody>
          <a:bodyPr/>
          <a:lstStyle/>
          <a:p>
            <a:fld id="{89B2DE2A-9A95-4397-BF98-A6E4D9D567B9}" type="slidenum">
              <a:rPr lang="en-US" smtClean="0"/>
              <a:t>‹#›</a:t>
            </a:fld>
            <a:endParaRPr lang="en-US"/>
          </a:p>
        </p:txBody>
      </p:sp>
    </p:spTree>
    <p:extLst>
      <p:ext uri="{BB962C8B-B14F-4D97-AF65-F5344CB8AC3E}">
        <p14:creationId xmlns:p14="http://schemas.microsoft.com/office/powerpoint/2010/main" val="2077500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0" Type="http://schemas.openxmlformats.org/officeDocument/2006/relationships/image" Target="../media/image5.png"/><Relationship Id="rId11"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3.xml"/><Relationship Id="rId9"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pic>
        <p:nvPicPr>
          <p:cNvPr id="11" name="Picture 10" descr="PSL logo alo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48500" y="5972908"/>
            <a:ext cx="673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662" y="6549548"/>
            <a:ext cx="1264559"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5" name="Footer Placeholder 4"/>
          <p:cNvSpPr>
            <a:spLocks noGrp="1"/>
          </p:cNvSpPr>
          <p:nvPr>
            <p:ph type="ftr" sz="quarter" idx="3"/>
          </p:nvPr>
        </p:nvSpPr>
        <p:spPr>
          <a:xfrm>
            <a:off x="2236689" y="6537525"/>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smtClean="0"/>
              <a:t>Robert J. Paulos</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10" descr="PSL logo alone"/>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258392" y="6416178"/>
            <a:ext cx="384690" cy="38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96"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20" y="6549550"/>
            <a:ext cx="998567" cy="158697"/>
          </a:xfrm>
          <a:prstGeom prst="rect">
            <a:avLst/>
          </a:prstGeom>
        </p:spPr>
        <p:txBody>
          <a:bodyPr lIns="0" tIns="0" rIns="0" bIns="0" anchor="b" anchorCtr="0"/>
          <a:lstStyle>
            <a:lvl1pPr fontAlgn="auto">
              <a:spcBef>
                <a:spcPts val="0"/>
              </a:spcBef>
              <a:spcAft>
                <a:spcPts val="0"/>
              </a:spcAft>
              <a:defRPr sz="900" b="0" i="0" baseline="0" smtClean="0">
                <a:solidFill>
                  <a:srgbClr val="E95125"/>
                </a:solidFill>
                <a:latin typeface="+mn-lt"/>
                <a:ea typeface="+mn-ea"/>
                <a:cs typeface="+mn-cs"/>
              </a:defRPr>
            </a:lvl1pPr>
          </a:lstStyle>
          <a:p>
            <a:pPr>
              <a:defRPr/>
            </a:pPr>
            <a:r>
              <a:rPr lang="en-US" smtClean="0">
                <a:latin typeface="Helvetica"/>
                <a:cs typeface="Helvetica"/>
              </a:rPr>
              <a:t>27 March 2019</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900" b="0" i="0" baseline="0" dirty="0">
                <a:solidFill>
                  <a:srgbClr val="E95125"/>
                </a:solidFill>
                <a:latin typeface="Helvetica"/>
                <a:ea typeface="+mn-ea"/>
                <a:cs typeface="Helvetica"/>
              </a:defRPr>
            </a:lvl1pPr>
          </a:lstStyle>
          <a:p>
            <a:pPr>
              <a:defRPr/>
            </a:pPr>
            <a:r>
              <a:rPr lang="en-GB" smtClean="0"/>
              <a:t>Robert J. Paulos</a:t>
            </a:r>
            <a:endParaRPr lang="en-GB"/>
          </a:p>
        </p:txBody>
      </p:sp>
      <p:sp>
        <p:nvSpPr>
          <p:cNvPr id="6" name="Slide Number Placeholder 5"/>
          <p:cNvSpPr>
            <a:spLocks noGrp="1"/>
          </p:cNvSpPr>
          <p:nvPr>
            <p:ph type="sldNum" sz="quarter" idx="4"/>
          </p:nvPr>
        </p:nvSpPr>
        <p:spPr>
          <a:xfrm>
            <a:off x="454026" y="6549550"/>
            <a:ext cx="425194" cy="158697"/>
          </a:xfrm>
          <a:prstGeom prst="rect">
            <a:avLst/>
          </a:prstGeom>
        </p:spPr>
        <p:txBody>
          <a:bodyPr lIns="0" tIns="0" rIns="0" bIns="0" anchor="b" anchorCtr="0"/>
          <a:lstStyle>
            <a:lvl1pPr fontAlgn="auto">
              <a:spcBef>
                <a:spcPts val="0"/>
              </a:spcBef>
              <a:spcAft>
                <a:spcPts val="0"/>
              </a:spcAft>
              <a:defRPr sz="900" b="1" i="0" baseline="0" smtClean="0">
                <a:solidFill>
                  <a:srgbClr val="E95125"/>
                </a:solidFill>
                <a:latin typeface="Helvetica"/>
                <a:ea typeface="+mn-ea"/>
                <a:cs typeface="Helvetica"/>
              </a:defRPr>
            </a:lvl1pPr>
          </a:lstStyle>
          <a:p>
            <a:pPr>
              <a:defRPr/>
            </a:pPr>
            <a:fld id="{0C39C72E-2A13-EB4D-AD45-6D4E6ACAED8D}" type="slidenum">
              <a:rPr lang="en-US"/>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8131176" y="6489520"/>
            <a:ext cx="561974" cy="237098"/>
          </a:xfrm>
          <a:prstGeom prst="rect">
            <a:avLst/>
          </a:prstGeom>
        </p:spPr>
      </p:pic>
    </p:spTree>
    <p:extLst>
      <p:ext uri="{BB962C8B-B14F-4D97-AF65-F5344CB8AC3E}">
        <p14:creationId xmlns:p14="http://schemas.microsoft.com/office/powerpoint/2010/main" val="37716945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p:txStyles>
    <p:titleStyle>
      <a:lvl1pPr algn="ctr" defTabSz="342900" rtl="0" fontAlgn="base">
        <a:spcBef>
          <a:spcPct val="0"/>
        </a:spcBef>
        <a:spcAft>
          <a:spcPct val="0"/>
        </a:spcAft>
        <a:defRPr sz="3300" kern="1200">
          <a:solidFill>
            <a:schemeClr val="tx1"/>
          </a:solidFill>
          <a:latin typeface="+mj-lt"/>
          <a:ea typeface="Geneva" charset="0"/>
          <a:cs typeface="Geneva" charset="0"/>
        </a:defRPr>
      </a:lvl1pPr>
      <a:lvl2pPr algn="ctr" defTabSz="342900" rtl="0" fontAlgn="base">
        <a:spcBef>
          <a:spcPct val="0"/>
        </a:spcBef>
        <a:spcAft>
          <a:spcPct val="0"/>
        </a:spcAft>
        <a:defRPr sz="3300">
          <a:solidFill>
            <a:schemeClr val="tx1"/>
          </a:solidFill>
          <a:latin typeface="Calibri" charset="0"/>
          <a:ea typeface="Geneva" charset="0"/>
          <a:cs typeface="Geneva" charset="0"/>
        </a:defRPr>
      </a:lvl2pPr>
      <a:lvl3pPr algn="ctr" defTabSz="342900" rtl="0" fontAlgn="base">
        <a:spcBef>
          <a:spcPct val="0"/>
        </a:spcBef>
        <a:spcAft>
          <a:spcPct val="0"/>
        </a:spcAft>
        <a:defRPr sz="3300">
          <a:solidFill>
            <a:schemeClr val="tx1"/>
          </a:solidFill>
          <a:latin typeface="Calibri" charset="0"/>
          <a:ea typeface="Geneva" charset="0"/>
          <a:cs typeface="Geneva" charset="0"/>
        </a:defRPr>
      </a:lvl3pPr>
      <a:lvl4pPr algn="ctr" defTabSz="342900" rtl="0" fontAlgn="base">
        <a:spcBef>
          <a:spcPct val="0"/>
        </a:spcBef>
        <a:spcAft>
          <a:spcPct val="0"/>
        </a:spcAft>
        <a:defRPr sz="3300">
          <a:solidFill>
            <a:schemeClr val="tx1"/>
          </a:solidFill>
          <a:latin typeface="Calibri" charset="0"/>
          <a:ea typeface="Geneva" charset="0"/>
          <a:cs typeface="Geneva" charset="0"/>
        </a:defRPr>
      </a:lvl4pPr>
      <a:lvl5pPr algn="ctr" defTabSz="342900" rtl="0" fontAlgn="base">
        <a:spcBef>
          <a:spcPct val="0"/>
        </a:spcBef>
        <a:spcAft>
          <a:spcPct val="0"/>
        </a:spcAft>
        <a:defRPr sz="3300">
          <a:solidFill>
            <a:schemeClr val="tx1"/>
          </a:solidFill>
          <a:latin typeface="Calibri" charset="0"/>
          <a:ea typeface="Geneva" charset="0"/>
          <a:cs typeface="Geneva" charset="0"/>
        </a:defRPr>
      </a:lvl5pPr>
      <a:lvl6pPr marL="342900" algn="ctr" defTabSz="342900" rtl="0" fontAlgn="base">
        <a:spcBef>
          <a:spcPct val="0"/>
        </a:spcBef>
        <a:spcAft>
          <a:spcPct val="0"/>
        </a:spcAft>
        <a:defRPr sz="3300">
          <a:solidFill>
            <a:schemeClr val="tx1"/>
          </a:solidFill>
          <a:latin typeface="Calibri" charset="0"/>
          <a:ea typeface="Geneva" charset="0"/>
          <a:cs typeface="Geneva" charset="0"/>
        </a:defRPr>
      </a:lvl6pPr>
      <a:lvl7pPr marL="685800" algn="ctr" defTabSz="342900" rtl="0" fontAlgn="base">
        <a:spcBef>
          <a:spcPct val="0"/>
        </a:spcBef>
        <a:spcAft>
          <a:spcPct val="0"/>
        </a:spcAft>
        <a:defRPr sz="3300">
          <a:solidFill>
            <a:schemeClr val="tx1"/>
          </a:solidFill>
          <a:latin typeface="Calibri" charset="0"/>
          <a:ea typeface="Geneva" charset="0"/>
          <a:cs typeface="Geneva" charset="0"/>
        </a:defRPr>
      </a:lvl7pPr>
      <a:lvl8pPr marL="1028700" algn="ctr" defTabSz="342900" rtl="0" fontAlgn="base">
        <a:spcBef>
          <a:spcPct val="0"/>
        </a:spcBef>
        <a:spcAft>
          <a:spcPct val="0"/>
        </a:spcAft>
        <a:defRPr sz="3300">
          <a:solidFill>
            <a:schemeClr val="tx1"/>
          </a:solidFill>
          <a:latin typeface="Calibri" charset="0"/>
          <a:ea typeface="Geneva" charset="0"/>
          <a:cs typeface="Geneva" charset="0"/>
        </a:defRPr>
      </a:lvl8pPr>
      <a:lvl9pPr marL="1371600" algn="ctr" defTabSz="342900" rtl="0" fontAlgn="base">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defTabSz="342900" rtl="0" fontAlgn="base">
        <a:spcBef>
          <a:spcPct val="20000"/>
        </a:spcBef>
        <a:spcAft>
          <a:spcPct val="0"/>
        </a:spcAft>
        <a:buFont typeface="Arial" charset="0"/>
        <a:buChar char="•"/>
        <a:defRPr sz="2400" kern="1200">
          <a:solidFill>
            <a:schemeClr val="tx1"/>
          </a:solidFill>
          <a:latin typeface="+mn-lt"/>
          <a:ea typeface="Geneva" charset="0"/>
          <a:cs typeface="Geneva" charset="0"/>
        </a:defRPr>
      </a:lvl1pPr>
      <a:lvl2pPr marL="557213" indent="-214313" algn="l" defTabSz="342900" rtl="0" fontAlgn="base">
        <a:spcBef>
          <a:spcPct val="20000"/>
        </a:spcBef>
        <a:spcAft>
          <a:spcPct val="0"/>
        </a:spcAft>
        <a:buFont typeface="Arial" charset="0"/>
        <a:buChar char="–"/>
        <a:defRPr sz="2100" kern="1200">
          <a:solidFill>
            <a:schemeClr val="tx1"/>
          </a:solidFill>
          <a:latin typeface="+mn-lt"/>
          <a:ea typeface="Geneva" charset="0"/>
          <a:cs typeface="+mn-cs"/>
        </a:defRPr>
      </a:lvl2pPr>
      <a:lvl3pPr marL="857250" indent="-171450" algn="l" defTabSz="342900" rtl="0" fontAlgn="base">
        <a:spcBef>
          <a:spcPct val="20000"/>
        </a:spcBef>
        <a:spcAft>
          <a:spcPct val="0"/>
        </a:spcAft>
        <a:buFont typeface="Arial" charset="0"/>
        <a:buChar char="•"/>
        <a:defRPr sz="1800" kern="1200">
          <a:solidFill>
            <a:schemeClr val="tx1"/>
          </a:solidFill>
          <a:latin typeface="+mn-lt"/>
          <a:ea typeface="Geneva" charset="0"/>
          <a:cs typeface="+mn-cs"/>
        </a:defRPr>
      </a:lvl3pPr>
      <a:lvl4pPr marL="12001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4pPr>
      <a:lvl5pPr marL="1543050" indent="-171450" algn="l" defTabSz="342900" rtl="0" fontAlgn="base">
        <a:spcBef>
          <a:spcPct val="20000"/>
        </a:spcBef>
        <a:spcAft>
          <a:spcPct val="0"/>
        </a:spcAft>
        <a:buFont typeface="Arial" charset="0"/>
        <a:buChar char="»"/>
        <a:defRPr sz="1500" kern="1200">
          <a:solidFill>
            <a:schemeClr val="tx1"/>
          </a:solidFill>
          <a:latin typeface="+mn-lt"/>
          <a:ea typeface="Geneva"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DUNE APA Prototyping</a:t>
            </a:r>
            <a:endParaRPr lang="en-GB" dirty="0"/>
          </a:p>
        </p:txBody>
      </p:sp>
      <p:sp>
        <p:nvSpPr>
          <p:cNvPr id="3" name="Text Placeholder 2"/>
          <p:cNvSpPr>
            <a:spLocks noGrp="1"/>
          </p:cNvSpPr>
          <p:nvPr>
            <p:ph type="body" sz="quarter" idx="10"/>
          </p:nvPr>
        </p:nvSpPr>
        <p:spPr/>
        <p:txBody>
          <a:bodyPr/>
          <a:lstStyle/>
          <a:p>
            <a:r>
              <a:rPr lang="en-GB" dirty="0" smtClean="0"/>
              <a:t>R. Paulos</a:t>
            </a:r>
          </a:p>
          <a:p>
            <a:r>
              <a:rPr lang="en-GB" dirty="0" smtClean="0"/>
              <a:t>DUNE APA PDR</a:t>
            </a:r>
          </a:p>
          <a:p>
            <a:r>
              <a:rPr lang="en-GB" dirty="0" smtClean="0"/>
              <a:t>27 March 2019</a:t>
            </a:r>
          </a:p>
        </p:txBody>
      </p:sp>
    </p:spTree>
    <p:extLst>
      <p:ext uri="{BB962C8B-B14F-4D97-AF65-F5344CB8AC3E}">
        <p14:creationId xmlns:p14="http://schemas.microsoft.com/office/powerpoint/2010/main" val="17417624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Frames for Ash River</a:t>
            </a:r>
            <a:endParaRPr lang="en-US" dirty="0"/>
          </a:p>
        </p:txBody>
      </p:sp>
      <p:sp>
        <p:nvSpPr>
          <p:cNvPr id="9" name="Content Placeholder 8"/>
          <p:cNvSpPr>
            <a:spLocks noGrp="1"/>
          </p:cNvSpPr>
          <p:nvPr>
            <p:ph idx="11"/>
          </p:nvPr>
        </p:nvSpPr>
        <p:spPr/>
        <p:txBody>
          <a:bodyPr/>
          <a:lstStyle/>
          <a:p>
            <a:r>
              <a:rPr lang="en-US" dirty="0" smtClean="0"/>
              <a:t>Building two frames at PSL (parts are in fabrication now)</a:t>
            </a:r>
          </a:p>
          <a:p>
            <a:r>
              <a:rPr lang="en-US" dirty="0" smtClean="0"/>
              <a:t>These frames are of the new 4 inch tube design</a:t>
            </a:r>
          </a:p>
          <a:p>
            <a:r>
              <a:rPr lang="en-US" dirty="0" smtClean="0"/>
              <a:t>Will include the new “conduit” feature for routing CE cables</a:t>
            </a:r>
          </a:p>
          <a:p>
            <a:r>
              <a:rPr lang="en-US" dirty="0" smtClean="0"/>
              <a:t>Will include a yoke and tees for supporting two APAs </a:t>
            </a:r>
            <a:r>
              <a:rPr lang="mr-IN" dirty="0" smtClean="0"/>
              <a:t>–</a:t>
            </a:r>
            <a:r>
              <a:rPr lang="en-US" dirty="0" smtClean="0"/>
              <a:t> this is a new design but similar to the </a:t>
            </a:r>
            <a:r>
              <a:rPr lang="en-US" dirty="0" err="1" smtClean="0"/>
              <a:t>ProtoDUNE</a:t>
            </a:r>
            <a:r>
              <a:rPr lang="en-US" dirty="0" smtClean="0"/>
              <a:t> </a:t>
            </a:r>
          </a:p>
          <a:p>
            <a:r>
              <a:rPr lang="en-US" dirty="0" smtClean="0"/>
              <a:t>Will include link hardware that connects the upper and lower APA</a:t>
            </a:r>
            <a:endParaRPr lang="en-US" dirty="0"/>
          </a:p>
        </p:txBody>
      </p:sp>
      <p:sp>
        <p:nvSpPr>
          <p:cNvPr id="2" name="TextBox 1"/>
          <p:cNvSpPr txBox="1"/>
          <p:nvPr/>
        </p:nvSpPr>
        <p:spPr>
          <a:xfrm>
            <a:off x="454028" y="6331411"/>
            <a:ext cx="5495433" cy="307777"/>
          </a:xfrm>
          <a:prstGeom prst="rect">
            <a:avLst/>
          </a:prstGeom>
          <a:noFill/>
        </p:spPr>
        <p:txBody>
          <a:bodyPr wrap="square" rtlCol="0">
            <a:spAutoFit/>
          </a:bodyPr>
          <a:lstStyle/>
          <a:p>
            <a:r>
              <a:rPr lang="en-US" sz="1400" dirty="0" smtClean="0">
                <a:solidFill>
                  <a:srgbClr val="E95125"/>
                </a:solidFill>
              </a:rPr>
              <a:t>10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177065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4026" y="680652"/>
            <a:ext cx="7647699" cy="5539999"/>
          </a:xfrm>
          <a:prstGeom prst="rect">
            <a:avLst/>
          </a:prstGeom>
        </p:spPr>
      </p:pic>
      <p:sp>
        <p:nvSpPr>
          <p:cNvPr id="7" name="TextBox 6"/>
          <p:cNvSpPr txBox="1"/>
          <p:nvPr/>
        </p:nvSpPr>
        <p:spPr>
          <a:xfrm>
            <a:off x="191589" y="174171"/>
            <a:ext cx="2647405" cy="369332"/>
          </a:xfrm>
          <a:prstGeom prst="rect">
            <a:avLst/>
          </a:prstGeom>
          <a:noFill/>
        </p:spPr>
        <p:txBody>
          <a:bodyPr wrap="square" rtlCol="0">
            <a:spAutoFit/>
          </a:bodyPr>
          <a:lstStyle/>
          <a:p>
            <a:r>
              <a:rPr lang="en-US" dirty="0" smtClean="0"/>
              <a:t>APA Stainless Steel Frame</a:t>
            </a:r>
            <a:endParaRPr lang="en-US" dirty="0"/>
          </a:p>
        </p:txBody>
      </p:sp>
      <p:sp>
        <p:nvSpPr>
          <p:cNvPr id="10" name="TextBox 9"/>
          <p:cNvSpPr txBox="1"/>
          <p:nvPr/>
        </p:nvSpPr>
        <p:spPr>
          <a:xfrm>
            <a:off x="7829006" y="4528457"/>
            <a:ext cx="853440" cy="646331"/>
          </a:xfrm>
          <a:prstGeom prst="rect">
            <a:avLst/>
          </a:prstGeom>
          <a:noFill/>
        </p:spPr>
        <p:txBody>
          <a:bodyPr wrap="square" rtlCol="0">
            <a:spAutoFit/>
          </a:bodyPr>
          <a:lstStyle/>
          <a:p>
            <a:r>
              <a:rPr lang="en-US" dirty="0" smtClean="0"/>
              <a:t>Head end</a:t>
            </a:r>
            <a:endParaRPr lang="en-US" dirty="0"/>
          </a:p>
        </p:txBody>
      </p:sp>
      <p:sp>
        <p:nvSpPr>
          <p:cNvPr id="11" name="TextBox 10"/>
          <p:cNvSpPr txBox="1"/>
          <p:nvPr/>
        </p:nvSpPr>
        <p:spPr>
          <a:xfrm>
            <a:off x="191589" y="2015312"/>
            <a:ext cx="853440" cy="646331"/>
          </a:xfrm>
          <a:prstGeom prst="rect">
            <a:avLst/>
          </a:prstGeom>
          <a:noFill/>
        </p:spPr>
        <p:txBody>
          <a:bodyPr wrap="square" rtlCol="0">
            <a:spAutoFit/>
          </a:bodyPr>
          <a:lstStyle/>
          <a:p>
            <a:r>
              <a:rPr lang="en-US" dirty="0" smtClean="0"/>
              <a:t>Foot end</a:t>
            </a:r>
            <a:endParaRPr lang="en-US" dirty="0"/>
          </a:p>
        </p:txBody>
      </p:sp>
      <p:sp>
        <p:nvSpPr>
          <p:cNvPr id="12" name="TextBox 11"/>
          <p:cNvSpPr txBox="1"/>
          <p:nvPr/>
        </p:nvSpPr>
        <p:spPr>
          <a:xfrm>
            <a:off x="2307770" y="1071154"/>
            <a:ext cx="1062448" cy="646331"/>
          </a:xfrm>
          <a:prstGeom prst="rect">
            <a:avLst/>
          </a:prstGeom>
          <a:noFill/>
        </p:spPr>
        <p:txBody>
          <a:bodyPr wrap="square" rtlCol="0">
            <a:spAutoFit/>
          </a:bodyPr>
          <a:lstStyle/>
          <a:p>
            <a:pPr algn="r"/>
            <a:r>
              <a:rPr lang="en-US" dirty="0" smtClean="0"/>
              <a:t>High slot side</a:t>
            </a:r>
            <a:endParaRPr lang="en-US" dirty="0"/>
          </a:p>
        </p:txBody>
      </p:sp>
      <p:sp>
        <p:nvSpPr>
          <p:cNvPr id="13" name="TextBox 12"/>
          <p:cNvSpPr txBox="1"/>
          <p:nvPr/>
        </p:nvSpPr>
        <p:spPr>
          <a:xfrm>
            <a:off x="3574866" y="4419600"/>
            <a:ext cx="975361" cy="646331"/>
          </a:xfrm>
          <a:prstGeom prst="rect">
            <a:avLst/>
          </a:prstGeom>
          <a:noFill/>
        </p:spPr>
        <p:txBody>
          <a:bodyPr wrap="square" rtlCol="0">
            <a:spAutoFit/>
          </a:bodyPr>
          <a:lstStyle/>
          <a:p>
            <a:r>
              <a:rPr lang="en-US" dirty="0" smtClean="0"/>
              <a:t>Low</a:t>
            </a:r>
          </a:p>
          <a:p>
            <a:r>
              <a:rPr lang="en-US" dirty="0" smtClean="0"/>
              <a:t>slot side</a:t>
            </a:r>
            <a:endParaRPr lang="en-US" dirty="0"/>
          </a:p>
        </p:txBody>
      </p:sp>
      <p:sp>
        <p:nvSpPr>
          <p:cNvPr id="2" name="TextBox 1"/>
          <p:cNvSpPr txBox="1"/>
          <p:nvPr/>
        </p:nvSpPr>
        <p:spPr>
          <a:xfrm>
            <a:off x="454026" y="6389076"/>
            <a:ext cx="5343770" cy="307777"/>
          </a:xfrm>
          <a:prstGeom prst="rect">
            <a:avLst/>
          </a:prstGeom>
          <a:noFill/>
        </p:spPr>
        <p:txBody>
          <a:bodyPr wrap="square" rtlCol="0">
            <a:spAutoFit/>
          </a:bodyPr>
          <a:lstStyle/>
          <a:p>
            <a:r>
              <a:rPr lang="en-US" sz="1400" dirty="0" smtClean="0">
                <a:solidFill>
                  <a:srgbClr val="E95125"/>
                </a:solidFill>
              </a:rPr>
              <a:t>11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1367970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3564" y="421990"/>
            <a:ext cx="7029018" cy="3503891"/>
          </a:xfrm>
          <a:prstGeom prst="rect">
            <a:avLst/>
          </a:prstGeom>
        </p:spPr>
      </p:pic>
      <p:pic>
        <p:nvPicPr>
          <p:cNvPr id="6" name="Picture 5"/>
          <p:cNvPicPr>
            <a:picLocks noChangeAspect="1"/>
          </p:cNvPicPr>
          <p:nvPr/>
        </p:nvPicPr>
        <p:blipFill>
          <a:blip r:embed="rId3"/>
          <a:stretch>
            <a:fillRect/>
          </a:stretch>
        </p:blipFill>
        <p:spPr>
          <a:xfrm>
            <a:off x="287383" y="3540125"/>
            <a:ext cx="6932023" cy="2617525"/>
          </a:xfrm>
          <a:prstGeom prst="rect">
            <a:avLst/>
          </a:prstGeom>
        </p:spPr>
      </p:pic>
      <p:sp>
        <p:nvSpPr>
          <p:cNvPr id="7" name="TextBox 6"/>
          <p:cNvSpPr txBox="1"/>
          <p:nvPr/>
        </p:nvSpPr>
        <p:spPr>
          <a:xfrm>
            <a:off x="182880" y="148046"/>
            <a:ext cx="1654629" cy="369332"/>
          </a:xfrm>
          <a:prstGeom prst="rect">
            <a:avLst/>
          </a:prstGeom>
          <a:noFill/>
        </p:spPr>
        <p:txBody>
          <a:bodyPr wrap="square" rtlCol="0">
            <a:spAutoFit/>
          </a:bodyPr>
          <a:lstStyle/>
          <a:p>
            <a:r>
              <a:rPr lang="en-US" dirty="0" smtClean="0"/>
              <a:t>Upper Yoke</a:t>
            </a:r>
            <a:endParaRPr lang="en-US" dirty="0"/>
          </a:p>
        </p:txBody>
      </p:sp>
      <p:sp>
        <p:nvSpPr>
          <p:cNvPr id="8" name="TextBox 7"/>
          <p:cNvSpPr txBox="1"/>
          <p:nvPr/>
        </p:nvSpPr>
        <p:spPr>
          <a:xfrm>
            <a:off x="6001407" y="241440"/>
            <a:ext cx="2995749" cy="1754326"/>
          </a:xfrm>
          <a:prstGeom prst="rect">
            <a:avLst/>
          </a:prstGeom>
          <a:solidFill>
            <a:schemeClr val="bg1"/>
          </a:solidFill>
        </p:spPr>
        <p:txBody>
          <a:bodyPr wrap="square" rtlCol="0">
            <a:spAutoFit/>
          </a:bodyPr>
          <a:lstStyle/>
          <a:p>
            <a:r>
              <a:rPr lang="en-US" dirty="0" smtClean="0"/>
              <a:t>   This part connects the upper APA to the detector support structure.</a:t>
            </a:r>
          </a:p>
          <a:p>
            <a:endParaRPr lang="en-US" dirty="0"/>
          </a:p>
          <a:p>
            <a:r>
              <a:rPr lang="en-US" dirty="0" smtClean="0"/>
              <a:t>It supports the weight of both the upper and lower APAs.</a:t>
            </a:r>
            <a:endParaRPr lang="en-US" dirty="0"/>
          </a:p>
        </p:txBody>
      </p:sp>
      <p:sp>
        <p:nvSpPr>
          <p:cNvPr id="9" name="TextBox 8"/>
          <p:cNvSpPr txBox="1"/>
          <p:nvPr/>
        </p:nvSpPr>
        <p:spPr>
          <a:xfrm>
            <a:off x="173721" y="2616795"/>
            <a:ext cx="3441838" cy="923330"/>
          </a:xfrm>
          <a:prstGeom prst="rect">
            <a:avLst/>
          </a:prstGeom>
          <a:solidFill>
            <a:schemeClr val="bg1"/>
          </a:solidFill>
        </p:spPr>
        <p:txBody>
          <a:bodyPr wrap="square" rtlCol="0">
            <a:spAutoFit/>
          </a:bodyPr>
          <a:lstStyle/>
          <a:p>
            <a:r>
              <a:rPr lang="en-US" dirty="0" smtClean="0"/>
              <a:t>   It will be installed on the APA underground - just before the APA is rotated to a vertical position.</a:t>
            </a:r>
            <a:endParaRPr lang="en-US" dirty="0"/>
          </a:p>
        </p:txBody>
      </p:sp>
      <p:sp>
        <p:nvSpPr>
          <p:cNvPr id="2" name="TextBox 1"/>
          <p:cNvSpPr txBox="1"/>
          <p:nvPr/>
        </p:nvSpPr>
        <p:spPr>
          <a:xfrm>
            <a:off x="481792" y="6398846"/>
            <a:ext cx="5519615" cy="307777"/>
          </a:xfrm>
          <a:prstGeom prst="rect">
            <a:avLst/>
          </a:prstGeom>
          <a:noFill/>
        </p:spPr>
        <p:txBody>
          <a:bodyPr wrap="square" rtlCol="0">
            <a:spAutoFit/>
          </a:bodyPr>
          <a:lstStyle/>
          <a:p>
            <a:r>
              <a:rPr lang="en-US" sz="1400" dirty="0" smtClean="0">
                <a:solidFill>
                  <a:srgbClr val="E95125"/>
                </a:solidFill>
              </a:rPr>
              <a:t>12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33252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4182" y="1225153"/>
            <a:ext cx="7131277" cy="4520102"/>
          </a:xfrm>
          <a:prstGeom prst="rect">
            <a:avLst/>
          </a:prstGeom>
        </p:spPr>
      </p:pic>
      <p:sp>
        <p:nvSpPr>
          <p:cNvPr id="9" name="TextBox 8"/>
          <p:cNvSpPr txBox="1"/>
          <p:nvPr/>
        </p:nvSpPr>
        <p:spPr>
          <a:xfrm>
            <a:off x="200296" y="165463"/>
            <a:ext cx="3659525" cy="369332"/>
          </a:xfrm>
          <a:prstGeom prst="rect">
            <a:avLst/>
          </a:prstGeom>
          <a:noFill/>
        </p:spPr>
        <p:txBody>
          <a:bodyPr wrap="square" rtlCol="0">
            <a:spAutoFit/>
          </a:bodyPr>
          <a:lstStyle/>
          <a:p>
            <a:r>
              <a:rPr lang="en-US" dirty="0" smtClean="0"/>
              <a:t>Changes from ProtoDUNE to DUNE</a:t>
            </a:r>
            <a:endParaRPr lang="en-US" dirty="0"/>
          </a:p>
        </p:txBody>
      </p:sp>
      <p:sp>
        <p:nvSpPr>
          <p:cNvPr id="10" name="TextBox 9"/>
          <p:cNvSpPr txBox="1"/>
          <p:nvPr/>
        </p:nvSpPr>
        <p:spPr>
          <a:xfrm>
            <a:off x="279275" y="534795"/>
            <a:ext cx="4345277" cy="1323439"/>
          </a:xfrm>
          <a:prstGeom prst="rect">
            <a:avLst/>
          </a:prstGeom>
          <a:solidFill>
            <a:schemeClr val="bg1"/>
          </a:solidFill>
        </p:spPr>
        <p:txBody>
          <a:bodyPr wrap="square" rtlCol="0">
            <a:spAutoFit/>
          </a:bodyPr>
          <a:lstStyle/>
          <a:p>
            <a:r>
              <a:rPr lang="en-US" sz="1600" dirty="0" smtClean="0"/>
              <a:t>The link is new to DUNE because there was no lower APA in ProtoDUNE.  The link fits along the inner surface inside the side tube.  The screws screw in to heavy plates welded to the outside of the side tube.</a:t>
            </a:r>
            <a:endParaRPr lang="en-US" sz="1600" dirty="0"/>
          </a:p>
        </p:txBody>
      </p:sp>
      <p:sp>
        <p:nvSpPr>
          <p:cNvPr id="11" name="TextBox 10"/>
          <p:cNvSpPr txBox="1"/>
          <p:nvPr/>
        </p:nvSpPr>
        <p:spPr>
          <a:xfrm>
            <a:off x="4971394" y="4919031"/>
            <a:ext cx="3815256" cy="1323439"/>
          </a:xfrm>
          <a:prstGeom prst="rect">
            <a:avLst/>
          </a:prstGeom>
          <a:solidFill>
            <a:schemeClr val="bg1"/>
          </a:solidFill>
        </p:spPr>
        <p:txBody>
          <a:bodyPr wrap="square" rtlCol="0">
            <a:spAutoFit/>
          </a:bodyPr>
          <a:lstStyle/>
          <a:p>
            <a:r>
              <a:rPr lang="en-US" sz="1600" dirty="0" smtClean="0"/>
              <a:t>The link has been planned in G10 – and calculations show good safety margin.  However, we are going to consider making it stainless steel for increased strength, with G10 linings to insulate it from the frame.</a:t>
            </a:r>
            <a:endParaRPr lang="en-US" sz="1600" dirty="0"/>
          </a:p>
        </p:txBody>
      </p:sp>
      <p:sp>
        <p:nvSpPr>
          <p:cNvPr id="13" name="TextBox 12"/>
          <p:cNvSpPr txBox="1"/>
          <p:nvPr/>
        </p:nvSpPr>
        <p:spPr>
          <a:xfrm>
            <a:off x="4277710" y="3930869"/>
            <a:ext cx="693683" cy="369332"/>
          </a:xfrm>
          <a:prstGeom prst="rect">
            <a:avLst/>
          </a:prstGeom>
          <a:noFill/>
        </p:spPr>
        <p:txBody>
          <a:bodyPr wrap="square" rtlCol="0">
            <a:spAutoFit/>
          </a:bodyPr>
          <a:lstStyle/>
          <a:p>
            <a:r>
              <a:rPr lang="en-US" dirty="0" smtClean="0"/>
              <a:t>Plate</a:t>
            </a:r>
            <a:endParaRPr lang="en-US" dirty="0"/>
          </a:p>
        </p:txBody>
      </p:sp>
      <p:cxnSp>
        <p:nvCxnSpPr>
          <p:cNvPr id="14" name="Straight Arrow Connector 13"/>
          <p:cNvCxnSpPr/>
          <p:nvPr/>
        </p:nvCxnSpPr>
        <p:spPr>
          <a:xfrm flipV="1">
            <a:off x="4499215" y="3268719"/>
            <a:ext cx="250673" cy="662150"/>
          </a:xfrm>
          <a:prstGeom prst="straightConnector1">
            <a:avLst/>
          </a:prstGeom>
          <a:ln w="19050">
            <a:solidFill>
              <a:schemeClr val="tx1"/>
            </a:solidFill>
            <a:tailEnd type="triangle" w="sm" len="lg"/>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39614" y="6398845"/>
            <a:ext cx="5324231" cy="307777"/>
          </a:xfrm>
          <a:prstGeom prst="rect">
            <a:avLst/>
          </a:prstGeom>
          <a:noFill/>
        </p:spPr>
        <p:txBody>
          <a:bodyPr wrap="square" rtlCol="0">
            <a:spAutoFit/>
          </a:bodyPr>
          <a:lstStyle/>
          <a:p>
            <a:r>
              <a:rPr lang="en-US" sz="1400" dirty="0" smtClean="0">
                <a:solidFill>
                  <a:srgbClr val="E95125"/>
                </a:solidFill>
              </a:rPr>
              <a:t>13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27112387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A1025-9D08-4E86-9FF9-8FD22F5B54CE}"/>
              </a:ext>
            </a:extLst>
          </p:cNvPr>
          <p:cNvSpPr>
            <a:spLocks noGrp="1"/>
          </p:cNvSpPr>
          <p:nvPr>
            <p:ph type="title"/>
          </p:nvPr>
        </p:nvSpPr>
        <p:spPr/>
        <p:txBody>
          <a:bodyPr/>
          <a:lstStyle/>
          <a:p>
            <a:r>
              <a:rPr lang="en-US" dirty="0" smtClean="0"/>
              <a:t>Ash River test setup</a:t>
            </a:r>
            <a:endParaRPr lang="en-US" dirty="0"/>
          </a:p>
        </p:txBody>
      </p:sp>
      <p:sp>
        <p:nvSpPr>
          <p:cNvPr id="3" name="Content Placeholder 2">
            <a:extLst>
              <a:ext uri="{FF2B5EF4-FFF2-40B4-BE49-F238E27FC236}">
                <a16:creationId xmlns:a16="http://schemas.microsoft.com/office/drawing/2014/main" xmlns="" id="{6E197FB1-4ACE-41D4-88D8-116235BEAA4C}"/>
              </a:ext>
            </a:extLst>
          </p:cNvPr>
          <p:cNvSpPr>
            <a:spLocks noGrp="1"/>
          </p:cNvSpPr>
          <p:nvPr>
            <p:ph idx="4294967295"/>
          </p:nvPr>
        </p:nvSpPr>
        <p:spPr>
          <a:xfrm>
            <a:off x="628651" y="1825625"/>
            <a:ext cx="2517608" cy="4351338"/>
          </a:xfrm>
          <a:prstGeom prst="rect">
            <a:avLst/>
          </a:prstGeom>
        </p:spPr>
        <p:txBody>
          <a:bodyPr/>
          <a:lstStyle/>
          <a:p>
            <a:r>
              <a:rPr lang="en-US" sz="2400" dirty="0" smtClean="0"/>
              <a:t>Two frames will be shipped to Ash River end of April for use in testing APA installation procedures underground</a:t>
            </a:r>
            <a:endParaRPr lang="en-US" sz="2400" dirty="0"/>
          </a:p>
        </p:txBody>
      </p:sp>
      <p:pic>
        <p:nvPicPr>
          <p:cNvPr id="4" name="Content Placeholder 4">
            <a:extLst>
              <a:ext uri="{FF2B5EF4-FFF2-40B4-BE49-F238E27FC236}">
                <a16:creationId xmlns:a16="http://schemas.microsoft.com/office/drawing/2014/main" xmlns="" id="{2A4CD74D-6864-4759-96EB-C873A0F04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59" y="1713924"/>
            <a:ext cx="5218618" cy="4562801"/>
          </a:xfrm>
          <a:prstGeom prst="rect">
            <a:avLst/>
          </a:prstGeom>
        </p:spPr>
      </p:pic>
      <p:sp>
        <p:nvSpPr>
          <p:cNvPr id="5" name="TextBox 4"/>
          <p:cNvSpPr txBox="1"/>
          <p:nvPr/>
        </p:nvSpPr>
        <p:spPr>
          <a:xfrm>
            <a:off x="454026" y="6408615"/>
            <a:ext cx="5457580" cy="307777"/>
          </a:xfrm>
          <a:prstGeom prst="rect">
            <a:avLst/>
          </a:prstGeom>
          <a:noFill/>
        </p:spPr>
        <p:txBody>
          <a:bodyPr wrap="square" rtlCol="0">
            <a:spAutoFit/>
          </a:bodyPr>
          <a:lstStyle/>
          <a:p>
            <a:r>
              <a:rPr lang="en-US" sz="1400" dirty="0" smtClean="0">
                <a:solidFill>
                  <a:srgbClr val="E95125"/>
                </a:solidFill>
              </a:rPr>
              <a:t>14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49855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Board prototypes</a:t>
            </a:r>
            <a:endParaRPr lang="en-US" dirty="0"/>
          </a:p>
        </p:txBody>
      </p:sp>
      <p:sp>
        <p:nvSpPr>
          <p:cNvPr id="9" name="Content Placeholder 8"/>
          <p:cNvSpPr>
            <a:spLocks noGrp="1"/>
          </p:cNvSpPr>
          <p:nvPr>
            <p:ph idx="11"/>
          </p:nvPr>
        </p:nvSpPr>
        <p:spPr/>
        <p:txBody>
          <a:bodyPr>
            <a:normAutofit/>
          </a:bodyPr>
          <a:lstStyle/>
          <a:p>
            <a:r>
              <a:rPr lang="en-US" sz="2000" dirty="0" smtClean="0"/>
              <a:t>Building three sets of PC boards (board orders underway)</a:t>
            </a:r>
          </a:p>
          <a:p>
            <a:r>
              <a:rPr lang="en-US" sz="2000" dirty="0" smtClean="0"/>
              <a:t>As has already been described there is a complicated set of boards and features that are not traditional (thickness, milled edge, etc.)</a:t>
            </a:r>
          </a:p>
          <a:p>
            <a:r>
              <a:rPr lang="en-US" sz="2000" dirty="0" smtClean="0"/>
              <a:t>We will use this prototyping run to identify new vendors</a:t>
            </a:r>
          </a:p>
          <a:p>
            <a:pPr lvl="1"/>
            <a:r>
              <a:rPr lang="en-US" dirty="0" smtClean="0"/>
              <a:t>This was a challenge during </a:t>
            </a:r>
            <a:r>
              <a:rPr lang="en-US" dirty="0" err="1" smtClean="0"/>
              <a:t>ProtoDUNE</a:t>
            </a:r>
            <a:r>
              <a:rPr lang="en-US" dirty="0" smtClean="0"/>
              <a:t>, only one vendor had both reasonable cost and delivery (Imagineering).</a:t>
            </a:r>
          </a:p>
          <a:p>
            <a:pPr lvl="1"/>
            <a:r>
              <a:rPr lang="en-US" dirty="0" smtClean="0"/>
              <a:t>Finding even one additional vendor will be important for production work</a:t>
            </a:r>
          </a:p>
          <a:p>
            <a:r>
              <a:rPr lang="en-US" sz="2000" dirty="0" smtClean="0"/>
              <a:t>Two sets of these boards will be used in the fabrication of pre-production prototype APAs assuming they meet specifications</a:t>
            </a:r>
          </a:p>
          <a:p>
            <a:r>
              <a:rPr lang="en-US" sz="2000" dirty="0" smtClean="0"/>
              <a:t>The third set will be used for test purposes</a:t>
            </a:r>
          </a:p>
          <a:p>
            <a:r>
              <a:rPr lang="en-US" sz="2000" dirty="0" smtClean="0"/>
              <a:t>New custom pins and sockets will also be prototyped and evaluated</a:t>
            </a:r>
          </a:p>
          <a:p>
            <a:endParaRPr lang="en-US" dirty="0"/>
          </a:p>
        </p:txBody>
      </p:sp>
      <p:sp>
        <p:nvSpPr>
          <p:cNvPr id="2" name="TextBox 1"/>
          <p:cNvSpPr txBox="1"/>
          <p:nvPr/>
        </p:nvSpPr>
        <p:spPr>
          <a:xfrm>
            <a:off x="454029" y="6360719"/>
            <a:ext cx="5744308" cy="307777"/>
          </a:xfrm>
          <a:prstGeom prst="rect">
            <a:avLst/>
          </a:prstGeom>
          <a:noFill/>
        </p:spPr>
        <p:txBody>
          <a:bodyPr wrap="square" rtlCol="0">
            <a:spAutoFit/>
          </a:bodyPr>
          <a:lstStyle/>
          <a:p>
            <a:r>
              <a:rPr lang="en-US" sz="1400" dirty="0" smtClean="0">
                <a:solidFill>
                  <a:srgbClr val="E95125"/>
                </a:solidFill>
              </a:rPr>
              <a:t>15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14571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Pre-production prototype APAs</a:t>
            </a:r>
            <a:endParaRPr lang="en-US" dirty="0"/>
          </a:p>
        </p:txBody>
      </p:sp>
      <p:sp>
        <p:nvSpPr>
          <p:cNvPr id="9" name="Content Placeholder 8"/>
          <p:cNvSpPr>
            <a:spLocks noGrp="1"/>
          </p:cNvSpPr>
          <p:nvPr>
            <p:ph idx="11"/>
          </p:nvPr>
        </p:nvSpPr>
        <p:spPr/>
        <p:txBody>
          <a:bodyPr/>
          <a:lstStyle/>
          <a:p>
            <a:r>
              <a:rPr lang="en-US" dirty="0" smtClean="0"/>
              <a:t>In the US we plan to build two pre-production prototypes starting in fall 2019</a:t>
            </a:r>
          </a:p>
          <a:p>
            <a:pPr lvl="1"/>
            <a:r>
              <a:rPr lang="en-US" dirty="0" smtClean="0"/>
              <a:t>This is an opportunity to exercise improvements to processes and design that have been planned since </a:t>
            </a:r>
            <a:r>
              <a:rPr lang="en-US" dirty="0" err="1" smtClean="0"/>
              <a:t>ProtoDUNE</a:t>
            </a:r>
            <a:r>
              <a:rPr lang="en-US" dirty="0" smtClean="0"/>
              <a:t> and to also bring new consortium members into the manufacturing process before full production occurs</a:t>
            </a:r>
          </a:p>
          <a:p>
            <a:pPr lvl="1"/>
            <a:r>
              <a:rPr lang="en-US" dirty="0" smtClean="0"/>
              <a:t>These prototypes will be shipped to CERN for use in the next generation </a:t>
            </a:r>
            <a:r>
              <a:rPr lang="en-US" dirty="0" err="1" smtClean="0"/>
              <a:t>ProtoDUNE</a:t>
            </a:r>
            <a:r>
              <a:rPr lang="en-US" dirty="0" smtClean="0"/>
              <a:t> test (the exact nature of the configuration to be tested is under discussion</a:t>
            </a:r>
            <a:r>
              <a:rPr lang="en-US" dirty="0" smtClean="0"/>
              <a:t>)</a:t>
            </a:r>
            <a:endParaRPr lang="en-US" dirty="0" smtClean="0"/>
          </a:p>
        </p:txBody>
      </p:sp>
      <p:sp>
        <p:nvSpPr>
          <p:cNvPr id="2" name="TextBox 1"/>
          <p:cNvSpPr txBox="1"/>
          <p:nvPr/>
        </p:nvSpPr>
        <p:spPr>
          <a:xfrm>
            <a:off x="454026" y="6408615"/>
            <a:ext cx="5324230" cy="307777"/>
          </a:xfrm>
          <a:prstGeom prst="rect">
            <a:avLst/>
          </a:prstGeom>
          <a:noFill/>
        </p:spPr>
        <p:txBody>
          <a:bodyPr wrap="square" rtlCol="0">
            <a:spAutoFit/>
          </a:bodyPr>
          <a:lstStyle/>
          <a:p>
            <a:r>
              <a:rPr lang="en-US" sz="1400" dirty="0" smtClean="0">
                <a:solidFill>
                  <a:srgbClr val="E95125"/>
                </a:solidFill>
              </a:rPr>
              <a:t>16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48670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UK Prototypes</a:t>
            </a:r>
            <a:endParaRPr lang="en-US" dirty="0"/>
          </a:p>
        </p:txBody>
      </p:sp>
      <p:sp>
        <p:nvSpPr>
          <p:cNvPr id="9" name="Content Placeholder 8"/>
          <p:cNvSpPr>
            <a:spLocks noGrp="1"/>
          </p:cNvSpPr>
          <p:nvPr>
            <p:ph idx="11"/>
          </p:nvPr>
        </p:nvSpPr>
        <p:spPr/>
        <p:txBody>
          <a:bodyPr/>
          <a:lstStyle/>
          <a:p>
            <a:r>
              <a:rPr lang="en-US" dirty="0" smtClean="0"/>
              <a:t>The plan is to build two (possibly four) APAs starting summer of 2020 that will then be shipped via the new custom shipping container to CERN</a:t>
            </a:r>
          </a:p>
          <a:p>
            <a:pPr lvl="1"/>
            <a:r>
              <a:rPr lang="en-US" dirty="0" smtClean="0"/>
              <a:t>Once at CERN the quality steps worked out during the </a:t>
            </a:r>
            <a:r>
              <a:rPr lang="en-US" dirty="0" err="1" smtClean="0"/>
              <a:t>ProtoDUNE</a:t>
            </a:r>
            <a:r>
              <a:rPr lang="en-US" dirty="0" smtClean="0"/>
              <a:t> program will be executed (inspection, survey, wire tension tests)</a:t>
            </a:r>
          </a:p>
          <a:p>
            <a:pPr lvl="1"/>
            <a:r>
              <a:rPr lang="en-US" dirty="0" smtClean="0"/>
              <a:t>Next, the APAs will have CE installed for testing in the CERN vertical cold box</a:t>
            </a:r>
          </a:p>
          <a:p>
            <a:r>
              <a:rPr lang="en-US" dirty="0" smtClean="0"/>
              <a:t>One or more of these APAs will stay for the next generation </a:t>
            </a:r>
            <a:r>
              <a:rPr lang="en-US" dirty="0" err="1" smtClean="0"/>
              <a:t>ProtoDUNE</a:t>
            </a:r>
            <a:r>
              <a:rPr lang="en-US" dirty="0" smtClean="0"/>
              <a:t> test</a:t>
            </a:r>
          </a:p>
          <a:p>
            <a:r>
              <a:rPr lang="en-US" dirty="0" smtClean="0"/>
              <a:t>Remaining APAs will be shipped to the US for use in the far detector</a:t>
            </a:r>
          </a:p>
        </p:txBody>
      </p:sp>
      <p:sp>
        <p:nvSpPr>
          <p:cNvPr id="2" name="TextBox 1"/>
          <p:cNvSpPr txBox="1"/>
          <p:nvPr/>
        </p:nvSpPr>
        <p:spPr>
          <a:xfrm>
            <a:off x="454029" y="6389076"/>
            <a:ext cx="5329356" cy="307777"/>
          </a:xfrm>
          <a:prstGeom prst="rect">
            <a:avLst/>
          </a:prstGeom>
          <a:noFill/>
        </p:spPr>
        <p:txBody>
          <a:bodyPr wrap="square" rtlCol="0">
            <a:spAutoFit/>
          </a:bodyPr>
          <a:lstStyle/>
          <a:p>
            <a:r>
              <a:rPr lang="en-US" sz="1400" dirty="0" smtClean="0">
                <a:solidFill>
                  <a:srgbClr val="E95125"/>
                </a:solidFill>
              </a:rPr>
              <a:t>17       </a:t>
            </a:r>
            <a:r>
              <a:rPr lang="en-US" sz="1400" dirty="0">
                <a:solidFill>
                  <a:srgbClr val="E95125"/>
                </a:solidFill>
              </a:rPr>
              <a:t>27 March 2019         Robert J. Paulos</a:t>
            </a:r>
            <a:endParaRPr lang="en-US" sz="1400" dirty="0"/>
          </a:p>
        </p:txBody>
      </p:sp>
    </p:spTree>
    <p:extLst>
      <p:ext uri="{BB962C8B-B14F-4D97-AF65-F5344CB8AC3E}">
        <p14:creationId xmlns:p14="http://schemas.microsoft.com/office/powerpoint/2010/main" val="88926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497" r="20802" b="9955"/>
          <a:stretch/>
        </p:blipFill>
        <p:spPr>
          <a:xfrm>
            <a:off x="1560182" y="651353"/>
            <a:ext cx="5767544" cy="5523980"/>
          </a:xfrm>
          <a:prstGeom prst="rect">
            <a:avLst/>
          </a:prstGeom>
        </p:spPr>
      </p:pic>
      <p:sp>
        <p:nvSpPr>
          <p:cNvPr id="3" name="Date Placeholder 2"/>
          <p:cNvSpPr>
            <a:spLocks noGrp="1"/>
          </p:cNvSpPr>
          <p:nvPr>
            <p:ph type="dt" sz="half" idx="10"/>
          </p:nvPr>
        </p:nvSpPr>
        <p:spPr/>
        <p:txBody>
          <a:bodyPr/>
          <a:lstStyle/>
          <a:p>
            <a:r>
              <a:rPr lang="en-US" smtClean="0"/>
              <a:t>27 March 2019</a:t>
            </a:r>
            <a:endParaRPr lang="en-US"/>
          </a:p>
        </p:txBody>
      </p:sp>
      <p:sp>
        <p:nvSpPr>
          <p:cNvPr id="4" name="Footer Placeholder 3"/>
          <p:cNvSpPr>
            <a:spLocks noGrp="1"/>
          </p:cNvSpPr>
          <p:nvPr>
            <p:ph type="ftr" sz="quarter" idx="11"/>
          </p:nvPr>
        </p:nvSpPr>
        <p:spPr/>
        <p:txBody>
          <a:bodyPr/>
          <a:lstStyle/>
          <a:p>
            <a:r>
              <a:rPr lang="en-US" smtClean="0"/>
              <a:t>Robert J. Paulos</a:t>
            </a:r>
            <a:endParaRPr lang="en-US"/>
          </a:p>
        </p:txBody>
      </p:sp>
      <p:sp>
        <p:nvSpPr>
          <p:cNvPr id="5" name="Slide Number Placeholder 4"/>
          <p:cNvSpPr>
            <a:spLocks noGrp="1"/>
          </p:cNvSpPr>
          <p:nvPr>
            <p:ph type="sldNum" sz="quarter" idx="12"/>
          </p:nvPr>
        </p:nvSpPr>
        <p:spPr/>
        <p:txBody>
          <a:bodyPr/>
          <a:lstStyle/>
          <a:p>
            <a:fld id="{89B2DE2A-9A95-4397-BF98-A6E4D9D567B9}" type="slidenum">
              <a:rPr lang="en-US" smtClean="0"/>
              <a:t>18</a:t>
            </a:fld>
            <a:endParaRPr lang="en-US"/>
          </a:p>
        </p:txBody>
      </p:sp>
      <p:sp>
        <p:nvSpPr>
          <p:cNvPr id="6" name="TextBox 5"/>
          <p:cNvSpPr txBox="1"/>
          <p:nvPr/>
        </p:nvSpPr>
        <p:spPr>
          <a:xfrm>
            <a:off x="4239589" y="563344"/>
            <a:ext cx="3257285" cy="646331"/>
          </a:xfrm>
          <a:prstGeom prst="rect">
            <a:avLst/>
          </a:prstGeom>
          <a:noFill/>
        </p:spPr>
        <p:txBody>
          <a:bodyPr wrap="none" rtlCol="0">
            <a:spAutoFit/>
          </a:bodyPr>
          <a:lstStyle/>
          <a:p>
            <a:r>
              <a:rPr lang="en-US" dirty="0" smtClean="0"/>
              <a:t>The two-APA shipping container.</a:t>
            </a:r>
          </a:p>
          <a:p>
            <a:r>
              <a:rPr lang="en-US" dirty="0" smtClean="0"/>
              <a:t>(from Peter Sutcliffe </a:t>
            </a:r>
            <a:r>
              <a:rPr lang="mr-IN" dirty="0" smtClean="0"/>
              <a:t>–</a:t>
            </a:r>
            <a:r>
              <a:rPr lang="en-US" dirty="0" smtClean="0"/>
              <a:t> Liverpool)</a:t>
            </a:r>
            <a:endParaRPr lang="en-US" dirty="0"/>
          </a:p>
        </p:txBody>
      </p:sp>
    </p:spTree>
    <p:extLst>
      <p:ext uri="{BB962C8B-B14F-4D97-AF65-F5344CB8AC3E}">
        <p14:creationId xmlns:p14="http://schemas.microsoft.com/office/powerpoint/2010/main" val="33264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First, a little history</a:t>
            </a:r>
            <a:endParaRPr lang="en-GB" sz="4400" dirty="0"/>
          </a:p>
        </p:txBody>
      </p:sp>
      <p:sp>
        <p:nvSpPr>
          <p:cNvPr id="2" name="Content Placeholder 1"/>
          <p:cNvSpPr>
            <a:spLocks noGrp="1"/>
          </p:cNvSpPr>
          <p:nvPr>
            <p:ph idx="11"/>
          </p:nvPr>
        </p:nvSpPr>
        <p:spPr/>
        <p:txBody>
          <a:bodyPr>
            <a:normAutofit/>
          </a:bodyPr>
          <a:lstStyle/>
          <a:p>
            <a:r>
              <a:rPr lang="en-US" sz="2000" dirty="0" smtClean="0"/>
              <a:t>There have been many prototyping efforts of APAs over the past seven years or so </a:t>
            </a:r>
            <a:r>
              <a:rPr lang="mr-IN" sz="2000" dirty="0" smtClean="0"/>
              <a:t>–</a:t>
            </a:r>
            <a:r>
              <a:rPr lang="en-US" sz="2000" dirty="0" smtClean="0"/>
              <a:t> </a:t>
            </a:r>
          </a:p>
          <a:p>
            <a:r>
              <a:rPr lang="en-US" sz="2000" dirty="0" smtClean="0"/>
              <a:t>2012:  a 40 percent scale APA was built based on the continuously wound concept of Bo Yu. </a:t>
            </a:r>
          </a:p>
          <a:p>
            <a:r>
              <a:rPr lang="en-US" sz="2000" dirty="0" smtClean="0"/>
              <a:t>2013:  first full scale frame was built, this frame was 7m x 2.5m and was a </a:t>
            </a:r>
            <a:r>
              <a:rPr lang="en-US" sz="2000" dirty="0" err="1" smtClean="0"/>
              <a:t>weldment</a:t>
            </a:r>
            <a:endParaRPr lang="en-US" sz="2000" dirty="0" smtClean="0"/>
          </a:p>
          <a:p>
            <a:r>
              <a:rPr lang="en-US" sz="2000" dirty="0" smtClean="0"/>
              <a:t>2015:  four small APAs were built for use in the 35T cryostat at FNAL</a:t>
            </a:r>
          </a:p>
          <a:p>
            <a:r>
              <a:rPr lang="en-US" sz="2000" dirty="0" smtClean="0"/>
              <a:t>2015/16:  the first 6m x 2.3m frame was built in the “bolted joint” style</a:t>
            </a:r>
          </a:p>
          <a:p>
            <a:r>
              <a:rPr lang="en-US" sz="2000" dirty="0" smtClean="0"/>
              <a:t>2017/18:  six APAs were built in the US and UK for use in </a:t>
            </a:r>
            <a:r>
              <a:rPr lang="en-US" sz="2000" dirty="0" err="1" smtClean="0"/>
              <a:t>ProtoDUNE</a:t>
            </a:r>
            <a:endParaRPr lang="en-US" sz="2000" dirty="0" smtClean="0"/>
          </a:p>
          <a:p>
            <a:r>
              <a:rPr lang="en-US" sz="2000" dirty="0" smtClean="0"/>
              <a:t>2018:  a small (~ 1m) APA was built for use in CE testing (ICEBERG)</a:t>
            </a:r>
          </a:p>
          <a:p>
            <a:r>
              <a:rPr lang="en-US" sz="2000" dirty="0" smtClean="0"/>
              <a:t>2018/19:  one additional </a:t>
            </a:r>
            <a:r>
              <a:rPr lang="en-US" sz="2000" dirty="0" err="1" smtClean="0"/>
              <a:t>ProtoDUNE</a:t>
            </a:r>
            <a:r>
              <a:rPr lang="en-US" sz="2000" dirty="0" smtClean="0"/>
              <a:t> style APA built in the UK</a:t>
            </a:r>
          </a:p>
          <a:p>
            <a:endParaRPr lang="en-US" sz="2000" dirty="0" smtClean="0"/>
          </a:p>
        </p:txBody>
      </p:sp>
      <p:sp>
        <p:nvSpPr>
          <p:cNvPr id="5" name="TextBox 4"/>
          <p:cNvSpPr txBox="1"/>
          <p:nvPr/>
        </p:nvSpPr>
        <p:spPr>
          <a:xfrm>
            <a:off x="340508" y="6470435"/>
            <a:ext cx="6439014" cy="307777"/>
          </a:xfrm>
          <a:prstGeom prst="rect">
            <a:avLst/>
          </a:prstGeom>
          <a:noFill/>
        </p:spPr>
        <p:txBody>
          <a:bodyPr wrap="square" rtlCol="0">
            <a:spAutoFit/>
          </a:bodyPr>
          <a:lstStyle/>
          <a:p>
            <a:r>
              <a:rPr lang="en-US" sz="1400" dirty="0" smtClean="0">
                <a:solidFill>
                  <a:srgbClr val="E95125"/>
                </a:solidFill>
              </a:rPr>
              <a:t>2          27 March 2019         Robert J. Paulos</a:t>
            </a:r>
            <a:endParaRPr lang="en-US" sz="1400" dirty="0">
              <a:solidFill>
                <a:srgbClr val="E95125"/>
              </a:solidFill>
            </a:endParaRPr>
          </a:p>
        </p:txBody>
      </p:sp>
    </p:spTree>
    <p:extLst>
      <p:ext uri="{BB962C8B-B14F-4D97-AF65-F5344CB8AC3E}">
        <p14:creationId xmlns:p14="http://schemas.microsoft.com/office/powerpoint/2010/main" val="38431396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597" y="152771"/>
            <a:ext cx="6094856" cy="6094856"/>
          </a:xfrm>
          <a:prstGeom prst="rect">
            <a:avLst/>
          </a:prstGeom>
        </p:spPr>
      </p:pic>
      <p:sp>
        <p:nvSpPr>
          <p:cNvPr id="3" name="Date Placeholder 2"/>
          <p:cNvSpPr>
            <a:spLocks noGrp="1"/>
          </p:cNvSpPr>
          <p:nvPr>
            <p:ph type="dt" sz="half" idx="10"/>
          </p:nvPr>
        </p:nvSpPr>
        <p:spPr/>
        <p:txBody>
          <a:bodyPr/>
          <a:lstStyle/>
          <a:p>
            <a:r>
              <a:rPr lang="en-US" smtClean="0"/>
              <a:t>27 March 2019</a:t>
            </a:r>
            <a:endParaRPr lang="en-US"/>
          </a:p>
        </p:txBody>
      </p:sp>
      <p:sp>
        <p:nvSpPr>
          <p:cNvPr id="4" name="Footer Placeholder 3"/>
          <p:cNvSpPr>
            <a:spLocks noGrp="1"/>
          </p:cNvSpPr>
          <p:nvPr>
            <p:ph type="ftr" sz="quarter" idx="11"/>
          </p:nvPr>
        </p:nvSpPr>
        <p:spPr/>
        <p:txBody>
          <a:bodyPr/>
          <a:lstStyle/>
          <a:p>
            <a:r>
              <a:rPr lang="en-US" smtClean="0"/>
              <a:t>Robert J. Paulos</a:t>
            </a:r>
            <a:endParaRPr lang="en-US"/>
          </a:p>
        </p:txBody>
      </p:sp>
      <p:sp>
        <p:nvSpPr>
          <p:cNvPr id="5" name="Slide Number Placeholder 4"/>
          <p:cNvSpPr>
            <a:spLocks noGrp="1"/>
          </p:cNvSpPr>
          <p:nvPr>
            <p:ph type="sldNum" sz="quarter" idx="12"/>
          </p:nvPr>
        </p:nvSpPr>
        <p:spPr/>
        <p:txBody>
          <a:bodyPr/>
          <a:lstStyle/>
          <a:p>
            <a:fld id="{89B2DE2A-9A95-4397-BF98-A6E4D9D567B9}" type="slidenum">
              <a:rPr lang="en-US" smtClean="0"/>
              <a:t>3</a:t>
            </a:fld>
            <a:endParaRPr lang="en-US"/>
          </a:p>
        </p:txBody>
      </p:sp>
      <p:sp>
        <p:nvSpPr>
          <p:cNvPr id="6" name="TextBox 5"/>
          <p:cNvSpPr txBox="1"/>
          <p:nvPr/>
        </p:nvSpPr>
        <p:spPr>
          <a:xfrm>
            <a:off x="6808168" y="878435"/>
            <a:ext cx="2205732" cy="3139321"/>
          </a:xfrm>
          <a:prstGeom prst="rect">
            <a:avLst/>
          </a:prstGeom>
          <a:noFill/>
        </p:spPr>
        <p:txBody>
          <a:bodyPr wrap="square" rtlCol="0">
            <a:spAutoFit/>
          </a:bodyPr>
          <a:lstStyle/>
          <a:p>
            <a:r>
              <a:rPr lang="en-US" dirty="0" smtClean="0"/>
              <a:t>40 percent scale APA </a:t>
            </a:r>
          </a:p>
          <a:p>
            <a:r>
              <a:rPr lang="en-US" dirty="0" smtClean="0"/>
              <a:t>built at PSL. The concept originated with Bo Yu. It was a continuously wound </a:t>
            </a:r>
          </a:p>
          <a:p>
            <a:r>
              <a:rPr lang="en-US" dirty="0" smtClean="0"/>
              <a:t>concept </a:t>
            </a:r>
            <a:r>
              <a:rPr lang="mr-IN" dirty="0" smtClean="0"/>
              <a:t>–</a:t>
            </a:r>
            <a:r>
              <a:rPr lang="en-US" dirty="0" smtClean="0"/>
              <a:t> winding was done essentially by hand. The U and V plane wire angle was 45 degrees at that time.</a:t>
            </a:r>
          </a:p>
        </p:txBody>
      </p:sp>
    </p:spTree>
    <p:extLst>
      <p:ext uri="{BB962C8B-B14F-4D97-AF65-F5344CB8AC3E}">
        <p14:creationId xmlns:p14="http://schemas.microsoft.com/office/powerpoint/2010/main" val="404367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 March 2019</a:t>
            </a:r>
            <a:endParaRPr lang="en-US"/>
          </a:p>
        </p:txBody>
      </p:sp>
      <p:sp>
        <p:nvSpPr>
          <p:cNvPr id="3" name="Footer Placeholder 2"/>
          <p:cNvSpPr>
            <a:spLocks noGrp="1"/>
          </p:cNvSpPr>
          <p:nvPr>
            <p:ph type="ftr" sz="quarter" idx="11"/>
          </p:nvPr>
        </p:nvSpPr>
        <p:spPr/>
        <p:txBody>
          <a:bodyPr/>
          <a:lstStyle/>
          <a:p>
            <a:r>
              <a:rPr lang="en-US" smtClean="0"/>
              <a:t>Robert J. Paulos</a:t>
            </a:r>
            <a:endParaRPr lang="en-US"/>
          </a:p>
        </p:txBody>
      </p:sp>
      <p:sp>
        <p:nvSpPr>
          <p:cNvPr id="4" name="Slide Number Placeholder 3"/>
          <p:cNvSpPr>
            <a:spLocks noGrp="1"/>
          </p:cNvSpPr>
          <p:nvPr>
            <p:ph type="sldNum" sz="quarter" idx="12"/>
          </p:nvPr>
        </p:nvSpPr>
        <p:spPr/>
        <p:txBody>
          <a:bodyPr/>
          <a:lstStyle/>
          <a:p>
            <a:fld id="{89B2DE2A-9A95-4397-BF98-A6E4D9D567B9}" type="slidenum">
              <a:rPr lang="en-US" smtClean="0"/>
              <a:t>4</a:t>
            </a:fld>
            <a:endParaRPr lang="en-US"/>
          </a:p>
        </p:txBody>
      </p:sp>
      <p:pic>
        <p:nvPicPr>
          <p:cNvPr id="5" name="Picture 4" descr="IMG_09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00" y="264515"/>
            <a:ext cx="7170270" cy="5377703"/>
          </a:xfrm>
          <a:prstGeom prst="rect">
            <a:avLst/>
          </a:prstGeom>
        </p:spPr>
      </p:pic>
      <p:sp>
        <p:nvSpPr>
          <p:cNvPr id="6" name="TextBox 5"/>
          <p:cNvSpPr txBox="1"/>
          <p:nvPr/>
        </p:nvSpPr>
        <p:spPr>
          <a:xfrm>
            <a:off x="454025" y="5735222"/>
            <a:ext cx="8235221" cy="646331"/>
          </a:xfrm>
          <a:prstGeom prst="rect">
            <a:avLst/>
          </a:prstGeom>
          <a:noFill/>
        </p:spPr>
        <p:txBody>
          <a:bodyPr wrap="square" rtlCol="0">
            <a:spAutoFit/>
          </a:bodyPr>
          <a:lstStyle/>
          <a:p>
            <a:r>
              <a:rPr lang="en-US" dirty="0" smtClean="0"/>
              <a:t>A 7m x 2.5m frame was built in 2013. This frame was a monolithic </a:t>
            </a:r>
            <a:r>
              <a:rPr lang="en-US" dirty="0" err="1" smtClean="0"/>
              <a:t>weldment</a:t>
            </a:r>
            <a:r>
              <a:rPr lang="en-US" dirty="0" smtClean="0"/>
              <a:t>. It was time consuming to build and flatness was difficult to achieve. Note the fin at the head.</a:t>
            </a:r>
            <a:endParaRPr lang="en-US" dirty="0"/>
          </a:p>
        </p:txBody>
      </p:sp>
    </p:spTree>
    <p:extLst>
      <p:ext uri="{BB962C8B-B14F-4D97-AF65-F5344CB8AC3E}">
        <p14:creationId xmlns:p14="http://schemas.microsoft.com/office/powerpoint/2010/main" val="235314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84" y="193714"/>
            <a:ext cx="5897503" cy="5897503"/>
          </a:xfrm>
          <a:prstGeom prst="rect">
            <a:avLst/>
          </a:prstGeom>
        </p:spPr>
      </p:pic>
      <p:sp>
        <p:nvSpPr>
          <p:cNvPr id="3" name="Date Placeholder 2"/>
          <p:cNvSpPr>
            <a:spLocks noGrp="1"/>
          </p:cNvSpPr>
          <p:nvPr>
            <p:ph type="dt" sz="half" idx="10"/>
          </p:nvPr>
        </p:nvSpPr>
        <p:spPr/>
        <p:txBody>
          <a:bodyPr/>
          <a:lstStyle/>
          <a:p>
            <a:r>
              <a:rPr lang="en-US" smtClean="0"/>
              <a:t>27 March 2019</a:t>
            </a:r>
            <a:endParaRPr lang="en-US"/>
          </a:p>
        </p:txBody>
      </p:sp>
      <p:sp>
        <p:nvSpPr>
          <p:cNvPr id="4" name="Footer Placeholder 3"/>
          <p:cNvSpPr>
            <a:spLocks noGrp="1"/>
          </p:cNvSpPr>
          <p:nvPr>
            <p:ph type="ftr" sz="quarter" idx="11"/>
          </p:nvPr>
        </p:nvSpPr>
        <p:spPr/>
        <p:txBody>
          <a:bodyPr/>
          <a:lstStyle/>
          <a:p>
            <a:r>
              <a:rPr lang="en-US" smtClean="0"/>
              <a:t>Robert J. Paulos</a:t>
            </a:r>
            <a:endParaRPr lang="en-US"/>
          </a:p>
        </p:txBody>
      </p:sp>
      <p:sp>
        <p:nvSpPr>
          <p:cNvPr id="5" name="Slide Number Placeholder 4"/>
          <p:cNvSpPr>
            <a:spLocks noGrp="1"/>
          </p:cNvSpPr>
          <p:nvPr>
            <p:ph type="sldNum" sz="quarter" idx="12"/>
          </p:nvPr>
        </p:nvSpPr>
        <p:spPr/>
        <p:txBody>
          <a:bodyPr/>
          <a:lstStyle/>
          <a:p>
            <a:fld id="{89B2DE2A-9A95-4397-BF98-A6E4D9D567B9}" type="slidenum">
              <a:rPr lang="en-US" smtClean="0"/>
              <a:t>5</a:t>
            </a:fld>
            <a:endParaRPr lang="en-US"/>
          </a:p>
        </p:txBody>
      </p:sp>
      <p:sp>
        <p:nvSpPr>
          <p:cNvPr id="6" name="TextBox 5"/>
          <p:cNvSpPr txBox="1"/>
          <p:nvPr/>
        </p:nvSpPr>
        <p:spPr>
          <a:xfrm>
            <a:off x="6397577" y="1032678"/>
            <a:ext cx="2463115" cy="646331"/>
          </a:xfrm>
          <a:prstGeom prst="rect">
            <a:avLst/>
          </a:prstGeom>
          <a:noFill/>
        </p:spPr>
        <p:txBody>
          <a:bodyPr wrap="square" rtlCol="0">
            <a:spAutoFit/>
          </a:bodyPr>
          <a:lstStyle/>
          <a:p>
            <a:r>
              <a:rPr lang="en-US" dirty="0" smtClean="0"/>
              <a:t>35T APA fully assembled and ready to ship.</a:t>
            </a:r>
            <a:endParaRPr lang="en-US" dirty="0"/>
          </a:p>
        </p:txBody>
      </p:sp>
    </p:spTree>
    <p:extLst>
      <p:ext uri="{BB962C8B-B14F-4D97-AF65-F5344CB8AC3E}">
        <p14:creationId xmlns:p14="http://schemas.microsoft.com/office/powerpoint/2010/main" val="18403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61611" y="1459917"/>
            <a:ext cx="6231122" cy="3505006"/>
          </a:xfrm>
          <a:prstGeom prst="rect">
            <a:avLst/>
          </a:prstGeom>
        </p:spPr>
      </p:pic>
      <p:sp>
        <p:nvSpPr>
          <p:cNvPr id="3" name="Date Placeholder 2"/>
          <p:cNvSpPr>
            <a:spLocks noGrp="1"/>
          </p:cNvSpPr>
          <p:nvPr>
            <p:ph type="dt" sz="half" idx="10"/>
          </p:nvPr>
        </p:nvSpPr>
        <p:spPr/>
        <p:txBody>
          <a:bodyPr/>
          <a:lstStyle/>
          <a:p>
            <a:r>
              <a:rPr lang="en-US" smtClean="0"/>
              <a:t>27 March 2019</a:t>
            </a:r>
            <a:endParaRPr lang="en-US"/>
          </a:p>
        </p:txBody>
      </p:sp>
      <p:sp>
        <p:nvSpPr>
          <p:cNvPr id="4" name="Footer Placeholder 3"/>
          <p:cNvSpPr>
            <a:spLocks noGrp="1"/>
          </p:cNvSpPr>
          <p:nvPr>
            <p:ph type="ftr" sz="quarter" idx="11"/>
          </p:nvPr>
        </p:nvSpPr>
        <p:spPr/>
        <p:txBody>
          <a:bodyPr/>
          <a:lstStyle/>
          <a:p>
            <a:r>
              <a:rPr lang="en-US" smtClean="0"/>
              <a:t>Robert J. Paulos</a:t>
            </a:r>
            <a:endParaRPr lang="en-US"/>
          </a:p>
        </p:txBody>
      </p:sp>
      <p:sp>
        <p:nvSpPr>
          <p:cNvPr id="5" name="Slide Number Placeholder 4"/>
          <p:cNvSpPr>
            <a:spLocks noGrp="1"/>
          </p:cNvSpPr>
          <p:nvPr>
            <p:ph type="sldNum" sz="quarter" idx="12"/>
          </p:nvPr>
        </p:nvSpPr>
        <p:spPr/>
        <p:txBody>
          <a:bodyPr/>
          <a:lstStyle/>
          <a:p>
            <a:fld id="{89B2DE2A-9A95-4397-BF98-A6E4D9D567B9}" type="slidenum">
              <a:rPr lang="en-US" smtClean="0"/>
              <a:t>6</a:t>
            </a:fld>
            <a:endParaRPr lang="en-US"/>
          </a:p>
        </p:txBody>
      </p:sp>
      <p:sp>
        <p:nvSpPr>
          <p:cNvPr id="7" name="TextBox 6"/>
          <p:cNvSpPr txBox="1"/>
          <p:nvPr/>
        </p:nvSpPr>
        <p:spPr>
          <a:xfrm>
            <a:off x="5203999" y="993014"/>
            <a:ext cx="3456602" cy="646331"/>
          </a:xfrm>
          <a:prstGeom prst="rect">
            <a:avLst/>
          </a:prstGeom>
          <a:noFill/>
        </p:spPr>
        <p:txBody>
          <a:bodyPr wrap="square" rtlCol="0">
            <a:spAutoFit/>
          </a:bodyPr>
          <a:lstStyle/>
          <a:p>
            <a:r>
              <a:rPr lang="en-US" dirty="0" smtClean="0"/>
              <a:t>Two 35T APAs during the TPC trial assembly at PSL.</a:t>
            </a:r>
            <a:endParaRPr lang="en-US" dirty="0"/>
          </a:p>
        </p:txBody>
      </p:sp>
    </p:spTree>
    <p:extLst>
      <p:ext uri="{BB962C8B-B14F-4D97-AF65-F5344CB8AC3E}">
        <p14:creationId xmlns:p14="http://schemas.microsoft.com/office/powerpoint/2010/main" val="290678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34" y="247523"/>
            <a:ext cx="5897503" cy="5897503"/>
          </a:xfrm>
          <a:prstGeom prst="rect">
            <a:avLst/>
          </a:prstGeom>
        </p:spPr>
      </p:pic>
      <p:sp>
        <p:nvSpPr>
          <p:cNvPr id="2" name="Date Placeholder 1"/>
          <p:cNvSpPr>
            <a:spLocks noGrp="1"/>
          </p:cNvSpPr>
          <p:nvPr>
            <p:ph type="dt" sz="half" idx="10"/>
          </p:nvPr>
        </p:nvSpPr>
        <p:spPr/>
        <p:txBody>
          <a:bodyPr/>
          <a:lstStyle/>
          <a:p>
            <a:r>
              <a:rPr lang="en-US" smtClean="0"/>
              <a:t>27 March 2019</a:t>
            </a:r>
            <a:endParaRPr lang="en-US"/>
          </a:p>
        </p:txBody>
      </p:sp>
      <p:sp>
        <p:nvSpPr>
          <p:cNvPr id="3" name="Footer Placeholder 2"/>
          <p:cNvSpPr>
            <a:spLocks noGrp="1"/>
          </p:cNvSpPr>
          <p:nvPr>
            <p:ph type="ftr" sz="quarter" idx="11"/>
          </p:nvPr>
        </p:nvSpPr>
        <p:spPr/>
        <p:txBody>
          <a:bodyPr/>
          <a:lstStyle/>
          <a:p>
            <a:r>
              <a:rPr lang="en-US" smtClean="0"/>
              <a:t>Robert J. Paulos</a:t>
            </a:r>
            <a:endParaRPr lang="en-US"/>
          </a:p>
        </p:txBody>
      </p:sp>
      <p:sp>
        <p:nvSpPr>
          <p:cNvPr id="5" name="Slide Number Placeholder 4"/>
          <p:cNvSpPr>
            <a:spLocks noGrp="1"/>
          </p:cNvSpPr>
          <p:nvPr>
            <p:ph type="sldNum" sz="quarter" idx="12"/>
          </p:nvPr>
        </p:nvSpPr>
        <p:spPr/>
        <p:txBody>
          <a:bodyPr/>
          <a:lstStyle/>
          <a:p>
            <a:fld id="{89B2DE2A-9A95-4397-BF98-A6E4D9D567B9}" type="slidenum">
              <a:rPr lang="en-US" smtClean="0"/>
              <a:t>7</a:t>
            </a:fld>
            <a:endParaRPr lang="en-US"/>
          </a:p>
        </p:txBody>
      </p:sp>
      <p:sp>
        <p:nvSpPr>
          <p:cNvPr id="6" name="TextBox 5"/>
          <p:cNvSpPr txBox="1"/>
          <p:nvPr/>
        </p:nvSpPr>
        <p:spPr>
          <a:xfrm>
            <a:off x="6664939" y="1078946"/>
            <a:ext cx="2033856" cy="3693319"/>
          </a:xfrm>
          <a:prstGeom prst="rect">
            <a:avLst/>
          </a:prstGeom>
          <a:noFill/>
        </p:spPr>
        <p:txBody>
          <a:bodyPr wrap="square" rtlCol="0">
            <a:spAutoFit/>
          </a:bodyPr>
          <a:lstStyle/>
          <a:p>
            <a:r>
              <a:rPr lang="en-US" dirty="0" smtClean="0"/>
              <a:t>Full scale </a:t>
            </a:r>
            <a:r>
              <a:rPr lang="en-US" dirty="0" err="1" smtClean="0"/>
              <a:t>ProtoDUNE</a:t>
            </a:r>
            <a:r>
              <a:rPr lang="en-US" dirty="0" smtClean="0"/>
              <a:t> APA in the winder. The fundamental difference between these APAs and those planned for the far detector is the thickness of the frame material and the addition of conduits for routing CE cables.</a:t>
            </a:r>
            <a:endParaRPr lang="en-US" dirty="0"/>
          </a:p>
        </p:txBody>
      </p:sp>
    </p:spTree>
    <p:extLst>
      <p:ext uri="{BB962C8B-B14F-4D97-AF65-F5344CB8AC3E}">
        <p14:creationId xmlns:p14="http://schemas.microsoft.com/office/powerpoint/2010/main" val="254343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79" y="86095"/>
            <a:ext cx="3498181" cy="6197129"/>
          </a:xfrm>
          <a:prstGeom prst="rect">
            <a:avLst/>
          </a:prstGeom>
        </p:spPr>
      </p:pic>
      <p:sp>
        <p:nvSpPr>
          <p:cNvPr id="3" name="Date Placeholder 2"/>
          <p:cNvSpPr>
            <a:spLocks noGrp="1"/>
          </p:cNvSpPr>
          <p:nvPr>
            <p:ph type="dt" sz="half" idx="10"/>
          </p:nvPr>
        </p:nvSpPr>
        <p:spPr/>
        <p:txBody>
          <a:bodyPr/>
          <a:lstStyle/>
          <a:p>
            <a:r>
              <a:rPr lang="en-US" dirty="0" smtClean="0"/>
              <a:t>27 March 2019</a:t>
            </a:r>
            <a:endParaRPr lang="en-US" dirty="0"/>
          </a:p>
        </p:txBody>
      </p:sp>
      <p:sp>
        <p:nvSpPr>
          <p:cNvPr id="4" name="Footer Placeholder 3"/>
          <p:cNvSpPr>
            <a:spLocks noGrp="1"/>
          </p:cNvSpPr>
          <p:nvPr>
            <p:ph type="ftr" sz="quarter" idx="11"/>
          </p:nvPr>
        </p:nvSpPr>
        <p:spPr/>
        <p:txBody>
          <a:bodyPr/>
          <a:lstStyle/>
          <a:p>
            <a:r>
              <a:rPr lang="en-US" dirty="0" smtClean="0"/>
              <a:t>Robert J. Paulos</a:t>
            </a:r>
            <a:endParaRPr lang="en-US" dirty="0"/>
          </a:p>
        </p:txBody>
      </p:sp>
      <p:sp>
        <p:nvSpPr>
          <p:cNvPr id="5" name="Slide Number Placeholder 4"/>
          <p:cNvSpPr>
            <a:spLocks noGrp="1"/>
          </p:cNvSpPr>
          <p:nvPr>
            <p:ph type="sldNum" sz="quarter" idx="12"/>
          </p:nvPr>
        </p:nvSpPr>
        <p:spPr/>
        <p:txBody>
          <a:bodyPr/>
          <a:lstStyle/>
          <a:p>
            <a:fld id="{89B2DE2A-9A95-4397-BF98-A6E4D9D567B9}" type="slidenum">
              <a:rPr lang="en-US" smtClean="0"/>
              <a:t>8</a:t>
            </a:fld>
            <a:endParaRPr lang="en-US" dirty="0"/>
          </a:p>
        </p:txBody>
      </p:sp>
      <p:sp>
        <p:nvSpPr>
          <p:cNvPr id="6" name="TextBox 5"/>
          <p:cNvSpPr txBox="1"/>
          <p:nvPr/>
        </p:nvSpPr>
        <p:spPr>
          <a:xfrm>
            <a:off x="5137158" y="935724"/>
            <a:ext cx="3504345" cy="1477328"/>
          </a:xfrm>
          <a:prstGeom prst="rect">
            <a:avLst/>
          </a:prstGeom>
          <a:noFill/>
        </p:spPr>
        <p:txBody>
          <a:bodyPr wrap="square" rtlCol="0">
            <a:spAutoFit/>
          </a:bodyPr>
          <a:lstStyle/>
          <a:p>
            <a:r>
              <a:rPr lang="en-US" dirty="0" smtClean="0"/>
              <a:t>CE test APA (ICEBERG) built during summer of 2018. This APA is about 1.1 m on a side but otherwise shares many of the same characteristics as </a:t>
            </a:r>
            <a:r>
              <a:rPr lang="en-US" dirty="0" err="1" smtClean="0"/>
              <a:t>ProtoDUNE</a:t>
            </a:r>
            <a:endParaRPr lang="en-US" dirty="0"/>
          </a:p>
        </p:txBody>
      </p:sp>
    </p:spTree>
    <p:extLst>
      <p:ext uri="{BB962C8B-B14F-4D97-AF65-F5344CB8AC3E}">
        <p14:creationId xmlns:p14="http://schemas.microsoft.com/office/powerpoint/2010/main" val="339862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prototyping steps</a:t>
            </a:r>
            <a:endParaRPr lang="en-US" dirty="0"/>
          </a:p>
        </p:txBody>
      </p:sp>
      <p:sp>
        <p:nvSpPr>
          <p:cNvPr id="6" name="Content Placeholder 5"/>
          <p:cNvSpPr>
            <a:spLocks noGrp="1"/>
          </p:cNvSpPr>
          <p:nvPr>
            <p:ph idx="11"/>
          </p:nvPr>
        </p:nvSpPr>
        <p:spPr/>
        <p:txBody>
          <a:bodyPr/>
          <a:lstStyle/>
          <a:p>
            <a:r>
              <a:rPr lang="en-US" dirty="0" smtClean="0"/>
              <a:t>Frames for Ash River</a:t>
            </a:r>
          </a:p>
          <a:p>
            <a:r>
              <a:rPr lang="en-US" dirty="0" smtClean="0"/>
              <a:t>Pre-production board sets</a:t>
            </a:r>
          </a:p>
          <a:p>
            <a:r>
              <a:rPr lang="en-US" dirty="0" smtClean="0"/>
              <a:t>Pre-production prototypes in the US and the UK</a:t>
            </a:r>
          </a:p>
          <a:p>
            <a:r>
              <a:rPr lang="en-US" dirty="0" smtClean="0"/>
              <a:t>Additional tests at CERN in </a:t>
            </a:r>
            <a:r>
              <a:rPr lang="en-US" dirty="0" err="1" smtClean="0"/>
              <a:t>ProtoDUNE</a:t>
            </a:r>
            <a:r>
              <a:rPr lang="en-US" dirty="0" smtClean="0"/>
              <a:t> cryostat</a:t>
            </a:r>
            <a:endParaRPr lang="en-US" dirty="0"/>
          </a:p>
        </p:txBody>
      </p:sp>
      <p:sp>
        <p:nvSpPr>
          <p:cNvPr id="4" name="TextBox 3"/>
          <p:cNvSpPr txBox="1"/>
          <p:nvPr/>
        </p:nvSpPr>
        <p:spPr>
          <a:xfrm>
            <a:off x="527538" y="6400745"/>
            <a:ext cx="4777154" cy="369332"/>
          </a:xfrm>
          <a:prstGeom prst="rect">
            <a:avLst/>
          </a:prstGeom>
          <a:noFill/>
        </p:spPr>
        <p:txBody>
          <a:bodyPr wrap="square" rtlCol="0">
            <a:spAutoFit/>
          </a:bodyPr>
          <a:lstStyle/>
          <a:p>
            <a:r>
              <a:rPr lang="en-US" dirty="0" smtClean="0">
                <a:solidFill>
                  <a:srgbClr val="E95125"/>
                </a:solidFill>
              </a:rPr>
              <a:t>  </a:t>
            </a:r>
            <a:r>
              <a:rPr lang="en-US" sz="1400" dirty="0" smtClean="0">
                <a:solidFill>
                  <a:srgbClr val="E95125"/>
                </a:solidFill>
              </a:rPr>
              <a:t> 9       </a:t>
            </a:r>
            <a:r>
              <a:rPr lang="en-US" sz="1400" dirty="0">
                <a:solidFill>
                  <a:srgbClr val="E95125"/>
                </a:solidFill>
              </a:rPr>
              <a:t>27 March 2019         Robert J. </a:t>
            </a:r>
            <a:r>
              <a:rPr lang="en-US" sz="1400" dirty="0" smtClean="0">
                <a:solidFill>
                  <a:srgbClr val="E95125"/>
                </a:solidFill>
              </a:rPr>
              <a:t>Paulos</a:t>
            </a:r>
            <a:endParaRPr lang="en-US" sz="1400" dirty="0"/>
          </a:p>
        </p:txBody>
      </p:sp>
    </p:spTree>
    <p:extLst>
      <p:ext uri="{BB962C8B-B14F-4D97-AF65-F5344CB8AC3E}">
        <p14:creationId xmlns:p14="http://schemas.microsoft.com/office/powerpoint/2010/main" val="938213562"/>
      </p:ext>
    </p:extLst>
  </p:cSld>
  <p:clrMapOvr>
    <a:masterClrMapping/>
  </p:clrMapOvr>
</p:sld>
</file>

<file path=ppt/theme/theme1.xml><?xml version="1.0" encoding="utf-8"?>
<a:theme xmlns:a="http://schemas.openxmlformats.org/drawingml/2006/main" name="DUNE_Template">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11379</TotalTime>
  <Words>1049</Words>
  <Application>Microsoft Macintosh PowerPoint</Application>
  <PresentationFormat>On-screen Show (4:3)</PresentationFormat>
  <Paragraphs>101</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DUNE_Template</vt:lpstr>
      <vt:lpstr>LBNF Content-Footer Theme</vt:lpstr>
      <vt:lpstr>1_LBNF Content-Footer Theme</vt:lpstr>
      <vt:lpstr>DUNE APA Prototyping</vt:lpstr>
      <vt:lpstr>First, a little history</vt:lpstr>
      <vt:lpstr>PowerPoint Presentation</vt:lpstr>
      <vt:lpstr>PowerPoint Presentation</vt:lpstr>
      <vt:lpstr>PowerPoint Presentation</vt:lpstr>
      <vt:lpstr>PowerPoint Presentation</vt:lpstr>
      <vt:lpstr>PowerPoint Presentation</vt:lpstr>
      <vt:lpstr>PowerPoint Presentation</vt:lpstr>
      <vt:lpstr>Next prototyping steps</vt:lpstr>
      <vt:lpstr>Frames for Ash River</vt:lpstr>
      <vt:lpstr>PowerPoint Presentation</vt:lpstr>
      <vt:lpstr>PowerPoint Presentation</vt:lpstr>
      <vt:lpstr>PowerPoint Presentation</vt:lpstr>
      <vt:lpstr>Ash River test setup</vt:lpstr>
      <vt:lpstr>Board prototypes</vt:lpstr>
      <vt:lpstr>Pre-production prototype APAs</vt:lpstr>
      <vt:lpstr>UK Prototypes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creator>Jack Fowler</dc:creator>
  <dc:description>Modified by A. Weber</dc:description>
  <cp:lastModifiedBy>Bob Paulos</cp:lastModifiedBy>
  <cp:revision>149</cp:revision>
  <cp:lastPrinted>2016-07-12T18:34:29Z</cp:lastPrinted>
  <dcterms:created xsi:type="dcterms:W3CDTF">2015-09-16T13:36:09Z</dcterms:created>
  <dcterms:modified xsi:type="dcterms:W3CDTF">2019-03-26T23:31:16Z</dcterms:modified>
</cp:coreProperties>
</file>