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2" r:id="rId2"/>
  </p:sldMasterIdLst>
  <p:notesMasterIdLst>
    <p:notesMasterId r:id="rId47"/>
  </p:notesMasterIdLst>
  <p:sldIdLst>
    <p:sldId id="256" r:id="rId3"/>
    <p:sldId id="277" r:id="rId4"/>
    <p:sldId id="389" r:id="rId5"/>
    <p:sldId id="327" r:id="rId6"/>
    <p:sldId id="371" r:id="rId7"/>
    <p:sldId id="373" r:id="rId8"/>
    <p:sldId id="374" r:id="rId9"/>
    <p:sldId id="330" r:id="rId10"/>
    <p:sldId id="333" r:id="rId11"/>
    <p:sldId id="334" r:id="rId12"/>
    <p:sldId id="335" r:id="rId13"/>
    <p:sldId id="336" r:id="rId14"/>
    <p:sldId id="337" r:id="rId15"/>
    <p:sldId id="338" r:id="rId16"/>
    <p:sldId id="370" r:id="rId17"/>
    <p:sldId id="365" r:id="rId18"/>
    <p:sldId id="366" r:id="rId19"/>
    <p:sldId id="367" r:id="rId20"/>
    <p:sldId id="368" r:id="rId21"/>
    <p:sldId id="369" r:id="rId22"/>
    <p:sldId id="376" r:id="rId23"/>
    <p:sldId id="377" r:id="rId24"/>
    <p:sldId id="378" r:id="rId25"/>
    <p:sldId id="346" r:id="rId26"/>
    <p:sldId id="347" r:id="rId27"/>
    <p:sldId id="379" r:id="rId28"/>
    <p:sldId id="380" r:id="rId29"/>
    <p:sldId id="381" r:id="rId30"/>
    <p:sldId id="382" r:id="rId31"/>
    <p:sldId id="352" r:id="rId32"/>
    <p:sldId id="384" r:id="rId33"/>
    <p:sldId id="391" r:id="rId34"/>
    <p:sldId id="362" r:id="rId35"/>
    <p:sldId id="355" r:id="rId36"/>
    <p:sldId id="360" r:id="rId37"/>
    <p:sldId id="385" r:id="rId38"/>
    <p:sldId id="357" r:id="rId39"/>
    <p:sldId id="359" r:id="rId40"/>
    <p:sldId id="390" r:id="rId41"/>
    <p:sldId id="361" r:id="rId42"/>
    <p:sldId id="388" r:id="rId43"/>
    <p:sldId id="386" r:id="rId44"/>
    <p:sldId id="387" r:id="rId45"/>
    <p:sldId id="301"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92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95" d="100"/>
          <a:sy n="95" d="100"/>
        </p:scale>
        <p:origin x="59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6BBD9A-EBE0-40D9-BFD7-0BE75C5C9FF5}" type="datetimeFigureOut">
              <a:rPr lang="en-GB" smtClean="0"/>
              <a:t>25/03/2019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D934E1-6F95-40E8-B69F-8BE57681C547}" type="slidenum">
              <a:rPr lang="en-GB" smtClean="0"/>
              <a:t>‹#›</a:t>
            </a:fld>
            <a:endParaRPr lang="en-GB"/>
          </a:p>
        </p:txBody>
      </p:sp>
    </p:spTree>
    <p:extLst>
      <p:ext uri="{BB962C8B-B14F-4D97-AF65-F5344CB8AC3E}">
        <p14:creationId xmlns:p14="http://schemas.microsoft.com/office/powerpoint/2010/main" val="4151137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27/3/2019</a:t>
            </a:r>
            <a:endParaRPr lang="en-GB"/>
          </a:p>
        </p:txBody>
      </p:sp>
      <p:sp>
        <p:nvSpPr>
          <p:cNvPr id="5" name="Footer Placeholder 4"/>
          <p:cNvSpPr>
            <a:spLocks noGrp="1"/>
          </p:cNvSpPr>
          <p:nvPr>
            <p:ph type="ftr" sz="quarter" idx="11"/>
          </p:nvPr>
        </p:nvSpPr>
        <p:spPr/>
        <p:txBody>
          <a:bodyPr/>
          <a:lstStyle/>
          <a:p>
            <a:r>
              <a:rPr lang="en-GB" smtClean="0"/>
              <a:t>APA 60% Design Review - Alan Grant</a:t>
            </a:r>
            <a:endParaRPr lang="en-GB"/>
          </a:p>
        </p:txBody>
      </p:sp>
      <p:sp>
        <p:nvSpPr>
          <p:cNvPr id="6" name="Slide Number Placeholder 5"/>
          <p:cNvSpPr>
            <a:spLocks noGrp="1"/>
          </p:cNvSpPr>
          <p:nvPr>
            <p:ph type="sldNum" sz="quarter" idx="12"/>
          </p:nvPr>
        </p:nvSpPr>
        <p:spPr/>
        <p:txBody>
          <a:bodyPr/>
          <a:lstStyle/>
          <a:p>
            <a:fld id="{9ADF741F-20DA-43EB-9998-E708704283B4}" type="slidenum">
              <a:rPr lang="en-GB" smtClean="0"/>
              <a:t>‹#›</a:t>
            </a:fld>
            <a:endParaRPr lang="en-GB"/>
          </a:p>
        </p:txBody>
      </p:sp>
      <p:pic>
        <p:nvPicPr>
          <p:cNvPr id="7"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t="46489" r="51477" b="36159"/>
          <a:stretch>
            <a:fillRect/>
          </a:stretch>
        </p:blipFill>
        <p:spPr bwMode="auto">
          <a:xfrm>
            <a:off x="-36513" y="-96838"/>
            <a:ext cx="9242426"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Grp="1" noChangeArrowheads="1"/>
          </p:cNvSpPr>
          <p:nvPr>
            <p:ph type="title"/>
          </p:nvPr>
        </p:nvSpPr>
        <p:spPr bwMode="auto">
          <a:xfrm>
            <a:off x="0" y="2286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b="1">
                <a:solidFill>
                  <a:srgbClr val="58928C"/>
                </a:solidFill>
                <a:latin typeface="Arial" panose="020B0604020202020204" pitchFamily="34" charset="0"/>
                <a:cs typeface="Arial" panose="020B0604020202020204" pitchFamily="34" charset="0"/>
              </a:defRPr>
            </a:lvl1pPr>
          </a:lstStyle>
          <a:p>
            <a:pPr lvl="0"/>
            <a:r>
              <a:rPr lang="en-US" altLang="en-US" dirty="0" smtClean="0"/>
              <a:t>Click to edit Master title style</a:t>
            </a:r>
            <a:endParaRPr lang="en-GB" altLang="en-US" dirty="0" smtClean="0"/>
          </a:p>
        </p:txBody>
      </p:sp>
    </p:spTree>
    <p:extLst>
      <p:ext uri="{BB962C8B-B14F-4D97-AF65-F5344CB8AC3E}">
        <p14:creationId xmlns:p14="http://schemas.microsoft.com/office/powerpoint/2010/main" val="3538294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27/3/2019</a:t>
            </a:r>
            <a:endParaRPr lang="en-GB"/>
          </a:p>
        </p:txBody>
      </p:sp>
      <p:sp>
        <p:nvSpPr>
          <p:cNvPr id="5" name="Footer Placeholder 4"/>
          <p:cNvSpPr>
            <a:spLocks noGrp="1"/>
          </p:cNvSpPr>
          <p:nvPr>
            <p:ph type="ftr" sz="quarter" idx="11"/>
          </p:nvPr>
        </p:nvSpPr>
        <p:spPr/>
        <p:txBody>
          <a:bodyPr/>
          <a:lstStyle/>
          <a:p>
            <a:r>
              <a:rPr lang="en-GB" smtClean="0"/>
              <a:t>APA 60% Design Review - Alan Grant</a:t>
            </a:r>
            <a:endParaRPr lang="en-GB"/>
          </a:p>
        </p:txBody>
      </p:sp>
      <p:sp>
        <p:nvSpPr>
          <p:cNvPr id="6" name="Slide Number Placeholder 5"/>
          <p:cNvSpPr>
            <a:spLocks noGrp="1"/>
          </p:cNvSpPr>
          <p:nvPr>
            <p:ph type="sldNum" sz="quarter" idx="12"/>
          </p:nvPr>
        </p:nvSpPr>
        <p:spPr/>
        <p:txBody>
          <a:bodyPr/>
          <a:lstStyle/>
          <a:p>
            <a:fld id="{9ADF741F-20DA-43EB-9998-E708704283B4}" type="slidenum">
              <a:rPr lang="en-GB" smtClean="0"/>
              <a:t>‹#›</a:t>
            </a:fld>
            <a:endParaRPr lang="en-GB"/>
          </a:p>
        </p:txBody>
      </p:sp>
    </p:spTree>
    <p:extLst>
      <p:ext uri="{BB962C8B-B14F-4D97-AF65-F5344CB8AC3E}">
        <p14:creationId xmlns:p14="http://schemas.microsoft.com/office/powerpoint/2010/main" val="2267187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27/3/2019</a:t>
            </a:r>
            <a:endParaRPr lang="en-GB"/>
          </a:p>
        </p:txBody>
      </p:sp>
      <p:sp>
        <p:nvSpPr>
          <p:cNvPr id="5" name="Footer Placeholder 4"/>
          <p:cNvSpPr>
            <a:spLocks noGrp="1"/>
          </p:cNvSpPr>
          <p:nvPr>
            <p:ph type="ftr" sz="quarter" idx="11"/>
          </p:nvPr>
        </p:nvSpPr>
        <p:spPr/>
        <p:txBody>
          <a:bodyPr/>
          <a:lstStyle/>
          <a:p>
            <a:r>
              <a:rPr lang="en-GB" smtClean="0"/>
              <a:t>APA 60% Design Review - Alan Grant</a:t>
            </a:r>
            <a:endParaRPr lang="en-GB"/>
          </a:p>
        </p:txBody>
      </p:sp>
      <p:sp>
        <p:nvSpPr>
          <p:cNvPr id="6" name="Slide Number Placeholder 5"/>
          <p:cNvSpPr>
            <a:spLocks noGrp="1"/>
          </p:cNvSpPr>
          <p:nvPr>
            <p:ph type="sldNum" sz="quarter" idx="12"/>
          </p:nvPr>
        </p:nvSpPr>
        <p:spPr/>
        <p:txBody>
          <a:bodyPr/>
          <a:lstStyle/>
          <a:p>
            <a:fld id="{9ADF741F-20DA-43EB-9998-E708704283B4}" type="slidenum">
              <a:rPr lang="en-GB" smtClean="0"/>
              <a:t>‹#›</a:t>
            </a:fld>
            <a:endParaRPr lang="en-GB"/>
          </a:p>
        </p:txBody>
      </p:sp>
    </p:spTree>
    <p:extLst>
      <p:ext uri="{BB962C8B-B14F-4D97-AF65-F5344CB8AC3E}">
        <p14:creationId xmlns:p14="http://schemas.microsoft.com/office/powerpoint/2010/main" val="35974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a:p>
        </p:txBody>
      </p:sp>
      <p:sp>
        <p:nvSpPr>
          <p:cNvPr id="14" name="Title 1"/>
          <p:cNvSpPr>
            <a:spLocks noGrp="1"/>
          </p:cNvSpPr>
          <p:nvPr>
            <p:ph type="title"/>
          </p:nvPr>
        </p:nvSpPr>
        <p:spPr>
          <a:xfrm>
            <a:off x="454026" y="462518"/>
            <a:ext cx="8229600" cy="647102"/>
          </a:xfrm>
          <a:prstGeom prst="rect">
            <a:avLst/>
          </a:prstGeom>
        </p:spPr>
        <p:txBody>
          <a:bodyPr vert="horz" lIns="0" tIns="0" rIns="0" bIns="0">
            <a:normAutofit/>
          </a:bodyPr>
          <a:lstStyle>
            <a:lvl1pPr algn="l">
              <a:defRPr sz="4000" b="1" i="0" baseline="0">
                <a:solidFill>
                  <a:srgbClr val="E95125"/>
                </a:solidFill>
                <a:latin typeface="Helvetica"/>
              </a:defRPr>
            </a:lvl1pPr>
          </a:lstStyle>
          <a:p>
            <a:r>
              <a:rPr lang="en-US" dirty="0"/>
              <a:t>Click to edit Master title style</a:t>
            </a:r>
          </a:p>
        </p:txBody>
      </p:sp>
      <p:sp>
        <p:nvSpPr>
          <p:cNvPr id="15" name="Content Placeholder 2"/>
          <p:cNvSpPr>
            <a:spLocks noGrp="1"/>
          </p:cNvSpPr>
          <p:nvPr>
            <p:ph idx="11"/>
          </p:nvPr>
        </p:nvSpPr>
        <p:spPr>
          <a:xfrm>
            <a:off x="454029" y="1207770"/>
            <a:ext cx="8232771" cy="5070302"/>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smtClean="0">
                <a:latin typeface="Helvetica"/>
                <a:cs typeface="Helvetica"/>
              </a:rPr>
              <a:t>27/3/2019</a:t>
            </a:r>
            <a:endParaRPr lang="en-US" dirty="0">
              <a:latin typeface="Helvetica"/>
              <a:cs typeface="Helvetica"/>
            </a:endParaRPr>
          </a:p>
        </p:txBody>
      </p:sp>
      <p:sp>
        <p:nvSpPr>
          <p:cNvPr id="9"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GB" smtClean="0"/>
              <a:t>APA 60% Design Review - Alan Grant</a:t>
            </a:r>
            <a:endParaRPr lang="en-US" dirty="0"/>
          </a:p>
        </p:txBody>
      </p:sp>
      <p:sp>
        <p:nvSpPr>
          <p:cNvPr id="10"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4130246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7"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8"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smtClean="0">
                <a:latin typeface="Helvetica"/>
                <a:cs typeface="Helvetica"/>
              </a:rPr>
              <a:t>27/3/2019</a:t>
            </a:r>
            <a:endParaRPr lang="en-US" dirty="0">
              <a:latin typeface="Helvetica"/>
              <a:cs typeface="Helvetica"/>
            </a:endParaRPr>
          </a:p>
        </p:txBody>
      </p:sp>
      <p:sp>
        <p:nvSpPr>
          <p:cNvPr id="9"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GB" smtClean="0"/>
              <a:t>APA 60% Design Review - Alan Grant</a:t>
            </a:r>
            <a:endParaRPr lang="en-US" dirty="0"/>
          </a:p>
        </p:txBody>
      </p:sp>
      <p:sp>
        <p:nvSpPr>
          <p:cNvPr id="10"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
        <p:nvSpPr>
          <p:cNvPr id="12" name="Content Placeholder 2"/>
          <p:cNvSpPr>
            <a:spLocks noGrp="1"/>
          </p:cNvSpPr>
          <p:nvPr>
            <p:ph idx="11"/>
          </p:nvPr>
        </p:nvSpPr>
        <p:spPr>
          <a:xfrm>
            <a:off x="454026" y="1207770"/>
            <a:ext cx="399075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marL="256032" marR="0" lvl="0" indent="-265176" algn="l" defTabSz="457200" rtl="0" eaLnBrk="1" fontAlgn="base" latinLnBrk="0" hangingPunct="1">
              <a:lnSpc>
                <a:spcPct val="100000"/>
              </a:lnSpc>
              <a:spcBef>
                <a:spcPts val="0"/>
              </a:spcBef>
              <a:spcAft>
                <a:spcPts val="0"/>
              </a:spcAft>
              <a:buClrTx/>
              <a:buSzTx/>
              <a:buFont typeface="Arial"/>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2"/>
          </p:nvPr>
        </p:nvSpPr>
        <p:spPr>
          <a:xfrm>
            <a:off x="4696050" y="1215721"/>
            <a:ext cx="399075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0654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4" y="5521482"/>
            <a:ext cx="4003605"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Text Placeholder 2"/>
          <p:cNvSpPr>
            <a:spLocks noGrp="1"/>
          </p:cNvSpPr>
          <p:nvPr>
            <p:ph type="body" idx="13"/>
          </p:nvPr>
        </p:nvSpPr>
        <p:spPr>
          <a:xfrm>
            <a:off x="4683195" y="5521482"/>
            <a:ext cx="4003605"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10"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smtClean="0">
                <a:latin typeface="Helvetica"/>
                <a:cs typeface="Helvetica"/>
              </a:rPr>
              <a:t>27/3/2019</a:t>
            </a:r>
            <a:endParaRPr lang="en-US" dirty="0">
              <a:latin typeface="Helvetica"/>
              <a:cs typeface="Helvetica"/>
            </a:endParaRPr>
          </a:p>
        </p:txBody>
      </p:sp>
      <p:sp>
        <p:nvSpPr>
          <p:cNvPr id="11"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GB" smtClean="0"/>
              <a:t>APA 60% Design Review - Alan Grant</a:t>
            </a:r>
            <a:endParaRPr lang="en-US" dirty="0"/>
          </a:p>
        </p:txBody>
      </p:sp>
      <p:sp>
        <p:nvSpPr>
          <p:cNvPr id="12"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
        <p:nvSpPr>
          <p:cNvPr id="16" name="Content Placeholder 2"/>
          <p:cNvSpPr>
            <a:spLocks noGrp="1"/>
          </p:cNvSpPr>
          <p:nvPr>
            <p:ph idx="11"/>
          </p:nvPr>
        </p:nvSpPr>
        <p:spPr>
          <a:xfrm>
            <a:off x="470059" y="1206941"/>
            <a:ext cx="399075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14"/>
          </p:nvPr>
        </p:nvSpPr>
        <p:spPr>
          <a:xfrm>
            <a:off x="4696050" y="1206941"/>
            <a:ext cx="399075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83078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457200" y="1238250"/>
            <a:ext cx="8229600" cy="5009097"/>
          </a:xfrm>
          <a:prstGeom prst="rect">
            <a:avLst/>
          </a:prstGeom>
        </p:spPr>
        <p:txBody>
          <a:bodyPr vert="horz"/>
          <a:lstStyle>
            <a:lvl1pPr marL="0" indent="0">
              <a:buFontTx/>
              <a:buNone/>
              <a:defRPr>
                <a:solidFill>
                  <a:srgbClr val="3C5A77"/>
                </a:solidFill>
                <a:latin typeface="Helvetica"/>
              </a:defRPr>
            </a:lvl1pPr>
          </a:lstStyle>
          <a:p>
            <a:pPr lvl="0"/>
            <a:endParaRPr lang="en-US" noProof="0" dirty="0"/>
          </a:p>
        </p:txBody>
      </p:sp>
      <p:sp>
        <p:nvSpPr>
          <p:cNvPr id="15"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7"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smtClean="0">
                <a:latin typeface="Helvetica"/>
                <a:cs typeface="Helvetica"/>
              </a:rPr>
              <a:t>27/3/2019</a:t>
            </a:r>
            <a:endParaRPr lang="en-US" dirty="0">
              <a:latin typeface="Helvetica"/>
              <a:cs typeface="Helvetica"/>
            </a:endParaRPr>
          </a:p>
        </p:txBody>
      </p:sp>
      <p:sp>
        <p:nvSpPr>
          <p:cNvPr id="8"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GB" smtClean="0"/>
              <a:t>APA 60% Design Review - Alan Grant</a:t>
            </a:r>
            <a:endParaRPr lang="en-US" dirty="0"/>
          </a:p>
        </p:txBody>
      </p:sp>
      <p:sp>
        <p:nvSpPr>
          <p:cNvPr id="9"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3153384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0"/>
            <a:ext cx="9144000" cy="6237106"/>
          </a:xfrm>
          <a:prstGeom prst="rect">
            <a:avLst/>
          </a:prstGeom>
        </p:spPr>
        <p:txBody>
          <a:bodyPr vert="horz"/>
          <a:lstStyle>
            <a:lvl1pPr marL="0" indent="0">
              <a:buFontTx/>
              <a:buNone/>
              <a:defRPr>
                <a:solidFill>
                  <a:srgbClr val="3C5A77"/>
                </a:solidFill>
                <a:latin typeface="Helvetica"/>
              </a:defRPr>
            </a:lvl1pPr>
          </a:lstStyle>
          <a:p>
            <a:pPr lvl="0"/>
            <a:endParaRPr lang="en-US" noProof="0" dirty="0"/>
          </a:p>
        </p:txBody>
      </p:sp>
      <p:sp>
        <p:nvSpPr>
          <p:cNvPr id="6"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smtClean="0">
                <a:latin typeface="Helvetica"/>
                <a:cs typeface="Helvetica"/>
              </a:rPr>
              <a:t>27/3/2019</a:t>
            </a:r>
            <a:endParaRPr lang="en-US" dirty="0">
              <a:latin typeface="Helvetica"/>
              <a:cs typeface="Helvetica"/>
            </a:endParaRPr>
          </a:p>
        </p:txBody>
      </p:sp>
      <p:sp>
        <p:nvSpPr>
          <p:cNvPr id="7"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GB" smtClean="0"/>
              <a:t>APA 60% Design Review - Alan Grant</a:t>
            </a:r>
            <a:endParaRPr lang="en-US" dirty="0"/>
          </a:p>
        </p:txBody>
      </p:sp>
      <p:sp>
        <p:nvSpPr>
          <p:cNvPr id="9"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1449831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457204" y="5340612"/>
            <a:ext cx="3017520" cy="915332"/>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Picture Placeholder 12"/>
          <p:cNvSpPr>
            <a:spLocks noGrp="1"/>
          </p:cNvSpPr>
          <p:nvPr>
            <p:ph type="pic" sz="quarter" idx="15"/>
          </p:nvPr>
        </p:nvSpPr>
        <p:spPr>
          <a:xfrm>
            <a:off x="3716338" y="1208366"/>
            <a:ext cx="4959767" cy="5047578"/>
          </a:xfrm>
          <a:prstGeom prst="rect">
            <a:avLst/>
          </a:prstGeom>
        </p:spPr>
        <p:txBody>
          <a:bodyPr vert="horz" lIns="0" rIns="0"/>
          <a:lstStyle>
            <a:lvl1pPr marL="0" indent="0">
              <a:buFontTx/>
              <a:buNone/>
              <a:defRPr>
                <a:solidFill>
                  <a:srgbClr val="3C5A77"/>
                </a:solidFill>
                <a:latin typeface="Helvetica"/>
              </a:defRPr>
            </a:lvl1pPr>
          </a:lstStyle>
          <a:p>
            <a:pPr lvl="0"/>
            <a:endParaRPr lang="en-US" noProof="0" dirty="0"/>
          </a:p>
        </p:txBody>
      </p:sp>
      <p:sp>
        <p:nvSpPr>
          <p:cNvPr id="2"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endParaRPr lang="en-US" dirty="0"/>
          </a:p>
        </p:txBody>
      </p:sp>
      <p:sp>
        <p:nvSpPr>
          <p:cNvPr id="9"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smtClean="0">
                <a:latin typeface="Helvetica"/>
                <a:cs typeface="Helvetica"/>
              </a:rPr>
              <a:t>27/3/2019</a:t>
            </a:r>
            <a:endParaRPr lang="en-US" dirty="0">
              <a:latin typeface="Helvetica"/>
              <a:cs typeface="Helvetica"/>
            </a:endParaRPr>
          </a:p>
        </p:txBody>
      </p:sp>
      <p:sp>
        <p:nvSpPr>
          <p:cNvPr id="10"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GB" smtClean="0"/>
              <a:t>APA 60% Design Review - Alan Grant</a:t>
            </a:r>
            <a:endParaRPr lang="en-US" dirty="0"/>
          </a:p>
        </p:txBody>
      </p:sp>
      <p:sp>
        <p:nvSpPr>
          <p:cNvPr id="12"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
        <p:nvSpPr>
          <p:cNvPr id="13" name="Content Placeholder 2"/>
          <p:cNvSpPr>
            <a:spLocks noGrp="1"/>
          </p:cNvSpPr>
          <p:nvPr>
            <p:ph idx="16"/>
          </p:nvPr>
        </p:nvSpPr>
        <p:spPr>
          <a:xfrm>
            <a:off x="470059" y="1206941"/>
            <a:ext cx="3004665" cy="404697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27631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4025" y="1227137"/>
            <a:ext cx="8229600" cy="4487650"/>
          </a:xfrm>
          <a:prstGeom prst="rect">
            <a:avLst/>
          </a:prstGeom>
        </p:spPr>
        <p:txBody>
          <a:bodyPr lIns="0" rIns="0"/>
          <a:lstStyle>
            <a:lvl1pPr marL="0" indent="0">
              <a:buNone/>
              <a:defRPr sz="3200">
                <a:solidFill>
                  <a:srgbClr val="3C5A77"/>
                </a:solidFill>
                <a:latin typeface="Helvetic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2" name="Text Placeholder 2"/>
          <p:cNvSpPr>
            <a:spLocks noGrp="1"/>
          </p:cNvSpPr>
          <p:nvPr>
            <p:ph type="body" idx="11"/>
          </p:nvPr>
        </p:nvSpPr>
        <p:spPr>
          <a:xfrm>
            <a:off x="457204" y="5839748"/>
            <a:ext cx="8229596" cy="439738"/>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 name="Title 1"/>
          <p:cNvSpPr>
            <a:spLocks noGrp="1"/>
          </p:cNvSpPr>
          <p:nvPr>
            <p:ph type="title"/>
          </p:nvPr>
        </p:nvSpPr>
        <p:spPr>
          <a:xfrm>
            <a:off x="457204" y="458988"/>
            <a:ext cx="8229600" cy="7019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8"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smtClean="0">
                <a:latin typeface="Helvetica"/>
                <a:cs typeface="Helvetica"/>
              </a:rPr>
              <a:t>27/3/2019</a:t>
            </a:r>
            <a:endParaRPr lang="en-US" dirty="0">
              <a:latin typeface="Helvetica"/>
              <a:cs typeface="Helvetica"/>
            </a:endParaRPr>
          </a:p>
        </p:txBody>
      </p:sp>
      <p:sp>
        <p:nvSpPr>
          <p:cNvPr id="9"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GB" smtClean="0"/>
              <a:t>APA 60% Design Review - Alan Grant</a:t>
            </a:r>
            <a:endParaRPr lang="en-US" dirty="0"/>
          </a:p>
        </p:txBody>
      </p:sp>
      <p:sp>
        <p:nvSpPr>
          <p:cNvPr id="10"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1661727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l="-2" r="64189"/>
          <a:stretch>
            <a:fillRect/>
          </a:stretch>
        </p:blipFill>
        <p:spPr bwMode="auto">
          <a:xfrm>
            <a:off x="1225550" y="5570538"/>
            <a:ext cx="800576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73100" y="6356350"/>
            <a:ext cx="2057400" cy="365125"/>
          </a:xfrm>
        </p:spPr>
        <p:txBody>
          <a:bodyPr/>
          <a:lstStyle/>
          <a:p>
            <a:r>
              <a:rPr lang="en-US" smtClean="0"/>
              <a:t>27/3/2019</a:t>
            </a:r>
            <a:endParaRPr lang="en-GB" dirty="0"/>
          </a:p>
        </p:txBody>
      </p:sp>
      <p:sp>
        <p:nvSpPr>
          <p:cNvPr id="5" name="Footer Placeholder 4"/>
          <p:cNvSpPr>
            <a:spLocks noGrp="1"/>
          </p:cNvSpPr>
          <p:nvPr>
            <p:ph type="ftr" sz="quarter" idx="11"/>
          </p:nvPr>
        </p:nvSpPr>
        <p:spPr/>
        <p:txBody>
          <a:bodyPr/>
          <a:lstStyle/>
          <a:p>
            <a:r>
              <a:rPr lang="en-GB" smtClean="0"/>
              <a:t>APA 60% Design Review - Alan Grant</a:t>
            </a:r>
            <a:endParaRPr lang="en-GB" dirty="0"/>
          </a:p>
        </p:txBody>
      </p:sp>
      <p:sp>
        <p:nvSpPr>
          <p:cNvPr id="6" name="Slide Number Placeholder 5"/>
          <p:cNvSpPr>
            <a:spLocks noGrp="1"/>
          </p:cNvSpPr>
          <p:nvPr>
            <p:ph type="sldNum" sz="quarter" idx="12"/>
          </p:nvPr>
        </p:nvSpPr>
        <p:spPr>
          <a:xfrm>
            <a:off x="28052" y="6364253"/>
            <a:ext cx="482321" cy="365125"/>
          </a:xfrm>
        </p:spPr>
        <p:txBody>
          <a:bodyPr/>
          <a:lstStyle/>
          <a:p>
            <a:fld id="{9ADF741F-20DA-43EB-9998-E708704283B4}" type="slidenum">
              <a:rPr lang="en-GB" smtClean="0"/>
              <a:t>‹#›</a:t>
            </a:fld>
            <a:endParaRPr lang="en-GB"/>
          </a:p>
        </p:txBody>
      </p:sp>
      <p:sp>
        <p:nvSpPr>
          <p:cNvPr id="7" name="Rectangle 2"/>
          <p:cNvSpPr>
            <a:spLocks noGrp="1" noChangeArrowheads="1"/>
          </p:cNvSpPr>
          <p:nvPr>
            <p:ph type="title"/>
          </p:nvPr>
        </p:nvSpPr>
        <p:spPr bwMode="auto">
          <a:xfrm>
            <a:off x="0" y="33337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b="1">
                <a:solidFill>
                  <a:schemeClr val="accent6">
                    <a:lumMod val="75000"/>
                  </a:schemeClr>
                </a:solidFill>
                <a:latin typeface="Arial" panose="020B0604020202020204" pitchFamily="34" charset="0"/>
                <a:cs typeface="Arial" panose="020B0604020202020204" pitchFamily="34" charset="0"/>
              </a:defRPr>
            </a:lvl1pPr>
          </a:lstStyle>
          <a:p>
            <a:pPr lvl="0"/>
            <a:r>
              <a:rPr lang="en-GB" altLang="en-US" dirty="0" smtClean="0"/>
              <a:t>Click to edit Master title style</a:t>
            </a:r>
          </a:p>
        </p:txBody>
      </p:sp>
    </p:spTree>
    <p:extLst>
      <p:ext uri="{BB962C8B-B14F-4D97-AF65-F5344CB8AC3E}">
        <p14:creationId xmlns:p14="http://schemas.microsoft.com/office/powerpoint/2010/main" val="360301658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r>
              <a:rPr lang="en-US" smtClean="0"/>
              <a:t>27/3/2019</a:t>
            </a:r>
            <a:endParaRPr lang="en-GB"/>
          </a:p>
        </p:txBody>
      </p:sp>
      <p:sp>
        <p:nvSpPr>
          <p:cNvPr id="5" name="Footer Placeholder 4"/>
          <p:cNvSpPr>
            <a:spLocks noGrp="1"/>
          </p:cNvSpPr>
          <p:nvPr>
            <p:ph type="ftr" sz="quarter" idx="11"/>
          </p:nvPr>
        </p:nvSpPr>
        <p:spPr/>
        <p:txBody>
          <a:bodyPr/>
          <a:lstStyle/>
          <a:p>
            <a:r>
              <a:rPr lang="en-GB" smtClean="0"/>
              <a:t>APA 60% Design Review - Alan Grant</a:t>
            </a:r>
            <a:endParaRPr lang="en-GB"/>
          </a:p>
        </p:txBody>
      </p:sp>
      <p:sp>
        <p:nvSpPr>
          <p:cNvPr id="6" name="Slide Number Placeholder 5"/>
          <p:cNvSpPr>
            <a:spLocks noGrp="1"/>
          </p:cNvSpPr>
          <p:nvPr>
            <p:ph type="sldNum" sz="quarter" idx="12"/>
          </p:nvPr>
        </p:nvSpPr>
        <p:spPr/>
        <p:txBody>
          <a:bodyPr/>
          <a:lstStyle/>
          <a:p>
            <a:fld id="{9ADF741F-20DA-43EB-9998-E708704283B4}" type="slidenum">
              <a:rPr lang="en-GB" smtClean="0"/>
              <a:t>‹#›</a:t>
            </a:fld>
            <a:endParaRPr lang="en-GB"/>
          </a:p>
        </p:txBody>
      </p:sp>
    </p:spTree>
    <p:extLst>
      <p:ext uri="{BB962C8B-B14F-4D97-AF65-F5344CB8AC3E}">
        <p14:creationId xmlns:p14="http://schemas.microsoft.com/office/powerpoint/2010/main" val="62662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l="-2" r="64189"/>
          <a:stretch>
            <a:fillRect/>
          </a:stretch>
        </p:blipFill>
        <p:spPr bwMode="auto">
          <a:xfrm>
            <a:off x="1225550" y="5570538"/>
            <a:ext cx="800576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27/3/2019</a:t>
            </a:r>
            <a:endParaRPr lang="en-GB" dirty="0"/>
          </a:p>
        </p:txBody>
      </p:sp>
      <p:sp>
        <p:nvSpPr>
          <p:cNvPr id="6" name="Footer Placeholder 5"/>
          <p:cNvSpPr>
            <a:spLocks noGrp="1"/>
          </p:cNvSpPr>
          <p:nvPr>
            <p:ph type="ftr" sz="quarter" idx="11"/>
          </p:nvPr>
        </p:nvSpPr>
        <p:spPr/>
        <p:txBody>
          <a:bodyPr/>
          <a:lstStyle/>
          <a:p>
            <a:r>
              <a:rPr lang="en-GB" smtClean="0"/>
              <a:t>APA 60% Design Review - Alan Grant</a:t>
            </a:r>
            <a:endParaRPr lang="en-GB"/>
          </a:p>
        </p:txBody>
      </p:sp>
      <p:sp>
        <p:nvSpPr>
          <p:cNvPr id="7" name="Slide Number Placeholder 6"/>
          <p:cNvSpPr>
            <a:spLocks noGrp="1"/>
          </p:cNvSpPr>
          <p:nvPr>
            <p:ph type="sldNum" sz="quarter" idx="12"/>
          </p:nvPr>
        </p:nvSpPr>
        <p:spPr>
          <a:xfrm>
            <a:off x="117440" y="6348413"/>
            <a:ext cx="374929" cy="365125"/>
          </a:xfrm>
        </p:spPr>
        <p:txBody>
          <a:bodyPr/>
          <a:lstStyle/>
          <a:p>
            <a:fld id="{9ADF741F-20DA-43EB-9998-E708704283B4}" type="slidenum">
              <a:rPr lang="en-GB" smtClean="0"/>
              <a:t>‹#›</a:t>
            </a:fld>
            <a:endParaRPr lang="en-GB"/>
          </a:p>
        </p:txBody>
      </p:sp>
      <p:sp>
        <p:nvSpPr>
          <p:cNvPr id="9" name="Rectangle 2"/>
          <p:cNvSpPr>
            <a:spLocks noGrp="1" noChangeArrowheads="1"/>
          </p:cNvSpPr>
          <p:nvPr>
            <p:ph type="title"/>
          </p:nvPr>
        </p:nvSpPr>
        <p:spPr bwMode="auto">
          <a:xfrm>
            <a:off x="0" y="33337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b="1">
                <a:solidFill>
                  <a:schemeClr val="accent6">
                    <a:lumMod val="75000"/>
                  </a:schemeClr>
                </a:solidFill>
                <a:latin typeface="Arial" panose="020B0604020202020204" pitchFamily="34" charset="0"/>
                <a:cs typeface="Arial" panose="020B0604020202020204" pitchFamily="34" charset="0"/>
              </a:defRPr>
            </a:lvl1pPr>
          </a:lstStyle>
          <a:p>
            <a:pPr lvl="0"/>
            <a:r>
              <a:rPr lang="en-GB" altLang="en-US" dirty="0" smtClean="0"/>
              <a:t>Click to edit Master title style</a:t>
            </a:r>
          </a:p>
        </p:txBody>
      </p:sp>
    </p:spTree>
    <p:extLst>
      <p:ext uri="{BB962C8B-B14F-4D97-AF65-F5344CB8AC3E}">
        <p14:creationId xmlns:p14="http://schemas.microsoft.com/office/powerpoint/2010/main" val="3616340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27/3/2019</a:t>
            </a:r>
            <a:endParaRPr lang="en-GB"/>
          </a:p>
        </p:txBody>
      </p:sp>
      <p:sp>
        <p:nvSpPr>
          <p:cNvPr id="8" name="Footer Placeholder 7"/>
          <p:cNvSpPr>
            <a:spLocks noGrp="1"/>
          </p:cNvSpPr>
          <p:nvPr>
            <p:ph type="ftr" sz="quarter" idx="11"/>
          </p:nvPr>
        </p:nvSpPr>
        <p:spPr/>
        <p:txBody>
          <a:bodyPr/>
          <a:lstStyle/>
          <a:p>
            <a:r>
              <a:rPr lang="en-GB" smtClean="0"/>
              <a:t>APA 60% Design Review - Alan Grant</a:t>
            </a:r>
            <a:endParaRPr lang="en-GB"/>
          </a:p>
        </p:txBody>
      </p:sp>
      <p:sp>
        <p:nvSpPr>
          <p:cNvPr id="9" name="Slide Number Placeholder 8"/>
          <p:cNvSpPr>
            <a:spLocks noGrp="1"/>
          </p:cNvSpPr>
          <p:nvPr>
            <p:ph type="sldNum" sz="quarter" idx="12"/>
          </p:nvPr>
        </p:nvSpPr>
        <p:spPr/>
        <p:txBody>
          <a:bodyPr/>
          <a:lstStyle/>
          <a:p>
            <a:fld id="{9ADF741F-20DA-43EB-9998-E708704283B4}" type="slidenum">
              <a:rPr lang="en-GB" smtClean="0"/>
              <a:t>‹#›</a:t>
            </a:fld>
            <a:endParaRPr lang="en-GB"/>
          </a:p>
        </p:txBody>
      </p:sp>
    </p:spTree>
    <p:extLst>
      <p:ext uri="{BB962C8B-B14F-4D97-AF65-F5344CB8AC3E}">
        <p14:creationId xmlns:p14="http://schemas.microsoft.com/office/powerpoint/2010/main" val="3563682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27/3/2019</a:t>
            </a:r>
            <a:endParaRPr lang="en-GB"/>
          </a:p>
        </p:txBody>
      </p:sp>
      <p:sp>
        <p:nvSpPr>
          <p:cNvPr id="4" name="Footer Placeholder 3"/>
          <p:cNvSpPr>
            <a:spLocks noGrp="1"/>
          </p:cNvSpPr>
          <p:nvPr>
            <p:ph type="ftr" sz="quarter" idx="11"/>
          </p:nvPr>
        </p:nvSpPr>
        <p:spPr/>
        <p:txBody>
          <a:bodyPr/>
          <a:lstStyle/>
          <a:p>
            <a:r>
              <a:rPr lang="en-GB" smtClean="0"/>
              <a:t>APA 60% Design Review - Alan Grant</a:t>
            </a:r>
            <a:endParaRPr lang="en-GB"/>
          </a:p>
        </p:txBody>
      </p:sp>
      <p:sp>
        <p:nvSpPr>
          <p:cNvPr id="5" name="Slide Number Placeholder 4"/>
          <p:cNvSpPr>
            <a:spLocks noGrp="1"/>
          </p:cNvSpPr>
          <p:nvPr>
            <p:ph type="sldNum" sz="quarter" idx="12"/>
          </p:nvPr>
        </p:nvSpPr>
        <p:spPr>
          <a:xfrm>
            <a:off x="77561" y="6356350"/>
            <a:ext cx="416378" cy="365125"/>
          </a:xfrm>
        </p:spPr>
        <p:txBody>
          <a:bodyPr/>
          <a:lstStyle/>
          <a:p>
            <a:fld id="{9ADF741F-20DA-43EB-9998-E708704283B4}" type="slidenum">
              <a:rPr lang="en-GB" smtClean="0"/>
              <a:t>‹#›</a:t>
            </a:fld>
            <a:endParaRPr lang="en-GB"/>
          </a:p>
        </p:txBody>
      </p:sp>
      <p:sp>
        <p:nvSpPr>
          <p:cNvPr id="6" name="Rectangle 2"/>
          <p:cNvSpPr>
            <a:spLocks noGrp="1" noChangeArrowheads="1"/>
          </p:cNvSpPr>
          <p:nvPr>
            <p:ph type="title"/>
          </p:nvPr>
        </p:nvSpPr>
        <p:spPr bwMode="auto">
          <a:xfrm>
            <a:off x="0" y="33337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b="1">
                <a:solidFill>
                  <a:schemeClr val="accent6">
                    <a:lumMod val="75000"/>
                  </a:schemeClr>
                </a:solidFill>
                <a:latin typeface="Arial" panose="020B0604020202020204" pitchFamily="34" charset="0"/>
                <a:cs typeface="Arial" panose="020B0604020202020204" pitchFamily="34" charset="0"/>
              </a:defRPr>
            </a:lvl1pPr>
          </a:lstStyle>
          <a:p>
            <a:pPr lvl="0"/>
            <a:r>
              <a:rPr lang="en-GB" altLang="en-US" dirty="0" smtClean="0"/>
              <a:t>Click to edit Master title style</a:t>
            </a:r>
          </a:p>
        </p:txBody>
      </p:sp>
    </p:spTree>
    <p:extLst>
      <p:ext uri="{BB962C8B-B14F-4D97-AF65-F5344CB8AC3E}">
        <p14:creationId xmlns:p14="http://schemas.microsoft.com/office/powerpoint/2010/main" val="4027474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l="-2" r="64189"/>
          <a:stretch>
            <a:fillRect/>
          </a:stretch>
        </p:blipFill>
        <p:spPr bwMode="auto">
          <a:xfrm>
            <a:off x="1215502" y="5543550"/>
            <a:ext cx="800576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27/3/2019</a:t>
            </a:r>
            <a:endParaRPr lang="en-GB"/>
          </a:p>
        </p:txBody>
      </p:sp>
      <p:sp>
        <p:nvSpPr>
          <p:cNvPr id="3" name="Footer Placeholder 2"/>
          <p:cNvSpPr>
            <a:spLocks noGrp="1"/>
          </p:cNvSpPr>
          <p:nvPr>
            <p:ph type="ftr" sz="quarter" idx="11"/>
          </p:nvPr>
        </p:nvSpPr>
        <p:spPr/>
        <p:txBody>
          <a:bodyPr/>
          <a:lstStyle/>
          <a:p>
            <a:r>
              <a:rPr lang="en-GB" smtClean="0"/>
              <a:t>APA 60% Design Review - Alan Grant</a:t>
            </a:r>
            <a:endParaRPr lang="en-GB"/>
          </a:p>
        </p:txBody>
      </p:sp>
      <p:sp>
        <p:nvSpPr>
          <p:cNvPr id="4" name="Slide Number Placeholder 3"/>
          <p:cNvSpPr>
            <a:spLocks noGrp="1"/>
          </p:cNvSpPr>
          <p:nvPr>
            <p:ph type="sldNum" sz="quarter" idx="12"/>
          </p:nvPr>
        </p:nvSpPr>
        <p:spPr>
          <a:xfrm>
            <a:off x="0" y="6356350"/>
            <a:ext cx="406331" cy="365125"/>
          </a:xfrm>
        </p:spPr>
        <p:txBody>
          <a:bodyPr/>
          <a:lstStyle/>
          <a:p>
            <a:fld id="{9ADF741F-20DA-43EB-9998-E708704283B4}" type="slidenum">
              <a:rPr lang="en-GB" smtClean="0"/>
              <a:t>‹#›</a:t>
            </a:fld>
            <a:endParaRPr lang="en-GB"/>
          </a:p>
        </p:txBody>
      </p:sp>
    </p:spTree>
    <p:extLst>
      <p:ext uri="{BB962C8B-B14F-4D97-AF65-F5344CB8AC3E}">
        <p14:creationId xmlns:p14="http://schemas.microsoft.com/office/powerpoint/2010/main" val="3115246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normAutofit/>
          </a:bodyPr>
          <a:lstStyle>
            <a:lvl1pPr>
              <a:defRPr sz="2800" b="1">
                <a:solidFill>
                  <a:srgbClr val="58928C"/>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Edit Master text styles</a:t>
            </a:r>
          </a:p>
        </p:txBody>
      </p:sp>
      <p:sp>
        <p:nvSpPr>
          <p:cNvPr id="5" name="Date Placeholder 4"/>
          <p:cNvSpPr>
            <a:spLocks noGrp="1"/>
          </p:cNvSpPr>
          <p:nvPr>
            <p:ph type="dt" sz="half" idx="10"/>
          </p:nvPr>
        </p:nvSpPr>
        <p:spPr/>
        <p:txBody>
          <a:bodyPr/>
          <a:lstStyle/>
          <a:p>
            <a:r>
              <a:rPr lang="en-US" smtClean="0"/>
              <a:t>27/3/2019</a:t>
            </a:r>
            <a:endParaRPr lang="en-GB"/>
          </a:p>
        </p:txBody>
      </p:sp>
      <p:sp>
        <p:nvSpPr>
          <p:cNvPr id="6" name="Footer Placeholder 5"/>
          <p:cNvSpPr>
            <a:spLocks noGrp="1"/>
          </p:cNvSpPr>
          <p:nvPr>
            <p:ph type="ftr" sz="quarter" idx="11"/>
          </p:nvPr>
        </p:nvSpPr>
        <p:spPr/>
        <p:txBody>
          <a:bodyPr/>
          <a:lstStyle/>
          <a:p>
            <a:r>
              <a:rPr lang="en-GB" smtClean="0"/>
              <a:t>APA 60% Design Review - Alan Grant</a:t>
            </a:r>
            <a:endParaRPr lang="en-GB"/>
          </a:p>
        </p:txBody>
      </p:sp>
      <p:sp>
        <p:nvSpPr>
          <p:cNvPr id="7" name="Slide Number Placeholder 6"/>
          <p:cNvSpPr>
            <a:spLocks noGrp="1"/>
          </p:cNvSpPr>
          <p:nvPr>
            <p:ph type="sldNum" sz="quarter" idx="12"/>
          </p:nvPr>
        </p:nvSpPr>
        <p:spPr>
          <a:xfrm>
            <a:off x="62488" y="6356350"/>
            <a:ext cx="446524" cy="365125"/>
          </a:xfrm>
        </p:spPr>
        <p:txBody>
          <a:bodyPr/>
          <a:lstStyle/>
          <a:p>
            <a:fld id="{9ADF741F-20DA-43EB-9998-E708704283B4}" type="slidenum">
              <a:rPr lang="en-GB" smtClean="0"/>
              <a:t>‹#›</a:t>
            </a:fld>
            <a:endParaRPr lang="en-GB"/>
          </a:p>
        </p:txBody>
      </p:sp>
      <p:pic>
        <p:nvPicPr>
          <p:cNvPr id="8"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l="-2" r="64189"/>
          <a:stretch>
            <a:fillRect/>
          </a:stretch>
        </p:blipFill>
        <p:spPr bwMode="auto">
          <a:xfrm>
            <a:off x="1225550" y="5570538"/>
            <a:ext cx="800576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3186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27/3/2019</a:t>
            </a:r>
            <a:endParaRPr lang="en-GB"/>
          </a:p>
        </p:txBody>
      </p:sp>
      <p:sp>
        <p:nvSpPr>
          <p:cNvPr id="6" name="Footer Placeholder 5"/>
          <p:cNvSpPr>
            <a:spLocks noGrp="1"/>
          </p:cNvSpPr>
          <p:nvPr>
            <p:ph type="ftr" sz="quarter" idx="11"/>
          </p:nvPr>
        </p:nvSpPr>
        <p:spPr/>
        <p:txBody>
          <a:bodyPr/>
          <a:lstStyle/>
          <a:p>
            <a:r>
              <a:rPr lang="en-GB" smtClean="0"/>
              <a:t>APA 60% Design Review - Alan Grant</a:t>
            </a:r>
            <a:endParaRPr lang="en-GB"/>
          </a:p>
        </p:txBody>
      </p:sp>
      <p:sp>
        <p:nvSpPr>
          <p:cNvPr id="7" name="Slide Number Placeholder 6"/>
          <p:cNvSpPr>
            <a:spLocks noGrp="1"/>
          </p:cNvSpPr>
          <p:nvPr>
            <p:ph type="sldNum" sz="quarter" idx="12"/>
          </p:nvPr>
        </p:nvSpPr>
        <p:spPr/>
        <p:txBody>
          <a:bodyPr/>
          <a:lstStyle/>
          <a:p>
            <a:fld id="{9ADF741F-20DA-43EB-9998-E708704283B4}" type="slidenum">
              <a:rPr lang="en-GB" smtClean="0"/>
              <a:t>‹#›</a:t>
            </a:fld>
            <a:endParaRPr lang="en-GB"/>
          </a:p>
        </p:txBody>
      </p:sp>
    </p:spTree>
    <p:extLst>
      <p:ext uri="{BB962C8B-B14F-4D97-AF65-F5344CB8AC3E}">
        <p14:creationId xmlns:p14="http://schemas.microsoft.com/office/powerpoint/2010/main" val="2186275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4.png"/><Relationship Id="rId4" Type="http://schemas.openxmlformats.org/officeDocument/2006/relationships/slideLayout" Target="../slideLayouts/slideLayout15.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27/3/2019</a:t>
            </a:r>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APA 60% Design Review - Alan Grant</a:t>
            </a:r>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DF741F-20DA-43EB-9998-E708704283B4}" type="slidenum">
              <a:rPr lang="en-GB" smtClean="0"/>
              <a:t>‹#›</a:t>
            </a:fld>
            <a:endParaRPr lang="en-GB"/>
          </a:p>
        </p:txBody>
      </p:sp>
    </p:spTree>
    <p:extLst>
      <p:ext uri="{BB962C8B-B14F-4D97-AF65-F5344CB8AC3E}">
        <p14:creationId xmlns:p14="http://schemas.microsoft.com/office/powerpoint/2010/main" val="1396087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smtClean="0">
                <a:latin typeface="Helvetica"/>
                <a:cs typeface="Helvetica"/>
              </a:rPr>
              <a:t>27/3/2019</a:t>
            </a:r>
            <a:endParaRPr lang="en-US" dirty="0">
              <a:latin typeface="Helvetica"/>
              <a:cs typeface="Helvetica"/>
            </a:endParaRPr>
          </a:p>
        </p:txBody>
      </p:sp>
      <p:sp>
        <p:nvSpPr>
          <p:cNvPr id="5" name="Footer Placeholder 4"/>
          <p:cNvSpPr>
            <a:spLocks noGrp="1"/>
          </p:cNvSpPr>
          <p:nvPr>
            <p:ph type="ftr" sz="quarter" idx="3"/>
          </p:nvPr>
        </p:nvSpPr>
        <p:spPr>
          <a:xfrm>
            <a:off x="1877785" y="6549548"/>
            <a:ext cx="4892514" cy="170720"/>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GB" smtClean="0"/>
              <a:t>APA 60% Design Review - Alan Grant</a:t>
            </a:r>
            <a:endParaRPr lang="en-GB" dirty="0"/>
          </a:p>
        </p:txBody>
      </p:sp>
      <p:sp>
        <p:nvSpPr>
          <p:cNvPr id="6"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cxnSp>
        <p:nvCxnSpPr>
          <p:cNvPr id="7" name="Straight Connector 6"/>
          <p:cNvCxnSpPr/>
          <p:nvPr/>
        </p:nvCxnSpPr>
        <p:spPr>
          <a:xfrm>
            <a:off x="457200" y="6357635"/>
            <a:ext cx="82296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rotWithShape="1">
          <a:blip r:embed="rId9" cstate="print">
            <a:extLst>
              <a:ext uri="{28A0092B-C50C-407E-A947-70E740481C1C}">
                <a14:useLocalDpi xmlns:a14="http://schemas.microsoft.com/office/drawing/2010/main"/>
              </a:ext>
            </a:extLst>
          </a:blip>
          <a:srcRect/>
          <a:stretch/>
        </p:blipFill>
        <p:spPr>
          <a:xfrm>
            <a:off x="8131175" y="6489520"/>
            <a:ext cx="561974" cy="237098"/>
          </a:xfrm>
          <a:prstGeom prst="rect">
            <a:avLst/>
          </a:prstGeom>
        </p:spPr>
      </p:pic>
      <p:pic>
        <p:nvPicPr>
          <p:cNvPr id="2" name="Picture 1">
            <a:extLst>
              <a:ext uri="{FF2B5EF4-FFF2-40B4-BE49-F238E27FC236}">
                <a16:creationId xmlns:a16="http://schemas.microsoft.com/office/drawing/2014/main" id="{7EC6923B-C83F-48D9-82AF-93E2AEBD7E85}"/>
              </a:ext>
            </a:extLst>
          </p:cNvPr>
          <p:cNvPicPr>
            <a:picLocks noChangeAspect="1"/>
          </p:cNvPicPr>
          <p:nvPr userDrawn="1"/>
        </p:nvPicPr>
        <p:blipFill>
          <a:blip r:embed="rId10"/>
          <a:stretch>
            <a:fillRect/>
          </a:stretch>
        </p:blipFill>
        <p:spPr>
          <a:xfrm>
            <a:off x="6858719" y="6488138"/>
            <a:ext cx="1120237" cy="238984"/>
          </a:xfrm>
          <a:prstGeom prst="rect">
            <a:avLst/>
          </a:prstGeom>
        </p:spPr>
      </p:pic>
    </p:spTree>
    <p:extLst>
      <p:ext uri="{BB962C8B-B14F-4D97-AF65-F5344CB8AC3E}">
        <p14:creationId xmlns:p14="http://schemas.microsoft.com/office/powerpoint/2010/main" val="21079241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hf hdr="0"/>
  <p:txStyles>
    <p:title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 Id="rId5" Type="http://schemas.openxmlformats.org/officeDocument/2006/relationships/image" Target="../media/image45.jpeg"/><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62613" y="4064262"/>
            <a:ext cx="6858000" cy="1655762"/>
          </a:xfrm>
        </p:spPr>
        <p:txBody>
          <a:bodyPr/>
          <a:lstStyle/>
          <a:p>
            <a:endParaRPr lang="en-GB" altLang="en-US" sz="2000" dirty="0" smtClean="0">
              <a:latin typeface="Arial" panose="020B0604020202020204" pitchFamily="34" charset="0"/>
              <a:cs typeface="Arial" panose="020B0604020202020204" pitchFamily="34" charset="0"/>
            </a:endParaRPr>
          </a:p>
          <a:p>
            <a:r>
              <a:rPr lang="en-GB" altLang="en-US" sz="2000" dirty="0" smtClean="0">
                <a:latin typeface="Arial" panose="020B0604020202020204" pitchFamily="34" charset="0"/>
                <a:cs typeface="Arial" panose="020B0604020202020204" pitchFamily="34" charset="0"/>
              </a:rPr>
              <a:t>APA 60% Review</a:t>
            </a:r>
          </a:p>
          <a:p>
            <a:r>
              <a:rPr lang="en-GB" altLang="en-US" sz="2000" dirty="0" smtClean="0">
                <a:latin typeface="Arial" panose="020B0604020202020204" pitchFamily="34" charset="0"/>
                <a:cs typeface="Arial" panose="020B0604020202020204" pitchFamily="34" charset="0"/>
              </a:rPr>
              <a:t>27th </a:t>
            </a:r>
            <a:r>
              <a:rPr lang="en-GB" altLang="en-US" sz="2000" dirty="0">
                <a:latin typeface="Arial" panose="020B0604020202020204" pitchFamily="34" charset="0"/>
                <a:cs typeface="Arial" panose="020B0604020202020204" pitchFamily="34" charset="0"/>
              </a:rPr>
              <a:t>March 2019</a:t>
            </a:r>
          </a:p>
          <a:p>
            <a:endParaRPr lang="en-GB" altLang="en-US" sz="2000" dirty="0">
              <a:latin typeface="Arial" panose="020B0604020202020204" pitchFamily="34" charset="0"/>
              <a:cs typeface="Arial" panose="020B0604020202020204" pitchFamily="34" charset="0"/>
            </a:endParaRPr>
          </a:p>
          <a:p>
            <a:endParaRPr lang="en-GB" dirty="0"/>
          </a:p>
        </p:txBody>
      </p:sp>
      <p:pic>
        <p:nvPicPr>
          <p:cNvPr id="4" name="Picture 19"/>
          <p:cNvPicPr>
            <a:picLocks noChangeAspect="1" noChangeArrowheads="1"/>
          </p:cNvPicPr>
          <p:nvPr/>
        </p:nvPicPr>
        <p:blipFill>
          <a:blip r:embed="rId2">
            <a:extLst>
              <a:ext uri="{28A0092B-C50C-407E-A947-70E740481C1C}">
                <a14:useLocalDpi xmlns:a14="http://schemas.microsoft.com/office/drawing/2010/main" val="0"/>
              </a:ext>
            </a:extLst>
          </a:blip>
          <a:srcRect t="46489" r="51477" b="36159"/>
          <a:stretch>
            <a:fillRect/>
          </a:stretch>
        </p:blipFill>
        <p:spPr bwMode="auto">
          <a:xfrm>
            <a:off x="-36513" y="-96838"/>
            <a:ext cx="9242426"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542611" y="2275952"/>
            <a:ext cx="8159262" cy="144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US" sz="4400" b="1" dirty="0" smtClean="0">
                <a:solidFill>
                  <a:schemeClr val="accent6">
                    <a:lumMod val="75000"/>
                  </a:schemeClr>
                </a:solidFill>
                <a:latin typeface="Arial" panose="020B0604020202020204" pitchFamily="34" charset="0"/>
                <a:cs typeface="Arial" panose="020B0604020202020204" pitchFamily="34" charset="0"/>
              </a:rPr>
              <a:t>APA Manufacturing Procedures</a:t>
            </a:r>
            <a:endParaRPr lang="en-GB" altLang="en-US" sz="4400" b="1" dirty="0" smtClean="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68947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27/3/2019</a:t>
            </a:r>
            <a:endParaRPr lang="en-GB" dirty="0"/>
          </a:p>
        </p:txBody>
      </p:sp>
      <p:sp>
        <p:nvSpPr>
          <p:cNvPr id="4" name="Footer Placeholder 3"/>
          <p:cNvSpPr>
            <a:spLocks noGrp="1"/>
          </p:cNvSpPr>
          <p:nvPr>
            <p:ph type="ftr" sz="quarter" idx="11"/>
          </p:nvPr>
        </p:nvSpPr>
        <p:spPr/>
        <p:txBody>
          <a:bodyPr/>
          <a:lstStyle/>
          <a:p>
            <a:r>
              <a:rPr lang="en-GB" smtClean="0"/>
              <a:t>APA 60% Design Review - Alan Grant</a:t>
            </a:r>
            <a:endParaRPr lang="en-GB" dirty="0"/>
          </a:p>
        </p:txBody>
      </p:sp>
      <p:sp>
        <p:nvSpPr>
          <p:cNvPr id="5" name="Slide Number Placeholder 4"/>
          <p:cNvSpPr>
            <a:spLocks noGrp="1"/>
          </p:cNvSpPr>
          <p:nvPr>
            <p:ph type="sldNum" sz="quarter" idx="12"/>
          </p:nvPr>
        </p:nvSpPr>
        <p:spPr/>
        <p:txBody>
          <a:bodyPr/>
          <a:lstStyle/>
          <a:p>
            <a:fld id="{9ADF741F-20DA-43EB-9998-E708704283B4}" type="slidenum">
              <a:rPr lang="en-GB" smtClean="0"/>
              <a:t>10</a:t>
            </a:fld>
            <a:endParaRPr lang="en-GB"/>
          </a:p>
        </p:txBody>
      </p:sp>
      <p:sp>
        <p:nvSpPr>
          <p:cNvPr id="6" name="Title 5"/>
          <p:cNvSpPr>
            <a:spLocks noGrp="1"/>
          </p:cNvSpPr>
          <p:nvPr>
            <p:ph type="title"/>
          </p:nvPr>
        </p:nvSpPr>
        <p:spPr>
          <a:xfrm>
            <a:off x="0" y="617"/>
            <a:ext cx="9144000" cy="1143000"/>
          </a:xfrm>
        </p:spPr>
        <p:txBody>
          <a:bodyPr>
            <a:normAutofit/>
          </a:bodyPr>
          <a:lstStyle/>
          <a:p>
            <a:pPr algn="l"/>
            <a:r>
              <a:rPr lang="en-US" sz="3600" dirty="0">
                <a:solidFill>
                  <a:schemeClr val="tx1"/>
                </a:solidFill>
              </a:rPr>
              <a:t>For Installation of Mesh on APA Frame:</a:t>
            </a:r>
            <a:endParaRPr lang="en-GB" sz="3600" dirty="0"/>
          </a:p>
        </p:txBody>
      </p:sp>
      <p:sp>
        <p:nvSpPr>
          <p:cNvPr id="7" name="TextBox 6"/>
          <p:cNvSpPr txBox="1"/>
          <p:nvPr/>
        </p:nvSpPr>
        <p:spPr>
          <a:xfrm>
            <a:off x="28052" y="768230"/>
            <a:ext cx="3233706" cy="369332"/>
          </a:xfrm>
          <a:prstGeom prst="rect">
            <a:avLst/>
          </a:prstGeom>
          <a:noFill/>
        </p:spPr>
        <p:txBody>
          <a:bodyPr wrap="none" rtlCol="0">
            <a:spAutoFit/>
          </a:bodyPr>
          <a:lstStyle/>
          <a:p>
            <a:r>
              <a:rPr lang="en-US" b="1" dirty="0">
                <a:solidFill>
                  <a:schemeClr val="accent3">
                    <a:lumMod val="50000"/>
                  </a:schemeClr>
                </a:solidFill>
              </a:rPr>
              <a:t>Procedure </a:t>
            </a:r>
            <a:r>
              <a:rPr lang="en-US" b="1" dirty="0" smtClean="0">
                <a:solidFill>
                  <a:schemeClr val="accent3">
                    <a:lumMod val="50000"/>
                  </a:schemeClr>
                </a:solidFill>
              </a:rPr>
              <a:t>(New to DUNE APA’s)</a:t>
            </a:r>
            <a:endParaRPr lang="en-US" b="1" dirty="0">
              <a:solidFill>
                <a:schemeClr val="accent3">
                  <a:lumMod val="50000"/>
                </a:schemeClr>
              </a:solidFill>
            </a:endParaRPr>
          </a:p>
        </p:txBody>
      </p:sp>
      <p:sp>
        <p:nvSpPr>
          <p:cNvPr id="8" name="TextBox 7"/>
          <p:cNvSpPr txBox="1"/>
          <p:nvPr/>
        </p:nvSpPr>
        <p:spPr>
          <a:xfrm>
            <a:off x="236137" y="1234250"/>
            <a:ext cx="8671726" cy="4801314"/>
          </a:xfrm>
          <a:prstGeom prst="rect">
            <a:avLst/>
          </a:prstGeom>
          <a:noFill/>
        </p:spPr>
        <p:txBody>
          <a:bodyPr wrap="square" rtlCol="0">
            <a:spAutoFit/>
          </a:bodyPr>
          <a:lstStyle/>
          <a:p>
            <a:pPr marL="285750" indent="-285750">
              <a:buFont typeface="Arial" panose="020B0604020202020204" pitchFamily="34" charset="0"/>
              <a:buChar char="•"/>
            </a:pPr>
            <a:r>
              <a:rPr lang="en-GB" dirty="0"/>
              <a:t>APA frame vertical in process </a:t>
            </a:r>
            <a:r>
              <a:rPr lang="en-GB" dirty="0" smtClean="0"/>
              <a:t>cart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Two people handle mesh panel and offer up to correct aperture (corner head, corner foot or middle) on APA frame</a:t>
            </a:r>
            <a:r>
              <a:rPr lang="en-GB" dirty="0" smtClean="0"/>
              <a: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Insert M4 screws (6 off) through mesh panel to retainer clip and mounting bracket on frame</a:t>
            </a:r>
            <a:r>
              <a:rPr lang="en-GB" dirty="0" smtClean="0"/>
              <a: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Repeat for all lower level mesh panels side A and B. (5 off each side</a:t>
            </a:r>
            <a:r>
              <a:rPr lang="en-GB" dirty="0" smtClean="0"/>
              <a:t>)</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a:t>Rotate APA through 180 degrees in process cart</a:t>
            </a:r>
            <a:r>
              <a:rPr lang="en-GB" dirty="0" smtClean="0"/>
              <a:t>.</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a:t>Repeat mesh panel installation process as described above for remaining 5 off panels each </a:t>
            </a:r>
            <a:r>
              <a:rPr lang="en-GB" dirty="0" smtClean="0"/>
              <a:t>side</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dirty="0" smtClean="0"/>
              <a:t>Mesh panel installation takes place after comb base installation.</a:t>
            </a:r>
            <a:endParaRPr lang="en-GB" dirty="0"/>
          </a:p>
          <a:p>
            <a:endParaRPr lang="en-GB" dirty="0"/>
          </a:p>
        </p:txBody>
      </p:sp>
    </p:spTree>
    <p:extLst>
      <p:ext uri="{BB962C8B-B14F-4D97-AF65-F5344CB8AC3E}">
        <p14:creationId xmlns:p14="http://schemas.microsoft.com/office/powerpoint/2010/main" val="19890361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27/3/2019</a:t>
            </a:r>
            <a:endParaRPr lang="en-GB" dirty="0"/>
          </a:p>
        </p:txBody>
      </p:sp>
      <p:sp>
        <p:nvSpPr>
          <p:cNvPr id="5" name="Footer Placeholder 4"/>
          <p:cNvSpPr>
            <a:spLocks noGrp="1"/>
          </p:cNvSpPr>
          <p:nvPr>
            <p:ph type="ftr" sz="quarter" idx="11"/>
          </p:nvPr>
        </p:nvSpPr>
        <p:spPr/>
        <p:txBody>
          <a:bodyPr/>
          <a:lstStyle/>
          <a:p>
            <a:r>
              <a:rPr lang="en-GB" smtClean="0"/>
              <a:t>APA 60% Design Review - Alan Grant</a:t>
            </a:r>
            <a:endParaRPr lang="en-GB"/>
          </a:p>
        </p:txBody>
      </p:sp>
      <p:sp>
        <p:nvSpPr>
          <p:cNvPr id="6" name="Slide Number Placeholder 5"/>
          <p:cNvSpPr>
            <a:spLocks noGrp="1"/>
          </p:cNvSpPr>
          <p:nvPr>
            <p:ph type="sldNum" sz="quarter" idx="12"/>
          </p:nvPr>
        </p:nvSpPr>
        <p:spPr/>
        <p:txBody>
          <a:bodyPr/>
          <a:lstStyle/>
          <a:p>
            <a:fld id="{9ADF741F-20DA-43EB-9998-E708704283B4}" type="slidenum">
              <a:rPr lang="en-GB" smtClean="0"/>
              <a:t>11</a:t>
            </a:fld>
            <a:endParaRPr lang="en-GB"/>
          </a:p>
        </p:txBody>
      </p:sp>
      <p:pic>
        <p:nvPicPr>
          <p:cNvPr id="10" name="Content Placeholder 9"/>
          <p:cNvPicPr>
            <a:picLocks noGrp="1" noChangeAspect="1"/>
          </p:cNvPicPr>
          <p:nvPr>
            <p:ph sz="half" idx="2"/>
          </p:nvPr>
        </p:nvPicPr>
        <p:blipFill>
          <a:blip r:embed="rId2"/>
          <a:stretch>
            <a:fillRect/>
          </a:stretch>
        </p:blipFill>
        <p:spPr>
          <a:xfrm>
            <a:off x="4173907" y="1576026"/>
            <a:ext cx="4955434" cy="3339199"/>
          </a:xfrm>
          <a:prstGeom prst="rect">
            <a:avLst/>
          </a:prstGeom>
        </p:spPr>
      </p:pic>
      <p:pic>
        <p:nvPicPr>
          <p:cNvPr id="11"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5178" y="1576026"/>
            <a:ext cx="4267524" cy="3339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3"/>
          <p:cNvSpPr txBox="1">
            <a:spLocks noChangeArrowheads="1"/>
          </p:cNvSpPr>
          <p:nvPr/>
        </p:nvSpPr>
        <p:spPr bwMode="auto">
          <a:xfrm>
            <a:off x="258185" y="506377"/>
            <a:ext cx="1584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sz="1600"/>
              <a:t>M4 ‘U’ Nut to allow float.</a:t>
            </a:r>
          </a:p>
        </p:txBody>
      </p:sp>
      <p:cxnSp>
        <p:nvCxnSpPr>
          <p:cNvPr id="13" name="Straight Arrow Connector 12"/>
          <p:cNvCxnSpPr>
            <a:stCxn id="12" idx="2"/>
          </p:cNvCxnSpPr>
          <p:nvPr/>
        </p:nvCxnSpPr>
        <p:spPr>
          <a:xfrm>
            <a:off x="1050348" y="1090577"/>
            <a:ext cx="477116" cy="176692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
          <p:cNvSpPr txBox="1">
            <a:spLocks noChangeArrowheads="1"/>
          </p:cNvSpPr>
          <p:nvPr/>
        </p:nvSpPr>
        <p:spPr bwMode="auto">
          <a:xfrm>
            <a:off x="1908175" y="119949"/>
            <a:ext cx="26638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sz="1600" dirty="0"/>
              <a:t>Fixing brackets (6 per frame) require two M4 tapped holes each in the APA frame.</a:t>
            </a:r>
          </a:p>
        </p:txBody>
      </p:sp>
      <p:cxnSp>
        <p:nvCxnSpPr>
          <p:cNvPr id="16" name="Straight Arrow Connector 15"/>
          <p:cNvCxnSpPr>
            <a:stCxn id="15" idx="2"/>
          </p:cNvCxnSpPr>
          <p:nvPr/>
        </p:nvCxnSpPr>
        <p:spPr>
          <a:xfrm flipH="1">
            <a:off x="2276331" y="951799"/>
            <a:ext cx="963757" cy="235100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2"/>
          <p:cNvSpPr txBox="1">
            <a:spLocks noChangeArrowheads="1"/>
          </p:cNvSpPr>
          <p:nvPr/>
        </p:nvSpPr>
        <p:spPr bwMode="auto">
          <a:xfrm>
            <a:off x="5016934" y="506377"/>
            <a:ext cx="1727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sz="1600" dirty="0" smtClean="0"/>
              <a:t>Mesh frame </a:t>
            </a:r>
            <a:r>
              <a:rPr lang="en-GB" altLang="en-US" sz="1600" dirty="0"/>
              <a:t>profile 10 x 20 x 1.5 </a:t>
            </a:r>
          </a:p>
        </p:txBody>
      </p:sp>
      <p:cxnSp>
        <p:nvCxnSpPr>
          <p:cNvPr id="20" name="Straight Arrow Connector 19"/>
          <p:cNvCxnSpPr>
            <a:stCxn id="19" idx="1"/>
          </p:cNvCxnSpPr>
          <p:nvPr/>
        </p:nvCxnSpPr>
        <p:spPr>
          <a:xfrm flipH="1">
            <a:off x="4080525" y="921876"/>
            <a:ext cx="936409" cy="76145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
          <p:cNvSpPr txBox="1">
            <a:spLocks noChangeArrowheads="1"/>
          </p:cNvSpPr>
          <p:nvPr/>
        </p:nvSpPr>
        <p:spPr bwMode="auto">
          <a:xfrm>
            <a:off x="3065318" y="5280245"/>
            <a:ext cx="172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GB" altLang="en-US" sz="1600" dirty="0" smtClean="0"/>
              <a:t>Clearance for M4 cap head screw </a:t>
            </a:r>
            <a:endParaRPr lang="en-GB" altLang="en-US" sz="1600" dirty="0"/>
          </a:p>
        </p:txBody>
      </p:sp>
      <p:cxnSp>
        <p:nvCxnSpPr>
          <p:cNvPr id="24" name="Straight Arrow Connector 23"/>
          <p:cNvCxnSpPr>
            <a:stCxn id="23" idx="0"/>
          </p:cNvCxnSpPr>
          <p:nvPr/>
        </p:nvCxnSpPr>
        <p:spPr>
          <a:xfrm flipH="1" flipV="1">
            <a:off x="3491345" y="3616036"/>
            <a:ext cx="437573" cy="166420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87213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778571" y="503165"/>
            <a:ext cx="3732831" cy="2488554"/>
          </a:xfrm>
        </p:spPr>
      </p:pic>
      <p:sp>
        <p:nvSpPr>
          <p:cNvPr id="4" name="Date Placeholder 3"/>
          <p:cNvSpPr>
            <a:spLocks noGrp="1"/>
          </p:cNvSpPr>
          <p:nvPr>
            <p:ph type="dt" sz="half" idx="10"/>
          </p:nvPr>
        </p:nvSpPr>
        <p:spPr/>
        <p:txBody>
          <a:bodyPr/>
          <a:lstStyle/>
          <a:p>
            <a:r>
              <a:rPr lang="en-US" smtClean="0"/>
              <a:t>27/3/2019</a:t>
            </a:r>
            <a:endParaRPr lang="en-GB" dirty="0"/>
          </a:p>
        </p:txBody>
      </p:sp>
      <p:sp>
        <p:nvSpPr>
          <p:cNvPr id="5" name="Footer Placeholder 4"/>
          <p:cNvSpPr>
            <a:spLocks noGrp="1"/>
          </p:cNvSpPr>
          <p:nvPr>
            <p:ph type="ftr" sz="quarter" idx="11"/>
          </p:nvPr>
        </p:nvSpPr>
        <p:spPr/>
        <p:txBody>
          <a:bodyPr/>
          <a:lstStyle/>
          <a:p>
            <a:r>
              <a:rPr lang="en-GB" smtClean="0"/>
              <a:t>APA 60% Design Review - Alan Grant</a:t>
            </a:r>
            <a:endParaRPr lang="en-GB"/>
          </a:p>
        </p:txBody>
      </p:sp>
      <p:sp>
        <p:nvSpPr>
          <p:cNvPr id="6" name="Slide Number Placeholder 5"/>
          <p:cNvSpPr>
            <a:spLocks noGrp="1"/>
          </p:cNvSpPr>
          <p:nvPr>
            <p:ph type="sldNum" sz="quarter" idx="12"/>
          </p:nvPr>
        </p:nvSpPr>
        <p:spPr/>
        <p:txBody>
          <a:bodyPr/>
          <a:lstStyle/>
          <a:p>
            <a:fld id="{9ADF741F-20DA-43EB-9998-E708704283B4}" type="slidenum">
              <a:rPr lang="en-GB" smtClean="0"/>
              <a:t>12</a:t>
            </a:fld>
            <a:endParaRPr lang="en-GB"/>
          </a:p>
        </p:txBody>
      </p:sp>
      <p:sp>
        <p:nvSpPr>
          <p:cNvPr id="7" name="Title 6"/>
          <p:cNvSpPr>
            <a:spLocks noGrp="1"/>
          </p:cNvSpPr>
          <p:nvPr>
            <p:ph type="title"/>
          </p:nvPr>
        </p:nvSpPr>
        <p:spPr>
          <a:xfrm>
            <a:off x="0" y="7721"/>
            <a:ext cx="9279082" cy="672090"/>
          </a:xfrm>
        </p:spPr>
        <p:txBody>
          <a:bodyPr>
            <a:normAutofit fontScale="90000"/>
          </a:bodyPr>
          <a:lstStyle/>
          <a:p>
            <a:r>
              <a:rPr lang="en-GB" sz="3600" dirty="0" smtClean="0"/>
              <a:t>Mesh Installation - </a:t>
            </a:r>
            <a:r>
              <a:rPr lang="en-GB" sz="3600" dirty="0" err="1" smtClean="0"/>
              <a:t>Superceded</a:t>
            </a:r>
            <a:r>
              <a:rPr lang="en-GB" sz="3600" dirty="0" smtClean="0"/>
              <a:t> Procedure</a:t>
            </a:r>
            <a:endParaRPr lang="en-GB" sz="3600"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904" y="503165"/>
            <a:ext cx="3705987" cy="2470658"/>
          </a:xfrm>
          <a:prstGeom prst="rect">
            <a:avLst/>
          </a:prstGeom>
        </p:spPr>
      </p:pic>
      <p:sp>
        <p:nvSpPr>
          <p:cNvPr id="19" name="TextBox 18"/>
          <p:cNvSpPr txBox="1"/>
          <p:nvPr/>
        </p:nvSpPr>
        <p:spPr>
          <a:xfrm>
            <a:off x="110674" y="2991719"/>
            <a:ext cx="8922651" cy="4247317"/>
          </a:xfrm>
          <a:prstGeom prst="rect">
            <a:avLst/>
          </a:prstGeom>
          <a:noFill/>
        </p:spPr>
        <p:txBody>
          <a:bodyPr wrap="square" rtlCol="0">
            <a:spAutoFit/>
          </a:bodyPr>
          <a:lstStyle/>
          <a:p>
            <a:pPr marL="285750" indent="-285750">
              <a:buFont typeface="Arial" panose="020B0604020202020204" pitchFamily="34" charset="0"/>
              <a:buChar char="•"/>
            </a:pPr>
            <a:r>
              <a:rPr lang="en-GB" dirty="0" smtClean="0"/>
              <a:t>Preparation of mesh</a:t>
            </a:r>
          </a:p>
          <a:p>
            <a:pPr marL="285750" indent="-285750">
              <a:buFont typeface="Arial" panose="020B0604020202020204" pitchFamily="34" charset="0"/>
              <a:buChar char="•"/>
            </a:pPr>
            <a:r>
              <a:rPr lang="en-GB" dirty="0" smtClean="0"/>
              <a:t>Preparation of APA frame in window</a:t>
            </a:r>
          </a:p>
          <a:p>
            <a:pPr marL="285750" indent="-285750">
              <a:buFont typeface="Arial" panose="020B0604020202020204" pitchFamily="34" charset="0"/>
              <a:buChar char="•"/>
            </a:pPr>
            <a:r>
              <a:rPr lang="en-GB" dirty="0" smtClean="0"/>
              <a:t>Mount Jigs to APA</a:t>
            </a:r>
          </a:p>
          <a:p>
            <a:pPr marL="285750" indent="-285750">
              <a:buFont typeface="Arial" panose="020B0604020202020204" pitchFamily="34" charset="0"/>
              <a:buChar char="•"/>
            </a:pPr>
            <a:r>
              <a:rPr lang="en-GB" dirty="0" smtClean="0"/>
              <a:t>Roll out mesh &amp; stretch to clamp areas and clamp mesh in place with clamp bars</a:t>
            </a:r>
          </a:p>
          <a:p>
            <a:pPr marL="285750" indent="-285750">
              <a:buFont typeface="Arial" panose="020B0604020202020204" pitchFamily="34" charset="0"/>
              <a:buChar char="•"/>
            </a:pPr>
            <a:r>
              <a:rPr lang="en-GB" dirty="0" smtClean="0"/>
              <a:t>Evaluate parallel relationship to frame</a:t>
            </a:r>
          </a:p>
          <a:p>
            <a:pPr marL="285750" indent="-285750">
              <a:buFont typeface="Arial" panose="020B0604020202020204" pitchFamily="34" charset="0"/>
              <a:buChar char="•"/>
            </a:pPr>
            <a:r>
              <a:rPr lang="en-GB" dirty="0" smtClean="0"/>
              <a:t>Adjust clamp bars to ensure uniform tension and check for ripples (work the mesh)</a:t>
            </a:r>
          </a:p>
          <a:p>
            <a:pPr marL="285750" indent="-285750">
              <a:buFont typeface="Arial" panose="020B0604020202020204" pitchFamily="34" charset="0"/>
              <a:buChar char="•"/>
            </a:pPr>
            <a:r>
              <a:rPr lang="en-GB" dirty="0" smtClean="0"/>
              <a:t>Fix masking tape around the frame</a:t>
            </a:r>
          </a:p>
          <a:p>
            <a:pPr marL="285750" indent="-285750">
              <a:buFont typeface="Arial" panose="020B0604020202020204" pitchFamily="34" charset="0"/>
              <a:buChar char="•"/>
            </a:pPr>
            <a:r>
              <a:rPr lang="en-GB" dirty="0" smtClean="0"/>
              <a:t>Apply </a:t>
            </a:r>
            <a:r>
              <a:rPr lang="en-US" dirty="0"/>
              <a:t>Scotch-Weld 2216 </a:t>
            </a:r>
            <a:r>
              <a:rPr lang="en-US" dirty="0" smtClean="0"/>
              <a:t>to mesh/APA frame</a:t>
            </a:r>
          </a:p>
          <a:p>
            <a:pPr marL="285750" indent="-285750">
              <a:buFont typeface="Arial" panose="020B0604020202020204" pitchFamily="34" charset="0"/>
              <a:buChar char="•"/>
            </a:pPr>
            <a:r>
              <a:rPr lang="en-US" dirty="0" smtClean="0"/>
              <a:t>Allow to cure - 8hrs</a:t>
            </a:r>
          </a:p>
          <a:p>
            <a:pPr marL="285750" indent="-285750">
              <a:buFont typeface="Arial" panose="020B0604020202020204" pitchFamily="34" charset="0"/>
              <a:buChar char="•"/>
            </a:pPr>
            <a:r>
              <a:rPr lang="en-US" dirty="0" smtClean="0"/>
              <a:t>Remove masking tape, jigs</a:t>
            </a:r>
          </a:p>
          <a:p>
            <a:pPr marL="285750" indent="-285750">
              <a:buFont typeface="Arial" panose="020B0604020202020204" pitchFamily="34" charset="0"/>
              <a:buChar char="•"/>
            </a:pPr>
            <a:r>
              <a:rPr lang="en-US" dirty="0" smtClean="0"/>
              <a:t>Trim mesh with knife being careful to leave no spikes</a:t>
            </a:r>
          </a:p>
          <a:p>
            <a:pPr marL="285750" indent="-285750">
              <a:buFont typeface="Arial" panose="020B0604020202020204" pitchFamily="34" charset="0"/>
              <a:buChar char="•"/>
            </a:pPr>
            <a:r>
              <a:rPr lang="en-US" dirty="0" smtClean="0"/>
              <a:t>Repeat for other 3 mesh strips</a:t>
            </a:r>
          </a:p>
          <a:p>
            <a:pPr marL="285750" indent="-285750">
              <a:buFont typeface="Arial" panose="020B0604020202020204" pitchFamily="34" charset="0"/>
              <a:buChar char="•"/>
            </a:pPr>
            <a:r>
              <a:rPr lang="en-US" dirty="0" smtClean="0"/>
              <a:t>Detailed Procedure in </a:t>
            </a:r>
            <a:r>
              <a:rPr lang="en-GB" kern="0" dirty="0"/>
              <a:t>8752 Doc</a:t>
            </a:r>
          </a:p>
          <a:p>
            <a:r>
              <a:rPr lang="en-US" dirty="0" smtClean="0"/>
              <a:t>   </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42039783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27/3/2019</a:t>
            </a:r>
            <a:endParaRPr lang="en-GB" dirty="0"/>
          </a:p>
        </p:txBody>
      </p:sp>
      <p:sp>
        <p:nvSpPr>
          <p:cNvPr id="5" name="Footer Placeholder 4"/>
          <p:cNvSpPr>
            <a:spLocks noGrp="1"/>
          </p:cNvSpPr>
          <p:nvPr>
            <p:ph type="ftr" sz="quarter" idx="11"/>
          </p:nvPr>
        </p:nvSpPr>
        <p:spPr/>
        <p:txBody>
          <a:bodyPr/>
          <a:lstStyle/>
          <a:p>
            <a:r>
              <a:rPr lang="en-GB" smtClean="0"/>
              <a:t>APA 60% Design Review - Alan Grant</a:t>
            </a:r>
            <a:endParaRPr lang="en-GB"/>
          </a:p>
        </p:txBody>
      </p:sp>
      <p:sp>
        <p:nvSpPr>
          <p:cNvPr id="6" name="Slide Number Placeholder 5"/>
          <p:cNvSpPr>
            <a:spLocks noGrp="1"/>
          </p:cNvSpPr>
          <p:nvPr>
            <p:ph type="sldNum" sz="quarter" idx="12"/>
          </p:nvPr>
        </p:nvSpPr>
        <p:spPr/>
        <p:txBody>
          <a:bodyPr/>
          <a:lstStyle/>
          <a:p>
            <a:fld id="{9ADF741F-20DA-43EB-9998-E708704283B4}" type="slidenum">
              <a:rPr lang="en-GB" smtClean="0"/>
              <a:t>13</a:t>
            </a:fld>
            <a:endParaRPr lang="en-GB"/>
          </a:p>
        </p:txBody>
      </p:sp>
      <p:pic>
        <p:nvPicPr>
          <p:cNvPr id="8" name="Content Placeholder 7"/>
          <p:cNvPicPr>
            <a:picLocks noGrp="1"/>
          </p:cNvPicPr>
          <p:nvPr>
            <p:ph sz="half" idx="2"/>
          </p:nvPr>
        </p:nvPicPr>
        <p:blipFill>
          <a:blip r:embed="rId2"/>
          <a:stretch>
            <a:fillRect/>
          </a:stretch>
        </p:blipFill>
        <p:spPr>
          <a:xfrm>
            <a:off x="5225142" y="542612"/>
            <a:ext cx="3641899" cy="2678208"/>
          </a:xfrm>
          <a:prstGeom prst="rect">
            <a:avLst/>
          </a:prstGeom>
        </p:spPr>
      </p:pic>
      <p:sp>
        <p:nvSpPr>
          <p:cNvPr id="9" name="Title 6"/>
          <p:cNvSpPr>
            <a:spLocks noGrp="1"/>
          </p:cNvSpPr>
          <p:nvPr>
            <p:ph type="title"/>
          </p:nvPr>
        </p:nvSpPr>
        <p:spPr>
          <a:xfrm>
            <a:off x="766815" y="0"/>
            <a:ext cx="7496070" cy="542611"/>
          </a:xfrm>
        </p:spPr>
        <p:txBody>
          <a:bodyPr>
            <a:normAutofit/>
          </a:bodyPr>
          <a:lstStyle/>
          <a:p>
            <a:r>
              <a:rPr lang="en-GB" sz="2800" dirty="0" smtClean="0"/>
              <a:t>Mesh Installation - </a:t>
            </a:r>
            <a:r>
              <a:rPr lang="en-GB" sz="2800" dirty="0" err="1" smtClean="0"/>
              <a:t>Superceded</a:t>
            </a:r>
            <a:r>
              <a:rPr lang="en-GB" sz="2800" dirty="0" smtClean="0"/>
              <a:t> Procedure</a:t>
            </a:r>
            <a:endParaRPr lang="en-GB" sz="2800" dirty="0"/>
          </a:p>
        </p:txBody>
      </p:sp>
      <p:pic>
        <p:nvPicPr>
          <p:cNvPr id="10" name="Content Placeholder 9"/>
          <p:cNvPicPr>
            <a:picLocks noGrp="1"/>
          </p:cNvPicPr>
          <p:nvPr>
            <p:ph sz="half" idx="1"/>
          </p:nvPr>
        </p:nvPicPr>
        <p:blipFill>
          <a:blip r:embed="rId3"/>
          <a:stretch>
            <a:fillRect/>
          </a:stretch>
        </p:blipFill>
        <p:spPr>
          <a:xfrm>
            <a:off x="492369" y="3318848"/>
            <a:ext cx="3581609" cy="2923600"/>
          </a:xfrm>
          <a:prstGeom prst="rect">
            <a:avLst/>
          </a:prstGeom>
        </p:spPr>
      </p:pic>
      <p:pic>
        <p:nvPicPr>
          <p:cNvPr id="11" name="Picture 10"/>
          <p:cNvPicPr/>
          <p:nvPr/>
        </p:nvPicPr>
        <p:blipFill>
          <a:blip r:embed="rId4"/>
          <a:stretch>
            <a:fillRect/>
          </a:stretch>
        </p:blipFill>
        <p:spPr>
          <a:xfrm>
            <a:off x="4339030" y="3727100"/>
            <a:ext cx="4528011" cy="1918443"/>
          </a:xfrm>
          <a:prstGeom prst="rect">
            <a:avLst/>
          </a:prstGeom>
        </p:spPr>
      </p:pic>
      <p:sp>
        <p:nvSpPr>
          <p:cNvPr id="12" name="Rectangle 11"/>
          <p:cNvSpPr/>
          <p:nvPr/>
        </p:nvSpPr>
        <p:spPr>
          <a:xfrm>
            <a:off x="3326005" y="5735448"/>
            <a:ext cx="5727560" cy="261610"/>
          </a:xfrm>
          <a:prstGeom prst="rect">
            <a:avLst/>
          </a:prstGeom>
        </p:spPr>
        <p:txBody>
          <a:bodyPr wrap="square">
            <a:spAutoFit/>
          </a:bodyPr>
          <a:lstStyle/>
          <a:p>
            <a:pPr marL="1371600">
              <a:spcAft>
                <a:spcPts val="0"/>
              </a:spcAft>
              <a:tabLst>
                <a:tab pos="514350" algn="l"/>
              </a:tabLst>
            </a:pPr>
            <a:r>
              <a:rPr lang="en-US" sz="1100" b="1" i="1" dirty="0">
                <a:latin typeface="Times New Roman" panose="02020603050405020304" pitchFamily="18" charset="0"/>
                <a:ea typeface="Times New Roman" panose="02020603050405020304" pitchFamily="18" charset="0"/>
              </a:rPr>
              <a:t>Unraveling trimmed mesh that must be re-trimmed and/or vacuumed.</a:t>
            </a:r>
            <a:endParaRPr lang="en-GB" sz="1100" dirty="0">
              <a:latin typeface="Times New Roman" panose="02020603050405020304" pitchFamily="18" charset="0"/>
              <a:ea typeface="Times New Roman" panose="02020603050405020304" pitchFamily="18" charset="0"/>
            </a:endParaRPr>
          </a:p>
        </p:txBody>
      </p:sp>
      <p:sp>
        <p:nvSpPr>
          <p:cNvPr id="13" name="Rectangle 12"/>
          <p:cNvSpPr/>
          <p:nvPr/>
        </p:nvSpPr>
        <p:spPr>
          <a:xfrm>
            <a:off x="4760091" y="3220483"/>
            <a:ext cx="4572000" cy="461665"/>
          </a:xfrm>
          <a:prstGeom prst="rect">
            <a:avLst/>
          </a:prstGeom>
        </p:spPr>
        <p:txBody>
          <a:bodyPr>
            <a:spAutoFit/>
          </a:bodyPr>
          <a:lstStyle/>
          <a:p>
            <a:pPr marL="514350">
              <a:spcAft>
                <a:spcPts val="0"/>
              </a:spcAft>
              <a:tabLst>
                <a:tab pos="514350" algn="l"/>
              </a:tabLst>
            </a:pPr>
            <a:r>
              <a:rPr lang="en-US" sz="1200" b="1" i="1" dirty="0">
                <a:latin typeface="Times New Roman" panose="02020603050405020304" pitchFamily="18" charset="0"/>
                <a:ea typeface="Times New Roman" panose="02020603050405020304" pitchFamily="18" charset="0"/>
              </a:rPr>
              <a:t>Border of 2216 G epoxy has been applied to the entire perimeter of the mesh-frame interface.</a:t>
            </a:r>
            <a:endParaRPr lang="en-GB" sz="1200" dirty="0">
              <a:latin typeface="Times New Roman" panose="02020603050405020304" pitchFamily="18" charset="0"/>
              <a:ea typeface="Times New Roman" panose="02020603050405020304" pitchFamily="18" charset="0"/>
            </a:endParaRPr>
          </a:p>
        </p:txBody>
      </p:sp>
      <p:sp>
        <p:nvSpPr>
          <p:cNvPr id="14" name="Text Box 2"/>
          <p:cNvSpPr txBox="1">
            <a:spLocks noChangeArrowheads="1"/>
          </p:cNvSpPr>
          <p:nvPr/>
        </p:nvSpPr>
        <p:spPr bwMode="auto">
          <a:xfrm>
            <a:off x="4073978" y="929694"/>
            <a:ext cx="2724150" cy="47498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spcAft>
                <a:spcPts val="0"/>
              </a:spcAft>
            </a:pPr>
            <a:r>
              <a:rPr lang="en-US" sz="1200" b="1" i="1" dirty="0">
                <a:effectLst/>
                <a:latin typeface="Times New Roman" panose="02020603050405020304" pitchFamily="18" charset="0"/>
                <a:ea typeface="Times New Roman" panose="02020603050405020304" pitchFamily="18" charset="0"/>
              </a:rPr>
              <a:t>Double frame of masking tape with 2216 Gray epoxy painted in the border.</a:t>
            </a:r>
            <a:endParaRPr lang="en-GB" sz="1200" dirty="0">
              <a:effectLst/>
              <a:latin typeface="Times New Roman" panose="02020603050405020304" pitchFamily="18" charset="0"/>
              <a:ea typeface="Times New Roman" panose="02020603050405020304" pitchFamily="18" charset="0"/>
            </a:endParaRPr>
          </a:p>
        </p:txBody>
      </p:sp>
      <p:sp>
        <p:nvSpPr>
          <p:cNvPr id="15" name="Text Box 2"/>
          <p:cNvSpPr txBox="1">
            <a:spLocks noChangeArrowheads="1"/>
          </p:cNvSpPr>
          <p:nvPr/>
        </p:nvSpPr>
        <p:spPr bwMode="auto">
          <a:xfrm>
            <a:off x="4903595" y="2598477"/>
            <a:ext cx="1603235" cy="47498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spcAft>
                <a:spcPts val="0"/>
              </a:spcAft>
            </a:pPr>
            <a:r>
              <a:rPr lang="en-US" sz="1200" b="1" i="1" dirty="0" smtClean="0">
                <a:effectLst/>
                <a:latin typeface="Times New Roman" panose="02020603050405020304" pitchFamily="18" charset="0"/>
                <a:ea typeface="Times New Roman" panose="02020603050405020304" pitchFamily="18" charset="0"/>
              </a:rPr>
              <a:t>Metal hold down bar with </a:t>
            </a:r>
            <a:r>
              <a:rPr lang="en-US" sz="1200" b="1" i="1" dirty="0" err="1" smtClean="0">
                <a:effectLst/>
                <a:latin typeface="Times New Roman" panose="02020603050405020304" pitchFamily="18" charset="0"/>
                <a:ea typeface="Times New Roman" panose="02020603050405020304" pitchFamily="18" charset="0"/>
              </a:rPr>
              <a:t>Destaco</a:t>
            </a:r>
            <a:r>
              <a:rPr lang="en-US" sz="1200" b="1" i="1" dirty="0" smtClean="0">
                <a:effectLst/>
                <a:latin typeface="Times New Roman" panose="02020603050405020304" pitchFamily="18" charset="0"/>
                <a:ea typeface="Times New Roman" panose="02020603050405020304" pitchFamily="18" charset="0"/>
              </a:rPr>
              <a:t> clamp.</a:t>
            </a:r>
            <a:endParaRPr lang="en-GB" sz="1200" dirty="0">
              <a:effectLst/>
              <a:latin typeface="Times New Roman" panose="02020603050405020304" pitchFamily="18" charset="0"/>
              <a:ea typeface="Times New Roman" panose="02020603050405020304" pitchFamily="18" charset="0"/>
            </a:endParaRPr>
          </a:p>
        </p:txBody>
      </p:sp>
      <p:cxnSp>
        <p:nvCxnSpPr>
          <p:cNvPr id="16" name="Straight Arrow Connector 15"/>
          <p:cNvCxnSpPr/>
          <p:nvPr/>
        </p:nvCxnSpPr>
        <p:spPr>
          <a:xfrm>
            <a:off x="6798128" y="1204298"/>
            <a:ext cx="838619" cy="29028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378818" y="1438186"/>
            <a:ext cx="667273" cy="774204"/>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6506831" y="2595910"/>
            <a:ext cx="949046" cy="13186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2" name="Picture 21"/>
          <p:cNvPicPr/>
          <p:nvPr/>
        </p:nvPicPr>
        <p:blipFill>
          <a:blip r:embed="rId5"/>
          <a:stretch>
            <a:fillRect/>
          </a:stretch>
        </p:blipFill>
        <p:spPr>
          <a:xfrm>
            <a:off x="582308" y="512558"/>
            <a:ext cx="3412540" cy="2707925"/>
          </a:xfrm>
          <a:prstGeom prst="rect">
            <a:avLst/>
          </a:prstGeom>
        </p:spPr>
      </p:pic>
      <p:sp>
        <p:nvSpPr>
          <p:cNvPr id="23" name="TextBox 22"/>
          <p:cNvSpPr txBox="1"/>
          <p:nvPr/>
        </p:nvSpPr>
        <p:spPr>
          <a:xfrm>
            <a:off x="1437431" y="6242448"/>
            <a:ext cx="1420069" cy="276999"/>
          </a:xfrm>
          <a:prstGeom prst="rect">
            <a:avLst/>
          </a:prstGeom>
          <a:noFill/>
        </p:spPr>
        <p:txBody>
          <a:bodyPr wrap="none" rtlCol="0">
            <a:spAutoFit/>
          </a:bodyPr>
          <a:lstStyle/>
          <a:p>
            <a:r>
              <a:rPr lang="en-GB" sz="1200" b="1" i="1" dirty="0" smtClean="0">
                <a:latin typeface="Times New Roman" panose="02020603050405020304" pitchFamily="18" charset="0"/>
                <a:cs typeface="Times New Roman" panose="02020603050405020304" pitchFamily="18" charset="0"/>
              </a:rPr>
              <a:t>Trimming the mesh</a:t>
            </a:r>
            <a:endParaRPr lang="en-GB" sz="1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39855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10373" y="1580121"/>
            <a:ext cx="7886700" cy="4629759"/>
          </a:xfrm>
        </p:spPr>
        <p:txBody>
          <a:bodyPr>
            <a:normAutofit fontScale="62500" lnSpcReduction="20000"/>
          </a:bodyPr>
          <a:lstStyle/>
          <a:p>
            <a:pPr marL="0" indent="0">
              <a:buNone/>
            </a:pPr>
            <a:r>
              <a:rPr lang="en-US" sz="3400" b="1" dirty="0">
                <a:solidFill>
                  <a:schemeClr val="accent3">
                    <a:lumMod val="50000"/>
                  </a:schemeClr>
                </a:solidFill>
              </a:rPr>
              <a:t>Materials / Equipment / Tools </a:t>
            </a:r>
            <a:r>
              <a:rPr lang="en-US" sz="3400" b="1" dirty="0" smtClean="0">
                <a:solidFill>
                  <a:schemeClr val="accent3">
                    <a:lumMod val="50000"/>
                  </a:schemeClr>
                </a:solidFill>
              </a:rPr>
              <a:t>Needed</a:t>
            </a:r>
          </a:p>
          <a:p>
            <a:pPr lvl="1"/>
            <a:r>
              <a:rPr lang="en-US" dirty="0"/>
              <a:t>comb base installation jig (</a:t>
            </a:r>
            <a:r>
              <a:rPr lang="en-US" dirty="0" err="1"/>
              <a:t>p/n</a:t>
            </a:r>
            <a:r>
              <a:rPr lang="en-US" dirty="0"/>
              <a:t> 8752892)</a:t>
            </a:r>
            <a:endParaRPr lang="en-GB" dirty="0"/>
          </a:p>
          <a:p>
            <a:pPr lvl="1"/>
            <a:r>
              <a:rPr lang="en-US" dirty="0"/>
              <a:t>comb base adapter set (2-3 pieces)</a:t>
            </a:r>
            <a:endParaRPr lang="en-GB" dirty="0"/>
          </a:p>
          <a:p>
            <a:pPr lvl="1"/>
            <a:r>
              <a:rPr lang="en-US" dirty="0"/>
              <a:t>mesh protector</a:t>
            </a:r>
            <a:endParaRPr lang="en-GB" dirty="0"/>
          </a:p>
          <a:p>
            <a:pPr lvl="1"/>
            <a:r>
              <a:rPr lang="en-US" dirty="0"/>
              <a:t>masking tape, 25 mm (1”) wide</a:t>
            </a:r>
            <a:endParaRPr lang="en-GB" dirty="0"/>
          </a:p>
          <a:p>
            <a:pPr lvl="1"/>
            <a:r>
              <a:rPr lang="en-US" dirty="0"/>
              <a:t>2216 Scotch-Weld gray epoxy in Duo-Pak cartridge</a:t>
            </a:r>
            <a:endParaRPr lang="en-GB" dirty="0"/>
          </a:p>
          <a:p>
            <a:pPr lvl="1"/>
            <a:r>
              <a:rPr lang="en-US" dirty="0"/>
              <a:t>Duo-Pak dispenser and mixing tip</a:t>
            </a:r>
            <a:endParaRPr lang="en-GB" dirty="0"/>
          </a:p>
          <a:p>
            <a:pPr lvl="1"/>
            <a:r>
              <a:rPr lang="en-US" dirty="0"/>
              <a:t>disposable mixing cup, 30 ml (2 pieces)</a:t>
            </a:r>
            <a:endParaRPr lang="en-GB" dirty="0"/>
          </a:p>
          <a:p>
            <a:pPr lvl="1"/>
            <a:r>
              <a:rPr lang="en-US" dirty="0"/>
              <a:t>electronic decigram balance </a:t>
            </a:r>
            <a:endParaRPr lang="en-GB" dirty="0"/>
          </a:p>
          <a:p>
            <a:pPr lvl="1"/>
            <a:r>
              <a:rPr lang="en-US" dirty="0"/>
              <a:t>flux brush, modified (2 pieces)</a:t>
            </a:r>
            <a:endParaRPr lang="en-GB" dirty="0"/>
          </a:p>
          <a:p>
            <a:pPr lvl="1"/>
            <a:r>
              <a:rPr lang="en-US" dirty="0"/>
              <a:t>x head boards (</a:t>
            </a:r>
            <a:r>
              <a:rPr lang="en-US" dirty="0" err="1"/>
              <a:t>p/n</a:t>
            </a:r>
            <a:r>
              <a:rPr lang="en-US" dirty="0"/>
              <a:t> 8752694) (20 pieces)</a:t>
            </a:r>
            <a:endParaRPr lang="en-GB" dirty="0"/>
          </a:p>
          <a:p>
            <a:pPr lvl="1"/>
            <a:r>
              <a:rPr lang="en-US" dirty="0"/>
              <a:t>x foot end board assembly (</a:t>
            </a:r>
            <a:r>
              <a:rPr lang="en-US" dirty="0" err="1"/>
              <a:t>p/n</a:t>
            </a:r>
            <a:r>
              <a:rPr lang="en-US" dirty="0"/>
              <a:t> 8752795) (1 piece)</a:t>
            </a:r>
            <a:endParaRPr lang="en-GB" dirty="0"/>
          </a:p>
          <a:p>
            <a:pPr lvl="1"/>
            <a:r>
              <a:rPr lang="en-US" dirty="0"/>
              <a:t>standard x foot board assembly  (</a:t>
            </a:r>
            <a:r>
              <a:rPr lang="en-US" dirty="0" err="1"/>
              <a:t>p/n</a:t>
            </a:r>
            <a:r>
              <a:rPr lang="en-US" dirty="0"/>
              <a:t> 8752796) (4 pieces)</a:t>
            </a:r>
            <a:endParaRPr lang="en-GB" dirty="0"/>
          </a:p>
          <a:p>
            <a:pPr lvl="1"/>
            <a:r>
              <a:rPr lang="en-US" dirty="0"/>
              <a:t>x-winding fixture boards (5 pieces)</a:t>
            </a:r>
            <a:endParaRPr lang="en-GB" dirty="0"/>
          </a:p>
          <a:p>
            <a:pPr lvl="1"/>
            <a:r>
              <a:rPr lang="en-US" dirty="0"/>
              <a:t>M4 x 10mm silver-plated BHSCS (40 pieces)</a:t>
            </a:r>
            <a:endParaRPr lang="en-GB" dirty="0"/>
          </a:p>
          <a:p>
            <a:pPr lvl="1"/>
            <a:r>
              <a:rPr lang="en-US" dirty="0"/>
              <a:t>M4 x 25mm silver-plated BHSCS (40 pieces)</a:t>
            </a:r>
            <a:endParaRPr lang="en-GB" dirty="0"/>
          </a:p>
          <a:p>
            <a:pPr lvl="1"/>
            <a:r>
              <a:rPr lang="en-US" dirty="0"/>
              <a:t>6mm OD x 2.5m length screw sleeve (</a:t>
            </a:r>
            <a:r>
              <a:rPr lang="en-US" dirty="0" err="1"/>
              <a:t>p/n</a:t>
            </a:r>
            <a:r>
              <a:rPr lang="en-US" dirty="0"/>
              <a:t> 8752747) (40 pieces)</a:t>
            </a:r>
            <a:endParaRPr lang="en-GB" dirty="0"/>
          </a:p>
          <a:p>
            <a:pPr lvl="1"/>
            <a:r>
              <a:rPr lang="en-US" dirty="0"/>
              <a:t>M4 x 20mm silver-plated FHSCS (10 pieces)</a:t>
            </a:r>
            <a:endParaRPr lang="en-GB" dirty="0"/>
          </a:p>
          <a:p>
            <a:pPr lvl="1"/>
            <a:r>
              <a:rPr lang="en-US" dirty="0"/>
              <a:t>2.5mm hex driver</a:t>
            </a:r>
            <a:endParaRPr lang="en-GB" dirty="0"/>
          </a:p>
          <a:p>
            <a:pPr lvl="1"/>
            <a:r>
              <a:rPr lang="en-US" dirty="0"/>
              <a:t>torque limiting driver with 2.5mm hex bit </a:t>
            </a:r>
            <a:endParaRPr lang="en-GB" dirty="0"/>
          </a:p>
          <a:p>
            <a:pPr lvl="1">
              <a:spcBef>
                <a:spcPts val="0"/>
              </a:spcBef>
            </a:pPr>
            <a:endParaRPr lang="en-GB" dirty="0"/>
          </a:p>
          <a:p>
            <a:pPr marL="0" indent="0">
              <a:buNone/>
            </a:pPr>
            <a:endParaRPr lang="en-US" b="1" dirty="0">
              <a:solidFill>
                <a:schemeClr val="accent3">
                  <a:lumMod val="50000"/>
                </a:schemeClr>
              </a:solidFill>
            </a:endParaRPr>
          </a:p>
          <a:p>
            <a:pPr marL="0" lvl="0" indent="0">
              <a:buNone/>
            </a:pPr>
            <a:endParaRPr lang="en-GB" sz="4200" b="1" dirty="0"/>
          </a:p>
          <a:p>
            <a:pPr marL="0" indent="0">
              <a:buNone/>
            </a:pPr>
            <a:endParaRPr lang="en-GB" dirty="0"/>
          </a:p>
        </p:txBody>
      </p:sp>
      <p:sp>
        <p:nvSpPr>
          <p:cNvPr id="3" name="Date Placeholder 2"/>
          <p:cNvSpPr>
            <a:spLocks noGrp="1"/>
          </p:cNvSpPr>
          <p:nvPr>
            <p:ph type="dt" sz="half" idx="10"/>
          </p:nvPr>
        </p:nvSpPr>
        <p:spPr/>
        <p:txBody>
          <a:bodyPr/>
          <a:lstStyle/>
          <a:p>
            <a:r>
              <a:rPr lang="en-US" smtClean="0"/>
              <a:t>27/3/2019</a:t>
            </a:r>
            <a:endParaRPr lang="en-GB" dirty="0"/>
          </a:p>
        </p:txBody>
      </p:sp>
      <p:sp>
        <p:nvSpPr>
          <p:cNvPr id="4" name="Footer Placeholder 3"/>
          <p:cNvSpPr>
            <a:spLocks noGrp="1"/>
          </p:cNvSpPr>
          <p:nvPr>
            <p:ph type="ftr" sz="quarter" idx="11"/>
          </p:nvPr>
        </p:nvSpPr>
        <p:spPr/>
        <p:txBody>
          <a:bodyPr/>
          <a:lstStyle/>
          <a:p>
            <a:r>
              <a:rPr lang="en-GB" smtClean="0"/>
              <a:t>APA 60% Design Review - Alan Grant</a:t>
            </a:r>
            <a:endParaRPr lang="en-GB" dirty="0"/>
          </a:p>
        </p:txBody>
      </p:sp>
      <p:sp>
        <p:nvSpPr>
          <p:cNvPr id="5" name="Slide Number Placeholder 4"/>
          <p:cNvSpPr>
            <a:spLocks noGrp="1"/>
          </p:cNvSpPr>
          <p:nvPr>
            <p:ph type="sldNum" sz="quarter" idx="12"/>
          </p:nvPr>
        </p:nvSpPr>
        <p:spPr/>
        <p:txBody>
          <a:bodyPr/>
          <a:lstStyle/>
          <a:p>
            <a:fld id="{9ADF741F-20DA-43EB-9998-E708704283B4}" type="slidenum">
              <a:rPr lang="en-GB" smtClean="0"/>
              <a:t>14</a:t>
            </a:fld>
            <a:endParaRPr lang="en-GB"/>
          </a:p>
        </p:txBody>
      </p:sp>
      <p:sp>
        <p:nvSpPr>
          <p:cNvPr id="6" name="Title 5"/>
          <p:cNvSpPr>
            <a:spLocks noGrp="1"/>
          </p:cNvSpPr>
          <p:nvPr>
            <p:ph type="title"/>
          </p:nvPr>
        </p:nvSpPr>
        <p:spPr/>
        <p:txBody>
          <a:bodyPr>
            <a:normAutofit/>
          </a:bodyPr>
          <a:lstStyle/>
          <a:p>
            <a:pPr algn="l"/>
            <a:r>
              <a:rPr lang="en-US" sz="3600" dirty="0">
                <a:solidFill>
                  <a:schemeClr val="tx1"/>
                </a:solidFill>
              </a:rPr>
              <a:t>For Installation of </a:t>
            </a:r>
            <a:r>
              <a:rPr lang="en-US" sz="3600" dirty="0" smtClean="0">
                <a:solidFill>
                  <a:schemeClr val="tx1"/>
                </a:solidFill>
              </a:rPr>
              <a:t>Comb </a:t>
            </a:r>
            <a:r>
              <a:rPr lang="en-US" sz="3600" dirty="0" smtClean="0">
                <a:solidFill>
                  <a:schemeClr val="tx1"/>
                </a:solidFill>
              </a:rPr>
              <a:t>bases:</a:t>
            </a:r>
            <a:endParaRPr lang="en-GB" sz="3600" dirty="0"/>
          </a:p>
        </p:txBody>
      </p:sp>
    </p:spTree>
    <p:extLst>
      <p:ext uri="{BB962C8B-B14F-4D97-AF65-F5344CB8AC3E}">
        <p14:creationId xmlns:p14="http://schemas.microsoft.com/office/powerpoint/2010/main" val="12380516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27/3/2019</a:t>
            </a:r>
            <a:endParaRPr lang="en-GB" dirty="0"/>
          </a:p>
        </p:txBody>
      </p:sp>
      <p:sp>
        <p:nvSpPr>
          <p:cNvPr id="4" name="Footer Placeholder 3"/>
          <p:cNvSpPr>
            <a:spLocks noGrp="1"/>
          </p:cNvSpPr>
          <p:nvPr>
            <p:ph type="ftr" sz="quarter" idx="11"/>
          </p:nvPr>
        </p:nvSpPr>
        <p:spPr/>
        <p:txBody>
          <a:bodyPr/>
          <a:lstStyle/>
          <a:p>
            <a:r>
              <a:rPr lang="en-GB" smtClean="0"/>
              <a:t>APA 60% Design Review - Alan Grant</a:t>
            </a:r>
            <a:endParaRPr lang="en-GB" dirty="0"/>
          </a:p>
        </p:txBody>
      </p:sp>
      <p:sp>
        <p:nvSpPr>
          <p:cNvPr id="5" name="Slide Number Placeholder 4"/>
          <p:cNvSpPr>
            <a:spLocks noGrp="1"/>
          </p:cNvSpPr>
          <p:nvPr>
            <p:ph type="sldNum" sz="quarter" idx="12"/>
          </p:nvPr>
        </p:nvSpPr>
        <p:spPr/>
        <p:txBody>
          <a:bodyPr/>
          <a:lstStyle/>
          <a:p>
            <a:fld id="{9ADF741F-20DA-43EB-9998-E708704283B4}" type="slidenum">
              <a:rPr lang="en-GB" smtClean="0"/>
              <a:t>15</a:t>
            </a:fld>
            <a:endParaRPr lang="en-GB"/>
          </a:p>
        </p:txBody>
      </p:sp>
      <p:sp>
        <p:nvSpPr>
          <p:cNvPr id="9" name="Title 5"/>
          <p:cNvSpPr txBox="1">
            <a:spLocks/>
          </p:cNvSpPr>
          <p:nvPr/>
        </p:nvSpPr>
        <p:spPr>
          <a:xfrm>
            <a:off x="0" y="0"/>
            <a:ext cx="6832879" cy="532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smtClean="0">
                <a:latin typeface="+mn-lt"/>
              </a:rPr>
              <a:t>Installation of Comb bases:</a:t>
            </a:r>
            <a:endParaRPr lang="en-GB" sz="3200" dirty="0">
              <a:latin typeface="+mn-lt"/>
            </a:endParaRPr>
          </a:p>
        </p:txBody>
      </p:sp>
      <p:sp>
        <p:nvSpPr>
          <p:cNvPr id="10" name="Rectangle 9"/>
          <p:cNvSpPr/>
          <p:nvPr/>
        </p:nvSpPr>
        <p:spPr>
          <a:xfrm>
            <a:off x="0" y="347897"/>
            <a:ext cx="2715230" cy="369332"/>
          </a:xfrm>
          <a:prstGeom prst="rect">
            <a:avLst/>
          </a:prstGeom>
        </p:spPr>
        <p:txBody>
          <a:bodyPr wrap="none">
            <a:spAutoFit/>
          </a:bodyPr>
          <a:lstStyle/>
          <a:p>
            <a:r>
              <a:rPr lang="en-US" b="1" dirty="0">
                <a:solidFill>
                  <a:schemeClr val="accent3">
                    <a:lumMod val="50000"/>
                  </a:schemeClr>
                </a:solidFill>
              </a:rPr>
              <a:t>Procedure – Comb base jig</a:t>
            </a:r>
          </a:p>
        </p:txBody>
      </p:sp>
      <p:sp>
        <p:nvSpPr>
          <p:cNvPr id="12" name="TextBox 11"/>
          <p:cNvSpPr txBox="1"/>
          <p:nvPr/>
        </p:nvSpPr>
        <p:spPr>
          <a:xfrm>
            <a:off x="269212" y="577376"/>
            <a:ext cx="8683869" cy="2677656"/>
          </a:xfrm>
          <a:prstGeom prst="rect">
            <a:avLst/>
          </a:prstGeom>
          <a:noFill/>
        </p:spPr>
        <p:txBody>
          <a:bodyPr wrap="square" rtlCol="0">
            <a:spAutoFit/>
          </a:bodyPr>
          <a:lstStyle/>
          <a:p>
            <a:pPr marL="171450" indent="-171450">
              <a:buFont typeface="Arial" panose="020B0604020202020204" pitchFamily="34" charset="0"/>
              <a:buChar char="•"/>
            </a:pPr>
            <a:r>
              <a:rPr lang="en-US" sz="1200" dirty="0"/>
              <a:t>Use the process cart frame rotation controls to place the APA in horizontal position with side A facing upwards</a:t>
            </a:r>
            <a:r>
              <a:rPr lang="en-US" sz="1200" dirty="0" smtClean="0"/>
              <a:t>.</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Support the APA frame with a pair of </a:t>
            </a:r>
            <a:r>
              <a:rPr lang="en-US" sz="1200" dirty="0" err="1"/>
              <a:t>jackstands</a:t>
            </a:r>
            <a:r>
              <a:rPr lang="en-US" sz="1200" dirty="0"/>
              <a:t> placed about halfway between the head and foot beams </a:t>
            </a:r>
            <a:r>
              <a:rPr lang="en-US" sz="1200" dirty="0" smtClean="0"/>
              <a:t>along </a:t>
            </a:r>
            <a:r>
              <a:rPr lang="en-US" sz="1200" dirty="0"/>
              <a:t>the outer edges of the side beams.  The aluminum jack caps should contact the side beams outside the mesh area. </a:t>
            </a:r>
            <a:r>
              <a:rPr lang="en-US" sz="1200" dirty="0" smtClean="0"/>
              <a:t>Alternate </a:t>
            </a:r>
            <a:r>
              <a:rPr lang="en-US" sz="1200" dirty="0"/>
              <a:t>raising each </a:t>
            </a:r>
            <a:r>
              <a:rPr lang="en-US" sz="1200" dirty="0" err="1"/>
              <a:t>jackstand</a:t>
            </a:r>
            <a:r>
              <a:rPr lang="en-US" sz="1200" dirty="0"/>
              <a:t> in turn until both side beams are straight and level between the head and foot beams</a:t>
            </a:r>
            <a:r>
              <a:rPr lang="en-US" sz="1200" dirty="0" smtClean="0"/>
              <a:t>.</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Thread an M10 setscrew with a nut and washer about 15 mm into each of the two side beam two rivet nuts closest to one of the APA ribs where a comb base has not yet been installed. Repeat this on the opposite side beam directly across from the first location.  Leave a gap of about 15mm between the washers and the frame</a:t>
            </a:r>
            <a:r>
              <a:rPr lang="en-US" sz="1200" dirty="0" smtClean="0"/>
              <a:t>.</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Place a 2.3m straightedge over the crossbeam (pair of ribs) that you bracketed with the setscrews in the previous step.  Determine if any gaps appear between the frame and the bottom of the straightedge along its length.  Use additional </a:t>
            </a:r>
            <a:r>
              <a:rPr lang="en-US" sz="1200" dirty="0" err="1"/>
              <a:t>jackstands</a:t>
            </a:r>
            <a:r>
              <a:rPr lang="en-US" sz="1200" dirty="0"/>
              <a:t> beneath and / or lead weights atop the long beams (center or side) to flatten out any high or low spots.  </a:t>
            </a:r>
            <a:r>
              <a:rPr lang="en-US" sz="1200" b="1" dirty="0"/>
              <a:t>It is very important that the installation area of the frame is flat before installing the comb base</a:t>
            </a:r>
            <a:r>
              <a:rPr lang="en-US" sz="1200" b="1" dirty="0" smtClean="0"/>
              <a:t>!</a:t>
            </a:r>
            <a:endParaRPr lang="en-US" sz="1200" b="1" dirty="0"/>
          </a:p>
        </p:txBody>
      </p:sp>
      <p:pic>
        <p:nvPicPr>
          <p:cNvPr id="13" name="Picture 12"/>
          <p:cNvPicPr/>
          <p:nvPr/>
        </p:nvPicPr>
        <p:blipFill>
          <a:blip r:embed="rId2"/>
          <a:stretch>
            <a:fillRect/>
          </a:stretch>
        </p:blipFill>
        <p:spPr>
          <a:xfrm>
            <a:off x="1034840" y="3202752"/>
            <a:ext cx="6340649" cy="1010226"/>
          </a:xfrm>
          <a:prstGeom prst="rect">
            <a:avLst/>
          </a:prstGeom>
        </p:spPr>
      </p:pic>
      <p:sp>
        <p:nvSpPr>
          <p:cNvPr id="14" name="TextBox 13"/>
          <p:cNvSpPr txBox="1"/>
          <p:nvPr/>
        </p:nvSpPr>
        <p:spPr>
          <a:xfrm>
            <a:off x="2715230" y="4253770"/>
            <a:ext cx="2768707" cy="246221"/>
          </a:xfrm>
          <a:prstGeom prst="rect">
            <a:avLst/>
          </a:prstGeom>
          <a:noFill/>
        </p:spPr>
        <p:txBody>
          <a:bodyPr wrap="none" rtlCol="0">
            <a:spAutoFit/>
          </a:bodyPr>
          <a:lstStyle/>
          <a:p>
            <a:r>
              <a:rPr lang="en-US" sz="1000" b="1" i="1" dirty="0">
                <a:latin typeface="Times New Roman" panose="02020603050405020304" pitchFamily="18" charset="0"/>
                <a:cs typeface="Times New Roman" panose="02020603050405020304" pitchFamily="18" charset="0"/>
              </a:rPr>
              <a:t>Straightedge in place for measurement purposes.</a:t>
            </a:r>
            <a:endParaRPr lang="en-GB" sz="10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351273" y="4499991"/>
            <a:ext cx="8683869" cy="2308324"/>
          </a:xfrm>
          <a:prstGeom prst="rect">
            <a:avLst/>
          </a:prstGeom>
          <a:noFill/>
        </p:spPr>
        <p:txBody>
          <a:bodyPr wrap="square" rtlCol="0">
            <a:spAutoFit/>
          </a:bodyPr>
          <a:lstStyle/>
          <a:p>
            <a:pPr marL="171450" indent="-171450">
              <a:buFont typeface="Arial" panose="020B0604020202020204" pitchFamily="34" charset="0"/>
              <a:buChar char="•"/>
            </a:pPr>
            <a:r>
              <a:rPr lang="en-US" sz="1200" dirty="0"/>
              <a:t>With an operator on either end, pick up a mesh protector and lift it, with its 2cm side first and flat side down, over the APA from the head end.  Place it just </a:t>
            </a:r>
            <a:r>
              <a:rPr lang="en-US" sz="1200" dirty="0" err="1"/>
              <a:t>footward</a:t>
            </a:r>
            <a:r>
              <a:rPr lang="en-US" sz="1200" dirty="0"/>
              <a:t> of the selected crossbeam, so that a small gap is visible between its headmost edge and the weldments at each end of the crossbeam. Put a piece of masking tape over each end of the protector to hold it in place against the side beams, taking care not to cover with tape the M4 tapped hole halfway down the side beams.</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Have at hand one of the x-comb / comb base assemblies prepared in 9.1, a Duo-Pak cartridge of Scotch-Weld 2216 Gray epoxy at least half full, and the corresponding dispensing applicator with a fresh mixing tip</a:t>
            </a:r>
            <a:r>
              <a:rPr lang="en-US" sz="1200" dirty="0" smtClean="0"/>
              <a:t>.</a:t>
            </a:r>
          </a:p>
          <a:p>
            <a:pPr marL="171450" indent="-171450">
              <a:buFont typeface="Arial" panose="020B0604020202020204" pitchFamily="34" charset="0"/>
              <a:buChar char="•"/>
            </a:pPr>
            <a:endParaRPr lang="en-US" sz="1200" dirty="0" smtClean="0"/>
          </a:p>
          <a:p>
            <a:pPr marL="171450" indent="-171450">
              <a:buFont typeface="Arial" panose="020B0604020202020204" pitchFamily="34" charset="0"/>
              <a:buChar char="•"/>
            </a:pPr>
            <a:r>
              <a:rPr lang="en-US" sz="1200" dirty="0"/>
              <a:t>Place two small work tables near the head end of the APA in the process cart. The tables should be aligned parallel to the long axis of the APA, with their centers about 2m apart, with room to walk between the ends of the tables and the process cart</a:t>
            </a:r>
          </a:p>
          <a:p>
            <a:pPr marL="171450" indent="-171450">
              <a:buFont typeface="Arial" panose="020B0604020202020204" pitchFamily="34" charset="0"/>
              <a:buChar char="•"/>
            </a:pPr>
            <a:endParaRPr lang="en-GB" sz="1200" dirty="0"/>
          </a:p>
          <a:p>
            <a:endParaRPr lang="en-US" sz="1200" dirty="0"/>
          </a:p>
        </p:txBody>
      </p:sp>
    </p:spTree>
    <p:extLst>
      <p:ext uri="{BB962C8B-B14F-4D97-AF65-F5344CB8AC3E}">
        <p14:creationId xmlns:p14="http://schemas.microsoft.com/office/powerpoint/2010/main" val="20157599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27/3/2019</a:t>
            </a:r>
            <a:endParaRPr lang="en-GB"/>
          </a:p>
        </p:txBody>
      </p:sp>
      <p:sp>
        <p:nvSpPr>
          <p:cNvPr id="3" name="Footer Placeholder 2"/>
          <p:cNvSpPr>
            <a:spLocks noGrp="1"/>
          </p:cNvSpPr>
          <p:nvPr>
            <p:ph type="ftr" sz="quarter" idx="11"/>
          </p:nvPr>
        </p:nvSpPr>
        <p:spPr/>
        <p:txBody>
          <a:bodyPr/>
          <a:lstStyle/>
          <a:p>
            <a:r>
              <a:rPr lang="en-GB" smtClean="0"/>
              <a:t>APA 60% Design Review - Alan Grant</a:t>
            </a:r>
            <a:endParaRPr lang="en-GB"/>
          </a:p>
        </p:txBody>
      </p:sp>
      <p:sp>
        <p:nvSpPr>
          <p:cNvPr id="4" name="Slide Number Placeholder 3"/>
          <p:cNvSpPr>
            <a:spLocks noGrp="1"/>
          </p:cNvSpPr>
          <p:nvPr>
            <p:ph type="sldNum" sz="quarter" idx="12"/>
          </p:nvPr>
        </p:nvSpPr>
        <p:spPr/>
        <p:txBody>
          <a:bodyPr/>
          <a:lstStyle/>
          <a:p>
            <a:fld id="{9ADF741F-20DA-43EB-9998-E708704283B4}" type="slidenum">
              <a:rPr lang="en-GB" smtClean="0"/>
              <a:t>16</a:t>
            </a:fld>
            <a:endParaRPr lang="en-GB"/>
          </a:p>
        </p:txBody>
      </p:sp>
      <p:sp>
        <p:nvSpPr>
          <p:cNvPr id="9" name="TextBox 8"/>
          <p:cNvSpPr txBox="1"/>
          <p:nvPr/>
        </p:nvSpPr>
        <p:spPr>
          <a:xfrm>
            <a:off x="165798" y="717229"/>
            <a:ext cx="8812404" cy="2292935"/>
          </a:xfrm>
          <a:prstGeom prst="rect">
            <a:avLst/>
          </a:prstGeom>
          <a:noFill/>
        </p:spPr>
        <p:txBody>
          <a:bodyPr wrap="square" rtlCol="0">
            <a:spAutoFit/>
          </a:bodyPr>
          <a:lstStyle/>
          <a:p>
            <a:pPr marL="171450" indent="-171450">
              <a:buFont typeface="Arial" panose="020B0604020202020204" pitchFamily="34" charset="0"/>
              <a:buChar char="•"/>
            </a:pPr>
            <a:r>
              <a:rPr lang="en-US" sz="1100" dirty="0"/>
              <a:t>With an operator on either end of a comb base installation jig, place the jig onto the tables so that one of its end plates rests on each table, with the bolt slots in the end plates down, and the “Head” arrows on the plates showing the same orientation as the head of the APA has from its foot.  Ready the comb install jig to load a piece of comb base by turning all six of the upper row of cam bolt handles curved side down, then tighten them to fully compress their springs. (You will have to lift the two end cam bolt handles to clear the end plates as you tighten them.)  Loosen by two rotations both of the thumbscrews on the end plate nearer the right side of the </a:t>
            </a:r>
            <a:r>
              <a:rPr lang="en-US" sz="1100" dirty="0" smtClean="0"/>
              <a:t>APA</a:t>
            </a:r>
          </a:p>
          <a:p>
            <a:pPr marL="171450" indent="-171450">
              <a:buFont typeface="Arial" panose="020B0604020202020204" pitchFamily="34" charset="0"/>
              <a:buChar char="•"/>
            </a:pPr>
            <a:endParaRPr lang="en-US" sz="1100" dirty="0" smtClean="0"/>
          </a:p>
          <a:p>
            <a:pPr marL="171450" indent="-171450">
              <a:buFont typeface="Arial" panose="020B0604020202020204" pitchFamily="34" charset="0"/>
              <a:buChar char="•"/>
            </a:pPr>
            <a:r>
              <a:rPr lang="en-US" sz="1100" dirty="0"/>
              <a:t>With an operator on either end, pick up the attachment jig from the table, rotate it 180° (on its long axis) and set it back down with the bolt slots on the end plates now facing upwards.  Open fully (turn counterclockwise) all 12 of the smaller cam clamps that will secure the comb base in the jig</a:t>
            </a:r>
            <a:r>
              <a:rPr lang="en-US" sz="1100" dirty="0" smtClean="0"/>
              <a:t>.</a:t>
            </a:r>
          </a:p>
          <a:p>
            <a:pPr marL="171450" indent="-171450">
              <a:buFont typeface="Arial" panose="020B0604020202020204" pitchFamily="34" charset="0"/>
              <a:buChar char="•"/>
            </a:pPr>
            <a:endParaRPr lang="en-US" sz="1100" dirty="0"/>
          </a:p>
          <a:p>
            <a:pPr marL="171450" indent="-171450">
              <a:buFont typeface="Arial" panose="020B0604020202020204" pitchFamily="34" charset="0"/>
              <a:buChar char="•"/>
            </a:pPr>
            <a:r>
              <a:rPr lang="en-US" sz="1100" dirty="0"/>
              <a:t>Place into the jig all pieces of a comb base adapter set.   The adapter should be positioned with its ridged edge facing up and pushed towards the cam bolt side of the jig.</a:t>
            </a:r>
          </a:p>
          <a:p>
            <a:pPr marL="171450" indent="-171450">
              <a:buFont typeface="Arial" panose="020B0604020202020204" pitchFamily="34" charset="0"/>
              <a:buChar char="•"/>
            </a:pPr>
            <a:endParaRPr lang="en-GB" sz="1100" dirty="0"/>
          </a:p>
          <a:p>
            <a:pPr marL="171450" indent="-171450">
              <a:buFont typeface="Arial" panose="020B0604020202020204" pitchFamily="34" charset="0"/>
              <a:buChar char="•"/>
            </a:pPr>
            <a:endParaRPr lang="en-GB" sz="1100" dirty="0"/>
          </a:p>
        </p:txBody>
      </p:sp>
      <p:sp>
        <p:nvSpPr>
          <p:cNvPr id="10" name="Title 5"/>
          <p:cNvSpPr txBox="1">
            <a:spLocks/>
          </p:cNvSpPr>
          <p:nvPr/>
        </p:nvSpPr>
        <p:spPr>
          <a:xfrm>
            <a:off x="0" y="0"/>
            <a:ext cx="6832879" cy="532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smtClean="0">
                <a:latin typeface="+mn-lt"/>
              </a:rPr>
              <a:t>Installation of Comb bases:</a:t>
            </a:r>
            <a:endParaRPr lang="en-GB" sz="3200" dirty="0">
              <a:latin typeface="+mn-lt"/>
            </a:endParaRPr>
          </a:p>
        </p:txBody>
      </p:sp>
      <p:sp>
        <p:nvSpPr>
          <p:cNvPr id="11" name="Rectangle 10"/>
          <p:cNvSpPr/>
          <p:nvPr/>
        </p:nvSpPr>
        <p:spPr>
          <a:xfrm>
            <a:off x="0" y="347897"/>
            <a:ext cx="2715230" cy="369332"/>
          </a:xfrm>
          <a:prstGeom prst="rect">
            <a:avLst/>
          </a:prstGeom>
        </p:spPr>
        <p:txBody>
          <a:bodyPr wrap="none">
            <a:spAutoFit/>
          </a:bodyPr>
          <a:lstStyle/>
          <a:p>
            <a:r>
              <a:rPr lang="en-US" b="1" dirty="0">
                <a:solidFill>
                  <a:schemeClr val="accent3">
                    <a:lumMod val="50000"/>
                  </a:schemeClr>
                </a:solidFill>
              </a:rPr>
              <a:t>Procedure – Comb base jig</a:t>
            </a:r>
          </a:p>
        </p:txBody>
      </p:sp>
      <p:pic>
        <p:nvPicPr>
          <p:cNvPr id="12" name="Picture 11"/>
          <p:cNvPicPr/>
          <p:nvPr/>
        </p:nvPicPr>
        <p:blipFill>
          <a:blip r:embed="rId2"/>
          <a:stretch>
            <a:fillRect/>
          </a:stretch>
        </p:blipFill>
        <p:spPr>
          <a:xfrm>
            <a:off x="818082" y="2665888"/>
            <a:ext cx="2015553" cy="1486058"/>
          </a:xfrm>
          <a:prstGeom prst="rect">
            <a:avLst/>
          </a:prstGeom>
        </p:spPr>
      </p:pic>
      <p:pic>
        <p:nvPicPr>
          <p:cNvPr id="13" name="Picture 12"/>
          <p:cNvPicPr/>
          <p:nvPr/>
        </p:nvPicPr>
        <p:blipFill>
          <a:blip r:embed="rId3"/>
          <a:stretch>
            <a:fillRect/>
          </a:stretch>
        </p:blipFill>
        <p:spPr>
          <a:xfrm>
            <a:off x="4626997" y="2665887"/>
            <a:ext cx="2296317" cy="1486059"/>
          </a:xfrm>
          <a:prstGeom prst="rect">
            <a:avLst/>
          </a:prstGeom>
        </p:spPr>
      </p:pic>
      <p:sp>
        <p:nvSpPr>
          <p:cNvPr id="14" name="TextBox 13"/>
          <p:cNvSpPr txBox="1"/>
          <p:nvPr/>
        </p:nvSpPr>
        <p:spPr>
          <a:xfrm>
            <a:off x="253407" y="4201760"/>
            <a:ext cx="8289890" cy="769441"/>
          </a:xfrm>
          <a:prstGeom prst="rect">
            <a:avLst/>
          </a:prstGeom>
          <a:noFill/>
        </p:spPr>
        <p:txBody>
          <a:bodyPr wrap="square" rtlCol="0">
            <a:spAutoFit/>
          </a:bodyPr>
          <a:lstStyle/>
          <a:p>
            <a:pPr marL="171450" indent="-171450">
              <a:buFont typeface="Arial" panose="020B0604020202020204" pitchFamily="34" charset="0"/>
              <a:buChar char="•"/>
            </a:pPr>
            <a:r>
              <a:rPr lang="en-US" sz="1100" dirty="0"/>
              <a:t>Place the x comb /comb base assembly into the jig with the x comb teeth facing downwards along the opposite side of the jig from the cam bolts and the non-comb side of the comb base against the ridge of the comb base adapter. Press down on the comb base to hold it while tightening all 12 of the cam clamps. </a:t>
            </a:r>
            <a:r>
              <a:rPr lang="en-US" sz="1100" b="1" dirty="0"/>
              <a:t>Important: Turn each of the cam bolt handles so that none of them extend above the inverted comb base assembly.</a:t>
            </a:r>
            <a:r>
              <a:rPr lang="en-US" sz="1100" dirty="0"/>
              <a:t> Clean the exposed surface of the comb base assembly with a lint-free wipe moistened with ethanol</a:t>
            </a:r>
            <a:endParaRPr lang="en-GB" sz="1100" dirty="0"/>
          </a:p>
        </p:txBody>
      </p:sp>
      <p:pic>
        <p:nvPicPr>
          <p:cNvPr id="15" name="Picture 14"/>
          <p:cNvPicPr/>
          <p:nvPr/>
        </p:nvPicPr>
        <p:blipFill>
          <a:blip r:embed="rId4"/>
          <a:stretch>
            <a:fillRect/>
          </a:stretch>
        </p:blipFill>
        <p:spPr>
          <a:xfrm>
            <a:off x="2908369" y="4949895"/>
            <a:ext cx="4838770" cy="1406455"/>
          </a:xfrm>
          <a:prstGeom prst="rect">
            <a:avLst/>
          </a:prstGeom>
        </p:spPr>
      </p:pic>
      <p:sp>
        <p:nvSpPr>
          <p:cNvPr id="17" name="TextBox 16"/>
          <p:cNvSpPr txBox="1"/>
          <p:nvPr/>
        </p:nvSpPr>
        <p:spPr>
          <a:xfrm>
            <a:off x="1009350" y="5343542"/>
            <a:ext cx="1705880" cy="984885"/>
          </a:xfrm>
          <a:prstGeom prst="rect">
            <a:avLst/>
          </a:prstGeom>
          <a:noFill/>
        </p:spPr>
        <p:txBody>
          <a:bodyPr wrap="square" rtlCol="0">
            <a:spAutoFit/>
          </a:bodyPr>
          <a:lstStyle/>
          <a:p>
            <a:r>
              <a:rPr lang="en-US" sz="1000" b="1" i="1" dirty="0">
                <a:latin typeface="Times New Roman" panose="02020603050405020304" pitchFamily="18" charset="0"/>
                <a:ea typeface="Times New Roman" panose="02020603050405020304" pitchFamily="18" charset="0"/>
              </a:rPr>
              <a:t>All CAM bolt handles turned Down and the exposed surface being cleaned with an ethanol wipe.</a:t>
            </a:r>
            <a:endParaRPr lang="en-GB" sz="1000" dirty="0">
              <a:latin typeface="Times New Roman" panose="02020603050405020304" pitchFamily="18" charset="0"/>
              <a:ea typeface="Times New Roman" panose="02020603050405020304" pitchFamily="18" charset="0"/>
            </a:endParaRPr>
          </a:p>
          <a:p>
            <a:endParaRPr lang="en-GB" dirty="0"/>
          </a:p>
        </p:txBody>
      </p:sp>
    </p:spTree>
    <p:extLst>
      <p:ext uri="{BB962C8B-B14F-4D97-AF65-F5344CB8AC3E}">
        <p14:creationId xmlns:p14="http://schemas.microsoft.com/office/powerpoint/2010/main" val="25156263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27/3/2019</a:t>
            </a:r>
            <a:endParaRPr lang="en-GB"/>
          </a:p>
        </p:txBody>
      </p:sp>
      <p:sp>
        <p:nvSpPr>
          <p:cNvPr id="3" name="Footer Placeholder 2"/>
          <p:cNvSpPr>
            <a:spLocks noGrp="1"/>
          </p:cNvSpPr>
          <p:nvPr>
            <p:ph type="ftr" sz="quarter" idx="11"/>
          </p:nvPr>
        </p:nvSpPr>
        <p:spPr/>
        <p:txBody>
          <a:bodyPr/>
          <a:lstStyle/>
          <a:p>
            <a:r>
              <a:rPr lang="en-GB" smtClean="0"/>
              <a:t>APA 60% Design Review - Alan Grant</a:t>
            </a:r>
            <a:endParaRPr lang="en-GB"/>
          </a:p>
        </p:txBody>
      </p:sp>
      <p:sp>
        <p:nvSpPr>
          <p:cNvPr id="4" name="Slide Number Placeholder 3"/>
          <p:cNvSpPr>
            <a:spLocks noGrp="1"/>
          </p:cNvSpPr>
          <p:nvPr>
            <p:ph type="sldNum" sz="quarter" idx="12"/>
          </p:nvPr>
        </p:nvSpPr>
        <p:spPr/>
        <p:txBody>
          <a:bodyPr/>
          <a:lstStyle/>
          <a:p>
            <a:fld id="{9ADF741F-20DA-43EB-9998-E708704283B4}" type="slidenum">
              <a:rPr lang="en-GB" smtClean="0"/>
              <a:t>17</a:t>
            </a:fld>
            <a:endParaRPr lang="en-GB"/>
          </a:p>
        </p:txBody>
      </p:sp>
      <p:sp>
        <p:nvSpPr>
          <p:cNvPr id="9" name="TextBox 8"/>
          <p:cNvSpPr txBox="1"/>
          <p:nvPr/>
        </p:nvSpPr>
        <p:spPr>
          <a:xfrm>
            <a:off x="165798" y="630413"/>
            <a:ext cx="8812404" cy="2123658"/>
          </a:xfrm>
          <a:prstGeom prst="rect">
            <a:avLst/>
          </a:prstGeom>
          <a:noFill/>
        </p:spPr>
        <p:txBody>
          <a:bodyPr wrap="square" rtlCol="0">
            <a:spAutoFit/>
          </a:bodyPr>
          <a:lstStyle/>
          <a:p>
            <a:pPr marL="171450" indent="-171450">
              <a:buFont typeface="Arial" panose="020B0604020202020204" pitchFamily="34" charset="0"/>
              <a:buChar char="•"/>
            </a:pPr>
            <a:r>
              <a:rPr lang="en-US" sz="1100" dirty="0"/>
              <a:t>Record the Scotch-Weld 2216 Gray epoxy parts A &amp; B batch numbers on the APA Traveler.</a:t>
            </a:r>
            <a:endParaRPr lang="en-GB" sz="1100" dirty="0"/>
          </a:p>
          <a:p>
            <a:pPr marL="171450" indent="-171450">
              <a:buFont typeface="Arial" panose="020B0604020202020204" pitchFamily="34" charset="0"/>
              <a:buChar char="•"/>
            </a:pPr>
            <a:endParaRPr lang="en-US" sz="1100" dirty="0" smtClean="0"/>
          </a:p>
          <a:p>
            <a:pPr marL="171450" indent="-171450">
              <a:buFont typeface="Arial" panose="020B0604020202020204" pitchFamily="34" charset="0"/>
              <a:buChar char="•"/>
            </a:pPr>
            <a:r>
              <a:rPr lang="en-US" sz="1100" dirty="0"/>
              <a:t>If it’s been more than an hour since its last use, install a fresh mixing tip on the Scotch-Weld 2216 Gray Duo-Pak dispensing tool.  Record the epoxy mix start date / time on the traveler.  The pot life (working time) for Scotch-Weld 2216 Gray is about 90 minutes at </a:t>
            </a:r>
            <a:r>
              <a:rPr lang="en-US" sz="1100" dirty="0" smtClean="0"/>
              <a:t>24°C.</a:t>
            </a:r>
          </a:p>
          <a:p>
            <a:pPr marL="171450" indent="-171450">
              <a:buFont typeface="Arial" panose="020B0604020202020204" pitchFamily="34" charset="0"/>
              <a:buChar char="•"/>
            </a:pPr>
            <a:endParaRPr lang="en-US" sz="1100" dirty="0"/>
          </a:p>
          <a:p>
            <a:pPr marL="171450" indent="-171450">
              <a:buFont typeface="Arial" panose="020B0604020202020204" pitchFamily="34" charset="0"/>
              <a:buChar char="•"/>
            </a:pPr>
            <a:r>
              <a:rPr lang="en-US" sz="1100" dirty="0"/>
              <a:t>Place into the jig all pieces of a comb base adapter set.   The adapter should be positioned with its ridged edge facing up and pushed towards the cam bolt side of the jig</a:t>
            </a:r>
            <a:r>
              <a:rPr lang="en-US" sz="1100" dirty="0" smtClean="0"/>
              <a:t>.</a:t>
            </a:r>
          </a:p>
          <a:p>
            <a:pPr marL="171450" indent="-171450">
              <a:buFont typeface="Arial" panose="020B0604020202020204" pitchFamily="34" charset="0"/>
              <a:buChar char="•"/>
            </a:pPr>
            <a:endParaRPr lang="en-US" sz="1100" dirty="0"/>
          </a:p>
          <a:p>
            <a:pPr marL="171450" indent="-171450">
              <a:buFont typeface="Arial" panose="020B0604020202020204" pitchFamily="34" charset="0"/>
              <a:buChar char="•"/>
            </a:pPr>
            <a:r>
              <a:rPr lang="en-US" sz="1100" dirty="0"/>
              <a:t>Position the end of the mixing tip to one end of the inverted comb base in the installation jig, about midway across its width. Apply a bead of epoxy ~2mm in diameter, while walking along the comb base from one end to the other. Add a 2</a:t>
            </a:r>
            <a:r>
              <a:rPr lang="en-US" sz="1100" baseline="30000" dirty="0"/>
              <a:t>nd</a:t>
            </a:r>
            <a:r>
              <a:rPr lang="en-US" sz="1100" dirty="0"/>
              <a:t> bead of the same size, roughly parallel to the first, along one edge of the comb base, then add another along the other edge. Try to avoid getting epoxy on either edge of the comb base (particularly onto the x comb) nor on any part of the attachment jig</a:t>
            </a:r>
            <a:r>
              <a:rPr lang="en-US" sz="1100" dirty="0" smtClean="0"/>
              <a:t>.</a:t>
            </a:r>
            <a:endParaRPr lang="en-US" sz="1100" dirty="0"/>
          </a:p>
        </p:txBody>
      </p:sp>
      <p:sp>
        <p:nvSpPr>
          <p:cNvPr id="10" name="Title 5"/>
          <p:cNvSpPr txBox="1">
            <a:spLocks/>
          </p:cNvSpPr>
          <p:nvPr/>
        </p:nvSpPr>
        <p:spPr>
          <a:xfrm>
            <a:off x="0" y="0"/>
            <a:ext cx="6832879" cy="532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smtClean="0">
                <a:latin typeface="+mn-lt"/>
              </a:rPr>
              <a:t>Installation of Comb bases:</a:t>
            </a:r>
            <a:endParaRPr lang="en-GB" sz="3200" dirty="0">
              <a:latin typeface="+mn-lt"/>
            </a:endParaRPr>
          </a:p>
        </p:txBody>
      </p:sp>
      <p:sp>
        <p:nvSpPr>
          <p:cNvPr id="11" name="Rectangle 10"/>
          <p:cNvSpPr/>
          <p:nvPr/>
        </p:nvSpPr>
        <p:spPr>
          <a:xfrm>
            <a:off x="0" y="347897"/>
            <a:ext cx="2715230" cy="369332"/>
          </a:xfrm>
          <a:prstGeom prst="rect">
            <a:avLst/>
          </a:prstGeom>
        </p:spPr>
        <p:txBody>
          <a:bodyPr wrap="none">
            <a:spAutoFit/>
          </a:bodyPr>
          <a:lstStyle/>
          <a:p>
            <a:r>
              <a:rPr lang="en-US" b="1" dirty="0">
                <a:solidFill>
                  <a:schemeClr val="accent3">
                    <a:lumMod val="50000"/>
                  </a:schemeClr>
                </a:solidFill>
              </a:rPr>
              <a:t>Procedure – Comb base jig</a:t>
            </a:r>
          </a:p>
        </p:txBody>
      </p:sp>
      <p:sp>
        <p:nvSpPr>
          <p:cNvPr id="14" name="TextBox 13"/>
          <p:cNvSpPr txBox="1"/>
          <p:nvPr/>
        </p:nvSpPr>
        <p:spPr>
          <a:xfrm>
            <a:off x="165798" y="4465139"/>
            <a:ext cx="8289890" cy="769441"/>
          </a:xfrm>
          <a:prstGeom prst="rect">
            <a:avLst/>
          </a:prstGeom>
          <a:noFill/>
        </p:spPr>
        <p:txBody>
          <a:bodyPr wrap="square" rtlCol="0">
            <a:spAutoFit/>
          </a:bodyPr>
          <a:lstStyle/>
          <a:p>
            <a:pPr marL="171450" indent="-171450">
              <a:buFont typeface="Arial" panose="020B0604020202020204" pitchFamily="34" charset="0"/>
              <a:buChar char="•"/>
            </a:pPr>
            <a:r>
              <a:rPr lang="en-US" sz="1100" dirty="0"/>
              <a:t>With an operator on either end of the Installation jig bearing the epoxied comb base, lift the jig in its current inverted position and carry it over the head end of the horizontal APA frame, making sure that the x-comb, in this inverted position, is on the side of the comb base closer to the </a:t>
            </a:r>
            <a:r>
              <a:rPr lang="en-US" sz="1100" i="1" dirty="0"/>
              <a:t>foot</a:t>
            </a:r>
            <a:r>
              <a:rPr lang="en-US" sz="1100" dirty="0"/>
              <a:t> end of the APA.  Bring the jig over the APA cross beam (pair of ribs) near which the four M10 setscrews, nuts and washers were placed in 9.4.3, and the mesh protector in 9.4.5</a:t>
            </a:r>
            <a:r>
              <a:rPr lang="en-US" sz="1100" dirty="0" smtClean="0"/>
              <a:t>.</a:t>
            </a:r>
            <a:endParaRPr lang="en-GB" sz="1100" dirty="0"/>
          </a:p>
        </p:txBody>
      </p:sp>
      <p:sp>
        <p:nvSpPr>
          <p:cNvPr id="17" name="TextBox 16"/>
          <p:cNvSpPr txBox="1"/>
          <p:nvPr/>
        </p:nvSpPr>
        <p:spPr>
          <a:xfrm>
            <a:off x="1088276" y="4202155"/>
            <a:ext cx="6967448" cy="246221"/>
          </a:xfrm>
          <a:prstGeom prst="rect">
            <a:avLst/>
          </a:prstGeom>
          <a:noFill/>
        </p:spPr>
        <p:txBody>
          <a:bodyPr wrap="square" rtlCol="0">
            <a:spAutoFit/>
          </a:bodyPr>
          <a:lstStyle/>
          <a:p>
            <a:r>
              <a:rPr lang="en-US" sz="1000" b="1" i="1" dirty="0"/>
              <a:t>Applying (3) stripes of 2216 Gray Epoxy along the cleaned bottom of the Comb Base Assembly while loaded in the installation jig</a:t>
            </a:r>
            <a:r>
              <a:rPr lang="en-US" sz="1000" b="1" i="1" dirty="0" smtClean="0">
                <a:latin typeface="Times New Roman" panose="02020603050405020304" pitchFamily="18" charset="0"/>
                <a:ea typeface="Times New Roman" panose="02020603050405020304" pitchFamily="18" charset="0"/>
              </a:rPr>
              <a:t>.</a:t>
            </a:r>
            <a:endParaRPr lang="en-GB" sz="1000" dirty="0">
              <a:latin typeface="Times New Roman" panose="02020603050405020304" pitchFamily="18" charset="0"/>
              <a:ea typeface="Times New Roman" panose="02020603050405020304" pitchFamily="18" charset="0"/>
            </a:endParaRPr>
          </a:p>
        </p:txBody>
      </p:sp>
      <p:pic>
        <p:nvPicPr>
          <p:cNvPr id="16" name="Picture 15"/>
          <p:cNvPicPr/>
          <p:nvPr/>
        </p:nvPicPr>
        <p:blipFill>
          <a:blip r:embed="rId2"/>
          <a:stretch>
            <a:fillRect/>
          </a:stretch>
        </p:blipFill>
        <p:spPr>
          <a:xfrm>
            <a:off x="724779" y="2686793"/>
            <a:ext cx="3224530" cy="1496695"/>
          </a:xfrm>
          <a:prstGeom prst="rect">
            <a:avLst/>
          </a:prstGeom>
        </p:spPr>
      </p:pic>
      <p:pic>
        <p:nvPicPr>
          <p:cNvPr id="18" name="Picture 17"/>
          <p:cNvPicPr/>
          <p:nvPr/>
        </p:nvPicPr>
        <p:blipFill>
          <a:blip r:embed="rId3">
            <a:extLst>
              <a:ext uri="{BEBA8EAE-BF5A-486C-A8C5-ECC9F3942E4B}">
                <a14:imgProps xmlns:a14="http://schemas.microsoft.com/office/drawing/2010/main">
                  <a14:imgLayer r:embed="rId4">
                    <a14:imgEffect>
                      <a14:brightnessContrast bright="12000" contrast="6000"/>
                    </a14:imgEffect>
                  </a14:imgLayer>
                </a14:imgProps>
              </a:ext>
            </a:extLst>
          </a:blip>
          <a:stretch>
            <a:fillRect/>
          </a:stretch>
        </p:blipFill>
        <p:spPr>
          <a:xfrm>
            <a:off x="4587875" y="2684887"/>
            <a:ext cx="3397250" cy="1500505"/>
          </a:xfrm>
          <a:prstGeom prst="rect">
            <a:avLst/>
          </a:prstGeom>
        </p:spPr>
      </p:pic>
      <p:pic>
        <p:nvPicPr>
          <p:cNvPr id="19" name="Picture 18"/>
          <p:cNvPicPr/>
          <p:nvPr/>
        </p:nvPicPr>
        <p:blipFill>
          <a:blip r:embed="rId5"/>
          <a:stretch>
            <a:fillRect/>
          </a:stretch>
        </p:blipFill>
        <p:spPr>
          <a:xfrm>
            <a:off x="885552" y="5305259"/>
            <a:ext cx="3208655" cy="1265555"/>
          </a:xfrm>
          <a:prstGeom prst="rect">
            <a:avLst/>
          </a:prstGeom>
        </p:spPr>
      </p:pic>
      <p:pic>
        <p:nvPicPr>
          <p:cNvPr id="20" name="Picture 19"/>
          <p:cNvPicPr/>
          <p:nvPr/>
        </p:nvPicPr>
        <p:blipFill>
          <a:blip r:embed="rId6"/>
          <a:stretch>
            <a:fillRect/>
          </a:stretch>
        </p:blipFill>
        <p:spPr>
          <a:xfrm>
            <a:off x="4587875" y="5312244"/>
            <a:ext cx="3528060" cy="1258570"/>
          </a:xfrm>
          <a:prstGeom prst="rect">
            <a:avLst/>
          </a:prstGeom>
        </p:spPr>
      </p:pic>
      <p:sp>
        <p:nvSpPr>
          <p:cNvPr id="21" name="TextBox 20"/>
          <p:cNvSpPr txBox="1"/>
          <p:nvPr/>
        </p:nvSpPr>
        <p:spPr>
          <a:xfrm>
            <a:off x="1148487" y="6598364"/>
            <a:ext cx="6967448" cy="246221"/>
          </a:xfrm>
          <a:prstGeom prst="rect">
            <a:avLst/>
          </a:prstGeom>
          <a:noFill/>
        </p:spPr>
        <p:txBody>
          <a:bodyPr wrap="square" rtlCol="0">
            <a:spAutoFit/>
          </a:bodyPr>
          <a:lstStyle/>
          <a:p>
            <a:r>
              <a:rPr lang="en-US" sz="1000" b="1" i="1" dirty="0"/>
              <a:t>Lifting the Installation jig over the Head End and positioning near the Mesh Protector along the APA cross beam</a:t>
            </a:r>
            <a:r>
              <a:rPr lang="en-US" sz="1000" b="1" i="1" dirty="0" smtClean="0">
                <a:latin typeface="Times New Roman" panose="02020603050405020304" pitchFamily="18" charset="0"/>
                <a:ea typeface="Times New Roman" panose="02020603050405020304" pitchFamily="18" charset="0"/>
              </a:rPr>
              <a:t>.</a:t>
            </a:r>
            <a:endParaRPr lang="en-GB" sz="1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669376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27/3/2019</a:t>
            </a:r>
            <a:endParaRPr lang="en-GB"/>
          </a:p>
        </p:txBody>
      </p:sp>
      <p:sp>
        <p:nvSpPr>
          <p:cNvPr id="3" name="Footer Placeholder 2"/>
          <p:cNvSpPr>
            <a:spLocks noGrp="1"/>
          </p:cNvSpPr>
          <p:nvPr>
            <p:ph type="ftr" sz="quarter" idx="11"/>
          </p:nvPr>
        </p:nvSpPr>
        <p:spPr/>
        <p:txBody>
          <a:bodyPr/>
          <a:lstStyle/>
          <a:p>
            <a:r>
              <a:rPr lang="en-GB" smtClean="0"/>
              <a:t>APA 60% Design Review - Alan Grant</a:t>
            </a:r>
            <a:endParaRPr lang="en-GB"/>
          </a:p>
        </p:txBody>
      </p:sp>
      <p:sp>
        <p:nvSpPr>
          <p:cNvPr id="4" name="Slide Number Placeholder 3"/>
          <p:cNvSpPr>
            <a:spLocks noGrp="1"/>
          </p:cNvSpPr>
          <p:nvPr>
            <p:ph type="sldNum" sz="quarter" idx="12"/>
          </p:nvPr>
        </p:nvSpPr>
        <p:spPr/>
        <p:txBody>
          <a:bodyPr/>
          <a:lstStyle/>
          <a:p>
            <a:fld id="{9ADF741F-20DA-43EB-9998-E708704283B4}" type="slidenum">
              <a:rPr lang="en-GB" smtClean="0"/>
              <a:t>18</a:t>
            </a:fld>
            <a:endParaRPr lang="en-GB"/>
          </a:p>
        </p:txBody>
      </p:sp>
      <p:sp>
        <p:nvSpPr>
          <p:cNvPr id="9" name="TextBox 8"/>
          <p:cNvSpPr txBox="1"/>
          <p:nvPr/>
        </p:nvSpPr>
        <p:spPr>
          <a:xfrm>
            <a:off x="165798" y="630413"/>
            <a:ext cx="8812404" cy="769441"/>
          </a:xfrm>
          <a:prstGeom prst="rect">
            <a:avLst/>
          </a:prstGeom>
          <a:noFill/>
        </p:spPr>
        <p:txBody>
          <a:bodyPr wrap="square" rtlCol="0">
            <a:spAutoFit/>
          </a:bodyPr>
          <a:lstStyle/>
          <a:p>
            <a:pPr marL="171450" indent="-171450">
              <a:buFont typeface="Arial" panose="020B0604020202020204" pitchFamily="34" charset="0"/>
              <a:buChar char="•"/>
            </a:pPr>
            <a:r>
              <a:rPr lang="en-US" sz="1100" dirty="0"/>
              <a:t>Rotate the jig with the comb base 180° on its long axis, each operator turning the jig so that the epoxied bottom of the comb base first faces the APA’s foot end, then down toward the frame. Carefully position the jig so that the end plates fit over the side beams, and the slots in the end plates fit over the two M10 setscrews on either side. Tighten the nuts on the setscrews against the washers over the end plate slots until the washers just contact the plates.  On the right side of the APA, tighten the two thumbscrews until they are snug against the end plate</a:t>
            </a:r>
            <a:r>
              <a:rPr lang="en-US" sz="1100" dirty="0" smtClean="0"/>
              <a:t>.</a:t>
            </a:r>
            <a:endParaRPr lang="en-GB" sz="1100" dirty="0"/>
          </a:p>
        </p:txBody>
      </p:sp>
      <p:sp>
        <p:nvSpPr>
          <p:cNvPr id="10" name="Title 5"/>
          <p:cNvSpPr txBox="1">
            <a:spLocks/>
          </p:cNvSpPr>
          <p:nvPr/>
        </p:nvSpPr>
        <p:spPr>
          <a:xfrm>
            <a:off x="0" y="0"/>
            <a:ext cx="6832879" cy="532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smtClean="0">
                <a:latin typeface="+mn-lt"/>
              </a:rPr>
              <a:t>Installation of Comb bases:</a:t>
            </a:r>
            <a:endParaRPr lang="en-GB" sz="3200" dirty="0">
              <a:latin typeface="+mn-lt"/>
            </a:endParaRPr>
          </a:p>
        </p:txBody>
      </p:sp>
      <p:sp>
        <p:nvSpPr>
          <p:cNvPr id="11" name="Rectangle 10"/>
          <p:cNvSpPr/>
          <p:nvPr/>
        </p:nvSpPr>
        <p:spPr>
          <a:xfrm>
            <a:off x="0" y="347897"/>
            <a:ext cx="2715230" cy="369332"/>
          </a:xfrm>
          <a:prstGeom prst="rect">
            <a:avLst/>
          </a:prstGeom>
        </p:spPr>
        <p:txBody>
          <a:bodyPr wrap="none">
            <a:spAutoFit/>
          </a:bodyPr>
          <a:lstStyle/>
          <a:p>
            <a:r>
              <a:rPr lang="en-US" b="1" dirty="0">
                <a:solidFill>
                  <a:schemeClr val="accent3">
                    <a:lumMod val="50000"/>
                  </a:schemeClr>
                </a:solidFill>
              </a:rPr>
              <a:t>Procedure – Comb base jig</a:t>
            </a:r>
          </a:p>
        </p:txBody>
      </p:sp>
      <p:sp>
        <p:nvSpPr>
          <p:cNvPr id="14" name="TextBox 13"/>
          <p:cNvSpPr txBox="1"/>
          <p:nvPr/>
        </p:nvSpPr>
        <p:spPr>
          <a:xfrm>
            <a:off x="113599" y="2718029"/>
            <a:ext cx="8289890" cy="769441"/>
          </a:xfrm>
          <a:prstGeom prst="rect">
            <a:avLst/>
          </a:prstGeom>
          <a:noFill/>
        </p:spPr>
        <p:txBody>
          <a:bodyPr wrap="square" rtlCol="0">
            <a:spAutoFit/>
          </a:bodyPr>
          <a:lstStyle/>
          <a:p>
            <a:pPr marL="171450" indent="-171450">
              <a:buFont typeface="Arial" panose="020B0604020202020204" pitchFamily="34" charset="0"/>
              <a:buChar char="•"/>
            </a:pPr>
            <a:r>
              <a:rPr lang="en-US" sz="1100" dirty="0"/>
              <a:t>The operator on each side of the APA should fit M4 shoulder screws into the pair of location holes along the front and back edges of each end plate. You may need to lift the bottom edge of the end plates slightly to start each screw into its hole. Use a 2.5mm hex driver to seat both screws firmly against the end plates.  Once the M4 shoulder bolts are installed, the M10 nuts should be tightened against the washers with a 17mm box end wrench. </a:t>
            </a:r>
            <a:endParaRPr lang="en-GB" sz="1100" dirty="0"/>
          </a:p>
        </p:txBody>
      </p:sp>
      <p:sp>
        <p:nvSpPr>
          <p:cNvPr id="17" name="TextBox 16"/>
          <p:cNvSpPr txBox="1"/>
          <p:nvPr/>
        </p:nvSpPr>
        <p:spPr>
          <a:xfrm>
            <a:off x="774820" y="2431015"/>
            <a:ext cx="6967448" cy="400110"/>
          </a:xfrm>
          <a:prstGeom prst="rect">
            <a:avLst/>
          </a:prstGeom>
          <a:noFill/>
        </p:spPr>
        <p:txBody>
          <a:bodyPr wrap="square" rtlCol="0">
            <a:spAutoFit/>
          </a:bodyPr>
          <a:lstStyle/>
          <a:p>
            <a:r>
              <a:rPr lang="en-US" sz="1000" b="1" i="1" dirty="0"/>
              <a:t>First a 90° turn toward the Foot End, then a second 90° turn in the same direction so the epoxy stripes are facing the crossbeam.</a:t>
            </a:r>
            <a:endParaRPr lang="en-GB" sz="1000" dirty="0"/>
          </a:p>
          <a:p>
            <a:endParaRPr lang="en-GB" sz="1000" dirty="0">
              <a:latin typeface="Times New Roman" panose="02020603050405020304" pitchFamily="18" charset="0"/>
              <a:ea typeface="Times New Roman" panose="02020603050405020304" pitchFamily="18" charset="0"/>
            </a:endParaRPr>
          </a:p>
        </p:txBody>
      </p:sp>
      <p:pic>
        <p:nvPicPr>
          <p:cNvPr id="15" name="Picture 14"/>
          <p:cNvPicPr/>
          <p:nvPr/>
        </p:nvPicPr>
        <p:blipFill>
          <a:blip r:embed="rId2"/>
          <a:stretch>
            <a:fillRect/>
          </a:stretch>
        </p:blipFill>
        <p:spPr>
          <a:xfrm>
            <a:off x="444412" y="1432795"/>
            <a:ext cx="3127375" cy="998220"/>
          </a:xfrm>
          <a:prstGeom prst="rect">
            <a:avLst/>
          </a:prstGeom>
        </p:spPr>
      </p:pic>
      <p:pic>
        <p:nvPicPr>
          <p:cNvPr id="22" name="Picture 21"/>
          <p:cNvPicPr/>
          <p:nvPr/>
        </p:nvPicPr>
        <p:blipFill>
          <a:blip r:embed="rId3"/>
          <a:stretch>
            <a:fillRect/>
          </a:stretch>
        </p:blipFill>
        <p:spPr>
          <a:xfrm>
            <a:off x="4310743" y="1425078"/>
            <a:ext cx="3562985" cy="1017270"/>
          </a:xfrm>
          <a:prstGeom prst="rect">
            <a:avLst/>
          </a:prstGeom>
        </p:spPr>
      </p:pic>
      <p:pic>
        <p:nvPicPr>
          <p:cNvPr id="23" name="Picture 22"/>
          <p:cNvPicPr/>
          <p:nvPr/>
        </p:nvPicPr>
        <p:blipFill>
          <a:blip r:embed="rId4"/>
          <a:stretch>
            <a:fillRect/>
          </a:stretch>
        </p:blipFill>
        <p:spPr>
          <a:xfrm>
            <a:off x="444412" y="3522716"/>
            <a:ext cx="2122170" cy="1425575"/>
          </a:xfrm>
          <a:prstGeom prst="rect">
            <a:avLst/>
          </a:prstGeom>
        </p:spPr>
      </p:pic>
      <p:pic>
        <p:nvPicPr>
          <p:cNvPr id="24" name="Picture 23"/>
          <p:cNvPicPr/>
          <p:nvPr/>
        </p:nvPicPr>
        <p:blipFill>
          <a:blip r:embed="rId5"/>
          <a:stretch>
            <a:fillRect/>
          </a:stretch>
        </p:blipFill>
        <p:spPr>
          <a:xfrm>
            <a:off x="2914552" y="3541448"/>
            <a:ext cx="2189480" cy="1388110"/>
          </a:xfrm>
          <a:prstGeom prst="rect">
            <a:avLst/>
          </a:prstGeom>
        </p:spPr>
      </p:pic>
      <p:pic>
        <p:nvPicPr>
          <p:cNvPr id="25" name="Picture 24"/>
          <p:cNvPicPr/>
          <p:nvPr/>
        </p:nvPicPr>
        <p:blipFill>
          <a:blip r:embed="rId6"/>
          <a:stretch>
            <a:fillRect/>
          </a:stretch>
        </p:blipFill>
        <p:spPr>
          <a:xfrm>
            <a:off x="5394673" y="3561451"/>
            <a:ext cx="2347595" cy="1386840"/>
          </a:xfrm>
          <a:prstGeom prst="rect">
            <a:avLst/>
          </a:prstGeom>
        </p:spPr>
      </p:pic>
      <p:sp>
        <p:nvSpPr>
          <p:cNvPr id="26" name="TextBox 25"/>
          <p:cNvSpPr txBox="1"/>
          <p:nvPr/>
        </p:nvSpPr>
        <p:spPr>
          <a:xfrm>
            <a:off x="165798" y="5077087"/>
            <a:ext cx="8289890" cy="938719"/>
          </a:xfrm>
          <a:prstGeom prst="rect">
            <a:avLst/>
          </a:prstGeom>
          <a:noFill/>
        </p:spPr>
        <p:txBody>
          <a:bodyPr wrap="square" rtlCol="0">
            <a:spAutoFit/>
          </a:bodyPr>
          <a:lstStyle/>
          <a:p>
            <a:pPr marL="171450" indent="-171450">
              <a:buFont typeface="Arial" panose="020B0604020202020204" pitchFamily="34" charset="0"/>
              <a:buChar char="•"/>
            </a:pPr>
            <a:r>
              <a:rPr lang="en-US" sz="1100" dirty="0"/>
              <a:t>Lift the cam bolt levers along the top of the comb base attachment jig, and turn them counterclockwise until slack, permitting spring force to press the epoxied comb base onto the APA crossbeam. Use a small flashlight to check for gaps along the assembly. Use extra force as needed to ensure the epoxy is touching the entire surface along the crossbeam. You will need to use the prone platform to reach the two center clamps.  Record the current (comb base placement) time and date on the APA Traveler.</a:t>
            </a:r>
            <a:endParaRPr lang="en-GB" sz="1100" dirty="0"/>
          </a:p>
          <a:p>
            <a:pPr marL="171450" indent="-171450">
              <a:buFont typeface="Arial" panose="020B0604020202020204" pitchFamily="34" charset="0"/>
              <a:buChar char="•"/>
            </a:pPr>
            <a:endParaRPr lang="en-GB" sz="1100" dirty="0"/>
          </a:p>
        </p:txBody>
      </p:sp>
    </p:spTree>
    <p:extLst>
      <p:ext uri="{BB962C8B-B14F-4D97-AF65-F5344CB8AC3E}">
        <p14:creationId xmlns:p14="http://schemas.microsoft.com/office/powerpoint/2010/main" val="22744143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27/3/2019</a:t>
            </a:r>
            <a:endParaRPr lang="en-GB"/>
          </a:p>
        </p:txBody>
      </p:sp>
      <p:sp>
        <p:nvSpPr>
          <p:cNvPr id="3" name="Footer Placeholder 2"/>
          <p:cNvSpPr>
            <a:spLocks noGrp="1"/>
          </p:cNvSpPr>
          <p:nvPr>
            <p:ph type="ftr" sz="quarter" idx="11"/>
          </p:nvPr>
        </p:nvSpPr>
        <p:spPr/>
        <p:txBody>
          <a:bodyPr/>
          <a:lstStyle/>
          <a:p>
            <a:r>
              <a:rPr lang="en-GB" smtClean="0"/>
              <a:t>APA 60% Design Review - Alan Grant</a:t>
            </a:r>
            <a:endParaRPr lang="en-GB"/>
          </a:p>
        </p:txBody>
      </p:sp>
      <p:sp>
        <p:nvSpPr>
          <p:cNvPr id="4" name="Slide Number Placeholder 3"/>
          <p:cNvSpPr>
            <a:spLocks noGrp="1"/>
          </p:cNvSpPr>
          <p:nvPr>
            <p:ph type="sldNum" sz="quarter" idx="12"/>
          </p:nvPr>
        </p:nvSpPr>
        <p:spPr/>
        <p:txBody>
          <a:bodyPr/>
          <a:lstStyle/>
          <a:p>
            <a:fld id="{9ADF741F-20DA-43EB-9998-E708704283B4}" type="slidenum">
              <a:rPr lang="en-GB" smtClean="0"/>
              <a:t>19</a:t>
            </a:fld>
            <a:endParaRPr lang="en-GB"/>
          </a:p>
        </p:txBody>
      </p:sp>
      <p:sp>
        <p:nvSpPr>
          <p:cNvPr id="10" name="Title 5"/>
          <p:cNvSpPr txBox="1">
            <a:spLocks/>
          </p:cNvSpPr>
          <p:nvPr/>
        </p:nvSpPr>
        <p:spPr>
          <a:xfrm>
            <a:off x="0" y="0"/>
            <a:ext cx="6832879" cy="532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smtClean="0">
                <a:latin typeface="+mn-lt"/>
              </a:rPr>
              <a:t>Installation of Comb bases:</a:t>
            </a:r>
            <a:endParaRPr lang="en-GB" sz="3200" dirty="0">
              <a:latin typeface="+mn-lt"/>
            </a:endParaRPr>
          </a:p>
        </p:txBody>
      </p:sp>
      <p:sp>
        <p:nvSpPr>
          <p:cNvPr id="11" name="Rectangle 10"/>
          <p:cNvSpPr/>
          <p:nvPr/>
        </p:nvSpPr>
        <p:spPr>
          <a:xfrm>
            <a:off x="0" y="347897"/>
            <a:ext cx="2715230" cy="369332"/>
          </a:xfrm>
          <a:prstGeom prst="rect">
            <a:avLst/>
          </a:prstGeom>
        </p:spPr>
        <p:txBody>
          <a:bodyPr wrap="none">
            <a:spAutoFit/>
          </a:bodyPr>
          <a:lstStyle/>
          <a:p>
            <a:r>
              <a:rPr lang="en-US" b="1" dirty="0">
                <a:solidFill>
                  <a:schemeClr val="accent3">
                    <a:lumMod val="50000"/>
                  </a:schemeClr>
                </a:solidFill>
              </a:rPr>
              <a:t>Procedure – Comb base jig</a:t>
            </a:r>
          </a:p>
        </p:txBody>
      </p:sp>
      <p:sp>
        <p:nvSpPr>
          <p:cNvPr id="14" name="TextBox 13"/>
          <p:cNvSpPr txBox="1"/>
          <p:nvPr/>
        </p:nvSpPr>
        <p:spPr>
          <a:xfrm>
            <a:off x="165798" y="2313522"/>
            <a:ext cx="8289890" cy="1107996"/>
          </a:xfrm>
          <a:prstGeom prst="rect">
            <a:avLst/>
          </a:prstGeom>
          <a:noFill/>
        </p:spPr>
        <p:txBody>
          <a:bodyPr wrap="square" rtlCol="0">
            <a:spAutoFit/>
          </a:bodyPr>
          <a:lstStyle/>
          <a:p>
            <a:pPr marL="171450" indent="-171450">
              <a:buFont typeface="Arial" panose="020B0604020202020204" pitchFamily="34" charset="0"/>
              <a:buChar char="•"/>
            </a:pPr>
            <a:r>
              <a:rPr lang="en-US" sz="1100" dirty="0"/>
              <a:t>Allow the comb base epoxy to cure for at least 8 hours.  (If there are not yet four comb bases installed on this side of the APA, and another comb base install jig is available, you can repeat steps 9.4.3 through 9.4.18 while the epoxy is curing on the first comb base</a:t>
            </a:r>
            <a:r>
              <a:rPr lang="en-US" sz="1100" dirty="0" smtClean="0"/>
              <a:t>.)</a:t>
            </a:r>
          </a:p>
          <a:p>
            <a:pPr marL="171450" indent="-171450">
              <a:buFont typeface="Arial" panose="020B0604020202020204" pitchFamily="34" charset="0"/>
              <a:buChar char="•"/>
            </a:pPr>
            <a:endParaRPr lang="en-US" sz="1100" dirty="0"/>
          </a:p>
          <a:p>
            <a:pPr marL="171450" indent="-171450">
              <a:buFont typeface="Arial" panose="020B0604020202020204" pitchFamily="34" charset="0"/>
              <a:buChar char="•"/>
            </a:pPr>
            <a:r>
              <a:rPr lang="en-US" sz="1100" dirty="0"/>
              <a:t>Record the comb base install jig removal date / time on the Traveler.   Release the 12 cam bolt clamps (the lower line of clamps with handles toward the foot of the APA) that hold the jig to the comb base. You will need to use the prone platform to reach the clamps near the center of the APA.  Once this is complete, tighten all six of the cam bolts on the top row of clamps to re-compress the springs</a:t>
            </a:r>
            <a:r>
              <a:rPr lang="en-US" sz="1100" dirty="0" smtClean="0"/>
              <a:t>.</a:t>
            </a:r>
            <a:endParaRPr lang="en-GB" sz="1100" dirty="0"/>
          </a:p>
        </p:txBody>
      </p:sp>
      <p:sp>
        <p:nvSpPr>
          <p:cNvPr id="26" name="TextBox 25"/>
          <p:cNvSpPr txBox="1"/>
          <p:nvPr/>
        </p:nvSpPr>
        <p:spPr>
          <a:xfrm>
            <a:off x="1115133" y="5016269"/>
            <a:ext cx="6817806" cy="246221"/>
          </a:xfrm>
          <a:prstGeom prst="rect">
            <a:avLst/>
          </a:prstGeom>
          <a:noFill/>
        </p:spPr>
        <p:txBody>
          <a:bodyPr wrap="square" rtlCol="0">
            <a:spAutoFit/>
          </a:bodyPr>
          <a:lstStyle/>
          <a:p>
            <a:r>
              <a:rPr lang="en-US" sz="1000" b="1" i="1" dirty="0">
                <a:latin typeface="Times New Roman" panose="02020603050405020304" pitchFamily="18" charset="0"/>
                <a:cs typeface="Times New Roman" panose="02020603050405020304" pitchFamily="18" charset="0"/>
              </a:rPr>
              <a:t>View of the bottom row of CAM Bolts on the Mesh Protector plate. Tightening the Top CAM bolts while on the prone platform</a:t>
            </a:r>
            <a:endParaRPr lang="en-GB" sz="1000" dirty="0">
              <a:latin typeface="Times New Roman" panose="02020603050405020304" pitchFamily="18" charset="0"/>
              <a:cs typeface="Times New Roman" panose="02020603050405020304" pitchFamily="18" charset="0"/>
            </a:endParaRPr>
          </a:p>
        </p:txBody>
      </p:sp>
      <p:pic>
        <p:nvPicPr>
          <p:cNvPr id="16" name="Picture 15"/>
          <p:cNvPicPr/>
          <p:nvPr/>
        </p:nvPicPr>
        <p:blipFill>
          <a:blip r:embed="rId2"/>
          <a:stretch>
            <a:fillRect/>
          </a:stretch>
        </p:blipFill>
        <p:spPr>
          <a:xfrm>
            <a:off x="594980" y="846025"/>
            <a:ext cx="2360295" cy="1123315"/>
          </a:xfrm>
          <a:prstGeom prst="rect">
            <a:avLst/>
          </a:prstGeom>
        </p:spPr>
      </p:pic>
      <p:pic>
        <p:nvPicPr>
          <p:cNvPr id="18" name="Picture 17"/>
          <p:cNvPicPr/>
          <p:nvPr/>
        </p:nvPicPr>
        <p:blipFill>
          <a:blip r:embed="rId3"/>
          <a:stretch>
            <a:fillRect/>
          </a:stretch>
        </p:blipFill>
        <p:spPr>
          <a:xfrm>
            <a:off x="3323938" y="873108"/>
            <a:ext cx="2070735" cy="1115060"/>
          </a:xfrm>
          <a:prstGeom prst="rect">
            <a:avLst/>
          </a:prstGeom>
        </p:spPr>
      </p:pic>
      <p:pic>
        <p:nvPicPr>
          <p:cNvPr id="19" name="Picture 18"/>
          <p:cNvPicPr/>
          <p:nvPr/>
        </p:nvPicPr>
        <p:blipFill>
          <a:blip r:embed="rId4"/>
          <a:stretch>
            <a:fillRect/>
          </a:stretch>
        </p:blipFill>
        <p:spPr>
          <a:xfrm>
            <a:off x="5763336" y="879369"/>
            <a:ext cx="2189480" cy="1120140"/>
          </a:xfrm>
          <a:prstGeom prst="rect">
            <a:avLst/>
          </a:prstGeom>
        </p:spPr>
      </p:pic>
      <p:sp>
        <p:nvSpPr>
          <p:cNvPr id="5" name="TextBox 4"/>
          <p:cNvSpPr txBox="1"/>
          <p:nvPr/>
        </p:nvSpPr>
        <p:spPr>
          <a:xfrm>
            <a:off x="1115133" y="2019343"/>
            <a:ext cx="6627135" cy="246221"/>
          </a:xfrm>
          <a:prstGeom prst="rect">
            <a:avLst/>
          </a:prstGeom>
          <a:noFill/>
        </p:spPr>
        <p:txBody>
          <a:bodyPr wrap="none" rtlCol="0">
            <a:spAutoFit/>
          </a:bodyPr>
          <a:lstStyle/>
          <a:p>
            <a:r>
              <a:rPr lang="en-US" sz="1000" b="1" i="1" dirty="0">
                <a:latin typeface="Times New Roman" panose="02020603050405020304" pitchFamily="18" charset="0"/>
                <a:cs typeface="Times New Roman" panose="02020603050405020304" pitchFamily="18" charset="0"/>
              </a:rPr>
              <a:t>Turn CAM bolts counterclockwise, check for areas not seated w/ flashlight and use additional force to seat the CAM bolts.</a:t>
            </a:r>
            <a:endParaRPr lang="en-GB" sz="1000" dirty="0">
              <a:latin typeface="Times New Roman" panose="02020603050405020304" pitchFamily="18" charset="0"/>
              <a:cs typeface="Times New Roman" panose="02020603050405020304" pitchFamily="18" charset="0"/>
            </a:endParaRPr>
          </a:p>
        </p:txBody>
      </p:sp>
      <p:pic>
        <p:nvPicPr>
          <p:cNvPr id="20" name="Picture 19"/>
          <p:cNvPicPr/>
          <p:nvPr/>
        </p:nvPicPr>
        <p:blipFill>
          <a:blip r:embed="rId5"/>
          <a:stretch>
            <a:fillRect/>
          </a:stretch>
        </p:blipFill>
        <p:spPr>
          <a:xfrm>
            <a:off x="594980" y="3561876"/>
            <a:ext cx="3178810" cy="1331595"/>
          </a:xfrm>
          <a:prstGeom prst="rect">
            <a:avLst/>
          </a:prstGeom>
        </p:spPr>
      </p:pic>
      <p:pic>
        <p:nvPicPr>
          <p:cNvPr id="21" name="Picture 20"/>
          <p:cNvPicPr/>
          <p:nvPr/>
        </p:nvPicPr>
        <p:blipFill>
          <a:blip r:embed="rId6"/>
          <a:stretch>
            <a:fillRect/>
          </a:stretch>
        </p:blipFill>
        <p:spPr>
          <a:xfrm>
            <a:off x="4359305" y="3556906"/>
            <a:ext cx="3162300" cy="1323975"/>
          </a:xfrm>
          <a:prstGeom prst="rect">
            <a:avLst/>
          </a:prstGeom>
        </p:spPr>
      </p:pic>
    </p:spTree>
    <p:extLst>
      <p:ext uri="{BB962C8B-B14F-4D97-AF65-F5344CB8AC3E}">
        <p14:creationId xmlns:p14="http://schemas.microsoft.com/office/powerpoint/2010/main" val="30023883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27/3/2019</a:t>
            </a:r>
            <a:endParaRPr lang="en-GB" dirty="0"/>
          </a:p>
        </p:txBody>
      </p:sp>
      <p:sp>
        <p:nvSpPr>
          <p:cNvPr id="4" name="Footer Placeholder 3"/>
          <p:cNvSpPr>
            <a:spLocks noGrp="1"/>
          </p:cNvSpPr>
          <p:nvPr>
            <p:ph type="ftr" sz="quarter" idx="11"/>
          </p:nvPr>
        </p:nvSpPr>
        <p:spPr/>
        <p:txBody>
          <a:bodyPr/>
          <a:lstStyle/>
          <a:p>
            <a:r>
              <a:rPr lang="en-GB" smtClean="0"/>
              <a:t>APA 60% Design Review - Alan Grant</a:t>
            </a:r>
            <a:endParaRPr lang="en-GB" dirty="0"/>
          </a:p>
        </p:txBody>
      </p:sp>
      <p:sp>
        <p:nvSpPr>
          <p:cNvPr id="5" name="Slide Number Placeholder 4"/>
          <p:cNvSpPr>
            <a:spLocks noGrp="1"/>
          </p:cNvSpPr>
          <p:nvPr>
            <p:ph type="sldNum" sz="quarter" idx="12"/>
          </p:nvPr>
        </p:nvSpPr>
        <p:spPr/>
        <p:txBody>
          <a:bodyPr/>
          <a:lstStyle/>
          <a:p>
            <a:fld id="{9ADF741F-20DA-43EB-9998-E708704283B4}" type="slidenum">
              <a:rPr lang="en-GB" smtClean="0"/>
              <a:t>2</a:t>
            </a:fld>
            <a:endParaRPr lang="en-GB"/>
          </a:p>
        </p:txBody>
      </p:sp>
      <p:sp>
        <p:nvSpPr>
          <p:cNvPr id="6" name="Title 5"/>
          <p:cNvSpPr>
            <a:spLocks noGrp="1"/>
          </p:cNvSpPr>
          <p:nvPr>
            <p:ph type="title"/>
          </p:nvPr>
        </p:nvSpPr>
        <p:spPr/>
        <p:txBody>
          <a:bodyPr>
            <a:normAutofit fontScale="90000"/>
          </a:bodyPr>
          <a:lstStyle/>
          <a:p>
            <a:r>
              <a:rPr lang="en-GB" altLang="en-US" sz="3600" u="sng" kern="0" dirty="0" smtClean="0"/>
              <a:t>Overview</a:t>
            </a:r>
            <a:r>
              <a:rPr lang="en-GB" altLang="en-US" u="sng" kern="0" dirty="0"/>
              <a:t/>
            </a:r>
            <a:br>
              <a:rPr lang="en-GB" altLang="en-US" u="sng" kern="0" dirty="0"/>
            </a:br>
            <a:endParaRPr lang="en-GB" dirty="0"/>
          </a:p>
        </p:txBody>
      </p:sp>
      <p:sp>
        <p:nvSpPr>
          <p:cNvPr id="7" name="Content Placeholder 2"/>
          <p:cNvSpPr txBox="1">
            <a:spLocks noGrp="1"/>
          </p:cNvSpPr>
          <p:nvPr>
            <p:ph idx="1"/>
          </p:nvPr>
        </p:nvSpPr>
        <p:spPr>
          <a:prstGeom prst="rect">
            <a:avLst/>
          </a:prstGeom>
        </p:spPr>
        <p:txBody>
          <a:bodyPr>
            <a:normAutofit/>
          </a:bodyPr>
          <a:lstStyle>
            <a:lvl1pPr marL="342900" indent="-342900" algn="l" rtl="0" eaLnBrk="0" fontAlgn="base" hangingPunct="0">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200">
                <a:solidFill>
                  <a:srgbClr val="3C8C93"/>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n-ea"/>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GB" sz="3200" kern="0" dirty="0" smtClean="0">
                <a:latin typeface="+mn-lt"/>
              </a:rPr>
              <a:t>APA manufacturing procedures</a:t>
            </a:r>
          </a:p>
          <a:p>
            <a:endParaRPr lang="en-GB" sz="3200" kern="0" dirty="0" smtClean="0">
              <a:latin typeface="+mn-lt"/>
            </a:endParaRPr>
          </a:p>
          <a:p>
            <a:r>
              <a:rPr lang="en-GB" sz="3200" kern="0" dirty="0" smtClean="0">
                <a:latin typeface="+mn-lt"/>
              </a:rPr>
              <a:t>Procurement</a:t>
            </a:r>
          </a:p>
          <a:p>
            <a:endParaRPr lang="en-GB" sz="3200" kern="0" dirty="0" smtClean="0">
              <a:latin typeface="+mn-lt"/>
            </a:endParaRPr>
          </a:p>
          <a:p>
            <a:r>
              <a:rPr lang="en-GB" sz="3200" kern="0" dirty="0" smtClean="0">
                <a:latin typeface="+mn-lt"/>
              </a:rPr>
              <a:t>Safety</a:t>
            </a:r>
          </a:p>
          <a:p>
            <a:endParaRPr lang="en-GB" sz="3200" kern="0" dirty="0">
              <a:latin typeface="+mn-lt"/>
            </a:endParaRPr>
          </a:p>
          <a:p>
            <a:r>
              <a:rPr lang="en-GB" sz="3200" kern="0" dirty="0" smtClean="0">
                <a:latin typeface="+mn-lt"/>
              </a:rPr>
              <a:t>Questions</a:t>
            </a:r>
          </a:p>
          <a:p>
            <a:pPr marL="457200" lvl="1" indent="0">
              <a:buNone/>
            </a:pPr>
            <a:endParaRPr lang="en-GB" sz="2600" kern="0" dirty="0" smtClean="0">
              <a:latin typeface="+mn-lt"/>
            </a:endParaRPr>
          </a:p>
          <a:p>
            <a:pPr lvl="1"/>
            <a:endParaRPr lang="en-GB" sz="2600" kern="0" dirty="0" smtClean="0">
              <a:latin typeface="+mn-lt"/>
            </a:endParaRPr>
          </a:p>
        </p:txBody>
      </p:sp>
    </p:spTree>
    <p:extLst>
      <p:ext uri="{BB962C8B-B14F-4D97-AF65-F5344CB8AC3E}">
        <p14:creationId xmlns:p14="http://schemas.microsoft.com/office/powerpoint/2010/main" val="31958201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27/3/2019</a:t>
            </a:r>
            <a:endParaRPr lang="en-GB"/>
          </a:p>
        </p:txBody>
      </p:sp>
      <p:sp>
        <p:nvSpPr>
          <p:cNvPr id="3" name="Footer Placeholder 2"/>
          <p:cNvSpPr>
            <a:spLocks noGrp="1"/>
          </p:cNvSpPr>
          <p:nvPr>
            <p:ph type="ftr" sz="quarter" idx="11"/>
          </p:nvPr>
        </p:nvSpPr>
        <p:spPr/>
        <p:txBody>
          <a:bodyPr/>
          <a:lstStyle/>
          <a:p>
            <a:r>
              <a:rPr lang="en-GB" smtClean="0"/>
              <a:t>APA 60% Design Review - Alan Grant</a:t>
            </a:r>
            <a:endParaRPr lang="en-GB"/>
          </a:p>
        </p:txBody>
      </p:sp>
      <p:sp>
        <p:nvSpPr>
          <p:cNvPr id="4" name="Slide Number Placeholder 3"/>
          <p:cNvSpPr>
            <a:spLocks noGrp="1"/>
          </p:cNvSpPr>
          <p:nvPr>
            <p:ph type="sldNum" sz="quarter" idx="12"/>
          </p:nvPr>
        </p:nvSpPr>
        <p:spPr/>
        <p:txBody>
          <a:bodyPr/>
          <a:lstStyle/>
          <a:p>
            <a:fld id="{9ADF741F-20DA-43EB-9998-E708704283B4}" type="slidenum">
              <a:rPr lang="en-GB" smtClean="0"/>
              <a:t>20</a:t>
            </a:fld>
            <a:endParaRPr lang="en-GB"/>
          </a:p>
        </p:txBody>
      </p:sp>
      <p:sp>
        <p:nvSpPr>
          <p:cNvPr id="10" name="Title 5"/>
          <p:cNvSpPr txBox="1">
            <a:spLocks/>
          </p:cNvSpPr>
          <p:nvPr/>
        </p:nvSpPr>
        <p:spPr>
          <a:xfrm>
            <a:off x="0" y="0"/>
            <a:ext cx="6832879" cy="532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smtClean="0">
                <a:latin typeface="+mn-lt"/>
              </a:rPr>
              <a:t>Installation of Comb bases:</a:t>
            </a:r>
            <a:endParaRPr lang="en-GB" sz="3200" dirty="0">
              <a:latin typeface="+mn-lt"/>
            </a:endParaRPr>
          </a:p>
        </p:txBody>
      </p:sp>
      <p:sp>
        <p:nvSpPr>
          <p:cNvPr id="11" name="Rectangle 10"/>
          <p:cNvSpPr/>
          <p:nvPr/>
        </p:nvSpPr>
        <p:spPr>
          <a:xfrm>
            <a:off x="0" y="511127"/>
            <a:ext cx="2715230" cy="369332"/>
          </a:xfrm>
          <a:prstGeom prst="rect">
            <a:avLst/>
          </a:prstGeom>
        </p:spPr>
        <p:txBody>
          <a:bodyPr wrap="none">
            <a:spAutoFit/>
          </a:bodyPr>
          <a:lstStyle/>
          <a:p>
            <a:r>
              <a:rPr lang="en-US" b="1" dirty="0">
                <a:solidFill>
                  <a:schemeClr val="accent3">
                    <a:lumMod val="50000"/>
                  </a:schemeClr>
                </a:solidFill>
              </a:rPr>
              <a:t>Procedure – Comb base jig</a:t>
            </a:r>
          </a:p>
        </p:txBody>
      </p:sp>
      <p:sp>
        <p:nvSpPr>
          <p:cNvPr id="14" name="TextBox 13"/>
          <p:cNvSpPr txBox="1"/>
          <p:nvPr/>
        </p:nvSpPr>
        <p:spPr>
          <a:xfrm>
            <a:off x="203165" y="880460"/>
            <a:ext cx="8289890" cy="4585871"/>
          </a:xfrm>
          <a:prstGeom prst="rect">
            <a:avLst/>
          </a:prstGeom>
          <a:noFill/>
        </p:spPr>
        <p:txBody>
          <a:bodyPr wrap="square" rtlCol="0">
            <a:spAutoFit/>
          </a:bodyPr>
          <a:lstStyle/>
          <a:p>
            <a:pPr marL="171450" indent="-171450">
              <a:buFont typeface="Arial" panose="020B0604020202020204" pitchFamily="34" charset="0"/>
              <a:buChar char="•"/>
            </a:pPr>
            <a:r>
              <a:rPr lang="en-US" sz="1400" dirty="0"/>
              <a:t>Operators working on opposite sides of the attachment jig should remove with 2.5mm hex drivers the pair of M4 shoulder bolts that located the jig’s end plates to the APA’s side beams, then loosen and back off the nuts and washers along the M10 setscrews. </a:t>
            </a:r>
            <a:endParaRPr lang="en-US" sz="1400" dirty="0" smtClean="0"/>
          </a:p>
          <a:p>
            <a:pPr marL="171450" indent="-171450">
              <a:buFont typeface="Arial" panose="020B0604020202020204" pitchFamily="34" charset="0"/>
              <a:buChar char="•"/>
            </a:pPr>
            <a:endParaRPr lang="en-US" sz="1400" dirty="0"/>
          </a:p>
          <a:p>
            <a:pPr marL="171450" indent="-171450">
              <a:buFont typeface="Arial" panose="020B0604020202020204" pitchFamily="34" charset="0"/>
              <a:buChar char="•"/>
            </a:pPr>
            <a:r>
              <a:rPr lang="en-US" sz="1400" dirty="0"/>
              <a:t>With an operator on each end, lift off the comb base install jig and walk it off over the head end of the APA, and return it to the pair of work tables from which it was removed in step 9.4.15.  Remove the four M10 setscrews, nuts &amp; washers from the APA’s rivet nuts near both ends of the newly attached comb base.</a:t>
            </a:r>
            <a:endParaRPr lang="en-GB" sz="1400" dirty="0"/>
          </a:p>
          <a:p>
            <a:pPr marL="171450" indent="-171450">
              <a:buFont typeface="Arial" panose="020B0604020202020204" pitchFamily="34" charset="0"/>
              <a:buChar char="•"/>
            </a:pPr>
            <a:endParaRPr lang="en-GB" sz="1400" dirty="0" smtClean="0"/>
          </a:p>
          <a:p>
            <a:pPr marL="171450" indent="-171450">
              <a:buFont typeface="Arial" panose="020B0604020202020204" pitchFamily="34" charset="0"/>
              <a:buChar char="•"/>
            </a:pPr>
            <a:r>
              <a:rPr lang="en-US" sz="1400" dirty="0"/>
              <a:t>Inspect the surfaces of the comb base attachment jig and remove any epoxy remnants.</a:t>
            </a:r>
            <a:endParaRPr lang="en-GB" sz="1400" dirty="0"/>
          </a:p>
          <a:p>
            <a:pPr marL="171450" indent="-171450">
              <a:buFont typeface="Arial" panose="020B0604020202020204" pitchFamily="34" charset="0"/>
              <a:buChar char="•"/>
            </a:pPr>
            <a:endParaRPr lang="en-GB" sz="1400" dirty="0" smtClean="0"/>
          </a:p>
          <a:p>
            <a:pPr marL="171450" indent="-171450">
              <a:buFont typeface="Arial" panose="020B0604020202020204" pitchFamily="34" charset="0"/>
              <a:buChar char="•"/>
            </a:pPr>
            <a:r>
              <a:rPr lang="en-US" sz="1400" dirty="0"/>
              <a:t>Repeat steps 9.4.3 through .23 to install the three remaining comb bases on this side of the APA frame. </a:t>
            </a:r>
            <a:endParaRPr lang="en-US" sz="1400" dirty="0" smtClean="0"/>
          </a:p>
          <a:p>
            <a:pPr marL="171450" indent="-171450">
              <a:buFont typeface="Arial" panose="020B0604020202020204" pitchFamily="34" charset="0"/>
              <a:buChar char="•"/>
            </a:pPr>
            <a:endParaRPr lang="en-US" sz="1400" dirty="0"/>
          </a:p>
          <a:p>
            <a:pPr marL="171450" indent="-171450">
              <a:buFont typeface="Arial" panose="020B0604020202020204" pitchFamily="34" charset="0"/>
              <a:buChar char="•"/>
            </a:pPr>
            <a:r>
              <a:rPr lang="en-US" sz="1400" dirty="0"/>
              <a:t>Use the process cart’s frame rotation controls to rotate the frame so that side B faces upwards and the four installed comb mounts are on the bottom side.</a:t>
            </a:r>
            <a:endParaRPr lang="en-GB" sz="1400" dirty="0"/>
          </a:p>
          <a:p>
            <a:pPr marL="171450" indent="-171450">
              <a:buFont typeface="Arial" panose="020B0604020202020204" pitchFamily="34" charset="0"/>
              <a:buChar char="•"/>
            </a:pPr>
            <a:endParaRPr lang="en-US" sz="1400" dirty="0" smtClean="0"/>
          </a:p>
          <a:p>
            <a:pPr marL="171450" indent="-171450">
              <a:buFont typeface="Arial" panose="020B0604020202020204" pitchFamily="34" charset="0"/>
              <a:buChar char="•"/>
            </a:pPr>
            <a:r>
              <a:rPr lang="en-US" sz="1400" dirty="0"/>
              <a:t>Repeat step 9.4.2 through .24 to install on side B the four remaining comb mounts and five remaining x head boards directly across the head beam from the first five. Note on Process Traveler that ten wire boards have been installed.</a:t>
            </a:r>
            <a:endParaRPr lang="en-GB" sz="1400" dirty="0"/>
          </a:p>
          <a:p>
            <a:r>
              <a:rPr lang="en-US" dirty="0" smtClean="0"/>
              <a:t> </a:t>
            </a:r>
            <a:endParaRPr lang="en-GB" dirty="0"/>
          </a:p>
          <a:p>
            <a:pPr marL="171450" indent="-171450">
              <a:buFont typeface="Arial" panose="020B0604020202020204" pitchFamily="34" charset="0"/>
              <a:buChar char="•"/>
            </a:pPr>
            <a:endParaRPr lang="en-GB" sz="1100" dirty="0"/>
          </a:p>
          <a:p>
            <a:pPr marL="171450" indent="-171450">
              <a:buFont typeface="Arial" panose="020B0604020202020204" pitchFamily="34" charset="0"/>
              <a:buChar char="•"/>
            </a:pPr>
            <a:endParaRPr lang="en-GB" sz="1100" dirty="0"/>
          </a:p>
        </p:txBody>
      </p:sp>
      <p:sp>
        <p:nvSpPr>
          <p:cNvPr id="15" name="TextBox 14"/>
          <p:cNvSpPr txBox="1"/>
          <p:nvPr/>
        </p:nvSpPr>
        <p:spPr>
          <a:xfrm>
            <a:off x="266098" y="4971355"/>
            <a:ext cx="4898264" cy="1200329"/>
          </a:xfrm>
          <a:prstGeom prst="rect">
            <a:avLst/>
          </a:prstGeom>
          <a:noFill/>
        </p:spPr>
        <p:txBody>
          <a:bodyPr wrap="none" rtlCol="0">
            <a:spAutoFit/>
          </a:bodyPr>
          <a:lstStyle/>
          <a:p>
            <a:r>
              <a:rPr lang="en-GB" b="1" dirty="0" smtClean="0"/>
              <a:t>Advantages of using mesh panels</a:t>
            </a:r>
          </a:p>
          <a:p>
            <a:pPr marL="285750" indent="-285750">
              <a:buFont typeface="Arial" panose="020B0604020202020204" pitchFamily="34" charset="0"/>
              <a:buChar char="•"/>
            </a:pPr>
            <a:r>
              <a:rPr lang="en-GB" dirty="0" smtClean="0">
                <a:solidFill>
                  <a:schemeClr val="accent3">
                    <a:lumMod val="50000"/>
                  </a:schemeClr>
                </a:solidFill>
              </a:rPr>
              <a:t>Fixing directly to APA frame…no mesh interface</a:t>
            </a:r>
          </a:p>
          <a:p>
            <a:pPr marL="285750" indent="-285750">
              <a:buFont typeface="Arial" panose="020B0604020202020204" pitchFamily="34" charset="0"/>
              <a:buChar char="•"/>
            </a:pPr>
            <a:r>
              <a:rPr lang="en-GB" dirty="0" smtClean="0">
                <a:solidFill>
                  <a:schemeClr val="accent3">
                    <a:lumMod val="50000"/>
                  </a:schemeClr>
                </a:solidFill>
              </a:rPr>
              <a:t>Better access releasing cam bolt levers</a:t>
            </a:r>
          </a:p>
          <a:p>
            <a:pPr marL="285750" indent="-285750">
              <a:buFont typeface="Arial" panose="020B0604020202020204" pitchFamily="34" charset="0"/>
              <a:buChar char="•"/>
            </a:pPr>
            <a:r>
              <a:rPr lang="en-GB" dirty="0" smtClean="0">
                <a:solidFill>
                  <a:schemeClr val="accent3">
                    <a:lumMod val="50000"/>
                  </a:schemeClr>
                </a:solidFill>
              </a:rPr>
              <a:t>Eliminates risk of puncturing mesh</a:t>
            </a:r>
          </a:p>
        </p:txBody>
      </p:sp>
    </p:spTree>
    <p:extLst>
      <p:ext uri="{BB962C8B-B14F-4D97-AF65-F5344CB8AC3E}">
        <p14:creationId xmlns:p14="http://schemas.microsoft.com/office/powerpoint/2010/main" val="35092094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27/3/2019</a:t>
            </a:r>
            <a:endParaRPr lang="en-GB"/>
          </a:p>
        </p:txBody>
      </p:sp>
      <p:sp>
        <p:nvSpPr>
          <p:cNvPr id="3" name="Footer Placeholder 2"/>
          <p:cNvSpPr>
            <a:spLocks noGrp="1"/>
          </p:cNvSpPr>
          <p:nvPr>
            <p:ph type="ftr" sz="quarter" idx="11"/>
          </p:nvPr>
        </p:nvSpPr>
        <p:spPr/>
        <p:txBody>
          <a:bodyPr/>
          <a:lstStyle/>
          <a:p>
            <a:r>
              <a:rPr lang="en-GB" smtClean="0"/>
              <a:t>APA 60% Design Review - Alan Grant</a:t>
            </a:r>
            <a:endParaRPr lang="en-GB"/>
          </a:p>
        </p:txBody>
      </p:sp>
      <p:sp>
        <p:nvSpPr>
          <p:cNvPr id="4" name="Slide Number Placeholder 3"/>
          <p:cNvSpPr>
            <a:spLocks noGrp="1"/>
          </p:cNvSpPr>
          <p:nvPr>
            <p:ph type="sldNum" sz="quarter" idx="12"/>
          </p:nvPr>
        </p:nvSpPr>
        <p:spPr/>
        <p:txBody>
          <a:bodyPr/>
          <a:lstStyle/>
          <a:p>
            <a:fld id="{9ADF741F-20DA-43EB-9998-E708704283B4}" type="slidenum">
              <a:rPr lang="en-GB" smtClean="0"/>
              <a:t>21</a:t>
            </a:fld>
            <a:endParaRPr lang="en-GB"/>
          </a:p>
        </p:txBody>
      </p:sp>
      <p:sp>
        <p:nvSpPr>
          <p:cNvPr id="5" name="Title 5"/>
          <p:cNvSpPr txBox="1">
            <a:spLocks/>
          </p:cNvSpPr>
          <p:nvPr/>
        </p:nvSpPr>
        <p:spPr>
          <a:xfrm>
            <a:off x="0" y="0"/>
            <a:ext cx="9144000" cy="532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latin typeface="+mn-lt"/>
              </a:rPr>
              <a:t>Installation of x head and foot boards &amp; winding fixture boards:</a:t>
            </a:r>
            <a:endParaRPr lang="en-GB" sz="2400" b="1" dirty="0">
              <a:latin typeface="+mn-lt"/>
            </a:endParaRPr>
          </a:p>
        </p:txBody>
      </p:sp>
      <p:sp>
        <p:nvSpPr>
          <p:cNvPr id="6" name="Rectangle 5"/>
          <p:cNvSpPr/>
          <p:nvPr/>
        </p:nvSpPr>
        <p:spPr>
          <a:xfrm>
            <a:off x="0" y="347897"/>
            <a:ext cx="1163524" cy="369332"/>
          </a:xfrm>
          <a:prstGeom prst="rect">
            <a:avLst/>
          </a:prstGeom>
        </p:spPr>
        <p:txBody>
          <a:bodyPr wrap="none">
            <a:spAutoFit/>
          </a:bodyPr>
          <a:lstStyle/>
          <a:p>
            <a:r>
              <a:rPr lang="en-US" b="1" dirty="0" smtClean="0">
                <a:solidFill>
                  <a:schemeClr val="accent3">
                    <a:lumMod val="50000"/>
                  </a:schemeClr>
                </a:solidFill>
              </a:rPr>
              <a:t>Procedure</a:t>
            </a:r>
            <a:endParaRPr lang="en-US" b="1" dirty="0">
              <a:solidFill>
                <a:schemeClr val="accent3">
                  <a:lumMod val="50000"/>
                </a:schemeClr>
              </a:solidFill>
            </a:endParaRPr>
          </a:p>
        </p:txBody>
      </p:sp>
      <p:sp>
        <p:nvSpPr>
          <p:cNvPr id="7" name="TextBox 6"/>
          <p:cNvSpPr txBox="1"/>
          <p:nvPr/>
        </p:nvSpPr>
        <p:spPr>
          <a:xfrm>
            <a:off x="203165" y="629374"/>
            <a:ext cx="8571414" cy="1231106"/>
          </a:xfrm>
          <a:prstGeom prst="rect">
            <a:avLst/>
          </a:prstGeom>
          <a:noFill/>
        </p:spPr>
        <p:txBody>
          <a:bodyPr wrap="square" rtlCol="0">
            <a:spAutoFit/>
          </a:bodyPr>
          <a:lstStyle/>
          <a:p>
            <a:pPr marL="285750" indent="-285750">
              <a:buFont typeface="Arial" panose="020B0604020202020204" pitchFamily="34" charset="0"/>
              <a:buChar char="•"/>
            </a:pPr>
            <a:r>
              <a:rPr lang="en-US" sz="1400" dirty="0"/>
              <a:t>Use the process cart controls to rotate the </a:t>
            </a:r>
            <a:r>
              <a:rPr lang="en-US" sz="1400" dirty="0" smtClean="0"/>
              <a:t>APA </a:t>
            </a:r>
            <a:r>
              <a:rPr lang="en-US" sz="1400" dirty="0"/>
              <a:t>frame into edgewise vertical (or other angled) </a:t>
            </a:r>
            <a:r>
              <a:rPr lang="en-US" sz="1400" dirty="0" smtClean="0"/>
              <a:t>position </a:t>
            </a:r>
            <a:r>
              <a:rPr lang="en-US" sz="1400" dirty="0"/>
              <a:t>so that you have a clear, straight-on view of the APA’s head </a:t>
            </a:r>
            <a:r>
              <a:rPr lang="en-US" sz="1400" dirty="0" smtClean="0"/>
              <a:t>beam </a:t>
            </a:r>
            <a:r>
              <a:rPr lang="en-US" sz="1400" dirty="0"/>
              <a:t>on the side where the head interface frame has an opening.  </a:t>
            </a:r>
            <a:r>
              <a:rPr lang="en-US" sz="1400" dirty="0" smtClean="0"/>
              <a:t>Adjust </a:t>
            </a:r>
            <a:r>
              <a:rPr lang="en-US" sz="1400" dirty="0"/>
              <a:t>the APA angle and/or your elevation as needed during the next three steps to maintain that perspective.</a:t>
            </a:r>
            <a:endParaRPr lang="en-GB" sz="1400" dirty="0"/>
          </a:p>
          <a:p>
            <a:endParaRPr lang="en-GB" dirty="0"/>
          </a:p>
        </p:txBody>
      </p:sp>
      <p:pic>
        <p:nvPicPr>
          <p:cNvPr id="8" name="Picture 7"/>
          <p:cNvPicPr/>
          <p:nvPr/>
        </p:nvPicPr>
        <p:blipFill>
          <a:blip r:embed="rId2"/>
          <a:stretch>
            <a:fillRect/>
          </a:stretch>
        </p:blipFill>
        <p:spPr>
          <a:xfrm>
            <a:off x="2124796" y="1442658"/>
            <a:ext cx="3257695" cy="1643879"/>
          </a:xfrm>
          <a:prstGeom prst="rect">
            <a:avLst/>
          </a:prstGeom>
        </p:spPr>
      </p:pic>
      <p:sp>
        <p:nvSpPr>
          <p:cNvPr id="10" name="Rectangle 9"/>
          <p:cNvSpPr/>
          <p:nvPr/>
        </p:nvSpPr>
        <p:spPr>
          <a:xfrm>
            <a:off x="5761216" y="1543083"/>
            <a:ext cx="2815936" cy="1015663"/>
          </a:xfrm>
          <a:prstGeom prst="rect">
            <a:avLst/>
          </a:prstGeom>
          <a:ln>
            <a:solidFill>
              <a:schemeClr val="tx1"/>
            </a:solidFill>
          </a:ln>
        </p:spPr>
        <p:txBody>
          <a:bodyPr wrap="square">
            <a:spAutoFit/>
          </a:bodyPr>
          <a:lstStyle/>
          <a:p>
            <a:r>
              <a:rPr lang="en-US" sz="1000" b="1" i="1" dirty="0">
                <a:latin typeface="Times New Roman" panose="02020603050405020304" pitchFamily="18" charset="0"/>
                <a:ea typeface="Times New Roman" panose="02020603050405020304" pitchFamily="18" charset="0"/>
              </a:rPr>
              <a:t>2) X – Head Boards attached to the X-end of the APA.  Solder pads are facing the Foot End of the APA, and there is a small gap seen between the boards when positioned correctly on the APA. Each pattern of screw holes should have (2) screws attached for this level.</a:t>
            </a:r>
            <a:endParaRPr lang="en-GB" sz="1000" dirty="0"/>
          </a:p>
        </p:txBody>
      </p:sp>
      <p:sp>
        <p:nvSpPr>
          <p:cNvPr id="11" name="TextBox 10"/>
          <p:cNvSpPr txBox="1"/>
          <p:nvPr/>
        </p:nvSpPr>
        <p:spPr>
          <a:xfrm>
            <a:off x="286293" y="3148510"/>
            <a:ext cx="8571414" cy="2492990"/>
          </a:xfrm>
          <a:prstGeom prst="rect">
            <a:avLst/>
          </a:prstGeom>
          <a:noFill/>
        </p:spPr>
        <p:txBody>
          <a:bodyPr wrap="square" rtlCol="0">
            <a:spAutoFit/>
          </a:bodyPr>
          <a:lstStyle/>
          <a:p>
            <a:pPr marL="285750" indent="-285750">
              <a:buFont typeface="Arial" panose="020B0604020202020204" pitchFamily="34" charset="0"/>
              <a:buChar char="•"/>
            </a:pPr>
            <a:r>
              <a:rPr lang="en-US" sz="1200" dirty="0"/>
              <a:t>Place an x head board (P/N 8752694) onto the APA frame’s head beam in the position closest to side opening of the head interface frame; the board’s solder pads should be towards the foot end of the APA.  Start a </a:t>
            </a:r>
            <a:r>
              <a:rPr lang="en-US" sz="1200" b="1" i="1" dirty="0"/>
              <a:t>M4 x 10mm silver-plated SBHCS</a:t>
            </a:r>
            <a:r>
              <a:rPr lang="en-US" sz="1200" dirty="0"/>
              <a:t> into the center hole of the five hole pattern closer to the side beam, and a M4 x 25mm silver-plated SBHCS into the center hole of the five-hole pattern further from the side beam. Tighten these screws with a 2.5mm hex driver until snug, then back them off slightly.  Place 2.5mm length screw sleeve spacers (P/N 8752747) over two M4 x 10mm silver-plated SBHCS and start the screws into the board’s two location holes (in each of the board’s two five-hole patterns, these are the holes at 10:00 o’clock position from the perspective of a viewer at the head end – they will be the only counter-bored holes among the outer holes in the patterns), and tighten them until snug, with a 2.5mm hex driver.  Note that these screw heads, when properly seated, will be below the surface of the board, but because the screw sleeves tend to seat prematurely against the board’s counter-bore, you will probably need to wiggle the board with one hand while turning the hex driver with the other until the screw sleeves slip into proper position.  After the screw tightens against the properly-positioned screw sleeve, loosen it a fraction of a turn. Once all four screws are installed, wiggle the board to make sure that it is free to move in all directions, then push it gently but firmly toward the foot end of the APA and hold it there while tightening, first, the two location screws, then, the two hold-down screws at the centers of the five-hole patterns.</a:t>
            </a:r>
            <a:endParaRPr lang="en-GB" sz="1200" dirty="0"/>
          </a:p>
        </p:txBody>
      </p:sp>
    </p:spTree>
    <p:extLst>
      <p:ext uri="{BB962C8B-B14F-4D97-AF65-F5344CB8AC3E}">
        <p14:creationId xmlns:p14="http://schemas.microsoft.com/office/powerpoint/2010/main" val="4256485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27/3/2019</a:t>
            </a:r>
            <a:endParaRPr lang="en-GB"/>
          </a:p>
        </p:txBody>
      </p:sp>
      <p:sp>
        <p:nvSpPr>
          <p:cNvPr id="3" name="Footer Placeholder 2"/>
          <p:cNvSpPr>
            <a:spLocks noGrp="1"/>
          </p:cNvSpPr>
          <p:nvPr>
            <p:ph type="ftr" sz="quarter" idx="11"/>
          </p:nvPr>
        </p:nvSpPr>
        <p:spPr/>
        <p:txBody>
          <a:bodyPr/>
          <a:lstStyle/>
          <a:p>
            <a:r>
              <a:rPr lang="en-GB" smtClean="0"/>
              <a:t>APA 60% Design Review - Alan Grant</a:t>
            </a:r>
            <a:endParaRPr lang="en-GB"/>
          </a:p>
        </p:txBody>
      </p:sp>
      <p:sp>
        <p:nvSpPr>
          <p:cNvPr id="4" name="Slide Number Placeholder 3"/>
          <p:cNvSpPr>
            <a:spLocks noGrp="1"/>
          </p:cNvSpPr>
          <p:nvPr>
            <p:ph type="sldNum" sz="quarter" idx="12"/>
          </p:nvPr>
        </p:nvSpPr>
        <p:spPr/>
        <p:txBody>
          <a:bodyPr/>
          <a:lstStyle/>
          <a:p>
            <a:fld id="{9ADF741F-20DA-43EB-9998-E708704283B4}" type="slidenum">
              <a:rPr lang="en-GB" smtClean="0"/>
              <a:t>22</a:t>
            </a:fld>
            <a:endParaRPr lang="en-GB"/>
          </a:p>
        </p:txBody>
      </p:sp>
      <p:sp>
        <p:nvSpPr>
          <p:cNvPr id="5" name="Title 5"/>
          <p:cNvSpPr txBox="1">
            <a:spLocks/>
          </p:cNvSpPr>
          <p:nvPr/>
        </p:nvSpPr>
        <p:spPr>
          <a:xfrm>
            <a:off x="0" y="0"/>
            <a:ext cx="9144000" cy="532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latin typeface="+mn-lt"/>
              </a:rPr>
              <a:t>Installation of x head and foot boards &amp; winding fixture boards:</a:t>
            </a:r>
            <a:endParaRPr lang="en-GB" sz="2400" b="1" dirty="0">
              <a:latin typeface="+mn-lt"/>
            </a:endParaRPr>
          </a:p>
        </p:txBody>
      </p:sp>
      <p:sp>
        <p:nvSpPr>
          <p:cNvPr id="6" name="Rectangle 5"/>
          <p:cNvSpPr/>
          <p:nvPr/>
        </p:nvSpPr>
        <p:spPr>
          <a:xfrm>
            <a:off x="0" y="347897"/>
            <a:ext cx="1163524" cy="369332"/>
          </a:xfrm>
          <a:prstGeom prst="rect">
            <a:avLst/>
          </a:prstGeom>
        </p:spPr>
        <p:txBody>
          <a:bodyPr wrap="none">
            <a:spAutoFit/>
          </a:bodyPr>
          <a:lstStyle/>
          <a:p>
            <a:r>
              <a:rPr lang="en-US" b="1" dirty="0" smtClean="0">
                <a:solidFill>
                  <a:schemeClr val="accent3">
                    <a:lumMod val="50000"/>
                  </a:schemeClr>
                </a:solidFill>
              </a:rPr>
              <a:t>Procedure</a:t>
            </a:r>
            <a:endParaRPr lang="en-US" b="1" dirty="0">
              <a:solidFill>
                <a:schemeClr val="accent3">
                  <a:lumMod val="50000"/>
                </a:schemeClr>
              </a:solidFill>
            </a:endParaRPr>
          </a:p>
        </p:txBody>
      </p:sp>
      <p:sp>
        <p:nvSpPr>
          <p:cNvPr id="7" name="TextBox 6"/>
          <p:cNvSpPr txBox="1"/>
          <p:nvPr/>
        </p:nvSpPr>
        <p:spPr>
          <a:xfrm>
            <a:off x="203165" y="629374"/>
            <a:ext cx="8571414" cy="1600438"/>
          </a:xfrm>
          <a:prstGeom prst="rect">
            <a:avLst/>
          </a:prstGeom>
          <a:noFill/>
        </p:spPr>
        <p:txBody>
          <a:bodyPr wrap="square" rtlCol="0">
            <a:spAutoFit/>
          </a:bodyPr>
          <a:lstStyle/>
          <a:p>
            <a:pPr marL="285750" indent="-285750">
              <a:buFont typeface="Arial" panose="020B0604020202020204" pitchFamily="34" charset="0"/>
              <a:buChar char="•"/>
            </a:pPr>
            <a:r>
              <a:rPr lang="en-US" sz="1400" dirty="0"/>
              <a:t>Repeat previous step with the next X head board along the head beam, with the difference that both of the two hold-down screws installed in the center holes of the five-hole patterns should be </a:t>
            </a:r>
            <a:r>
              <a:rPr lang="en-US" sz="1400" i="1" dirty="0"/>
              <a:t>M4 x 25mm SBHCS</a:t>
            </a:r>
            <a:r>
              <a:rPr lang="en-US" sz="1400" dirty="0"/>
              <a:t>; repeat this until five X head boards have been installed on this side of the APA</a:t>
            </a:r>
            <a:r>
              <a:rPr lang="en-US" sz="1400" dirty="0" smtClean="0"/>
              <a:t>.</a:t>
            </a:r>
          </a:p>
          <a:p>
            <a:pPr marL="285750" indent="-285750">
              <a:buFont typeface="Arial" panose="020B0604020202020204" pitchFamily="34" charset="0"/>
              <a:buChar char="•"/>
            </a:pPr>
            <a:endParaRPr lang="en-US" sz="1400" dirty="0" smtClean="0"/>
          </a:p>
          <a:p>
            <a:pPr marL="285750" indent="-285750">
              <a:buFont typeface="Arial" panose="020B0604020202020204" pitchFamily="34" charset="0"/>
              <a:buChar char="•"/>
            </a:pPr>
            <a:r>
              <a:rPr lang="en-US" sz="1400" dirty="0"/>
              <a:t>Use a 2.5mm hex bit in a torque driver set to 1.4 Nm (12 </a:t>
            </a:r>
            <a:r>
              <a:rPr lang="en-US" sz="1400" dirty="0" err="1"/>
              <a:t>lb</a:t>
            </a:r>
            <a:r>
              <a:rPr lang="en-US" sz="1400" dirty="0"/>
              <a:t>-in) to tighten each of the 4 screws in turn on all 5 (or 10) boards (on each board, first tighten the pair in the location holes with the screw sleeves, then the pair at the centers of the five-hole patterns), until the driver signals that the set torque is met</a:t>
            </a:r>
            <a:r>
              <a:rPr lang="en-US" sz="1400" dirty="0" smtClean="0"/>
              <a:t>. </a:t>
            </a:r>
            <a:endParaRPr lang="en-GB" sz="1400" dirty="0"/>
          </a:p>
        </p:txBody>
      </p:sp>
      <p:pic>
        <p:nvPicPr>
          <p:cNvPr id="12" name="Picture 11"/>
          <p:cNvPicPr/>
          <p:nvPr/>
        </p:nvPicPr>
        <p:blipFill>
          <a:blip r:embed="rId2">
            <a:extLst>
              <a:ext uri="{BEBA8EAE-BF5A-486C-A8C5-ECC9F3942E4B}">
                <a14:imgProps xmlns:a14="http://schemas.microsoft.com/office/drawing/2010/main">
                  <a14:imgLayer r:embed="rId3">
                    <a14:imgEffect>
                      <a14:brightnessContrast bright="31000" contrast="6000"/>
                    </a14:imgEffect>
                  </a14:imgLayer>
                </a14:imgProps>
              </a:ext>
            </a:extLst>
          </a:blip>
          <a:stretch>
            <a:fillRect/>
          </a:stretch>
        </p:blipFill>
        <p:spPr>
          <a:xfrm>
            <a:off x="2330305" y="2326623"/>
            <a:ext cx="3984625" cy="1432560"/>
          </a:xfrm>
          <a:prstGeom prst="rect">
            <a:avLst/>
          </a:prstGeom>
        </p:spPr>
      </p:pic>
      <p:sp>
        <p:nvSpPr>
          <p:cNvPr id="9" name="Rectangle 8"/>
          <p:cNvSpPr/>
          <p:nvPr/>
        </p:nvSpPr>
        <p:spPr>
          <a:xfrm>
            <a:off x="2475778" y="3851201"/>
            <a:ext cx="4572000" cy="246221"/>
          </a:xfrm>
          <a:prstGeom prst="rect">
            <a:avLst/>
          </a:prstGeom>
        </p:spPr>
        <p:txBody>
          <a:bodyPr>
            <a:spAutoFit/>
          </a:bodyPr>
          <a:lstStyle/>
          <a:p>
            <a:r>
              <a:rPr lang="en-US" sz="1000" b="1" i="1" dirty="0">
                <a:latin typeface="Times New Roman" panose="02020603050405020304" pitchFamily="18" charset="0"/>
                <a:ea typeface="Times New Roman" panose="02020603050405020304" pitchFamily="18" charset="0"/>
              </a:rPr>
              <a:t>Middle X – Foot Board Assembly attached w/ (2) M4 x 20mm FHSCS</a:t>
            </a:r>
            <a:endParaRPr lang="en-GB" sz="1000" dirty="0"/>
          </a:p>
        </p:txBody>
      </p:sp>
      <p:sp>
        <p:nvSpPr>
          <p:cNvPr id="13" name="TextBox 12"/>
          <p:cNvSpPr txBox="1"/>
          <p:nvPr/>
        </p:nvSpPr>
        <p:spPr>
          <a:xfrm>
            <a:off x="286293" y="4088428"/>
            <a:ext cx="8571414" cy="2462213"/>
          </a:xfrm>
          <a:prstGeom prst="rect">
            <a:avLst/>
          </a:prstGeom>
          <a:noFill/>
        </p:spPr>
        <p:txBody>
          <a:bodyPr wrap="square" rtlCol="0">
            <a:spAutoFit/>
          </a:bodyPr>
          <a:lstStyle/>
          <a:p>
            <a:pPr marL="285750" indent="-285750">
              <a:buFont typeface="Arial" panose="020B0604020202020204" pitchFamily="34" charset="0"/>
              <a:buChar char="•"/>
            </a:pPr>
            <a:r>
              <a:rPr lang="en-US" sz="1400" dirty="0"/>
              <a:t>Before mounting the X foot board assemblies, ensure each hole that will accept an attachment screw has received a </a:t>
            </a:r>
            <a:r>
              <a:rPr lang="en-US" sz="1400" dirty="0" err="1"/>
              <a:t>Kapton</a:t>
            </a:r>
            <a:r>
              <a:rPr lang="en-US" sz="1400" dirty="0"/>
              <a:t> spacer placed onto the backside of each board</a:t>
            </a:r>
            <a:r>
              <a:rPr lang="en-US" sz="1400" dirty="0" smtClean="0"/>
              <a:t>.</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US" sz="1400" dirty="0"/>
              <a:t>On the outer corner of the foot beam not covered by the foot end interface frame, position an X foot end board assembly (P/N 8752795) against the foot beam and carefully start a </a:t>
            </a:r>
            <a:r>
              <a:rPr lang="en-US" sz="1400" i="1" dirty="0"/>
              <a:t>M4 x 20mm FHSCS</a:t>
            </a:r>
            <a:r>
              <a:rPr lang="en-US" sz="1400" dirty="0"/>
              <a:t> into both of its countersunk screw holes with a 2.5mm hex driver. Tighten screws until just snug</a:t>
            </a:r>
            <a:r>
              <a:rPr lang="en-US" sz="1400" dirty="0" smtClean="0"/>
              <a:t>.</a:t>
            </a:r>
          </a:p>
          <a:p>
            <a:pPr marL="285750" indent="-285750">
              <a:buFont typeface="Arial" panose="020B0604020202020204" pitchFamily="34" charset="0"/>
              <a:buChar char="•"/>
            </a:pPr>
            <a:endParaRPr lang="en-US" sz="1400" dirty="0" smtClean="0"/>
          </a:p>
          <a:p>
            <a:pPr marL="285750" indent="-285750">
              <a:buFont typeface="Arial" panose="020B0604020202020204" pitchFamily="34" charset="0"/>
              <a:buChar char="•"/>
            </a:pPr>
            <a:r>
              <a:rPr lang="en-US" sz="1400" dirty="0"/>
              <a:t>Repeat previous step with a Middle X foot board assembly (P/N 8752796) adjacent to the -795; do this four times across the half of the foot beam not covered by the interface frame</a:t>
            </a:r>
            <a:r>
              <a:rPr lang="en-US" sz="1400" dirty="0" smtClean="0"/>
              <a:t>.</a:t>
            </a:r>
            <a:endParaRPr lang="en-GB" sz="1400" dirty="0"/>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endParaRPr lang="en-US" sz="1400" dirty="0" smtClean="0"/>
          </a:p>
        </p:txBody>
      </p:sp>
    </p:spTree>
    <p:extLst>
      <p:ext uri="{BB962C8B-B14F-4D97-AF65-F5344CB8AC3E}">
        <p14:creationId xmlns:p14="http://schemas.microsoft.com/office/powerpoint/2010/main" val="31993185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27/3/2019</a:t>
            </a:r>
            <a:endParaRPr lang="en-GB"/>
          </a:p>
        </p:txBody>
      </p:sp>
      <p:sp>
        <p:nvSpPr>
          <p:cNvPr id="3" name="Footer Placeholder 2"/>
          <p:cNvSpPr>
            <a:spLocks noGrp="1"/>
          </p:cNvSpPr>
          <p:nvPr>
            <p:ph type="ftr" sz="quarter" idx="11"/>
          </p:nvPr>
        </p:nvSpPr>
        <p:spPr/>
        <p:txBody>
          <a:bodyPr/>
          <a:lstStyle/>
          <a:p>
            <a:r>
              <a:rPr lang="en-GB" smtClean="0"/>
              <a:t>APA 60% Design Review - Alan Grant</a:t>
            </a:r>
            <a:endParaRPr lang="en-GB"/>
          </a:p>
        </p:txBody>
      </p:sp>
      <p:sp>
        <p:nvSpPr>
          <p:cNvPr id="4" name="Slide Number Placeholder 3"/>
          <p:cNvSpPr>
            <a:spLocks noGrp="1"/>
          </p:cNvSpPr>
          <p:nvPr>
            <p:ph type="sldNum" sz="quarter" idx="12"/>
          </p:nvPr>
        </p:nvSpPr>
        <p:spPr/>
        <p:txBody>
          <a:bodyPr/>
          <a:lstStyle/>
          <a:p>
            <a:fld id="{9ADF741F-20DA-43EB-9998-E708704283B4}" type="slidenum">
              <a:rPr lang="en-GB" smtClean="0"/>
              <a:t>23</a:t>
            </a:fld>
            <a:endParaRPr lang="en-GB"/>
          </a:p>
        </p:txBody>
      </p:sp>
      <p:sp>
        <p:nvSpPr>
          <p:cNvPr id="5" name="Title 5"/>
          <p:cNvSpPr txBox="1">
            <a:spLocks/>
          </p:cNvSpPr>
          <p:nvPr/>
        </p:nvSpPr>
        <p:spPr>
          <a:xfrm>
            <a:off x="0" y="0"/>
            <a:ext cx="9144000" cy="532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latin typeface="+mn-lt"/>
              </a:rPr>
              <a:t>Installation of x head and foot boards &amp; winding fixture boards:</a:t>
            </a:r>
            <a:endParaRPr lang="en-GB" sz="2400" b="1" dirty="0">
              <a:latin typeface="+mn-lt"/>
            </a:endParaRPr>
          </a:p>
        </p:txBody>
      </p:sp>
      <p:sp>
        <p:nvSpPr>
          <p:cNvPr id="6" name="Rectangle 5"/>
          <p:cNvSpPr/>
          <p:nvPr/>
        </p:nvSpPr>
        <p:spPr>
          <a:xfrm>
            <a:off x="0" y="347897"/>
            <a:ext cx="1163524" cy="369332"/>
          </a:xfrm>
          <a:prstGeom prst="rect">
            <a:avLst/>
          </a:prstGeom>
        </p:spPr>
        <p:txBody>
          <a:bodyPr wrap="none">
            <a:spAutoFit/>
          </a:bodyPr>
          <a:lstStyle/>
          <a:p>
            <a:r>
              <a:rPr lang="en-US" b="1" dirty="0" smtClean="0">
                <a:solidFill>
                  <a:schemeClr val="accent3">
                    <a:lumMod val="50000"/>
                  </a:schemeClr>
                </a:solidFill>
              </a:rPr>
              <a:t>Procedure</a:t>
            </a:r>
            <a:endParaRPr lang="en-US" b="1" dirty="0">
              <a:solidFill>
                <a:schemeClr val="accent3">
                  <a:lumMod val="50000"/>
                </a:schemeClr>
              </a:solidFill>
            </a:endParaRPr>
          </a:p>
        </p:txBody>
      </p:sp>
      <p:sp>
        <p:nvSpPr>
          <p:cNvPr id="7" name="TextBox 6"/>
          <p:cNvSpPr txBox="1"/>
          <p:nvPr/>
        </p:nvSpPr>
        <p:spPr>
          <a:xfrm>
            <a:off x="203165" y="629374"/>
            <a:ext cx="8571414" cy="1600438"/>
          </a:xfrm>
          <a:prstGeom prst="rect">
            <a:avLst/>
          </a:prstGeom>
          <a:noFill/>
        </p:spPr>
        <p:txBody>
          <a:bodyPr wrap="square" rtlCol="0">
            <a:spAutoFit/>
          </a:bodyPr>
          <a:lstStyle/>
          <a:p>
            <a:pPr marL="285750" indent="-285750">
              <a:buFont typeface="Arial" panose="020B0604020202020204" pitchFamily="34" charset="0"/>
              <a:buChar char="•"/>
            </a:pPr>
            <a:r>
              <a:rPr lang="en-US" sz="1400" dirty="0"/>
              <a:t>Use a 2.5mm hex bit in a torque driver set to 1.4 Nm (12 </a:t>
            </a:r>
            <a:r>
              <a:rPr lang="en-US" sz="1400" dirty="0" err="1"/>
              <a:t>lb·in</a:t>
            </a:r>
            <a:r>
              <a:rPr lang="en-US" sz="1400" dirty="0"/>
              <a:t>) to tighten both of the screws in turn on all five boards, until the driver signals that the set torque is met. Note on Process Traveler that five X foot board assemblies have been installed.</a:t>
            </a:r>
            <a:endParaRPr lang="en-GB" sz="1400" dirty="0"/>
          </a:p>
          <a:p>
            <a:pPr marL="285750" indent="-285750">
              <a:buFont typeface="Arial" panose="020B0604020202020204" pitchFamily="34" charset="0"/>
              <a:buChar char="•"/>
            </a:pPr>
            <a:endParaRPr lang="en-US" sz="1400" dirty="0" smtClean="0"/>
          </a:p>
          <a:p>
            <a:pPr marL="285750" indent="-285750">
              <a:buFont typeface="Arial" panose="020B0604020202020204" pitchFamily="34" charset="0"/>
              <a:buChar char="•"/>
            </a:pPr>
            <a:r>
              <a:rPr lang="en-US" sz="1400" dirty="0"/>
              <a:t>Attach five X winding fixture boards to the head interface frame’s fixture plate using two black oxide steel </a:t>
            </a:r>
            <a:r>
              <a:rPr lang="en-US" sz="1400" i="1" dirty="0"/>
              <a:t>M4x10mm FHSCS</a:t>
            </a:r>
            <a:r>
              <a:rPr lang="en-US" sz="1400" dirty="0"/>
              <a:t> in each.  Use similar hardware to install TSBs (temporary soldering boards) along the center line of the row of X winding fixture boards.</a:t>
            </a:r>
            <a:endParaRPr lang="en-GB" sz="1400" dirty="0"/>
          </a:p>
        </p:txBody>
      </p:sp>
      <p:sp>
        <p:nvSpPr>
          <p:cNvPr id="9" name="Rectangle 8"/>
          <p:cNvSpPr/>
          <p:nvPr/>
        </p:nvSpPr>
        <p:spPr>
          <a:xfrm>
            <a:off x="5408381" y="2989814"/>
            <a:ext cx="2519769" cy="1384995"/>
          </a:xfrm>
          <a:prstGeom prst="rect">
            <a:avLst/>
          </a:prstGeom>
          <a:ln>
            <a:solidFill>
              <a:schemeClr val="tx1"/>
            </a:solidFill>
          </a:ln>
        </p:spPr>
        <p:txBody>
          <a:bodyPr wrap="square">
            <a:spAutoFit/>
          </a:bodyPr>
          <a:lstStyle/>
          <a:p>
            <a:r>
              <a:rPr lang="en-US" sz="1200" b="1" i="1" dirty="0"/>
              <a:t>Winding Fixture boards are shown here with X-wire already wound and tacked down with solder joints. </a:t>
            </a:r>
            <a:r>
              <a:rPr lang="en-US" sz="1200" b="1" i="1" dirty="0" smtClean="0"/>
              <a:t>The </a:t>
            </a:r>
            <a:r>
              <a:rPr lang="en-US" sz="1200" b="1" i="1" dirty="0"/>
              <a:t>fixture boards seen here are attached from the corner edge and extend only a small bit further than the center beam.</a:t>
            </a:r>
            <a:endParaRPr lang="en-GB" sz="1200" dirty="0"/>
          </a:p>
        </p:txBody>
      </p:sp>
      <p:sp>
        <p:nvSpPr>
          <p:cNvPr id="13" name="TextBox 12"/>
          <p:cNvSpPr txBox="1"/>
          <p:nvPr/>
        </p:nvSpPr>
        <p:spPr>
          <a:xfrm>
            <a:off x="286293" y="5648464"/>
            <a:ext cx="8571414" cy="523220"/>
          </a:xfrm>
          <a:prstGeom prst="rect">
            <a:avLst/>
          </a:prstGeom>
          <a:noFill/>
        </p:spPr>
        <p:txBody>
          <a:bodyPr wrap="square" rtlCol="0">
            <a:spAutoFit/>
          </a:bodyPr>
          <a:lstStyle/>
          <a:p>
            <a:pPr marL="285750" indent="-285750">
              <a:buFont typeface="Arial" panose="020B0604020202020204" pitchFamily="34" charset="0"/>
              <a:buChar char="•"/>
            </a:pPr>
            <a:r>
              <a:rPr lang="en-US" sz="1400" dirty="0"/>
              <a:t>Use the process cart frame rotation controls to place the APA in edgewise vertical position.  The APA frame is now ready for </a:t>
            </a:r>
            <a:r>
              <a:rPr lang="en-US" sz="1400" dirty="0" smtClean="0"/>
              <a:t>X-plane </a:t>
            </a:r>
            <a:r>
              <a:rPr lang="en-US" sz="1400" dirty="0"/>
              <a:t>winding, once moved to the winder</a:t>
            </a:r>
            <a:r>
              <a:rPr lang="en-US" sz="1400" dirty="0" smtClean="0"/>
              <a:t>.</a:t>
            </a:r>
            <a:endParaRPr lang="en-GB" sz="1400" dirty="0"/>
          </a:p>
        </p:txBody>
      </p:sp>
      <p:pic>
        <p:nvPicPr>
          <p:cNvPr id="11" name="Picture 10"/>
          <p:cNvPicPr/>
          <p:nvPr/>
        </p:nvPicPr>
        <p:blipFill>
          <a:blip r:embed="rId2"/>
          <a:stretch>
            <a:fillRect/>
          </a:stretch>
        </p:blipFill>
        <p:spPr>
          <a:xfrm>
            <a:off x="931862" y="2454974"/>
            <a:ext cx="4194175" cy="2651760"/>
          </a:xfrm>
          <a:prstGeom prst="rect">
            <a:avLst/>
          </a:prstGeom>
        </p:spPr>
      </p:pic>
    </p:spTree>
    <p:extLst>
      <p:ext uri="{BB962C8B-B14F-4D97-AF65-F5344CB8AC3E}">
        <p14:creationId xmlns:p14="http://schemas.microsoft.com/office/powerpoint/2010/main" val="20231766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27/3/2019</a:t>
            </a:r>
            <a:endParaRPr lang="en-GB" dirty="0"/>
          </a:p>
        </p:txBody>
      </p:sp>
      <p:sp>
        <p:nvSpPr>
          <p:cNvPr id="4" name="Footer Placeholder 3"/>
          <p:cNvSpPr>
            <a:spLocks noGrp="1"/>
          </p:cNvSpPr>
          <p:nvPr>
            <p:ph type="ftr" sz="quarter" idx="11"/>
          </p:nvPr>
        </p:nvSpPr>
        <p:spPr/>
        <p:txBody>
          <a:bodyPr/>
          <a:lstStyle/>
          <a:p>
            <a:r>
              <a:rPr lang="en-GB" smtClean="0"/>
              <a:t>APA 60% Design Review - Alan Grant</a:t>
            </a:r>
            <a:endParaRPr lang="en-GB" dirty="0"/>
          </a:p>
        </p:txBody>
      </p:sp>
      <p:sp>
        <p:nvSpPr>
          <p:cNvPr id="5" name="Slide Number Placeholder 4"/>
          <p:cNvSpPr>
            <a:spLocks noGrp="1"/>
          </p:cNvSpPr>
          <p:nvPr>
            <p:ph type="sldNum" sz="quarter" idx="12"/>
          </p:nvPr>
        </p:nvSpPr>
        <p:spPr/>
        <p:txBody>
          <a:bodyPr/>
          <a:lstStyle/>
          <a:p>
            <a:fld id="{9ADF741F-20DA-43EB-9998-E708704283B4}" type="slidenum">
              <a:rPr lang="en-GB" smtClean="0"/>
              <a:t>24</a:t>
            </a:fld>
            <a:endParaRPr lang="en-GB"/>
          </a:p>
        </p:txBody>
      </p:sp>
      <p:sp>
        <p:nvSpPr>
          <p:cNvPr id="6" name="Title 5"/>
          <p:cNvSpPr>
            <a:spLocks noGrp="1"/>
          </p:cNvSpPr>
          <p:nvPr>
            <p:ph type="title"/>
          </p:nvPr>
        </p:nvSpPr>
        <p:spPr/>
        <p:txBody>
          <a:bodyPr>
            <a:normAutofit fontScale="90000"/>
          </a:bodyPr>
          <a:lstStyle/>
          <a:p>
            <a:r>
              <a:rPr lang="en-GB" altLang="en-US" sz="3600" u="sng" kern="0" dirty="0" smtClean="0"/>
              <a:t>Step 2 – Installation of first (X) wire plane</a:t>
            </a:r>
            <a:r>
              <a:rPr lang="en-GB" altLang="en-US" u="sng" kern="0" dirty="0"/>
              <a:t/>
            </a:r>
            <a:br>
              <a:rPr lang="en-GB" altLang="en-US" u="sng" kern="0" dirty="0"/>
            </a:br>
            <a:endParaRPr lang="en-GB" dirty="0"/>
          </a:p>
        </p:txBody>
      </p:sp>
      <p:sp>
        <p:nvSpPr>
          <p:cNvPr id="7" name="Content Placeholder 2"/>
          <p:cNvSpPr txBox="1">
            <a:spLocks noGrp="1"/>
          </p:cNvSpPr>
          <p:nvPr>
            <p:ph idx="1"/>
          </p:nvPr>
        </p:nvSpPr>
        <p:spPr>
          <a:prstGeom prst="rect">
            <a:avLst/>
          </a:prstGeom>
        </p:spPr>
        <p:txBody>
          <a:bodyPr>
            <a:normAutofit/>
          </a:bodyPr>
          <a:lstStyle>
            <a:lvl1pPr marL="342900" indent="-342900" algn="l" rtl="0" eaLnBrk="0" fontAlgn="base" hangingPunct="0">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200">
                <a:solidFill>
                  <a:srgbClr val="3C8C93"/>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n-ea"/>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GB" sz="2800" kern="0" dirty="0" smtClean="0">
                <a:latin typeface="+mn-lt"/>
              </a:rPr>
              <a:t>This is covered by Document #:8752 Doc</a:t>
            </a:r>
          </a:p>
          <a:p>
            <a:pPr lvl="1"/>
            <a:r>
              <a:rPr lang="en-GB" sz="2600" kern="0" dirty="0" smtClean="0">
                <a:latin typeface="+mn-lt"/>
              </a:rPr>
              <a:t>The document was produced by PSL for </a:t>
            </a:r>
            <a:r>
              <a:rPr lang="en-GB" sz="2600" kern="0" dirty="0" err="1" smtClean="0">
                <a:latin typeface="+mn-lt"/>
              </a:rPr>
              <a:t>ProtoDUNE</a:t>
            </a:r>
            <a:r>
              <a:rPr lang="en-GB" sz="2600" kern="0" dirty="0" smtClean="0">
                <a:latin typeface="+mn-lt"/>
              </a:rPr>
              <a:t> APA’s.</a:t>
            </a:r>
          </a:p>
          <a:p>
            <a:r>
              <a:rPr lang="en-GB" sz="2800" kern="0" dirty="0" smtClean="0">
                <a:latin typeface="+mn-lt"/>
              </a:rPr>
              <a:t>Purpose</a:t>
            </a:r>
          </a:p>
          <a:p>
            <a:pPr lvl="1"/>
            <a:r>
              <a:rPr lang="en-US" dirty="0"/>
              <a:t>Describes the process of installing the first (X) wire </a:t>
            </a:r>
            <a:r>
              <a:rPr lang="en-US" dirty="0" smtClean="0"/>
              <a:t>plane </a:t>
            </a:r>
            <a:r>
              <a:rPr lang="en-US" dirty="0"/>
              <a:t>of the APA, including winding, tension checking, wire termination (soldering and epoxying, removal of excess wire), and electrical tests, and preparation for the 2</a:t>
            </a:r>
            <a:r>
              <a:rPr lang="en-US" baseline="30000" dirty="0"/>
              <a:t>nd</a:t>
            </a:r>
            <a:r>
              <a:rPr lang="en-US" dirty="0"/>
              <a:t> (V) wire </a:t>
            </a:r>
            <a:r>
              <a:rPr lang="en-US" dirty="0" smtClean="0"/>
              <a:t>plane.</a:t>
            </a:r>
            <a:endParaRPr lang="en-GB" dirty="0"/>
          </a:p>
          <a:p>
            <a:pPr marL="457200" lvl="1" indent="0">
              <a:buNone/>
            </a:pPr>
            <a:endParaRPr lang="en-GB" sz="2600" kern="0" dirty="0" smtClean="0">
              <a:latin typeface="+mn-lt"/>
            </a:endParaRPr>
          </a:p>
          <a:p>
            <a:pPr lvl="1"/>
            <a:endParaRPr lang="en-GB" sz="2600" kern="0" dirty="0" smtClean="0">
              <a:latin typeface="+mn-lt"/>
            </a:endParaRPr>
          </a:p>
        </p:txBody>
      </p:sp>
    </p:spTree>
    <p:extLst>
      <p:ext uri="{BB962C8B-B14F-4D97-AF65-F5344CB8AC3E}">
        <p14:creationId xmlns:p14="http://schemas.microsoft.com/office/powerpoint/2010/main" val="14774369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27/3/2019</a:t>
            </a:r>
            <a:endParaRPr lang="en-GB" dirty="0"/>
          </a:p>
        </p:txBody>
      </p:sp>
      <p:sp>
        <p:nvSpPr>
          <p:cNvPr id="4" name="Footer Placeholder 3"/>
          <p:cNvSpPr>
            <a:spLocks noGrp="1"/>
          </p:cNvSpPr>
          <p:nvPr>
            <p:ph type="ftr" sz="quarter" idx="11"/>
          </p:nvPr>
        </p:nvSpPr>
        <p:spPr/>
        <p:txBody>
          <a:bodyPr/>
          <a:lstStyle/>
          <a:p>
            <a:r>
              <a:rPr lang="en-GB" smtClean="0"/>
              <a:t>APA 60% Design Review - Alan Grant</a:t>
            </a:r>
            <a:endParaRPr lang="en-GB" dirty="0"/>
          </a:p>
        </p:txBody>
      </p:sp>
      <p:sp>
        <p:nvSpPr>
          <p:cNvPr id="5" name="Slide Number Placeholder 4"/>
          <p:cNvSpPr>
            <a:spLocks noGrp="1"/>
          </p:cNvSpPr>
          <p:nvPr>
            <p:ph type="sldNum" sz="quarter" idx="12"/>
          </p:nvPr>
        </p:nvSpPr>
        <p:spPr/>
        <p:txBody>
          <a:bodyPr/>
          <a:lstStyle/>
          <a:p>
            <a:fld id="{9ADF741F-20DA-43EB-9998-E708704283B4}" type="slidenum">
              <a:rPr lang="en-GB" smtClean="0"/>
              <a:t>25</a:t>
            </a:fld>
            <a:endParaRPr lang="en-GB"/>
          </a:p>
        </p:txBody>
      </p:sp>
      <p:sp>
        <p:nvSpPr>
          <p:cNvPr id="6" name="Title 5"/>
          <p:cNvSpPr>
            <a:spLocks noGrp="1"/>
          </p:cNvSpPr>
          <p:nvPr>
            <p:ph type="title"/>
          </p:nvPr>
        </p:nvSpPr>
        <p:spPr/>
        <p:txBody>
          <a:bodyPr>
            <a:normAutofit fontScale="90000"/>
          </a:bodyPr>
          <a:lstStyle/>
          <a:p>
            <a:r>
              <a:rPr lang="en-GB" altLang="en-US" sz="3600" u="sng" kern="0" dirty="0" smtClean="0"/>
              <a:t>Step 2 – Installation of first (X) wire plane</a:t>
            </a:r>
            <a:r>
              <a:rPr lang="en-GB" altLang="en-US" u="sng" kern="0" dirty="0"/>
              <a:t/>
            </a:r>
            <a:br>
              <a:rPr lang="en-GB" altLang="en-US" u="sng" kern="0" dirty="0"/>
            </a:br>
            <a:endParaRPr lang="en-GB" dirty="0"/>
          </a:p>
        </p:txBody>
      </p:sp>
      <p:sp>
        <p:nvSpPr>
          <p:cNvPr id="7" name="Content Placeholder 2"/>
          <p:cNvSpPr txBox="1">
            <a:spLocks noGrp="1"/>
          </p:cNvSpPr>
          <p:nvPr>
            <p:ph idx="1"/>
          </p:nvPr>
        </p:nvSpPr>
        <p:spPr>
          <a:xfrm>
            <a:off x="628650" y="1202627"/>
            <a:ext cx="7886700" cy="4351338"/>
          </a:xfrm>
          <a:prstGeom prst="rect">
            <a:avLst/>
          </a:prstGeom>
        </p:spPr>
        <p:txBody>
          <a:bodyPr>
            <a:normAutofit/>
          </a:bodyPr>
          <a:lstStyle>
            <a:lvl1pPr marL="342900" indent="-342900" algn="l" rtl="0" eaLnBrk="0" fontAlgn="base" hangingPunct="0">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200">
                <a:solidFill>
                  <a:srgbClr val="3C8C93"/>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n-ea"/>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None/>
            </a:pPr>
            <a:r>
              <a:rPr lang="en-GB" sz="2800" b="1" kern="0" dirty="0" smtClean="0">
                <a:latin typeface="+mn-lt"/>
              </a:rPr>
              <a:t>Covered in this procedure is the following:-</a:t>
            </a:r>
          </a:p>
          <a:p>
            <a:pPr lvl="1" indent="-342900">
              <a:buFont typeface="Arial" panose="020B0604020202020204" pitchFamily="34" charset="0"/>
              <a:buChar char="•"/>
            </a:pPr>
            <a:r>
              <a:rPr lang="en-US" b="1" dirty="0"/>
              <a:t>Materials / Equipment / Tools </a:t>
            </a:r>
            <a:r>
              <a:rPr lang="en-US" b="1" dirty="0" smtClean="0"/>
              <a:t>Needed</a:t>
            </a:r>
          </a:p>
          <a:p>
            <a:pPr lvl="2" indent="-342900"/>
            <a:r>
              <a:rPr lang="en-US" dirty="0" smtClean="0"/>
              <a:t>For winding the 1</a:t>
            </a:r>
            <a:r>
              <a:rPr lang="en-US" baseline="30000" dirty="0" smtClean="0"/>
              <a:t>st</a:t>
            </a:r>
            <a:r>
              <a:rPr lang="en-US" dirty="0" smtClean="0"/>
              <a:t> &amp; 2</a:t>
            </a:r>
            <a:r>
              <a:rPr lang="en-US" baseline="30000" dirty="0" smtClean="0"/>
              <a:t>nd</a:t>
            </a:r>
            <a:r>
              <a:rPr lang="en-US" dirty="0" smtClean="0"/>
              <a:t> half x </a:t>
            </a:r>
            <a:r>
              <a:rPr lang="en-US" dirty="0" smtClean="0"/>
              <a:t>wire plane</a:t>
            </a:r>
            <a:endParaRPr lang="en-US" dirty="0" smtClean="0"/>
          </a:p>
          <a:p>
            <a:pPr lvl="2" indent="-342900"/>
            <a:r>
              <a:rPr lang="en-US" dirty="0"/>
              <a:t>For </a:t>
            </a:r>
            <a:r>
              <a:rPr lang="en-US" dirty="0" smtClean="0"/>
              <a:t>soldering </a:t>
            </a:r>
            <a:r>
              <a:rPr lang="en-US" dirty="0"/>
              <a:t>the 1</a:t>
            </a:r>
            <a:r>
              <a:rPr lang="en-US" baseline="30000" dirty="0"/>
              <a:t>st</a:t>
            </a:r>
            <a:r>
              <a:rPr lang="en-US" dirty="0"/>
              <a:t> &amp; 2</a:t>
            </a:r>
            <a:r>
              <a:rPr lang="en-US" baseline="30000" dirty="0"/>
              <a:t>nd</a:t>
            </a:r>
            <a:r>
              <a:rPr lang="en-US" dirty="0"/>
              <a:t> </a:t>
            </a:r>
            <a:r>
              <a:rPr lang="en-US" dirty="0" smtClean="0"/>
              <a:t>half </a:t>
            </a:r>
            <a:r>
              <a:rPr lang="en-US" dirty="0"/>
              <a:t>x </a:t>
            </a:r>
            <a:r>
              <a:rPr lang="en-US" dirty="0" smtClean="0"/>
              <a:t>wire plane</a:t>
            </a:r>
            <a:endParaRPr lang="en-US" dirty="0" smtClean="0"/>
          </a:p>
          <a:p>
            <a:pPr lvl="2" indent="-342900"/>
            <a:r>
              <a:rPr lang="en-US" dirty="0"/>
              <a:t>For epoxying the </a:t>
            </a:r>
            <a:r>
              <a:rPr lang="en-US" dirty="0" smtClean="0"/>
              <a:t>x-plane </a:t>
            </a:r>
            <a:r>
              <a:rPr lang="en-US" dirty="0"/>
              <a:t>wires and installing the v wire and v foot boards</a:t>
            </a:r>
            <a:endParaRPr lang="en-GB" dirty="0"/>
          </a:p>
          <a:p>
            <a:pPr lvl="2" indent="-342900"/>
            <a:r>
              <a:rPr lang="en-US" dirty="0"/>
              <a:t>For attachment of the v wire combs</a:t>
            </a:r>
            <a:endParaRPr lang="en-GB" dirty="0"/>
          </a:p>
          <a:p>
            <a:pPr lvl="2" indent="-342900"/>
            <a:r>
              <a:rPr lang="en-US" dirty="0"/>
              <a:t>For installation of the v side boards and v winding fixture boards</a:t>
            </a:r>
            <a:endParaRPr lang="en-GB" dirty="0"/>
          </a:p>
          <a:p>
            <a:pPr lvl="2" indent="-342900"/>
            <a:endParaRPr lang="en-US" b="1" dirty="0"/>
          </a:p>
          <a:p>
            <a:pPr lvl="2" indent="-342900"/>
            <a:endParaRPr lang="en-US" b="1" dirty="0" smtClean="0"/>
          </a:p>
          <a:p>
            <a:pPr lvl="2" indent="-342900"/>
            <a:endParaRPr lang="en-GB" b="1" dirty="0"/>
          </a:p>
          <a:p>
            <a:pPr marL="0" indent="0">
              <a:buNone/>
            </a:pPr>
            <a:endParaRPr lang="en-GB" sz="2800" kern="0" dirty="0" smtClean="0">
              <a:latin typeface="+mn-lt"/>
            </a:endParaRPr>
          </a:p>
          <a:p>
            <a:pPr marL="457200" lvl="1" indent="0">
              <a:buNone/>
            </a:pPr>
            <a:endParaRPr lang="en-GB" sz="2600" kern="0" dirty="0" smtClean="0">
              <a:latin typeface="+mn-lt"/>
            </a:endParaRPr>
          </a:p>
          <a:p>
            <a:pPr lvl="1"/>
            <a:endParaRPr lang="en-GB" sz="2600" kern="0" dirty="0" smtClean="0">
              <a:latin typeface="+mn-lt"/>
            </a:endParaRPr>
          </a:p>
        </p:txBody>
      </p:sp>
    </p:spTree>
    <p:extLst>
      <p:ext uri="{BB962C8B-B14F-4D97-AF65-F5344CB8AC3E}">
        <p14:creationId xmlns:p14="http://schemas.microsoft.com/office/powerpoint/2010/main" val="5495411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27/3/2019</a:t>
            </a:r>
            <a:endParaRPr lang="en-GB"/>
          </a:p>
        </p:txBody>
      </p:sp>
      <p:sp>
        <p:nvSpPr>
          <p:cNvPr id="3" name="Footer Placeholder 2"/>
          <p:cNvSpPr>
            <a:spLocks noGrp="1"/>
          </p:cNvSpPr>
          <p:nvPr>
            <p:ph type="ftr" sz="quarter" idx="11"/>
          </p:nvPr>
        </p:nvSpPr>
        <p:spPr/>
        <p:txBody>
          <a:bodyPr/>
          <a:lstStyle/>
          <a:p>
            <a:r>
              <a:rPr lang="en-GB" smtClean="0"/>
              <a:t>APA 60% Design Review - Alan Grant</a:t>
            </a:r>
            <a:endParaRPr lang="en-GB"/>
          </a:p>
        </p:txBody>
      </p:sp>
      <p:sp>
        <p:nvSpPr>
          <p:cNvPr id="4" name="Slide Number Placeholder 3"/>
          <p:cNvSpPr>
            <a:spLocks noGrp="1"/>
          </p:cNvSpPr>
          <p:nvPr>
            <p:ph type="sldNum" sz="quarter" idx="12"/>
          </p:nvPr>
        </p:nvSpPr>
        <p:spPr/>
        <p:txBody>
          <a:bodyPr/>
          <a:lstStyle/>
          <a:p>
            <a:fld id="{9ADF741F-20DA-43EB-9998-E708704283B4}" type="slidenum">
              <a:rPr lang="en-GB" smtClean="0"/>
              <a:t>26</a:t>
            </a:fld>
            <a:endParaRPr lang="en-GB"/>
          </a:p>
        </p:txBody>
      </p:sp>
      <p:sp>
        <p:nvSpPr>
          <p:cNvPr id="6" name="Title 5"/>
          <p:cNvSpPr txBox="1">
            <a:spLocks/>
          </p:cNvSpPr>
          <p:nvPr/>
        </p:nvSpPr>
        <p:spPr>
          <a:xfrm>
            <a:off x="28052" y="0"/>
            <a:ext cx="9144000" cy="639504"/>
          </a:xfrm>
          <a:prstGeom prst="rect">
            <a:avLst/>
          </a:prstGeom>
        </p:spPr>
        <p:txBody>
          <a:bodyPr>
            <a:normAutofit fontScale="3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600" u="sng" kern="0" dirty="0" smtClean="0"/>
              <a:t/>
            </a:r>
            <a:br>
              <a:rPr lang="en-GB" altLang="en-US" sz="3600" u="sng" kern="0" dirty="0" smtClean="0"/>
            </a:br>
            <a:r>
              <a:rPr lang="en-GB" altLang="en-US" sz="8500" b="1" u="sng" kern="0" dirty="0" smtClean="0">
                <a:solidFill>
                  <a:schemeClr val="accent3">
                    <a:lumMod val="50000"/>
                  </a:schemeClr>
                </a:solidFill>
                <a:latin typeface="+mn-lt"/>
              </a:rPr>
              <a:t>Step 2 – Installation of first (X) wire plane</a:t>
            </a:r>
            <a:r>
              <a:rPr lang="en-GB" altLang="en-US" u="sng" kern="0" dirty="0" smtClean="0"/>
              <a:t/>
            </a:r>
            <a:br>
              <a:rPr lang="en-GB" altLang="en-US" u="sng" kern="0" dirty="0" smtClean="0"/>
            </a:br>
            <a:endParaRPr lang="en-GB" dirty="0"/>
          </a:p>
        </p:txBody>
      </p:sp>
      <p:sp>
        <p:nvSpPr>
          <p:cNvPr id="7" name="Rectangle 6"/>
          <p:cNvSpPr/>
          <p:nvPr/>
        </p:nvSpPr>
        <p:spPr>
          <a:xfrm>
            <a:off x="0" y="454838"/>
            <a:ext cx="1163524" cy="369332"/>
          </a:xfrm>
          <a:prstGeom prst="rect">
            <a:avLst/>
          </a:prstGeom>
        </p:spPr>
        <p:txBody>
          <a:bodyPr wrap="none">
            <a:spAutoFit/>
          </a:bodyPr>
          <a:lstStyle/>
          <a:p>
            <a:r>
              <a:rPr lang="en-US" b="1" dirty="0" smtClean="0"/>
              <a:t>Procedure</a:t>
            </a:r>
            <a:endParaRPr lang="en-US" b="1" dirty="0"/>
          </a:p>
        </p:txBody>
      </p:sp>
      <p:sp>
        <p:nvSpPr>
          <p:cNvPr id="8" name="TextBox 7"/>
          <p:cNvSpPr txBox="1"/>
          <p:nvPr/>
        </p:nvSpPr>
        <p:spPr>
          <a:xfrm>
            <a:off x="203165" y="771176"/>
            <a:ext cx="8722626" cy="430887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3">
                    <a:lumMod val="50000"/>
                  </a:schemeClr>
                </a:solidFill>
              </a:rPr>
              <a:t>For winding the 1</a:t>
            </a:r>
            <a:r>
              <a:rPr lang="en-US" baseline="30000" dirty="0">
                <a:solidFill>
                  <a:schemeClr val="accent3">
                    <a:lumMod val="50000"/>
                  </a:schemeClr>
                </a:solidFill>
              </a:rPr>
              <a:t>st</a:t>
            </a:r>
            <a:r>
              <a:rPr lang="en-US" dirty="0">
                <a:solidFill>
                  <a:schemeClr val="accent3">
                    <a:lumMod val="50000"/>
                  </a:schemeClr>
                </a:solidFill>
              </a:rPr>
              <a:t> &amp; 2</a:t>
            </a:r>
            <a:r>
              <a:rPr lang="en-US" baseline="30000" dirty="0">
                <a:solidFill>
                  <a:schemeClr val="accent3">
                    <a:lumMod val="50000"/>
                  </a:schemeClr>
                </a:solidFill>
              </a:rPr>
              <a:t>nd</a:t>
            </a:r>
            <a:r>
              <a:rPr lang="en-US" dirty="0">
                <a:solidFill>
                  <a:schemeClr val="accent3">
                    <a:lumMod val="50000"/>
                  </a:schemeClr>
                </a:solidFill>
              </a:rPr>
              <a:t> half x </a:t>
            </a:r>
            <a:r>
              <a:rPr lang="en-US" dirty="0" smtClean="0">
                <a:solidFill>
                  <a:schemeClr val="accent3">
                    <a:lumMod val="50000"/>
                  </a:schemeClr>
                </a:solidFill>
              </a:rPr>
              <a:t>wire plane</a:t>
            </a:r>
            <a:endParaRPr lang="en-US" dirty="0" smtClean="0">
              <a:solidFill>
                <a:schemeClr val="accent3">
                  <a:lumMod val="50000"/>
                </a:schemeClr>
              </a:solidFill>
            </a:endParaRPr>
          </a:p>
          <a:p>
            <a:pPr marL="742950" lvl="1" indent="-285750">
              <a:buFont typeface="Arial" panose="020B0604020202020204" pitchFamily="34" charset="0"/>
              <a:buChar char="•"/>
            </a:pPr>
            <a:r>
              <a:rPr lang="en-US" sz="1200" dirty="0">
                <a:solidFill>
                  <a:srgbClr val="C00000"/>
                </a:solidFill>
              </a:rPr>
              <a:t>Doc 8752 </a:t>
            </a:r>
            <a:r>
              <a:rPr lang="en-US" sz="1200" dirty="0"/>
              <a:t>describes in detail steps required to move the APA frame from the process </a:t>
            </a:r>
            <a:r>
              <a:rPr lang="en-US" sz="1200" dirty="0" smtClean="0"/>
              <a:t>cart </a:t>
            </a:r>
            <a:r>
              <a:rPr lang="en-US" sz="1200" dirty="0"/>
              <a:t>into the winding </a:t>
            </a:r>
            <a:r>
              <a:rPr lang="en-US" sz="1200" dirty="0" smtClean="0"/>
              <a:t>machine.</a:t>
            </a:r>
          </a:p>
          <a:p>
            <a:pPr marL="742950" lvl="1" indent="-285750">
              <a:buFont typeface="Arial" panose="020B0604020202020204" pitchFamily="34" charset="0"/>
              <a:buChar char="•"/>
            </a:pPr>
            <a:endParaRPr lang="en-US" sz="1200" dirty="0"/>
          </a:p>
          <a:p>
            <a:pPr marL="742950" lvl="1" indent="-285750">
              <a:buFont typeface="Arial" panose="020B0604020202020204" pitchFamily="34" charset="0"/>
              <a:buChar char="•"/>
            </a:pPr>
            <a:r>
              <a:rPr lang="en-US" sz="1200" dirty="0"/>
              <a:t>Verify that the winder controls are set for winding the x </a:t>
            </a:r>
            <a:r>
              <a:rPr lang="en-US" sz="1200" dirty="0" smtClean="0"/>
              <a:t>plane, </a:t>
            </a:r>
            <a:r>
              <a:rPr lang="en-US" sz="1200" dirty="0"/>
              <a:t>that the wire tension head is operational and that a full bobbin (containing about ½ kg of wire) is loaded into the tension head. Record the wire lot number, spool ID #, and bobbin net weight on the APA process traveler</a:t>
            </a:r>
            <a:r>
              <a:rPr lang="en-US" sz="1200" dirty="0" smtClean="0"/>
              <a:t>.</a:t>
            </a:r>
          </a:p>
          <a:p>
            <a:pPr marL="742950" lvl="1" indent="-285750">
              <a:buFont typeface="Arial" panose="020B0604020202020204" pitchFamily="34" charset="0"/>
              <a:buChar char="•"/>
            </a:pPr>
            <a:endParaRPr lang="en-US" sz="1200" dirty="0"/>
          </a:p>
          <a:p>
            <a:pPr marL="742950" lvl="1" indent="-285750">
              <a:buFont typeface="Arial" panose="020B0604020202020204" pitchFamily="34" charset="0"/>
              <a:buChar char="•"/>
            </a:pPr>
            <a:r>
              <a:rPr lang="en-US" sz="1200" dirty="0"/>
              <a:t>Turn off the tension head, pull out a length of wire and solder it with the </a:t>
            </a:r>
            <a:r>
              <a:rPr lang="en-US" sz="1200" dirty="0" err="1"/>
              <a:t>Metcal</a:t>
            </a:r>
            <a:r>
              <a:rPr lang="en-US" sz="1200" dirty="0"/>
              <a:t> solder station to the temporary solder board (TSB) on the x-winding fixture board adjacent to the first wire pitch. Take the slack out of the wire and turn the tension head back on. Record the winding start date / time in the appropriate place on the traveler</a:t>
            </a:r>
            <a:r>
              <a:rPr lang="en-US" sz="1200" dirty="0" smtClean="0"/>
              <a:t>.</a:t>
            </a:r>
          </a:p>
          <a:p>
            <a:pPr marL="742950" lvl="1" indent="-285750">
              <a:buFont typeface="Arial" panose="020B0604020202020204" pitchFamily="34" charset="0"/>
              <a:buChar char="•"/>
            </a:pPr>
            <a:endParaRPr lang="en-US" sz="1200" dirty="0"/>
          </a:p>
          <a:p>
            <a:pPr marL="742950" lvl="1" indent="-285750">
              <a:buFont typeface="Arial" panose="020B0604020202020204" pitchFamily="34" charset="0"/>
              <a:buChar char="•"/>
            </a:pPr>
            <a:r>
              <a:rPr lang="en-US" sz="1200" dirty="0"/>
              <a:t>Start the winder and allow it to wind two complete turns.  Pause the winder and verify that the wound wires are properly laid into the proper slots of the x-combs, x-foot board, and x-winding fixture board. Adjust the position of the winding fixture on the head interface frame as necessary to center the wires over the head board solder pads.</a:t>
            </a:r>
          </a:p>
          <a:p>
            <a:pPr marL="742950" lvl="1" indent="-285750">
              <a:buFont typeface="Arial" panose="020B0604020202020204" pitchFamily="34" charset="0"/>
              <a:buChar char="•"/>
            </a:pPr>
            <a:endParaRPr lang="en-GB" sz="1400" dirty="0" smtClean="0"/>
          </a:p>
          <a:p>
            <a:pPr marL="742950" lvl="1" indent="-285750">
              <a:buFont typeface="Arial" panose="020B0604020202020204" pitchFamily="34" charset="0"/>
              <a:buChar char="•"/>
            </a:pPr>
            <a:endParaRPr lang="en-GB" sz="1400"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solidFill>
                <a:schemeClr val="accent3">
                  <a:lumMod val="50000"/>
                </a:schemeClr>
              </a:solidFill>
            </a:endParaRPr>
          </a:p>
          <a:p>
            <a:endParaRPr lang="en-GB" dirty="0"/>
          </a:p>
        </p:txBody>
      </p:sp>
      <p:pic>
        <p:nvPicPr>
          <p:cNvPr id="9" name="Picture 8"/>
          <p:cNvPicPr/>
          <p:nvPr/>
        </p:nvPicPr>
        <p:blipFill>
          <a:blip r:embed="rId2"/>
          <a:stretch>
            <a:fillRect/>
          </a:stretch>
        </p:blipFill>
        <p:spPr>
          <a:xfrm>
            <a:off x="1163524" y="3678983"/>
            <a:ext cx="3103880" cy="1935480"/>
          </a:xfrm>
          <a:prstGeom prst="rect">
            <a:avLst/>
          </a:prstGeom>
        </p:spPr>
      </p:pic>
      <p:pic>
        <p:nvPicPr>
          <p:cNvPr id="10" name="Picture 9"/>
          <p:cNvPicPr/>
          <p:nvPr/>
        </p:nvPicPr>
        <p:blipFill>
          <a:blip r:embed="rId3"/>
          <a:stretch>
            <a:fillRect/>
          </a:stretch>
        </p:blipFill>
        <p:spPr>
          <a:xfrm>
            <a:off x="4729215" y="3706619"/>
            <a:ext cx="3162300" cy="1954530"/>
          </a:xfrm>
          <a:prstGeom prst="rect">
            <a:avLst/>
          </a:prstGeom>
        </p:spPr>
      </p:pic>
      <p:sp>
        <p:nvSpPr>
          <p:cNvPr id="11" name="TextBox 10"/>
          <p:cNvSpPr txBox="1"/>
          <p:nvPr/>
        </p:nvSpPr>
        <p:spPr>
          <a:xfrm>
            <a:off x="1185989" y="5590584"/>
            <a:ext cx="6756978" cy="369332"/>
          </a:xfrm>
          <a:prstGeom prst="rect">
            <a:avLst/>
          </a:prstGeom>
          <a:noFill/>
        </p:spPr>
        <p:txBody>
          <a:bodyPr wrap="none" rtlCol="0">
            <a:spAutoFit/>
          </a:bodyPr>
          <a:lstStyle/>
          <a:p>
            <a:r>
              <a:rPr lang="en-US" sz="1000" b="1" i="1" dirty="0">
                <a:latin typeface="Times New Roman" panose="02020603050405020304" pitchFamily="18" charset="0"/>
                <a:cs typeface="Times New Roman" panose="02020603050405020304" pitchFamily="18" charset="0"/>
              </a:rPr>
              <a:t>Wires routed through a comb base of the </a:t>
            </a:r>
            <a:r>
              <a:rPr lang="en-US" sz="1000" b="1" i="1" dirty="0" smtClean="0">
                <a:latin typeface="Times New Roman" panose="02020603050405020304" pitchFamily="18" charset="0"/>
                <a:cs typeface="Times New Roman" panose="02020603050405020304" pitchFamily="18" charset="0"/>
              </a:rPr>
              <a:t>X-plane </a:t>
            </a:r>
            <a:r>
              <a:rPr lang="en-US" sz="1000" b="1" i="1" dirty="0">
                <a:latin typeface="Times New Roman" panose="02020603050405020304" pitchFamily="18" charset="0"/>
                <a:cs typeface="Times New Roman" panose="02020603050405020304" pitchFamily="18" charset="0"/>
              </a:rPr>
              <a:t>and wound wires laying across one of the X-Head board solder pad areas</a:t>
            </a:r>
            <a:r>
              <a:rPr lang="en-US" b="1" i="1" dirty="0"/>
              <a:t>.</a:t>
            </a:r>
            <a:endParaRPr lang="en-GB" dirty="0"/>
          </a:p>
        </p:txBody>
      </p:sp>
    </p:spTree>
    <p:extLst>
      <p:ext uri="{BB962C8B-B14F-4D97-AF65-F5344CB8AC3E}">
        <p14:creationId xmlns:p14="http://schemas.microsoft.com/office/powerpoint/2010/main" val="25449646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27/3/2019</a:t>
            </a:r>
            <a:endParaRPr lang="en-GB"/>
          </a:p>
        </p:txBody>
      </p:sp>
      <p:sp>
        <p:nvSpPr>
          <p:cNvPr id="3" name="Footer Placeholder 2"/>
          <p:cNvSpPr>
            <a:spLocks noGrp="1"/>
          </p:cNvSpPr>
          <p:nvPr>
            <p:ph type="ftr" sz="quarter" idx="11"/>
          </p:nvPr>
        </p:nvSpPr>
        <p:spPr/>
        <p:txBody>
          <a:bodyPr/>
          <a:lstStyle/>
          <a:p>
            <a:r>
              <a:rPr lang="en-GB" smtClean="0"/>
              <a:t>APA 60% Design Review - Alan Grant</a:t>
            </a:r>
            <a:endParaRPr lang="en-GB"/>
          </a:p>
        </p:txBody>
      </p:sp>
      <p:sp>
        <p:nvSpPr>
          <p:cNvPr id="4" name="Slide Number Placeholder 3"/>
          <p:cNvSpPr>
            <a:spLocks noGrp="1"/>
          </p:cNvSpPr>
          <p:nvPr>
            <p:ph type="sldNum" sz="quarter" idx="12"/>
          </p:nvPr>
        </p:nvSpPr>
        <p:spPr/>
        <p:txBody>
          <a:bodyPr/>
          <a:lstStyle/>
          <a:p>
            <a:fld id="{9ADF741F-20DA-43EB-9998-E708704283B4}" type="slidenum">
              <a:rPr lang="en-GB" smtClean="0"/>
              <a:t>27</a:t>
            </a:fld>
            <a:endParaRPr lang="en-GB"/>
          </a:p>
        </p:txBody>
      </p:sp>
      <p:sp>
        <p:nvSpPr>
          <p:cNvPr id="6" name="Title 5"/>
          <p:cNvSpPr txBox="1">
            <a:spLocks/>
          </p:cNvSpPr>
          <p:nvPr/>
        </p:nvSpPr>
        <p:spPr>
          <a:xfrm>
            <a:off x="28052" y="0"/>
            <a:ext cx="9144000" cy="639504"/>
          </a:xfrm>
          <a:prstGeom prst="rect">
            <a:avLst/>
          </a:prstGeom>
        </p:spPr>
        <p:txBody>
          <a:bodyPr>
            <a:normAutofit fontScale="3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600" u="sng" kern="0" dirty="0" smtClean="0"/>
              <a:t/>
            </a:r>
            <a:br>
              <a:rPr lang="en-GB" altLang="en-US" sz="3600" u="sng" kern="0" dirty="0" smtClean="0"/>
            </a:br>
            <a:r>
              <a:rPr lang="en-GB" altLang="en-US" sz="8500" b="1" u="sng" kern="0" dirty="0" smtClean="0">
                <a:solidFill>
                  <a:schemeClr val="accent3">
                    <a:lumMod val="50000"/>
                  </a:schemeClr>
                </a:solidFill>
                <a:latin typeface="+mn-lt"/>
              </a:rPr>
              <a:t>Step 2 – Installation of first (X) wire plane</a:t>
            </a:r>
            <a:r>
              <a:rPr lang="en-GB" altLang="en-US" u="sng" kern="0" dirty="0" smtClean="0"/>
              <a:t/>
            </a:r>
            <a:br>
              <a:rPr lang="en-GB" altLang="en-US" u="sng" kern="0" dirty="0" smtClean="0"/>
            </a:br>
            <a:endParaRPr lang="en-GB" dirty="0"/>
          </a:p>
        </p:txBody>
      </p:sp>
      <p:sp>
        <p:nvSpPr>
          <p:cNvPr id="7" name="Rectangle 6"/>
          <p:cNvSpPr/>
          <p:nvPr/>
        </p:nvSpPr>
        <p:spPr>
          <a:xfrm>
            <a:off x="0" y="404582"/>
            <a:ext cx="1163524" cy="369332"/>
          </a:xfrm>
          <a:prstGeom prst="rect">
            <a:avLst/>
          </a:prstGeom>
        </p:spPr>
        <p:txBody>
          <a:bodyPr wrap="none">
            <a:spAutoFit/>
          </a:bodyPr>
          <a:lstStyle/>
          <a:p>
            <a:r>
              <a:rPr lang="en-US" b="1" dirty="0" smtClean="0"/>
              <a:t>Procedure</a:t>
            </a:r>
            <a:endParaRPr lang="en-US" b="1" dirty="0"/>
          </a:p>
        </p:txBody>
      </p:sp>
      <p:sp>
        <p:nvSpPr>
          <p:cNvPr id="8" name="TextBox 7"/>
          <p:cNvSpPr txBox="1"/>
          <p:nvPr/>
        </p:nvSpPr>
        <p:spPr>
          <a:xfrm>
            <a:off x="238739" y="658408"/>
            <a:ext cx="8722626" cy="5047536"/>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chemeClr val="accent3">
                    <a:lumMod val="50000"/>
                  </a:schemeClr>
                </a:solidFill>
              </a:rPr>
              <a:t>For winding the 1</a:t>
            </a:r>
            <a:r>
              <a:rPr lang="en-US" sz="1400" baseline="30000" dirty="0">
                <a:solidFill>
                  <a:schemeClr val="accent3">
                    <a:lumMod val="50000"/>
                  </a:schemeClr>
                </a:solidFill>
              </a:rPr>
              <a:t>st</a:t>
            </a:r>
            <a:r>
              <a:rPr lang="en-US" sz="1400" dirty="0">
                <a:solidFill>
                  <a:schemeClr val="accent3">
                    <a:lumMod val="50000"/>
                  </a:schemeClr>
                </a:solidFill>
              </a:rPr>
              <a:t> &amp; 2</a:t>
            </a:r>
            <a:r>
              <a:rPr lang="en-US" sz="1400" baseline="30000" dirty="0">
                <a:solidFill>
                  <a:schemeClr val="accent3">
                    <a:lumMod val="50000"/>
                  </a:schemeClr>
                </a:solidFill>
              </a:rPr>
              <a:t>nd</a:t>
            </a:r>
            <a:r>
              <a:rPr lang="en-US" sz="1400" dirty="0">
                <a:solidFill>
                  <a:schemeClr val="accent3">
                    <a:lumMod val="50000"/>
                  </a:schemeClr>
                </a:solidFill>
              </a:rPr>
              <a:t> half x </a:t>
            </a:r>
            <a:r>
              <a:rPr lang="en-US" sz="1400" dirty="0" smtClean="0">
                <a:solidFill>
                  <a:schemeClr val="accent3">
                    <a:lumMod val="50000"/>
                  </a:schemeClr>
                </a:solidFill>
              </a:rPr>
              <a:t>plane</a:t>
            </a:r>
            <a:endParaRPr lang="en-US" sz="1400" dirty="0"/>
          </a:p>
          <a:p>
            <a:pPr marL="742950" lvl="1" indent="-285750">
              <a:buFont typeface="Arial" panose="020B0604020202020204" pitchFamily="34" charset="0"/>
              <a:buChar char="•"/>
            </a:pPr>
            <a:r>
              <a:rPr lang="en-US" sz="1200" dirty="0"/>
              <a:t>Resume winding and wind another 8 turns; pause the winder and inspect the wire lay.  Solder the first 10 turns to the TSB, alternating edges of the TSB for each wire to avoid re-melting the previous wire’s solder joint.</a:t>
            </a:r>
            <a:endParaRPr lang="en-GB" sz="1200" dirty="0"/>
          </a:p>
          <a:p>
            <a:pPr marL="742950" lvl="1" indent="-285750">
              <a:buFont typeface="Arial" panose="020B0604020202020204" pitchFamily="34" charset="0"/>
              <a:buChar char="•"/>
            </a:pPr>
            <a:endParaRPr lang="en-US" sz="1200" dirty="0"/>
          </a:p>
          <a:p>
            <a:pPr marL="742950" lvl="1" indent="-285750">
              <a:buFont typeface="Arial" panose="020B0604020202020204" pitchFamily="34" charset="0"/>
              <a:buChar char="•"/>
            </a:pPr>
            <a:r>
              <a:rPr lang="en-US" sz="1200" dirty="0"/>
              <a:t>Continue winding 48 wire groups and soldering them to the TSB until half of the APA’s </a:t>
            </a:r>
            <a:r>
              <a:rPr lang="en-US" sz="1200" dirty="0" smtClean="0"/>
              <a:t>X-plane </a:t>
            </a:r>
            <a:r>
              <a:rPr lang="en-US" sz="1200" dirty="0"/>
              <a:t>(including all five head boards on either side of the APA’s lower half) has been wound and all wires soldered to the TSB. Verify wire tension delivery every 48 wires and adjust the tensioning head as needed</a:t>
            </a:r>
            <a:endParaRPr lang="en-GB" sz="1200" dirty="0"/>
          </a:p>
          <a:p>
            <a:pPr marL="742950" lvl="1" indent="-285750">
              <a:buFont typeface="Arial" panose="020B0604020202020204" pitchFamily="34" charset="0"/>
              <a:buChar char="•"/>
            </a:pPr>
            <a:endParaRPr lang="en-US" sz="1200" dirty="0"/>
          </a:p>
          <a:p>
            <a:pPr marL="742950" lvl="1" indent="-285750">
              <a:buFont typeface="Arial" panose="020B0604020202020204" pitchFamily="34" charset="0"/>
              <a:buChar char="•"/>
            </a:pPr>
            <a:r>
              <a:rPr lang="en-US" sz="1200" dirty="0"/>
              <a:t>Turn off the tensioning head, use small diagonal cutting pliers to cut the spool wire near the last TSB joint, and secure the free end of the wire to the spool.  Record the finish date / time for winding the first half </a:t>
            </a:r>
            <a:r>
              <a:rPr lang="en-US" sz="1200" dirty="0" smtClean="0"/>
              <a:t>X-plane </a:t>
            </a:r>
            <a:r>
              <a:rPr lang="en-US" sz="1200" dirty="0"/>
              <a:t>on the traveler</a:t>
            </a:r>
            <a:r>
              <a:rPr lang="en-US" sz="1200" dirty="0" smtClean="0"/>
              <a:t>.</a:t>
            </a:r>
          </a:p>
          <a:p>
            <a:pPr marL="742950" lvl="1" indent="-285750">
              <a:buFont typeface="Arial" panose="020B0604020202020204" pitchFamily="34" charset="0"/>
              <a:buChar char="•"/>
            </a:pPr>
            <a:endParaRPr lang="en-US" sz="1200" dirty="0"/>
          </a:p>
          <a:p>
            <a:pPr marL="742950" lvl="1" indent="-285750">
              <a:buFont typeface="Arial" panose="020B0604020202020204" pitchFamily="34" charset="0"/>
              <a:buChar char="•"/>
            </a:pPr>
            <a:r>
              <a:rPr lang="en-US" sz="1200" dirty="0"/>
              <a:t>Dismount wire tensioning head from winder and mount </a:t>
            </a:r>
            <a:r>
              <a:rPr lang="en-US" sz="1200" dirty="0" err="1"/>
              <a:t>tensometer</a:t>
            </a:r>
            <a:r>
              <a:rPr lang="en-US" sz="1200" dirty="0"/>
              <a:t> (tension measurement) head in its place on the “front” side of the winder, that is, the side that permits adjustment of the Z dimension perpendicular to the wire plane; this is required for focusing the </a:t>
            </a:r>
            <a:r>
              <a:rPr lang="en-US" sz="1200" dirty="0" err="1"/>
              <a:t>tensometer</a:t>
            </a:r>
            <a:r>
              <a:rPr lang="en-US" sz="1200" dirty="0"/>
              <a:t>. </a:t>
            </a:r>
            <a:endParaRPr lang="en-US" sz="1200" dirty="0" smtClean="0"/>
          </a:p>
          <a:p>
            <a:pPr marL="742950" lvl="1" indent="-285750">
              <a:buFont typeface="Arial" panose="020B0604020202020204" pitchFamily="34" charset="0"/>
              <a:buChar char="•"/>
            </a:pPr>
            <a:endParaRPr lang="en-US" sz="1200" dirty="0"/>
          </a:p>
          <a:p>
            <a:pPr marL="742950" lvl="1" indent="-285750">
              <a:buFont typeface="Arial" panose="020B0604020202020204" pitchFamily="34" charset="0"/>
              <a:buChar char="•"/>
            </a:pPr>
            <a:r>
              <a:rPr lang="en-US" sz="1200" dirty="0"/>
              <a:t>Inspect the newly wound wires on the front side of the APA, paying particularly close attention to where the wires cross the four X-comb strips, to ensure that each wire passes through a unique comb slot with no doubled wires nor missed slots. </a:t>
            </a:r>
            <a:endParaRPr lang="en-GB" sz="1200" dirty="0"/>
          </a:p>
          <a:p>
            <a:pPr marL="742950" lvl="1" indent="-285750">
              <a:buFont typeface="Arial" panose="020B0604020202020204" pitchFamily="34" charset="0"/>
              <a:buChar char="•"/>
            </a:pPr>
            <a:endParaRPr lang="en-GB" sz="1200" dirty="0"/>
          </a:p>
          <a:p>
            <a:pPr marL="742950" lvl="1" indent="-285750">
              <a:buFont typeface="Arial" panose="020B0604020202020204" pitchFamily="34" charset="0"/>
              <a:buChar char="•"/>
            </a:pPr>
            <a:endParaRPr lang="en-GB" sz="1400" dirty="0" smtClean="0"/>
          </a:p>
          <a:p>
            <a:pPr marL="742950" lvl="1" indent="-285750">
              <a:buFont typeface="Arial" panose="020B0604020202020204" pitchFamily="34" charset="0"/>
              <a:buChar char="•"/>
            </a:pPr>
            <a:endParaRPr lang="en-GB" sz="1400"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solidFill>
                <a:schemeClr val="accent3">
                  <a:lumMod val="50000"/>
                </a:schemeClr>
              </a:solidFill>
            </a:endParaRPr>
          </a:p>
          <a:p>
            <a:endParaRPr lang="en-GB" dirty="0"/>
          </a:p>
        </p:txBody>
      </p:sp>
      <p:sp>
        <p:nvSpPr>
          <p:cNvPr id="11" name="TextBox 10"/>
          <p:cNvSpPr txBox="1"/>
          <p:nvPr/>
        </p:nvSpPr>
        <p:spPr>
          <a:xfrm>
            <a:off x="1019104" y="5909810"/>
            <a:ext cx="8124896" cy="400110"/>
          </a:xfrm>
          <a:prstGeom prst="rect">
            <a:avLst/>
          </a:prstGeom>
          <a:noFill/>
        </p:spPr>
        <p:txBody>
          <a:bodyPr wrap="square" rtlCol="0">
            <a:spAutoFit/>
          </a:bodyPr>
          <a:lstStyle/>
          <a:p>
            <a:r>
              <a:rPr lang="en-US" sz="1000" b="1" i="1" dirty="0">
                <a:latin typeface="Times New Roman" panose="02020603050405020304" pitchFamily="18" charset="0"/>
                <a:cs typeface="Times New Roman" panose="02020603050405020304" pitchFamily="18" charset="0"/>
              </a:rPr>
              <a:t>Two adjacent wires are </a:t>
            </a:r>
            <a:r>
              <a:rPr lang="en-US" sz="1000" b="1" i="1" dirty="0" err="1">
                <a:latin typeface="Times New Roman" panose="02020603050405020304" pitchFamily="18" charset="0"/>
                <a:cs typeface="Times New Roman" panose="02020603050405020304" pitchFamily="18" charset="0"/>
              </a:rPr>
              <a:t>mis</a:t>
            </a:r>
            <a:r>
              <a:rPr lang="en-US" sz="1000" b="1" i="1" dirty="0">
                <a:latin typeface="Times New Roman" panose="02020603050405020304" pitchFamily="18" charset="0"/>
                <a:cs typeface="Times New Roman" panose="02020603050405020304" pitchFamily="18" charset="0"/>
              </a:rPr>
              <a:t>-routed:  (1) is in-between two comb pieces and the (2</a:t>
            </a:r>
            <a:r>
              <a:rPr lang="en-US" sz="1000" b="1" i="1" baseline="30000" dirty="0">
                <a:latin typeface="Times New Roman" panose="02020603050405020304" pitchFamily="18" charset="0"/>
                <a:cs typeface="Times New Roman" panose="02020603050405020304" pitchFamily="18" charset="0"/>
              </a:rPr>
              <a:t>nd</a:t>
            </a:r>
            <a:r>
              <a:rPr lang="en-US" sz="1000" b="1" i="1" dirty="0">
                <a:latin typeface="Times New Roman" panose="02020603050405020304" pitchFamily="18" charset="0"/>
                <a:cs typeface="Times New Roman" panose="02020603050405020304" pitchFamily="18" charset="0"/>
              </a:rPr>
              <a:t>) adjacent wire is on the top edge of the comb-peak, not routing down into the groove slot. These can both be moved and seated properly by hand.</a:t>
            </a:r>
            <a:endParaRPr lang="en-GB" sz="1000" dirty="0">
              <a:latin typeface="Times New Roman" panose="02020603050405020304" pitchFamily="18" charset="0"/>
              <a:cs typeface="Times New Roman" panose="02020603050405020304" pitchFamily="18" charset="0"/>
            </a:endParaRPr>
          </a:p>
        </p:txBody>
      </p:sp>
      <p:pic>
        <p:nvPicPr>
          <p:cNvPr id="12" name="Picture 11"/>
          <p:cNvPicPr/>
          <p:nvPr/>
        </p:nvPicPr>
        <p:blipFill>
          <a:blip r:embed="rId2">
            <a:extLst>
              <a:ext uri="{BEBA8EAE-BF5A-486C-A8C5-ECC9F3942E4B}">
                <a14:imgProps xmlns:a14="http://schemas.microsoft.com/office/drawing/2010/main">
                  <a14:imgLayer r:embed="rId3">
                    <a14:imgEffect>
                      <a14:brightnessContrast bright="16000"/>
                    </a14:imgEffect>
                  </a14:imgLayer>
                </a14:imgProps>
              </a:ext>
            </a:extLst>
          </a:blip>
          <a:stretch>
            <a:fillRect/>
          </a:stretch>
        </p:blipFill>
        <p:spPr>
          <a:xfrm>
            <a:off x="1584206" y="3908849"/>
            <a:ext cx="5654040" cy="1954530"/>
          </a:xfrm>
          <a:prstGeom prst="rect">
            <a:avLst/>
          </a:prstGeom>
        </p:spPr>
      </p:pic>
    </p:spTree>
    <p:extLst>
      <p:ext uri="{BB962C8B-B14F-4D97-AF65-F5344CB8AC3E}">
        <p14:creationId xmlns:p14="http://schemas.microsoft.com/office/powerpoint/2010/main" val="33184896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27/3/2019</a:t>
            </a:r>
            <a:endParaRPr lang="en-GB"/>
          </a:p>
        </p:txBody>
      </p:sp>
      <p:sp>
        <p:nvSpPr>
          <p:cNvPr id="3" name="Footer Placeholder 2"/>
          <p:cNvSpPr>
            <a:spLocks noGrp="1"/>
          </p:cNvSpPr>
          <p:nvPr>
            <p:ph type="ftr" sz="quarter" idx="11"/>
          </p:nvPr>
        </p:nvSpPr>
        <p:spPr/>
        <p:txBody>
          <a:bodyPr/>
          <a:lstStyle/>
          <a:p>
            <a:r>
              <a:rPr lang="en-GB" smtClean="0"/>
              <a:t>APA 60% Design Review - Alan Grant</a:t>
            </a:r>
            <a:endParaRPr lang="en-GB"/>
          </a:p>
        </p:txBody>
      </p:sp>
      <p:sp>
        <p:nvSpPr>
          <p:cNvPr id="4" name="Slide Number Placeholder 3"/>
          <p:cNvSpPr>
            <a:spLocks noGrp="1"/>
          </p:cNvSpPr>
          <p:nvPr>
            <p:ph type="sldNum" sz="quarter" idx="12"/>
          </p:nvPr>
        </p:nvSpPr>
        <p:spPr/>
        <p:txBody>
          <a:bodyPr/>
          <a:lstStyle/>
          <a:p>
            <a:fld id="{9ADF741F-20DA-43EB-9998-E708704283B4}" type="slidenum">
              <a:rPr lang="en-GB" smtClean="0"/>
              <a:t>28</a:t>
            </a:fld>
            <a:endParaRPr lang="en-GB"/>
          </a:p>
        </p:txBody>
      </p:sp>
      <p:sp>
        <p:nvSpPr>
          <p:cNvPr id="6" name="Title 5"/>
          <p:cNvSpPr txBox="1">
            <a:spLocks/>
          </p:cNvSpPr>
          <p:nvPr/>
        </p:nvSpPr>
        <p:spPr>
          <a:xfrm>
            <a:off x="28052" y="0"/>
            <a:ext cx="9144000" cy="639504"/>
          </a:xfrm>
          <a:prstGeom prst="rect">
            <a:avLst/>
          </a:prstGeom>
        </p:spPr>
        <p:txBody>
          <a:bodyPr>
            <a:normAutofit fontScale="3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600" u="sng" kern="0" dirty="0" smtClean="0"/>
              <a:t/>
            </a:r>
            <a:br>
              <a:rPr lang="en-GB" altLang="en-US" sz="3600" u="sng" kern="0" dirty="0" smtClean="0"/>
            </a:br>
            <a:r>
              <a:rPr lang="en-GB" altLang="en-US" sz="8500" b="1" u="sng" kern="0" dirty="0" smtClean="0">
                <a:solidFill>
                  <a:schemeClr val="accent3">
                    <a:lumMod val="50000"/>
                  </a:schemeClr>
                </a:solidFill>
                <a:latin typeface="+mn-lt"/>
              </a:rPr>
              <a:t>Step 2 – Installation of first (X) wire plane</a:t>
            </a:r>
            <a:r>
              <a:rPr lang="en-GB" altLang="en-US" u="sng" kern="0" dirty="0" smtClean="0"/>
              <a:t/>
            </a:r>
            <a:br>
              <a:rPr lang="en-GB" altLang="en-US" u="sng" kern="0" dirty="0" smtClean="0"/>
            </a:br>
            <a:endParaRPr lang="en-GB" dirty="0"/>
          </a:p>
        </p:txBody>
      </p:sp>
      <p:sp>
        <p:nvSpPr>
          <p:cNvPr id="7" name="Rectangle 6"/>
          <p:cNvSpPr/>
          <p:nvPr/>
        </p:nvSpPr>
        <p:spPr>
          <a:xfrm>
            <a:off x="0" y="404582"/>
            <a:ext cx="1163524" cy="369332"/>
          </a:xfrm>
          <a:prstGeom prst="rect">
            <a:avLst/>
          </a:prstGeom>
        </p:spPr>
        <p:txBody>
          <a:bodyPr wrap="none">
            <a:spAutoFit/>
          </a:bodyPr>
          <a:lstStyle/>
          <a:p>
            <a:r>
              <a:rPr lang="en-US" b="1" dirty="0" smtClean="0"/>
              <a:t>Procedure</a:t>
            </a:r>
            <a:endParaRPr lang="en-US" b="1" dirty="0"/>
          </a:p>
        </p:txBody>
      </p:sp>
      <p:sp>
        <p:nvSpPr>
          <p:cNvPr id="8" name="TextBox 7"/>
          <p:cNvSpPr txBox="1"/>
          <p:nvPr/>
        </p:nvSpPr>
        <p:spPr>
          <a:xfrm>
            <a:off x="238739" y="658408"/>
            <a:ext cx="8722626" cy="1785104"/>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chemeClr val="accent3">
                    <a:lumMod val="50000"/>
                  </a:schemeClr>
                </a:solidFill>
              </a:rPr>
              <a:t>For winding the 1</a:t>
            </a:r>
            <a:r>
              <a:rPr lang="en-US" sz="1400" baseline="30000" dirty="0">
                <a:solidFill>
                  <a:schemeClr val="accent3">
                    <a:lumMod val="50000"/>
                  </a:schemeClr>
                </a:solidFill>
              </a:rPr>
              <a:t>st</a:t>
            </a:r>
            <a:r>
              <a:rPr lang="en-US" sz="1400" dirty="0">
                <a:solidFill>
                  <a:schemeClr val="accent3">
                    <a:lumMod val="50000"/>
                  </a:schemeClr>
                </a:solidFill>
              </a:rPr>
              <a:t> &amp; 2</a:t>
            </a:r>
            <a:r>
              <a:rPr lang="en-US" sz="1400" baseline="30000" dirty="0">
                <a:solidFill>
                  <a:schemeClr val="accent3">
                    <a:lumMod val="50000"/>
                  </a:schemeClr>
                </a:solidFill>
              </a:rPr>
              <a:t>nd</a:t>
            </a:r>
            <a:r>
              <a:rPr lang="en-US" sz="1400" dirty="0">
                <a:solidFill>
                  <a:schemeClr val="accent3">
                    <a:lumMod val="50000"/>
                  </a:schemeClr>
                </a:solidFill>
              </a:rPr>
              <a:t> half x </a:t>
            </a:r>
            <a:r>
              <a:rPr lang="en-US" sz="1400" dirty="0" smtClean="0">
                <a:solidFill>
                  <a:schemeClr val="accent3">
                    <a:lumMod val="50000"/>
                  </a:schemeClr>
                </a:solidFill>
              </a:rPr>
              <a:t>plane</a:t>
            </a:r>
            <a:endParaRPr lang="en-US" sz="1400" dirty="0"/>
          </a:p>
          <a:p>
            <a:pPr marL="742950" lvl="1" indent="-285750">
              <a:buFont typeface="Arial" panose="020B0604020202020204" pitchFamily="34" charset="0"/>
              <a:buChar char="•"/>
            </a:pPr>
            <a:r>
              <a:rPr lang="en-US" sz="1200" dirty="0"/>
              <a:t>Carry out tension </a:t>
            </a:r>
            <a:r>
              <a:rPr lang="en-US" sz="1200" dirty="0" err="1"/>
              <a:t>measurments</a:t>
            </a:r>
            <a:r>
              <a:rPr lang="en-US" sz="1200" dirty="0"/>
              <a:t> using </a:t>
            </a:r>
            <a:r>
              <a:rPr lang="en-US" sz="1200" dirty="0" err="1"/>
              <a:t>tensometer</a:t>
            </a:r>
            <a:r>
              <a:rPr lang="en-US" sz="1200" dirty="0"/>
              <a:t> in zone 5 to check wire tensions. </a:t>
            </a:r>
            <a:r>
              <a:rPr lang="en-US" sz="1200" dirty="0">
                <a:solidFill>
                  <a:srgbClr val="C00000"/>
                </a:solidFill>
              </a:rPr>
              <a:t>This procedure described in detail in Doc </a:t>
            </a:r>
            <a:r>
              <a:rPr lang="en-US" sz="1200" dirty="0" smtClean="0">
                <a:solidFill>
                  <a:srgbClr val="C00000"/>
                </a:solidFill>
              </a:rPr>
              <a:t>8752</a:t>
            </a:r>
          </a:p>
          <a:p>
            <a:pPr marL="742950" lvl="1" indent="-285750">
              <a:buFont typeface="Arial" panose="020B0604020202020204" pitchFamily="34" charset="0"/>
              <a:buChar char="•"/>
            </a:pPr>
            <a:endParaRPr lang="en-US" sz="1200" dirty="0"/>
          </a:p>
          <a:p>
            <a:pPr marL="742950" lvl="1" indent="-285750">
              <a:buFont typeface="Arial" panose="020B0604020202020204" pitchFamily="34" charset="0"/>
              <a:buChar char="•"/>
            </a:pPr>
            <a:r>
              <a:rPr lang="en-US" sz="1200" dirty="0"/>
              <a:t>Start the </a:t>
            </a:r>
            <a:r>
              <a:rPr lang="en-US" sz="1200" dirty="0" err="1"/>
              <a:t>tensometer</a:t>
            </a:r>
            <a:r>
              <a:rPr lang="en-US" sz="1200" dirty="0"/>
              <a:t> operation to measure and record the resonant frequency of the </a:t>
            </a:r>
            <a:r>
              <a:rPr lang="en-US" sz="1200" dirty="0" err="1"/>
              <a:t>footmost</a:t>
            </a:r>
            <a:r>
              <a:rPr lang="en-US" sz="1200" dirty="0"/>
              <a:t> wire segment of each newly wound wire on side A of the APA. The measurement software will use this frequency and the expected length of the wire segment to calculate the wire segment tension, which is assumed to be essentially the same as in the other segments of the wire, and will produce a report showing any wires whose tensions are out of tolerance</a:t>
            </a:r>
            <a:r>
              <a:rPr lang="en-US" sz="1200" dirty="0" smtClean="0"/>
              <a:t>.</a:t>
            </a:r>
          </a:p>
          <a:p>
            <a:pPr lvl="1"/>
            <a:endParaRPr lang="en-US" sz="1200" dirty="0"/>
          </a:p>
        </p:txBody>
      </p:sp>
      <p:sp>
        <p:nvSpPr>
          <p:cNvPr id="11" name="TextBox 10"/>
          <p:cNvSpPr txBox="1"/>
          <p:nvPr/>
        </p:nvSpPr>
        <p:spPr>
          <a:xfrm>
            <a:off x="4956293" y="5486096"/>
            <a:ext cx="4005072" cy="400110"/>
          </a:xfrm>
          <a:prstGeom prst="rect">
            <a:avLst/>
          </a:prstGeom>
          <a:noFill/>
        </p:spPr>
        <p:txBody>
          <a:bodyPr wrap="square" rtlCol="0">
            <a:spAutoFit/>
          </a:bodyPr>
          <a:lstStyle/>
          <a:p>
            <a:r>
              <a:rPr lang="en-US" sz="1000" b="1" i="1" dirty="0"/>
              <a:t>Comb-CAPO placement at measurement zone 5 near the first cross beam up from the foot end of the APA</a:t>
            </a:r>
            <a:r>
              <a:rPr lang="en-US" sz="1000" b="1" i="1" dirty="0" smtClean="0">
                <a:latin typeface="Times New Roman" panose="02020603050405020304" pitchFamily="18" charset="0"/>
                <a:cs typeface="Times New Roman" panose="02020603050405020304" pitchFamily="18" charset="0"/>
              </a:rPr>
              <a:t>.</a:t>
            </a:r>
            <a:endParaRPr lang="en-GB" sz="1000" dirty="0">
              <a:latin typeface="Times New Roman" panose="02020603050405020304" pitchFamily="18" charset="0"/>
              <a:cs typeface="Times New Roman" panose="02020603050405020304" pitchFamily="18" charset="0"/>
            </a:endParaRPr>
          </a:p>
        </p:txBody>
      </p:sp>
      <p:pic>
        <p:nvPicPr>
          <p:cNvPr id="10" name="Picture 9"/>
          <p:cNvPicPr/>
          <p:nvPr/>
        </p:nvPicPr>
        <p:blipFill>
          <a:blip r:embed="rId2">
            <a:extLst>
              <a:ext uri="{BEBA8EAE-BF5A-486C-A8C5-ECC9F3942E4B}">
                <a14:imgProps xmlns:a14="http://schemas.microsoft.com/office/drawing/2010/main">
                  <a14:imgLayer r:embed="rId3">
                    <a14:imgEffect>
                      <a14:brightnessContrast bright="21000"/>
                    </a14:imgEffect>
                  </a14:imgLayer>
                </a14:imgProps>
              </a:ext>
            </a:extLst>
          </a:blip>
          <a:stretch>
            <a:fillRect/>
          </a:stretch>
        </p:blipFill>
        <p:spPr>
          <a:xfrm>
            <a:off x="4551903" y="2319356"/>
            <a:ext cx="4409462" cy="3089170"/>
          </a:xfrm>
          <a:prstGeom prst="rect">
            <a:avLst/>
          </a:prstGeom>
        </p:spPr>
      </p:pic>
      <p:sp>
        <p:nvSpPr>
          <p:cNvPr id="5" name="TextBox 4"/>
          <p:cNvSpPr txBox="1"/>
          <p:nvPr/>
        </p:nvSpPr>
        <p:spPr>
          <a:xfrm>
            <a:off x="748035" y="2319356"/>
            <a:ext cx="3547068" cy="3877985"/>
          </a:xfrm>
          <a:prstGeom prst="rect">
            <a:avLst/>
          </a:prstGeom>
          <a:noFill/>
        </p:spPr>
        <p:txBody>
          <a:bodyPr wrap="square" rtlCol="0">
            <a:spAutoFit/>
          </a:bodyPr>
          <a:lstStyle/>
          <a:p>
            <a:pPr marL="171450" indent="-171450">
              <a:buFont typeface="Arial" panose="020B0604020202020204" pitchFamily="34" charset="0"/>
              <a:buChar char="•"/>
            </a:pPr>
            <a:r>
              <a:rPr lang="en-US" sz="1200" dirty="0"/>
              <a:t>Remove the capo from side A, leaving </a:t>
            </a:r>
            <a:r>
              <a:rPr lang="en-US" sz="1200" dirty="0" smtClean="0"/>
              <a:t>the </a:t>
            </a:r>
            <a:r>
              <a:rPr lang="en-US" sz="1200" dirty="0"/>
              <a:t>M10 studs and spacers in place.  </a:t>
            </a:r>
            <a:r>
              <a:rPr lang="en-US" sz="1200" dirty="0" smtClean="0"/>
              <a:t>Move </a:t>
            </a:r>
            <a:r>
              <a:rPr lang="en-US" sz="1200" dirty="0"/>
              <a:t>the winder gantry to its headmost </a:t>
            </a:r>
            <a:r>
              <a:rPr lang="en-US" sz="1200" dirty="0" smtClean="0"/>
              <a:t>position </a:t>
            </a:r>
            <a:r>
              <a:rPr lang="en-US" sz="1200" dirty="0"/>
              <a:t>to permit rotation of the APA frame.  </a:t>
            </a:r>
            <a:r>
              <a:rPr lang="en-US" sz="1200" dirty="0" smtClean="0"/>
              <a:t>Use </a:t>
            </a:r>
            <a:r>
              <a:rPr lang="en-US" sz="1200" dirty="0"/>
              <a:t>the winder’s frame rotation </a:t>
            </a:r>
            <a:r>
              <a:rPr lang="en-US" sz="1200" dirty="0" smtClean="0"/>
              <a:t>control </a:t>
            </a:r>
            <a:r>
              <a:rPr lang="en-US" sz="1200" dirty="0"/>
              <a:t>to rotate the APA 180°, then </a:t>
            </a:r>
            <a:r>
              <a:rPr lang="en-US" sz="1200" dirty="0" smtClean="0"/>
              <a:t>return the </a:t>
            </a:r>
            <a:r>
              <a:rPr lang="en-US" sz="1200" dirty="0"/>
              <a:t>winder gantry to measurement zone 5. Reattach the capo to the </a:t>
            </a:r>
            <a:r>
              <a:rPr lang="en-US" sz="1200" dirty="0" smtClean="0"/>
              <a:t>corresponding </a:t>
            </a:r>
            <a:r>
              <a:rPr lang="en-US" sz="1200" dirty="0"/>
              <a:t>position on side B, just </a:t>
            </a:r>
            <a:r>
              <a:rPr lang="en-US" sz="1200" dirty="0" err="1"/>
              <a:t>headward</a:t>
            </a:r>
            <a:r>
              <a:rPr lang="en-US" sz="1200" dirty="0"/>
              <a:t> of the </a:t>
            </a:r>
            <a:r>
              <a:rPr lang="en-US" sz="1200" dirty="0" err="1"/>
              <a:t>footmost</a:t>
            </a:r>
            <a:r>
              <a:rPr lang="en-US" sz="1200" dirty="0"/>
              <a:t> comb</a:t>
            </a:r>
            <a:r>
              <a:rPr lang="en-US" sz="1200" dirty="0" smtClean="0"/>
              <a:t>.</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Use the winder in manual mode to replace any out of tolerance wires soldering each in turn to the TSB</a:t>
            </a:r>
            <a:r>
              <a:rPr lang="en-US" sz="1200" dirty="0" smtClean="0"/>
              <a:t>.</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solidFill>
                  <a:srgbClr val="C00000"/>
                </a:solidFill>
              </a:rPr>
              <a:t>Certify on the APA traveler that the tensions of all of the wires on this half of the </a:t>
            </a:r>
            <a:r>
              <a:rPr lang="en-US" sz="1200" dirty="0" smtClean="0">
                <a:solidFill>
                  <a:srgbClr val="C00000"/>
                </a:solidFill>
              </a:rPr>
              <a:t>x-plane </a:t>
            </a:r>
            <a:r>
              <a:rPr lang="en-US" sz="1200" dirty="0">
                <a:solidFill>
                  <a:srgbClr val="C00000"/>
                </a:solidFill>
              </a:rPr>
              <a:t>are within tolerance; attach a copy of the initial tension report for the A &amp; B sides, as well as a list of any replaced wires and their tensions.</a:t>
            </a:r>
            <a:endParaRPr lang="en-GB" sz="1200" dirty="0">
              <a:solidFill>
                <a:srgbClr val="C00000"/>
              </a:solidFill>
            </a:endParaRPr>
          </a:p>
          <a:p>
            <a:pPr marL="171450" indent="-171450">
              <a:buFont typeface="Arial" panose="020B0604020202020204" pitchFamily="34" charset="0"/>
              <a:buChar char="•"/>
            </a:pPr>
            <a:endParaRPr lang="en-US" sz="1200" dirty="0"/>
          </a:p>
          <a:p>
            <a:endParaRPr lang="en-GB" dirty="0"/>
          </a:p>
        </p:txBody>
      </p:sp>
    </p:spTree>
    <p:extLst>
      <p:ext uri="{BB962C8B-B14F-4D97-AF65-F5344CB8AC3E}">
        <p14:creationId xmlns:p14="http://schemas.microsoft.com/office/powerpoint/2010/main" val="26148502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27/3/2019</a:t>
            </a:r>
            <a:endParaRPr lang="en-GB"/>
          </a:p>
        </p:txBody>
      </p:sp>
      <p:sp>
        <p:nvSpPr>
          <p:cNvPr id="3" name="Footer Placeholder 2"/>
          <p:cNvSpPr>
            <a:spLocks noGrp="1"/>
          </p:cNvSpPr>
          <p:nvPr>
            <p:ph type="ftr" sz="quarter" idx="11"/>
          </p:nvPr>
        </p:nvSpPr>
        <p:spPr/>
        <p:txBody>
          <a:bodyPr/>
          <a:lstStyle/>
          <a:p>
            <a:r>
              <a:rPr lang="en-GB" smtClean="0"/>
              <a:t>APA 60% Design Review - Alan Grant</a:t>
            </a:r>
            <a:endParaRPr lang="en-GB"/>
          </a:p>
        </p:txBody>
      </p:sp>
      <p:sp>
        <p:nvSpPr>
          <p:cNvPr id="4" name="Slide Number Placeholder 3"/>
          <p:cNvSpPr>
            <a:spLocks noGrp="1"/>
          </p:cNvSpPr>
          <p:nvPr>
            <p:ph type="sldNum" sz="quarter" idx="12"/>
          </p:nvPr>
        </p:nvSpPr>
        <p:spPr/>
        <p:txBody>
          <a:bodyPr/>
          <a:lstStyle/>
          <a:p>
            <a:fld id="{9ADF741F-20DA-43EB-9998-E708704283B4}" type="slidenum">
              <a:rPr lang="en-GB" smtClean="0"/>
              <a:t>29</a:t>
            </a:fld>
            <a:endParaRPr lang="en-GB"/>
          </a:p>
        </p:txBody>
      </p:sp>
      <p:sp>
        <p:nvSpPr>
          <p:cNvPr id="5" name="Title 5"/>
          <p:cNvSpPr txBox="1">
            <a:spLocks/>
          </p:cNvSpPr>
          <p:nvPr/>
        </p:nvSpPr>
        <p:spPr>
          <a:xfrm>
            <a:off x="28052" y="0"/>
            <a:ext cx="9144000" cy="639504"/>
          </a:xfrm>
          <a:prstGeom prst="rect">
            <a:avLst/>
          </a:prstGeom>
        </p:spPr>
        <p:txBody>
          <a:bodyPr>
            <a:normAutofit fontScale="3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600" u="sng" kern="0" dirty="0" smtClean="0"/>
              <a:t/>
            </a:r>
            <a:br>
              <a:rPr lang="en-GB" altLang="en-US" sz="3600" u="sng" kern="0" dirty="0" smtClean="0"/>
            </a:br>
            <a:r>
              <a:rPr lang="en-GB" altLang="en-US" sz="8500" b="1" u="sng" kern="0" dirty="0" smtClean="0">
                <a:solidFill>
                  <a:schemeClr val="accent3">
                    <a:lumMod val="50000"/>
                  </a:schemeClr>
                </a:solidFill>
                <a:latin typeface="+mn-lt"/>
              </a:rPr>
              <a:t>Step 2 – Installation of first (X) wire plane</a:t>
            </a:r>
            <a:r>
              <a:rPr lang="en-GB" altLang="en-US" u="sng" kern="0" dirty="0" smtClean="0"/>
              <a:t/>
            </a:r>
            <a:br>
              <a:rPr lang="en-GB" altLang="en-US" u="sng" kern="0" dirty="0" smtClean="0"/>
            </a:br>
            <a:endParaRPr lang="en-GB" dirty="0"/>
          </a:p>
        </p:txBody>
      </p:sp>
      <p:sp>
        <p:nvSpPr>
          <p:cNvPr id="6" name="Rectangle 5"/>
          <p:cNvSpPr/>
          <p:nvPr/>
        </p:nvSpPr>
        <p:spPr>
          <a:xfrm>
            <a:off x="0" y="404582"/>
            <a:ext cx="1163524" cy="369332"/>
          </a:xfrm>
          <a:prstGeom prst="rect">
            <a:avLst/>
          </a:prstGeom>
        </p:spPr>
        <p:txBody>
          <a:bodyPr wrap="none">
            <a:spAutoFit/>
          </a:bodyPr>
          <a:lstStyle/>
          <a:p>
            <a:r>
              <a:rPr lang="en-US" b="1" dirty="0" smtClean="0"/>
              <a:t>Procedure</a:t>
            </a:r>
            <a:endParaRPr lang="en-US" b="1" dirty="0"/>
          </a:p>
        </p:txBody>
      </p:sp>
      <p:sp>
        <p:nvSpPr>
          <p:cNvPr id="7" name="TextBox 6"/>
          <p:cNvSpPr txBox="1"/>
          <p:nvPr/>
        </p:nvSpPr>
        <p:spPr>
          <a:xfrm>
            <a:off x="28052" y="691510"/>
            <a:ext cx="8722626" cy="5047536"/>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chemeClr val="accent3">
                    <a:lumMod val="50000"/>
                  </a:schemeClr>
                </a:solidFill>
              </a:rPr>
              <a:t>For </a:t>
            </a:r>
            <a:r>
              <a:rPr lang="en-US" sz="1400" dirty="0" smtClean="0">
                <a:solidFill>
                  <a:schemeClr val="accent3">
                    <a:lumMod val="50000"/>
                  </a:schemeClr>
                </a:solidFill>
              </a:rPr>
              <a:t>soldering </a:t>
            </a:r>
            <a:r>
              <a:rPr lang="en-US" sz="1400" dirty="0">
                <a:solidFill>
                  <a:schemeClr val="accent3">
                    <a:lumMod val="50000"/>
                  </a:schemeClr>
                </a:solidFill>
              </a:rPr>
              <a:t>the 1</a:t>
            </a:r>
            <a:r>
              <a:rPr lang="en-US" sz="1400" baseline="30000" dirty="0">
                <a:solidFill>
                  <a:schemeClr val="accent3">
                    <a:lumMod val="50000"/>
                  </a:schemeClr>
                </a:solidFill>
              </a:rPr>
              <a:t>st</a:t>
            </a:r>
            <a:r>
              <a:rPr lang="en-US" sz="1400" dirty="0">
                <a:solidFill>
                  <a:schemeClr val="accent3">
                    <a:lumMod val="50000"/>
                  </a:schemeClr>
                </a:solidFill>
              </a:rPr>
              <a:t> &amp; 2</a:t>
            </a:r>
            <a:r>
              <a:rPr lang="en-US" sz="1400" baseline="30000" dirty="0">
                <a:solidFill>
                  <a:schemeClr val="accent3">
                    <a:lumMod val="50000"/>
                  </a:schemeClr>
                </a:solidFill>
              </a:rPr>
              <a:t>nd</a:t>
            </a:r>
            <a:r>
              <a:rPr lang="en-US" sz="1400" dirty="0">
                <a:solidFill>
                  <a:schemeClr val="accent3">
                    <a:lumMod val="50000"/>
                  </a:schemeClr>
                </a:solidFill>
              </a:rPr>
              <a:t> half x </a:t>
            </a:r>
            <a:r>
              <a:rPr lang="en-US" sz="1400" dirty="0" smtClean="0">
                <a:solidFill>
                  <a:schemeClr val="accent3">
                    <a:lumMod val="50000"/>
                  </a:schemeClr>
                </a:solidFill>
              </a:rPr>
              <a:t>plane</a:t>
            </a:r>
            <a:endParaRPr lang="en-US" sz="1400" dirty="0"/>
          </a:p>
          <a:p>
            <a:pPr marL="742950" lvl="1" indent="-285750">
              <a:buFont typeface="Wingdings" panose="05000000000000000000" pitchFamily="2" charset="2"/>
              <a:buChar char="Ø"/>
            </a:pPr>
            <a:r>
              <a:rPr lang="en-US" sz="1400" dirty="0">
                <a:solidFill>
                  <a:srgbClr val="C00000"/>
                </a:solidFill>
              </a:rPr>
              <a:t>This procedure described in detail in Doc 8752….36 </a:t>
            </a:r>
            <a:r>
              <a:rPr lang="en-US" sz="1400" dirty="0" smtClean="0">
                <a:solidFill>
                  <a:srgbClr val="C00000"/>
                </a:solidFill>
              </a:rPr>
              <a:t>steps</a:t>
            </a:r>
          </a:p>
          <a:p>
            <a:pPr lvl="2"/>
            <a:r>
              <a:rPr lang="en-US" sz="1400" b="1" i="1" u="sng" dirty="0" smtClean="0"/>
              <a:t>Preparation</a:t>
            </a:r>
            <a:r>
              <a:rPr lang="en-US" sz="1400" dirty="0" smtClean="0"/>
              <a:t> for soldering….. positioning APA, fixing masking tape, setting up </a:t>
            </a:r>
            <a:r>
              <a:rPr lang="en-US" sz="1400" dirty="0" err="1" smtClean="0"/>
              <a:t>Metcal</a:t>
            </a:r>
            <a:r>
              <a:rPr lang="en-US" sz="1400" dirty="0" smtClean="0"/>
              <a:t> soldering station, positioning access platform.</a:t>
            </a:r>
          </a:p>
          <a:p>
            <a:pPr lvl="2"/>
            <a:endParaRPr lang="en-US" sz="1400" dirty="0" smtClean="0"/>
          </a:p>
          <a:p>
            <a:pPr lvl="2"/>
            <a:r>
              <a:rPr lang="en-US" sz="1400" b="1" i="1" u="sng" dirty="0"/>
              <a:t>Solder</a:t>
            </a:r>
            <a:r>
              <a:rPr lang="en-US" sz="1400" b="1" i="1" dirty="0"/>
              <a:t> </a:t>
            </a:r>
            <a:r>
              <a:rPr lang="en-US" sz="1400" dirty="0"/>
              <a:t>each wire to both of the foot board solder pads it crosses</a:t>
            </a:r>
            <a:r>
              <a:rPr lang="en-US" sz="1400" dirty="0" smtClean="0"/>
              <a:t>.</a:t>
            </a:r>
          </a:p>
          <a:p>
            <a:pPr lvl="2"/>
            <a:endParaRPr lang="en-US" sz="1400" dirty="0" smtClean="0"/>
          </a:p>
          <a:p>
            <a:pPr lvl="2"/>
            <a:r>
              <a:rPr lang="en-US" sz="1400" b="1" i="1" u="sng" dirty="0"/>
              <a:t>Inspect</a:t>
            </a:r>
            <a:r>
              <a:rPr lang="en-US" sz="1400" dirty="0"/>
              <a:t> all of the solder joints to ensure that the wires are properly bonded with solder to every solder </a:t>
            </a:r>
            <a:r>
              <a:rPr lang="en-US" sz="1400" dirty="0" smtClean="0"/>
              <a:t>pad.</a:t>
            </a:r>
          </a:p>
          <a:p>
            <a:pPr lvl="2"/>
            <a:endParaRPr lang="en-US" sz="1400" dirty="0" smtClean="0"/>
          </a:p>
          <a:p>
            <a:pPr lvl="2"/>
            <a:r>
              <a:rPr lang="en-US" sz="1400" b="1" i="1" u="sng" dirty="0"/>
              <a:t>Rework</a:t>
            </a:r>
            <a:r>
              <a:rPr lang="en-US" sz="1400" dirty="0"/>
              <a:t> any solder joints that were initially </a:t>
            </a:r>
            <a:r>
              <a:rPr lang="en-US" sz="1400" dirty="0" smtClean="0"/>
              <a:t>unsatisfactory.</a:t>
            </a:r>
          </a:p>
          <a:p>
            <a:pPr lvl="2"/>
            <a:endParaRPr lang="en-US" sz="1400" dirty="0" smtClean="0"/>
          </a:p>
          <a:p>
            <a:pPr lvl="2"/>
            <a:r>
              <a:rPr lang="en-US" sz="1400" b="1" i="1" u="sng" dirty="0"/>
              <a:t>Cutting</a:t>
            </a:r>
            <a:r>
              <a:rPr lang="en-US" sz="1400" dirty="0"/>
              <a:t> use an </a:t>
            </a:r>
            <a:r>
              <a:rPr lang="en-US" sz="1400" dirty="0" err="1"/>
              <a:t>Xacto</a:t>
            </a:r>
            <a:r>
              <a:rPr lang="en-US" sz="1400" dirty="0"/>
              <a:t> knife with a half-round blade to cut through the wire just inside (</a:t>
            </a:r>
            <a:r>
              <a:rPr lang="en-US" sz="1400" dirty="0" err="1"/>
              <a:t>ie</a:t>
            </a:r>
            <a:r>
              <a:rPr lang="en-US" sz="1400" dirty="0"/>
              <a:t>, toward the center of the foot board from) each solder pad, </a:t>
            </a:r>
            <a:r>
              <a:rPr lang="en-US" sz="1400" i="1" dirty="0"/>
              <a:t>taking care as you do so not to drag the knife between pads!</a:t>
            </a:r>
            <a:r>
              <a:rPr lang="en-US" sz="1400" dirty="0"/>
              <a:t>  The strips of masking tape should hold the short pieces of wire as you make your 2</a:t>
            </a:r>
            <a:r>
              <a:rPr lang="en-US" sz="1400" baseline="30000" dirty="0"/>
              <a:t>nd</a:t>
            </a:r>
            <a:r>
              <a:rPr lang="en-US" sz="1400" dirty="0"/>
              <a:t> </a:t>
            </a:r>
            <a:r>
              <a:rPr lang="en-US" sz="1400" dirty="0" smtClean="0"/>
              <a:t>cut.</a:t>
            </a:r>
          </a:p>
          <a:p>
            <a:pPr lvl="2"/>
            <a:endParaRPr lang="en-US" sz="1400" dirty="0" smtClean="0"/>
          </a:p>
          <a:p>
            <a:pPr lvl="2"/>
            <a:r>
              <a:rPr lang="en-US" sz="1400" dirty="0" smtClean="0"/>
              <a:t>Strip </a:t>
            </a:r>
            <a:r>
              <a:rPr lang="en-US" sz="1400" dirty="0"/>
              <a:t>off and discard the masking tape applied in step 9.2.2, along with the attached pieces of cutoff </a:t>
            </a:r>
            <a:r>
              <a:rPr lang="en-US" sz="1400" dirty="0" smtClean="0"/>
              <a:t>wire.</a:t>
            </a:r>
          </a:p>
          <a:p>
            <a:pPr lvl="2"/>
            <a:endParaRPr lang="en-US" sz="1400" b="1" i="1" u="sng" dirty="0"/>
          </a:p>
          <a:p>
            <a:pPr lvl="2"/>
            <a:r>
              <a:rPr lang="en-US" sz="1400" b="1" i="1" u="sng" dirty="0" smtClean="0"/>
              <a:t>Electrical </a:t>
            </a:r>
            <a:r>
              <a:rPr lang="en-US" sz="1400" b="1" i="1" u="sng" dirty="0"/>
              <a:t>Tests </a:t>
            </a:r>
            <a:r>
              <a:rPr lang="en-US" sz="1400" dirty="0"/>
              <a:t>Use a digital </a:t>
            </a:r>
            <a:r>
              <a:rPr lang="en-US" sz="1400" dirty="0" err="1"/>
              <a:t>multimeter</a:t>
            </a:r>
            <a:r>
              <a:rPr lang="en-US" sz="1400" dirty="0"/>
              <a:t>  ‘</a:t>
            </a:r>
            <a:r>
              <a:rPr lang="en-US" sz="1400" dirty="0" err="1"/>
              <a:t>Keithley</a:t>
            </a:r>
            <a:r>
              <a:rPr lang="en-US" sz="1400" dirty="0"/>
              <a:t> </a:t>
            </a:r>
            <a:r>
              <a:rPr lang="en-US" sz="1400" dirty="0" err="1"/>
              <a:t>picoammeter</a:t>
            </a:r>
            <a:r>
              <a:rPr lang="en-US" sz="1400" dirty="0"/>
              <a:t>’ and details of continuity / isolation tests set to continuity test mode and equipped with 3.5m test leads to check the continuity of each of the x heads on both sides of the </a:t>
            </a:r>
            <a:r>
              <a:rPr lang="en-US" sz="1400" dirty="0" smtClean="0"/>
              <a:t>APA</a:t>
            </a:r>
          </a:p>
          <a:p>
            <a:pPr marL="800100" lvl="2"/>
            <a:endParaRPr lang="en-US" sz="1400" dirty="0"/>
          </a:p>
          <a:p>
            <a:pPr marL="800100" lvl="2"/>
            <a:r>
              <a:rPr lang="en-US" sz="1400" dirty="0">
                <a:solidFill>
                  <a:srgbClr val="C00000"/>
                </a:solidFill>
              </a:rPr>
              <a:t>APA’s 1-6 soldering took place in the Process Cart……APA #7 All soldering was carried out in the winder</a:t>
            </a:r>
            <a:r>
              <a:rPr lang="en-US" sz="1400" dirty="0" smtClean="0">
                <a:solidFill>
                  <a:srgbClr val="C00000"/>
                </a:solidFill>
              </a:rPr>
              <a:t>.</a:t>
            </a:r>
            <a:endParaRPr lang="en-US" sz="1400" dirty="0">
              <a:solidFill>
                <a:srgbClr val="C00000"/>
              </a:solidFill>
            </a:endParaRPr>
          </a:p>
        </p:txBody>
      </p:sp>
    </p:spTree>
    <p:extLst>
      <p:ext uri="{BB962C8B-B14F-4D97-AF65-F5344CB8AC3E}">
        <p14:creationId xmlns:p14="http://schemas.microsoft.com/office/powerpoint/2010/main" val="24902181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27/3/2019</a:t>
            </a:r>
            <a:endParaRPr lang="en-GB" dirty="0"/>
          </a:p>
        </p:txBody>
      </p:sp>
      <p:sp>
        <p:nvSpPr>
          <p:cNvPr id="4" name="Footer Placeholder 3"/>
          <p:cNvSpPr>
            <a:spLocks noGrp="1"/>
          </p:cNvSpPr>
          <p:nvPr>
            <p:ph type="ftr" sz="quarter" idx="11"/>
          </p:nvPr>
        </p:nvSpPr>
        <p:spPr/>
        <p:txBody>
          <a:bodyPr/>
          <a:lstStyle/>
          <a:p>
            <a:r>
              <a:rPr lang="en-GB" smtClean="0"/>
              <a:t>APA 60% Design Review - Alan Grant</a:t>
            </a:r>
            <a:endParaRPr lang="en-GB" dirty="0"/>
          </a:p>
        </p:txBody>
      </p:sp>
      <p:sp>
        <p:nvSpPr>
          <p:cNvPr id="5" name="Slide Number Placeholder 4"/>
          <p:cNvSpPr>
            <a:spLocks noGrp="1"/>
          </p:cNvSpPr>
          <p:nvPr>
            <p:ph type="sldNum" sz="quarter" idx="12"/>
          </p:nvPr>
        </p:nvSpPr>
        <p:spPr/>
        <p:txBody>
          <a:bodyPr/>
          <a:lstStyle/>
          <a:p>
            <a:fld id="{9ADF741F-20DA-43EB-9998-E708704283B4}" type="slidenum">
              <a:rPr lang="en-GB" smtClean="0"/>
              <a:t>3</a:t>
            </a:fld>
            <a:endParaRPr lang="en-GB"/>
          </a:p>
        </p:txBody>
      </p:sp>
      <p:sp>
        <p:nvSpPr>
          <p:cNvPr id="6" name="Title 5"/>
          <p:cNvSpPr>
            <a:spLocks noGrp="1"/>
          </p:cNvSpPr>
          <p:nvPr>
            <p:ph type="title"/>
          </p:nvPr>
        </p:nvSpPr>
        <p:spPr/>
        <p:txBody>
          <a:bodyPr>
            <a:normAutofit fontScale="90000"/>
          </a:bodyPr>
          <a:lstStyle/>
          <a:p>
            <a:r>
              <a:rPr lang="en-GB" altLang="en-US" sz="3600" u="sng" kern="0" dirty="0" smtClean="0"/>
              <a:t>Step 1 - Preparation for winding</a:t>
            </a:r>
            <a:r>
              <a:rPr lang="en-GB" altLang="en-US" u="sng" kern="0" dirty="0"/>
              <a:t/>
            </a:r>
            <a:br>
              <a:rPr lang="en-GB" altLang="en-US" u="sng" kern="0" dirty="0"/>
            </a:br>
            <a:endParaRPr lang="en-GB" dirty="0"/>
          </a:p>
        </p:txBody>
      </p:sp>
      <p:sp>
        <p:nvSpPr>
          <p:cNvPr id="7" name="Content Placeholder 2"/>
          <p:cNvSpPr txBox="1">
            <a:spLocks noGrp="1"/>
          </p:cNvSpPr>
          <p:nvPr>
            <p:ph idx="1"/>
          </p:nvPr>
        </p:nvSpPr>
        <p:spPr>
          <a:prstGeom prst="rect">
            <a:avLst/>
          </a:prstGeom>
        </p:spPr>
        <p:txBody>
          <a:bodyPr>
            <a:normAutofit/>
          </a:bodyPr>
          <a:lstStyle>
            <a:lvl1pPr marL="342900" indent="-342900" algn="l" rtl="0" eaLnBrk="0" fontAlgn="base" hangingPunct="0">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200">
                <a:solidFill>
                  <a:srgbClr val="3C8C93"/>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n-ea"/>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GB" sz="2800" kern="0" dirty="0" smtClean="0">
                <a:latin typeface="+mn-lt"/>
              </a:rPr>
              <a:t>This is covered by Document #:8752 Doc</a:t>
            </a:r>
          </a:p>
          <a:p>
            <a:pPr lvl="1"/>
            <a:r>
              <a:rPr lang="en-GB" sz="2600" kern="0" dirty="0" smtClean="0">
                <a:latin typeface="+mn-lt"/>
              </a:rPr>
              <a:t>The document was produced by PSL for </a:t>
            </a:r>
            <a:r>
              <a:rPr lang="en-GB" sz="2600" kern="0" dirty="0" err="1" smtClean="0">
                <a:latin typeface="+mn-lt"/>
              </a:rPr>
              <a:t>ProtoDUNE</a:t>
            </a:r>
            <a:r>
              <a:rPr lang="en-GB" sz="2600" kern="0" dirty="0" smtClean="0">
                <a:latin typeface="+mn-lt"/>
              </a:rPr>
              <a:t> APA’s.</a:t>
            </a:r>
          </a:p>
          <a:p>
            <a:r>
              <a:rPr lang="en-GB" sz="2800" kern="0" dirty="0" smtClean="0">
                <a:latin typeface="+mn-lt"/>
              </a:rPr>
              <a:t>Purpose</a:t>
            </a:r>
          </a:p>
          <a:p>
            <a:pPr lvl="1"/>
            <a:r>
              <a:rPr lang="en-US" dirty="0">
                <a:latin typeface="+mn-lt"/>
              </a:rPr>
              <a:t>Describes the process of preparing the APA frame for winding of the 1</a:t>
            </a:r>
            <a:r>
              <a:rPr lang="en-US" baseline="30000" dirty="0">
                <a:latin typeface="+mn-lt"/>
              </a:rPr>
              <a:t>st</a:t>
            </a:r>
            <a:r>
              <a:rPr lang="en-US" dirty="0">
                <a:latin typeface="+mn-lt"/>
              </a:rPr>
              <a:t> wire </a:t>
            </a:r>
            <a:r>
              <a:rPr lang="en-US" dirty="0" smtClean="0">
                <a:latin typeface="+mn-lt"/>
              </a:rPr>
              <a:t>plane </a:t>
            </a:r>
            <a:r>
              <a:rPr lang="en-US" dirty="0">
                <a:latin typeface="+mn-lt"/>
              </a:rPr>
              <a:t>of the APA, including installation of mesh, comb supports, X-combs and attachment of X wire and foot boards.</a:t>
            </a:r>
            <a:endParaRPr lang="en-GB" dirty="0">
              <a:latin typeface="+mn-lt"/>
            </a:endParaRPr>
          </a:p>
          <a:p>
            <a:pPr marL="457200" lvl="1" indent="0">
              <a:buNone/>
            </a:pPr>
            <a:endParaRPr lang="en-GB" sz="2600" kern="0" dirty="0" smtClean="0">
              <a:latin typeface="+mn-lt"/>
            </a:endParaRPr>
          </a:p>
          <a:p>
            <a:pPr lvl="1"/>
            <a:endParaRPr lang="en-GB" sz="2600" kern="0" dirty="0" smtClean="0">
              <a:latin typeface="+mn-lt"/>
            </a:endParaRPr>
          </a:p>
        </p:txBody>
      </p:sp>
    </p:spTree>
    <p:extLst>
      <p:ext uri="{BB962C8B-B14F-4D97-AF65-F5344CB8AC3E}">
        <p14:creationId xmlns:p14="http://schemas.microsoft.com/office/powerpoint/2010/main" val="13616821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27/3/2019</a:t>
            </a:r>
            <a:endParaRPr lang="en-GB" dirty="0"/>
          </a:p>
        </p:txBody>
      </p:sp>
      <p:sp>
        <p:nvSpPr>
          <p:cNvPr id="5" name="Footer Placeholder 4"/>
          <p:cNvSpPr>
            <a:spLocks noGrp="1"/>
          </p:cNvSpPr>
          <p:nvPr>
            <p:ph type="ftr" sz="quarter" idx="11"/>
          </p:nvPr>
        </p:nvSpPr>
        <p:spPr/>
        <p:txBody>
          <a:bodyPr/>
          <a:lstStyle/>
          <a:p>
            <a:r>
              <a:rPr lang="en-GB" smtClean="0"/>
              <a:t>APA 60% Design Review - Alan Grant</a:t>
            </a:r>
            <a:endParaRPr lang="en-GB"/>
          </a:p>
        </p:txBody>
      </p:sp>
      <p:sp>
        <p:nvSpPr>
          <p:cNvPr id="6" name="Slide Number Placeholder 5"/>
          <p:cNvSpPr>
            <a:spLocks noGrp="1"/>
          </p:cNvSpPr>
          <p:nvPr>
            <p:ph type="sldNum" sz="quarter" idx="12"/>
          </p:nvPr>
        </p:nvSpPr>
        <p:spPr/>
        <p:txBody>
          <a:bodyPr/>
          <a:lstStyle/>
          <a:p>
            <a:fld id="{9ADF741F-20DA-43EB-9998-E708704283B4}" type="slidenum">
              <a:rPr lang="en-GB" smtClean="0"/>
              <a:t>30</a:t>
            </a:fld>
            <a:endParaRPr lang="en-GB"/>
          </a:p>
        </p:txBody>
      </p:sp>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04905" y="83568"/>
            <a:ext cx="3330930" cy="2220115"/>
          </a:xfrm>
          <a:prstGeom prst="rect">
            <a:avLst/>
          </a:prstGeom>
        </p:spPr>
      </p:pic>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94513" y="83569"/>
            <a:ext cx="3419403" cy="227908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325787" y="3330342"/>
            <a:ext cx="3588208" cy="2392139"/>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8084" y="3235536"/>
            <a:ext cx="5312123" cy="3541415"/>
          </a:xfrm>
          <a:prstGeom prst="rect">
            <a:avLst/>
          </a:prstGeom>
        </p:spPr>
      </p:pic>
      <p:sp>
        <p:nvSpPr>
          <p:cNvPr id="12" name="TextBox 11"/>
          <p:cNvSpPr txBox="1"/>
          <p:nvPr/>
        </p:nvSpPr>
        <p:spPr>
          <a:xfrm>
            <a:off x="1557436" y="2394964"/>
            <a:ext cx="1851789" cy="276999"/>
          </a:xfrm>
          <a:prstGeom prst="rect">
            <a:avLst/>
          </a:prstGeom>
          <a:noFill/>
        </p:spPr>
        <p:txBody>
          <a:bodyPr wrap="none" rtlCol="0">
            <a:spAutoFit/>
          </a:bodyPr>
          <a:lstStyle/>
          <a:p>
            <a:r>
              <a:rPr lang="en-GB" sz="1200" b="1" i="1" dirty="0" smtClean="0">
                <a:latin typeface="Times New Roman" panose="02020603050405020304" pitchFamily="18" charset="0"/>
                <a:cs typeface="Times New Roman" panose="02020603050405020304" pitchFamily="18" charset="0"/>
              </a:rPr>
              <a:t>Foot End Board Soldered </a:t>
            </a:r>
            <a:endParaRPr lang="en-GB" sz="1200" b="1" i="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6115049" y="2378902"/>
            <a:ext cx="1895071" cy="276999"/>
          </a:xfrm>
          <a:prstGeom prst="rect">
            <a:avLst/>
          </a:prstGeom>
          <a:noFill/>
        </p:spPr>
        <p:txBody>
          <a:bodyPr wrap="none" rtlCol="0">
            <a:spAutoFit/>
          </a:bodyPr>
          <a:lstStyle/>
          <a:p>
            <a:r>
              <a:rPr lang="en-GB" sz="1200" b="1" i="1" dirty="0" smtClean="0">
                <a:latin typeface="Times New Roman" panose="02020603050405020304" pitchFamily="18" charset="0"/>
                <a:cs typeface="Times New Roman" panose="02020603050405020304" pitchFamily="18" charset="0"/>
              </a:rPr>
              <a:t>Head End Board Soldered </a:t>
            </a:r>
            <a:endParaRPr lang="en-GB" sz="1200" b="1" i="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5167513" y="2942288"/>
            <a:ext cx="2780441" cy="276999"/>
          </a:xfrm>
          <a:prstGeom prst="rect">
            <a:avLst/>
          </a:prstGeom>
          <a:noFill/>
        </p:spPr>
        <p:txBody>
          <a:bodyPr wrap="none" rtlCol="0">
            <a:spAutoFit/>
          </a:bodyPr>
          <a:lstStyle/>
          <a:p>
            <a:r>
              <a:rPr lang="en-GB" sz="1200" b="1" i="1" dirty="0" smtClean="0">
                <a:latin typeface="Times New Roman" panose="02020603050405020304" pitchFamily="18" charset="0"/>
                <a:cs typeface="Times New Roman" panose="02020603050405020304" pitchFamily="18" charset="0"/>
              </a:rPr>
              <a:t>Soldering carried out in winder - APA#7 </a:t>
            </a:r>
            <a:endParaRPr lang="en-GB" sz="1200" b="1" i="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1346475" y="6296008"/>
            <a:ext cx="1972720" cy="276999"/>
          </a:xfrm>
          <a:prstGeom prst="rect">
            <a:avLst/>
          </a:prstGeom>
          <a:noFill/>
        </p:spPr>
        <p:txBody>
          <a:bodyPr wrap="none" rtlCol="0">
            <a:spAutoFit/>
          </a:bodyPr>
          <a:lstStyle/>
          <a:p>
            <a:r>
              <a:rPr lang="en-GB" sz="1200" b="1" i="1" dirty="0" smtClean="0">
                <a:latin typeface="Times New Roman" panose="02020603050405020304" pitchFamily="18" charset="0"/>
                <a:cs typeface="Times New Roman" panose="02020603050405020304" pitchFamily="18" charset="0"/>
              </a:rPr>
              <a:t>Head End Access Platform </a:t>
            </a:r>
            <a:endParaRPr lang="en-GB" sz="1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75065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27/3/2019</a:t>
            </a:r>
            <a:endParaRPr lang="en-GB"/>
          </a:p>
        </p:txBody>
      </p:sp>
      <p:sp>
        <p:nvSpPr>
          <p:cNvPr id="3" name="Footer Placeholder 2"/>
          <p:cNvSpPr>
            <a:spLocks noGrp="1"/>
          </p:cNvSpPr>
          <p:nvPr>
            <p:ph type="ftr" sz="quarter" idx="11"/>
          </p:nvPr>
        </p:nvSpPr>
        <p:spPr/>
        <p:txBody>
          <a:bodyPr/>
          <a:lstStyle/>
          <a:p>
            <a:r>
              <a:rPr lang="en-GB" smtClean="0"/>
              <a:t>APA 60% Design Review - Alan Grant</a:t>
            </a:r>
            <a:endParaRPr lang="en-GB"/>
          </a:p>
        </p:txBody>
      </p:sp>
      <p:sp>
        <p:nvSpPr>
          <p:cNvPr id="4" name="Slide Number Placeholder 3"/>
          <p:cNvSpPr>
            <a:spLocks noGrp="1"/>
          </p:cNvSpPr>
          <p:nvPr>
            <p:ph type="sldNum" sz="quarter" idx="12"/>
          </p:nvPr>
        </p:nvSpPr>
        <p:spPr/>
        <p:txBody>
          <a:bodyPr/>
          <a:lstStyle/>
          <a:p>
            <a:fld id="{9ADF741F-20DA-43EB-9998-E708704283B4}" type="slidenum">
              <a:rPr lang="en-GB" smtClean="0"/>
              <a:t>31</a:t>
            </a:fld>
            <a:endParaRPr lang="en-GB"/>
          </a:p>
        </p:txBody>
      </p:sp>
      <p:sp>
        <p:nvSpPr>
          <p:cNvPr id="5" name="Title 5"/>
          <p:cNvSpPr txBox="1">
            <a:spLocks/>
          </p:cNvSpPr>
          <p:nvPr/>
        </p:nvSpPr>
        <p:spPr>
          <a:xfrm>
            <a:off x="28052" y="0"/>
            <a:ext cx="9144000" cy="639504"/>
          </a:xfrm>
          <a:prstGeom prst="rect">
            <a:avLst/>
          </a:prstGeom>
        </p:spPr>
        <p:txBody>
          <a:bodyPr>
            <a:normAutofit fontScale="3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600" u="sng" kern="0" dirty="0" smtClean="0"/>
              <a:t/>
            </a:r>
            <a:br>
              <a:rPr lang="en-GB" altLang="en-US" sz="3600" u="sng" kern="0" dirty="0" smtClean="0"/>
            </a:br>
            <a:r>
              <a:rPr lang="en-GB" altLang="en-US" sz="8500" b="1" u="sng" kern="0" dirty="0" smtClean="0">
                <a:solidFill>
                  <a:schemeClr val="accent3">
                    <a:lumMod val="50000"/>
                  </a:schemeClr>
                </a:solidFill>
                <a:latin typeface="+mn-lt"/>
              </a:rPr>
              <a:t>Step 2 – Installation of first (X) wire plane</a:t>
            </a:r>
            <a:r>
              <a:rPr lang="en-GB" altLang="en-US" u="sng" kern="0" dirty="0" smtClean="0"/>
              <a:t/>
            </a:r>
            <a:br>
              <a:rPr lang="en-GB" altLang="en-US" u="sng" kern="0" dirty="0" smtClean="0"/>
            </a:br>
            <a:endParaRPr lang="en-GB" dirty="0"/>
          </a:p>
        </p:txBody>
      </p:sp>
      <p:sp>
        <p:nvSpPr>
          <p:cNvPr id="6" name="Rectangle 5"/>
          <p:cNvSpPr/>
          <p:nvPr/>
        </p:nvSpPr>
        <p:spPr>
          <a:xfrm>
            <a:off x="0" y="404582"/>
            <a:ext cx="1163524" cy="369332"/>
          </a:xfrm>
          <a:prstGeom prst="rect">
            <a:avLst/>
          </a:prstGeom>
        </p:spPr>
        <p:txBody>
          <a:bodyPr wrap="none">
            <a:spAutoFit/>
          </a:bodyPr>
          <a:lstStyle/>
          <a:p>
            <a:r>
              <a:rPr lang="en-US" b="1" dirty="0" smtClean="0"/>
              <a:t>Procedure</a:t>
            </a:r>
            <a:endParaRPr lang="en-US" b="1" dirty="0"/>
          </a:p>
        </p:txBody>
      </p:sp>
      <p:sp>
        <p:nvSpPr>
          <p:cNvPr id="7" name="TextBox 6"/>
          <p:cNvSpPr txBox="1"/>
          <p:nvPr/>
        </p:nvSpPr>
        <p:spPr>
          <a:xfrm>
            <a:off x="28052" y="691510"/>
            <a:ext cx="8722626" cy="2492990"/>
          </a:xfrm>
          <a:prstGeom prst="rect">
            <a:avLst/>
          </a:prstGeom>
          <a:noFill/>
        </p:spPr>
        <p:txBody>
          <a:bodyPr wrap="square" rtlCol="0">
            <a:spAutoFit/>
          </a:bodyPr>
          <a:lstStyle/>
          <a:p>
            <a:r>
              <a:rPr lang="en-US" dirty="0">
                <a:solidFill>
                  <a:schemeClr val="accent3">
                    <a:lumMod val="50000"/>
                  </a:schemeClr>
                </a:solidFill>
              </a:rPr>
              <a:t>For </a:t>
            </a:r>
            <a:r>
              <a:rPr lang="en-US" dirty="0" smtClean="0">
                <a:solidFill>
                  <a:schemeClr val="accent3">
                    <a:lumMod val="50000"/>
                  </a:schemeClr>
                </a:solidFill>
              </a:rPr>
              <a:t>attachment of the v wire combs</a:t>
            </a:r>
            <a:endParaRPr lang="en-US" dirty="0">
              <a:solidFill>
                <a:schemeClr val="accent3">
                  <a:lumMod val="50000"/>
                </a:schemeClr>
              </a:solidFill>
            </a:endParaRPr>
          </a:p>
          <a:p>
            <a:pPr lvl="1" indent="-342900">
              <a:buFont typeface="Wingdings" panose="05000000000000000000" pitchFamily="2" charset="2"/>
              <a:buChar char="Ø"/>
            </a:pPr>
            <a:r>
              <a:rPr lang="en-US" dirty="0">
                <a:solidFill>
                  <a:srgbClr val="C00000"/>
                </a:solidFill>
              </a:rPr>
              <a:t>This procedure described in detail in Doc 8752</a:t>
            </a:r>
            <a:r>
              <a:rPr lang="en-US" dirty="0" smtClean="0">
                <a:solidFill>
                  <a:srgbClr val="C00000"/>
                </a:solidFill>
              </a:rPr>
              <a:t>….27 steps</a:t>
            </a:r>
          </a:p>
          <a:p>
            <a:pPr marL="800100" lvl="2" indent="0">
              <a:buNone/>
            </a:pPr>
            <a:r>
              <a:rPr lang="en-US" sz="1400" b="1" i="1" u="sng" dirty="0" smtClean="0"/>
              <a:t>Preparation</a:t>
            </a:r>
            <a:r>
              <a:rPr lang="en-US" sz="1400" dirty="0" smtClean="0"/>
              <a:t> - Translucent </a:t>
            </a:r>
            <a:r>
              <a:rPr lang="en-US" sz="1400" dirty="0"/>
              <a:t>Scotch –Weld 2216 - 2 part adhesive, </a:t>
            </a:r>
          </a:p>
          <a:p>
            <a:pPr marL="800100" lvl="2" indent="0">
              <a:buNone/>
            </a:pPr>
            <a:r>
              <a:rPr lang="en-US" sz="1400" dirty="0"/>
              <a:t>Place (± 0.1g) part A &amp; B into mixing cup using a syringe and mix epoxy thoroughly.</a:t>
            </a:r>
          </a:p>
          <a:p>
            <a:pPr marL="800100" lvl="2" indent="0">
              <a:buNone/>
            </a:pPr>
            <a:r>
              <a:rPr lang="en-US" sz="1400" dirty="0"/>
              <a:t>Transfer to 10ml syringe ready for application to the combs through a small tip.</a:t>
            </a:r>
          </a:p>
          <a:p>
            <a:pPr marL="800100" lvl="2" indent="0">
              <a:buNone/>
            </a:pPr>
            <a:r>
              <a:rPr lang="en-US" sz="1400" dirty="0"/>
              <a:t>Place</a:t>
            </a:r>
            <a:r>
              <a:rPr lang="en-US" sz="1400" b="1" dirty="0"/>
              <a:t> </a:t>
            </a:r>
            <a:r>
              <a:rPr lang="en-US" sz="1400" dirty="0"/>
              <a:t>a</a:t>
            </a:r>
            <a:r>
              <a:rPr lang="en-US" sz="1400" b="1" dirty="0"/>
              <a:t> comb attachment bar </a:t>
            </a:r>
            <a:r>
              <a:rPr lang="en-US" sz="1400" dirty="0"/>
              <a:t>with its location pins facing upwards on a long edge of the table.  </a:t>
            </a:r>
          </a:p>
          <a:p>
            <a:pPr marL="800100" lvl="2" indent="0">
              <a:buNone/>
            </a:pPr>
            <a:r>
              <a:rPr lang="en-US" sz="1400" dirty="0"/>
              <a:t>Position the five v comb pieces end to end along the comb attachment bar </a:t>
            </a:r>
          </a:p>
          <a:p>
            <a:pPr lvl="2"/>
            <a:endParaRPr lang="en-US" dirty="0" smtClean="0"/>
          </a:p>
          <a:p>
            <a:pPr marL="800100" lvl="2" indent="0">
              <a:buNone/>
            </a:pPr>
            <a:endParaRPr lang="en-GB" sz="1400" b="1" i="1" u="sng" dirty="0" smtClean="0"/>
          </a:p>
          <a:p>
            <a:pPr lvl="2"/>
            <a:endParaRPr lang="en-US" dirty="0" smtClean="0"/>
          </a:p>
        </p:txBody>
      </p:sp>
      <p:pic>
        <p:nvPicPr>
          <p:cNvPr id="8" name="Content Placeholder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8950" y="2474458"/>
            <a:ext cx="2660452" cy="4247017"/>
          </a:xfrm>
          <a:prstGeom prst="rect">
            <a:avLst/>
          </a:prstGeom>
        </p:spPr>
      </p:pic>
      <p:sp>
        <p:nvSpPr>
          <p:cNvPr id="9" name="TextBox 8"/>
          <p:cNvSpPr txBox="1"/>
          <p:nvPr/>
        </p:nvSpPr>
        <p:spPr>
          <a:xfrm>
            <a:off x="1410893" y="4237557"/>
            <a:ext cx="1088760"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sz="1200" b="1" i="1" dirty="0" smtClean="0">
                <a:latin typeface="Times New Roman" panose="02020603050405020304" pitchFamily="18" charset="0"/>
                <a:cs typeface="Times New Roman" panose="02020603050405020304" pitchFamily="18" charset="0"/>
              </a:rPr>
              <a:t>Location Pegs</a:t>
            </a:r>
            <a:endParaRPr lang="en-GB" sz="1200" b="1" i="1" dirty="0">
              <a:latin typeface="Times New Roman" panose="02020603050405020304" pitchFamily="18" charset="0"/>
              <a:cs typeface="Times New Roman" panose="02020603050405020304" pitchFamily="18" charset="0"/>
            </a:endParaRPr>
          </a:p>
        </p:txBody>
      </p:sp>
      <p:cxnSp>
        <p:nvCxnSpPr>
          <p:cNvPr id="10" name="Straight Arrow Connector 9"/>
          <p:cNvCxnSpPr/>
          <p:nvPr/>
        </p:nvCxnSpPr>
        <p:spPr>
          <a:xfrm flipV="1">
            <a:off x="2499653" y="3727939"/>
            <a:ext cx="1889712" cy="509617"/>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499653" y="4514556"/>
            <a:ext cx="1157947" cy="1889812"/>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9" idx="3"/>
          </p:cNvCxnSpPr>
          <p:nvPr/>
        </p:nvCxnSpPr>
        <p:spPr>
          <a:xfrm>
            <a:off x="2499653" y="4376057"/>
            <a:ext cx="1419204" cy="1083405"/>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272216" y="4238225"/>
            <a:ext cx="1608838"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sz="1200" b="1" i="1" dirty="0" smtClean="0">
                <a:latin typeface="Times New Roman" panose="02020603050405020304" pitchFamily="18" charset="0"/>
                <a:cs typeface="Times New Roman" panose="02020603050405020304" pitchFamily="18" charset="0"/>
              </a:rPr>
              <a:t>Comb </a:t>
            </a:r>
            <a:r>
              <a:rPr lang="en-GB" sz="1200" b="1" i="1" dirty="0">
                <a:latin typeface="Times New Roman" panose="02020603050405020304" pitchFamily="18" charset="0"/>
                <a:cs typeface="Times New Roman" panose="02020603050405020304" pitchFamily="18" charset="0"/>
              </a:rPr>
              <a:t>A</a:t>
            </a:r>
            <a:r>
              <a:rPr lang="en-GB" sz="1200" b="1" i="1" dirty="0" smtClean="0">
                <a:latin typeface="Times New Roman" panose="02020603050405020304" pitchFamily="18" charset="0"/>
                <a:cs typeface="Times New Roman" panose="02020603050405020304" pitchFamily="18" charset="0"/>
              </a:rPr>
              <a:t>ttachment </a:t>
            </a:r>
            <a:r>
              <a:rPr lang="en-GB" sz="1200" b="1" i="1" dirty="0">
                <a:latin typeface="Times New Roman" panose="02020603050405020304" pitchFamily="18" charset="0"/>
                <a:cs typeface="Times New Roman" panose="02020603050405020304" pitchFamily="18" charset="0"/>
              </a:rPr>
              <a:t>B</a:t>
            </a:r>
            <a:r>
              <a:rPr lang="en-GB" sz="1200" b="1" i="1" dirty="0" smtClean="0">
                <a:latin typeface="Times New Roman" panose="02020603050405020304" pitchFamily="18" charset="0"/>
                <a:cs typeface="Times New Roman" panose="02020603050405020304" pitchFamily="18" charset="0"/>
              </a:rPr>
              <a:t>ar</a:t>
            </a:r>
            <a:endParaRPr lang="en-GB" sz="1200" b="1" i="1" dirty="0">
              <a:latin typeface="Times New Roman" panose="02020603050405020304" pitchFamily="18" charset="0"/>
              <a:cs typeface="Times New Roman" panose="02020603050405020304" pitchFamily="18" charset="0"/>
            </a:endParaRPr>
          </a:p>
        </p:txBody>
      </p:sp>
      <p:cxnSp>
        <p:nvCxnSpPr>
          <p:cNvPr id="20" name="Straight Arrow Connector 19"/>
          <p:cNvCxnSpPr/>
          <p:nvPr/>
        </p:nvCxnSpPr>
        <p:spPr>
          <a:xfrm flipH="1">
            <a:off x="4261757" y="4597966"/>
            <a:ext cx="2098851" cy="146119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26419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27/3/2019</a:t>
            </a:r>
            <a:endParaRPr lang="en-GB"/>
          </a:p>
        </p:txBody>
      </p:sp>
      <p:sp>
        <p:nvSpPr>
          <p:cNvPr id="3" name="Footer Placeholder 2"/>
          <p:cNvSpPr>
            <a:spLocks noGrp="1"/>
          </p:cNvSpPr>
          <p:nvPr>
            <p:ph type="ftr" sz="quarter" idx="11"/>
          </p:nvPr>
        </p:nvSpPr>
        <p:spPr/>
        <p:txBody>
          <a:bodyPr/>
          <a:lstStyle/>
          <a:p>
            <a:r>
              <a:rPr lang="en-GB" smtClean="0"/>
              <a:t>APA 60% Design Review - Alan Grant</a:t>
            </a:r>
            <a:endParaRPr lang="en-GB"/>
          </a:p>
        </p:txBody>
      </p:sp>
      <p:sp>
        <p:nvSpPr>
          <p:cNvPr id="4" name="Slide Number Placeholder 3"/>
          <p:cNvSpPr>
            <a:spLocks noGrp="1"/>
          </p:cNvSpPr>
          <p:nvPr>
            <p:ph type="sldNum" sz="quarter" idx="12"/>
          </p:nvPr>
        </p:nvSpPr>
        <p:spPr/>
        <p:txBody>
          <a:bodyPr/>
          <a:lstStyle/>
          <a:p>
            <a:fld id="{9ADF741F-20DA-43EB-9998-E708704283B4}" type="slidenum">
              <a:rPr lang="en-GB" smtClean="0"/>
              <a:t>32</a:t>
            </a:fld>
            <a:endParaRPr lang="en-GB"/>
          </a:p>
        </p:txBody>
      </p:sp>
      <p:sp>
        <p:nvSpPr>
          <p:cNvPr id="5" name="Title 5"/>
          <p:cNvSpPr txBox="1">
            <a:spLocks/>
          </p:cNvSpPr>
          <p:nvPr/>
        </p:nvSpPr>
        <p:spPr>
          <a:xfrm>
            <a:off x="28052" y="0"/>
            <a:ext cx="9144000" cy="639504"/>
          </a:xfrm>
          <a:prstGeom prst="rect">
            <a:avLst/>
          </a:prstGeom>
        </p:spPr>
        <p:txBody>
          <a:bodyPr>
            <a:normAutofit fontScale="3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600" u="sng" kern="0" dirty="0" smtClean="0"/>
              <a:t/>
            </a:r>
            <a:br>
              <a:rPr lang="en-GB" altLang="en-US" sz="3600" u="sng" kern="0" dirty="0" smtClean="0"/>
            </a:br>
            <a:r>
              <a:rPr lang="en-GB" altLang="en-US" sz="8500" b="1" u="sng" kern="0" dirty="0" smtClean="0">
                <a:solidFill>
                  <a:schemeClr val="accent3">
                    <a:lumMod val="50000"/>
                  </a:schemeClr>
                </a:solidFill>
                <a:latin typeface="+mn-lt"/>
              </a:rPr>
              <a:t>Step 2 – Installation of first (X) wire plane</a:t>
            </a:r>
            <a:r>
              <a:rPr lang="en-GB" altLang="en-US" u="sng" kern="0" dirty="0" smtClean="0"/>
              <a:t/>
            </a:r>
            <a:br>
              <a:rPr lang="en-GB" altLang="en-US" u="sng" kern="0" dirty="0" smtClean="0"/>
            </a:br>
            <a:endParaRPr lang="en-GB" dirty="0"/>
          </a:p>
        </p:txBody>
      </p:sp>
      <p:sp>
        <p:nvSpPr>
          <p:cNvPr id="6" name="Rectangle 5"/>
          <p:cNvSpPr/>
          <p:nvPr/>
        </p:nvSpPr>
        <p:spPr>
          <a:xfrm>
            <a:off x="0" y="404582"/>
            <a:ext cx="1163524" cy="369332"/>
          </a:xfrm>
          <a:prstGeom prst="rect">
            <a:avLst/>
          </a:prstGeom>
        </p:spPr>
        <p:txBody>
          <a:bodyPr wrap="none">
            <a:spAutoFit/>
          </a:bodyPr>
          <a:lstStyle/>
          <a:p>
            <a:r>
              <a:rPr lang="en-US" b="1" dirty="0" smtClean="0"/>
              <a:t>Procedure</a:t>
            </a:r>
            <a:endParaRPr lang="en-US" b="1" dirty="0"/>
          </a:p>
        </p:txBody>
      </p:sp>
      <p:sp>
        <p:nvSpPr>
          <p:cNvPr id="7" name="TextBox 6"/>
          <p:cNvSpPr txBox="1"/>
          <p:nvPr/>
        </p:nvSpPr>
        <p:spPr>
          <a:xfrm>
            <a:off x="28052" y="691510"/>
            <a:ext cx="8722626" cy="4604337"/>
          </a:xfrm>
          <a:prstGeom prst="rect">
            <a:avLst/>
          </a:prstGeom>
          <a:noFill/>
        </p:spPr>
        <p:txBody>
          <a:bodyPr wrap="square" rtlCol="0">
            <a:spAutoFit/>
          </a:bodyPr>
          <a:lstStyle/>
          <a:p>
            <a:r>
              <a:rPr lang="en-US" dirty="0">
                <a:solidFill>
                  <a:schemeClr val="accent3">
                    <a:lumMod val="50000"/>
                  </a:schemeClr>
                </a:solidFill>
              </a:rPr>
              <a:t>For </a:t>
            </a:r>
            <a:r>
              <a:rPr lang="en-US" dirty="0" smtClean="0">
                <a:solidFill>
                  <a:schemeClr val="accent3">
                    <a:lumMod val="50000"/>
                  </a:schemeClr>
                </a:solidFill>
              </a:rPr>
              <a:t>attachment of the v wire combs</a:t>
            </a:r>
            <a:endParaRPr lang="en-US" dirty="0">
              <a:solidFill>
                <a:schemeClr val="accent3">
                  <a:lumMod val="50000"/>
                </a:schemeClr>
              </a:solidFill>
            </a:endParaRPr>
          </a:p>
          <a:p>
            <a:pPr lvl="2"/>
            <a:endParaRPr lang="en-US" dirty="0" smtClean="0"/>
          </a:p>
          <a:p>
            <a:pPr marL="800100" lvl="2" indent="0">
              <a:buNone/>
            </a:pPr>
            <a:r>
              <a:rPr lang="en-US" sz="1400" b="1" i="1" u="sng" dirty="0"/>
              <a:t>Epoxy Application</a:t>
            </a:r>
            <a:r>
              <a:rPr lang="en-US" sz="1400" b="1" i="1" dirty="0"/>
              <a:t> </a:t>
            </a:r>
            <a:r>
              <a:rPr lang="en-US" sz="1400" b="1" i="1" dirty="0" smtClean="0"/>
              <a:t> - </a:t>
            </a:r>
            <a:r>
              <a:rPr lang="en-US" sz="1400" dirty="0" smtClean="0"/>
              <a:t>Use </a:t>
            </a:r>
            <a:r>
              <a:rPr lang="en-US" sz="1400" dirty="0"/>
              <a:t>the syringe to deposit a </a:t>
            </a:r>
            <a:r>
              <a:rPr lang="en-US" sz="1400" b="1" u="sng" dirty="0"/>
              <a:t>thin</a:t>
            </a:r>
            <a:r>
              <a:rPr lang="en-US" sz="1400" dirty="0"/>
              <a:t> line (≤ 1/2 mm width) of epoxy through the dispensing tip onto the five combs on the attachment bar, about 2mm above the flat edge of the combs.  Allow a gap of 2-3mm on either side of the jig’s location pins and at the ends of the comb pieces.  Take care not to apply epoxy to the pins themselves, nor to the holes in the combs</a:t>
            </a:r>
          </a:p>
          <a:p>
            <a:pPr lvl="2"/>
            <a:endParaRPr lang="en-US" dirty="0" smtClean="0"/>
          </a:p>
          <a:p>
            <a:pPr marL="800100" lvl="2" indent="0">
              <a:buNone/>
            </a:pPr>
            <a:r>
              <a:rPr lang="en-US" sz="1400" b="1" i="1" u="sng" dirty="0"/>
              <a:t>Fitting </a:t>
            </a:r>
            <a:r>
              <a:rPr lang="en-US" sz="1400" b="1" i="1" u="sng" dirty="0" smtClean="0"/>
              <a:t>Combs</a:t>
            </a:r>
            <a:r>
              <a:rPr lang="en-US" sz="1400" b="1" i="1" dirty="0" smtClean="0"/>
              <a:t> - </a:t>
            </a:r>
            <a:r>
              <a:rPr lang="en-US" sz="1400" dirty="0" smtClean="0"/>
              <a:t>Lift </a:t>
            </a:r>
            <a:r>
              <a:rPr lang="en-US" sz="1400" dirty="0"/>
              <a:t>the attachment bar bearing the epoxied v combs</a:t>
            </a:r>
          </a:p>
          <a:p>
            <a:pPr marL="800100" lvl="2" indent="0">
              <a:lnSpc>
                <a:spcPct val="120000"/>
              </a:lnSpc>
              <a:spcBef>
                <a:spcPts val="0"/>
              </a:spcBef>
              <a:buNone/>
            </a:pPr>
            <a:r>
              <a:rPr lang="en-US" sz="1400" dirty="0"/>
              <a:t>Position it behind (</a:t>
            </a:r>
            <a:r>
              <a:rPr lang="en-US" sz="1400" dirty="0" err="1"/>
              <a:t>ie</a:t>
            </a:r>
            <a:r>
              <a:rPr lang="en-US" sz="1400" dirty="0"/>
              <a:t>, nearer the APA’s foot end from) the line of x combs so that the location pins point toward the APA’s head end, the v comb teeth point upwards, and the ends of the v combs line up with those of the x combs.  Gently lower the bar onto the x heads in this position behind the x combs.</a:t>
            </a:r>
          </a:p>
          <a:p>
            <a:pPr marL="800100" lvl="2" indent="0">
              <a:lnSpc>
                <a:spcPct val="120000"/>
              </a:lnSpc>
              <a:spcBef>
                <a:spcPts val="0"/>
              </a:spcBef>
              <a:buNone/>
            </a:pPr>
            <a:endParaRPr lang="en-US" sz="1400" dirty="0"/>
          </a:p>
          <a:p>
            <a:pPr marL="800100" lvl="2" indent="0">
              <a:lnSpc>
                <a:spcPct val="120000"/>
              </a:lnSpc>
              <a:spcBef>
                <a:spcPts val="0"/>
              </a:spcBef>
              <a:buNone/>
            </a:pPr>
            <a:r>
              <a:rPr lang="en-US" sz="1400" dirty="0"/>
              <a:t>Carefully slide the bar forward (</a:t>
            </a:r>
            <a:r>
              <a:rPr lang="en-US" sz="1400" dirty="0" err="1"/>
              <a:t>ie</a:t>
            </a:r>
            <a:r>
              <a:rPr lang="en-US" sz="1400" dirty="0"/>
              <a:t>, toward the APA’s head end) so that its pins engage the holes in the x combs along the entire length of the bar. </a:t>
            </a:r>
          </a:p>
          <a:p>
            <a:pPr marL="800100" lvl="2" indent="0">
              <a:lnSpc>
                <a:spcPct val="120000"/>
              </a:lnSpc>
              <a:spcBef>
                <a:spcPts val="0"/>
              </a:spcBef>
              <a:buNone/>
            </a:pPr>
            <a:endParaRPr lang="en-US" sz="1400" dirty="0"/>
          </a:p>
          <a:p>
            <a:pPr marL="800100" lvl="2" indent="0">
              <a:lnSpc>
                <a:spcPct val="120000"/>
              </a:lnSpc>
              <a:spcBef>
                <a:spcPts val="0"/>
              </a:spcBef>
              <a:buNone/>
            </a:pPr>
            <a:r>
              <a:rPr lang="en-US" sz="1400" dirty="0"/>
              <a:t>Place a line of ten (?) spring clamps over the comb attachment bar to hold the bar against the x combs during epoxy cure.</a:t>
            </a:r>
            <a:endParaRPr lang="en-GB" sz="1400" dirty="0"/>
          </a:p>
          <a:p>
            <a:pPr lvl="2"/>
            <a:endParaRPr lang="en-US" dirty="0" smtClean="0"/>
          </a:p>
        </p:txBody>
      </p:sp>
    </p:spTree>
    <p:extLst>
      <p:ext uri="{BB962C8B-B14F-4D97-AF65-F5344CB8AC3E}">
        <p14:creationId xmlns:p14="http://schemas.microsoft.com/office/powerpoint/2010/main" val="42551126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88493" y="1132818"/>
            <a:ext cx="3679279" cy="4905706"/>
          </a:xfrm>
        </p:spPr>
      </p:pic>
      <p:sp>
        <p:nvSpPr>
          <p:cNvPr id="4" name="Date Placeholder 3"/>
          <p:cNvSpPr>
            <a:spLocks noGrp="1"/>
          </p:cNvSpPr>
          <p:nvPr>
            <p:ph type="dt" sz="half" idx="10"/>
          </p:nvPr>
        </p:nvSpPr>
        <p:spPr/>
        <p:txBody>
          <a:bodyPr/>
          <a:lstStyle/>
          <a:p>
            <a:r>
              <a:rPr lang="en-US" smtClean="0"/>
              <a:t>27/3/2019</a:t>
            </a:r>
            <a:endParaRPr lang="en-GB" dirty="0"/>
          </a:p>
        </p:txBody>
      </p:sp>
      <p:sp>
        <p:nvSpPr>
          <p:cNvPr id="5" name="Footer Placeholder 4"/>
          <p:cNvSpPr>
            <a:spLocks noGrp="1"/>
          </p:cNvSpPr>
          <p:nvPr>
            <p:ph type="ftr" sz="quarter" idx="11"/>
          </p:nvPr>
        </p:nvSpPr>
        <p:spPr/>
        <p:txBody>
          <a:bodyPr/>
          <a:lstStyle/>
          <a:p>
            <a:r>
              <a:rPr lang="en-GB" smtClean="0"/>
              <a:t>APA 60% Design Review - Alan Grant</a:t>
            </a:r>
            <a:endParaRPr lang="en-GB"/>
          </a:p>
        </p:txBody>
      </p:sp>
      <p:sp>
        <p:nvSpPr>
          <p:cNvPr id="6" name="Slide Number Placeholder 5"/>
          <p:cNvSpPr>
            <a:spLocks noGrp="1"/>
          </p:cNvSpPr>
          <p:nvPr>
            <p:ph type="sldNum" sz="quarter" idx="12"/>
          </p:nvPr>
        </p:nvSpPr>
        <p:spPr/>
        <p:txBody>
          <a:bodyPr/>
          <a:lstStyle/>
          <a:p>
            <a:fld id="{9ADF741F-20DA-43EB-9998-E708704283B4}" type="slidenum">
              <a:rPr lang="en-GB" smtClean="0"/>
              <a:t>33</a:t>
            </a:fld>
            <a:endParaRPr lang="en-GB"/>
          </a:p>
        </p:txBody>
      </p:sp>
      <p:sp>
        <p:nvSpPr>
          <p:cNvPr id="7" name="Title 6"/>
          <p:cNvSpPr>
            <a:spLocks noGrp="1"/>
          </p:cNvSpPr>
          <p:nvPr>
            <p:ph type="title"/>
          </p:nvPr>
        </p:nvSpPr>
        <p:spPr>
          <a:xfrm>
            <a:off x="0" y="0"/>
            <a:ext cx="9144000" cy="1143000"/>
          </a:xfrm>
        </p:spPr>
        <p:txBody>
          <a:bodyPr/>
          <a:lstStyle/>
          <a:p>
            <a:r>
              <a:rPr lang="en-GB" dirty="0" smtClean="0"/>
              <a:t>Attachment of the V wire combs</a:t>
            </a:r>
            <a:endParaRPr lang="en-GB"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159" y="1153178"/>
            <a:ext cx="3669294" cy="4892392"/>
          </a:xfrm>
          <a:prstGeom prst="rect">
            <a:avLst/>
          </a:prstGeom>
        </p:spPr>
      </p:pic>
      <p:sp>
        <p:nvSpPr>
          <p:cNvPr id="13" name="TextBox 12"/>
          <p:cNvSpPr txBox="1"/>
          <p:nvPr/>
        </p:nvSpPr>
        <p:spPr>
          <a:xfrm>
            <a:off x="4267772" y="2097563"/>
            <a:ext cx="1088760"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sz="1200" b="1" i="1" dirty="0" smtClean="0">
                <a:latin typeface="Times New Roman" panose="02020603050405020304" pitchFamily="18" charset="0"/>
                <a:cs typeface="Times New Roman" panose="02020603050405020304" pitchFamily="18" charset="0"/>
              </a:rPr>
              <a:t>Location Pegs</a:t>
            </a:r>
            <a:endParaRPr lang="en-GB" sz="1200" b="1" i="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6457950" y="5966604"/>
            <a:ext cx="2338425" cy="461665"/>
          </a:xfrm>
          <a:prstGeom prst="rect">
            <a:avLst/>
          </a:prstGeom>
          <a:noFill/>
        </p:spPr>
        <p:txBody>
          <a:bodyPr wrap="square" rtlCol="0">
            <a:spAutoFit/>
          </a:bodyPr>
          <a:lstStyle/>
          <a:p>
            <a:r>
              <a:rPr lang="en-GB" sz="1200" b="1" i="1" dirty="0" smtClean="0">
                <a:latin typeface="Times New Roman" panose="02020603050405020304" pitchFamily="18" charset="0"/>
                <a:cs typeface="Times New Roman" panose="02020603050405020304" pitchFamily="18" charset="0"/>
              </a:rPr>
              <a:t>‘V’ Combs clamped in position for adhesive cure time</a:t>
            </a:r>
            <a:endParaRPr lang="en-GB" sz="1200" b="1" i="1" dirty="0">
              <a:latin typeface="Times New Roman" panose="02020603050405020304" pitchFamily="18" charset="0"/>
              <a:cs typeface="Times New Roman" panose="02020603050405020304" pitchFamily="18" charset="0"/>
            </a:endParaRPr>
          </a:p>
        </p:txBody>
      </p:sp>
      <p:cxnSp>
        <p:nvCxnSpPr>
          <p:cNvPr id="16" name="Straight Arrow Connector 15"/>
          <p:cNvCxnSpPr/>
          <p:nvPr/>
        </p:nvCxnSpPr>
        <p:spPr>
          <a:xfrm flipH="1" flipV="1">
            <a:off x="2458057" y="1227467"/>
            <a:ext cx="1809715" cy="1008595"/>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2502041" y="2256476"/>
            <a:ext cx="1765731" cy="1330786"/>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77925" y="6058938"/>
            <a:ext cx="2285819" cy="276999"/>
          </a:xfrm>
          <a:prstGeom prst="rect">
            <a:avLst/>
          </a:prstGeom>
          <a:noFill/>
        </p:spPr>
        <p:txBody>
          <a:bodyPr wrap="none" rtlCol="0">
            <a:spAutoFit/>
          </a:bodyPr>
          <a:lstStyle/>
          <a:p>
            <a:r>
              <a:rPr lang="en-GB" sz="1200" b="1" i="1" dirty="0" smtClean="0">
                <a:latin typeface="Times New Roman" panose="02020603050405020304" pitchFamily="18" charset="0"/>
                <a:cs typeface="Times New Roman" panose="02020603050405020304" pitchFamily="18" charset="0"/>
              </a:rPr>
              <a:t>‘V’ Combs fitted to the ‘X’ combs</a:t>
            </a:r>
            <a:endParaRPr lang="en-GB" sz="1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07559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323208"/>
            <a:ext cx="7886700" cy="4846480"/>
          </a:xfrm>
        </p:spPr>
        <p:txBody>
          <a:bodyPr>
            <a:normAutofit fontScale="77500" lnSpcReduction="20000"/>
          </a:bodyPr>
          <a:lstStyle/>
          <a:p>
            <a:r>
              <a:rPr lang="en-GB" dirty="0" smtClean="0"/>
              <a:t>Installation of first (Y) wire plane is covered in a separate procedure but is very much like the procedures for the (X) wire</a:t>
            </a:r>
          </a:p>
          <a:p>
            <a:endParaRPr lang="en-GB" dirty="0" smtClean="0"/>
          </a:p>
          <a:p>
            <a:r>
              <a:rPr lang="en-GB" dirty="0" smtClean="0"/>
              <a:t>Installation of (U) wire plane use same procedure as (V) wire plane</a:t>
            </a:r>
          </a:p>
          <a:p>
            <a:endParaRPr lang="en-GB" dirty="0" smtClean="0"/>
          </a:p>
          <a:p>
            <a:r>
              <a:rPr lang="en-GB" dirty="0" smtClean="0"/>
              <a:t>Installation of (G) wire plane </a:t>
            </a:r>
            <a:r>
              <a:rPr lang="en-GB" dirty="0"/>
              <a:t>use same procedure </a:t>
            </a:r>
            <a:r>
              <a:rPr lang="en-GB" dirty="0" smtClean="0"/>
              <a:t>as (X) wire plane</a:t>
            </a:r>
          </a:p>
          <a:p>
            <a:endParaRPr lang="en-GB" dirty="0" smtClean="0"/>
          </a:p>
          <a:p>
            <a:r>
              <a:rPr lang="en-GB" dirty="0" smtClean="0"/>
              <a:t>Step 0 (8752Doc001) covers in great detail the procedure for assembling the APA frame – as carried out at PSL</a:t>
            </a:r>
          </a:p>
          <a:p>
            <a:endParaRPr lang="en-GB" dirty="0" smtClean="0"/>
          </a:p>
          <a:p>
            <a:r>
              <a:rPr lang="en-GB" dirty="0" err="1" smtClean="0"/>
              <a:t>Traveler</a:t>
            </a:r>
            <a:r>
              <a:rPr lang="en-GB" dirty="0" smtClean="0"/>
              <a:t> – document holds reference information, including tension test results, dates of operations, adhesive batch numbers, cure times </a:t>
            </a:r>
            <a:endParaRPr lang="en-GB" dirty="0"/>
          </a:p>
        </p:txBody>
      </p:sp>
      <p:sp>
        <p:nvSpPr>
          <p:cNvPr id="3" name="Date Placeholder 2"/>
          <p:cNvSpPr>
            <a:spLocks noGrp="1"/>
          </p:cNvSpPr>
          <p:nvPr>
            <p:ph type="dt" sz="half" idx="10"/>
          </p:nvPr>
        </p:nvSpPr>
        <p:spPr/>
        <p:txBody>
          <a:bodyPr/>
          <a:lstStyle/>
          <a:p>
            <a:r>
              <a:rPr lang="en-US" smtClean="0"/>
              <a:t>27/3/2019</a:t>
            </a:r>
            <a:endParaRPr lang="en-GB" dirty="0"/>
          </a:p>
        </p:txBody>
      </p:sp>
      <p:sp>
        <p:nvSpPr>
          <p:cNvPr id="4" name="Footer Placeholder 3"/>
          <p:cNvSpPr>
            <a:spLocks noGrp="1"/>
          </p:cNvSpPr>
          <p:nvPr>
            <p:ph type="ftr" sz="quarter" idx="11"/>
          </p:nvPr>
        </p:nvSpPr>
        <p:spPr/>
        <p:txBody>
          <a:bodyPr/>
          <a:lstStyle/>
          <a:p>
            <a:r>
              <a:rPr lang="en-GB" smtClean="0"/>
              <a:t>APA 60% Design Review - Alan Grant</a:t>
            </a:r>
            <a:endParaRPr lang="en-GB" dirty="0"/>
          </a:p>
        </p:txBody>
      </p:sp>
      <p:sp>
        <p:nvSpPr>
          <p:cNvPr id="5" name="Slide Number Placeholder 4"/>
          <p:cNvSpPr>
            <a:spLocks noGrp="1"/>
          </p:cNvSpPr>
          <p:nvPr>
            <p:ph type="sldNum" sz="quarter" idx="12"/>
          </p:nvPr>
        </p:nvSpPr>
        <p:spPr/>
        <p:txBody>
          <a:bodyPr/>
          <a:lstStyle/>
          <a:p>
            <a:fld id="{9ADF741F-20DA-43EB-9998-E708704283B4}" type="slidenum">
              <a:rPr lang="en-GB" smtClean="0"/>
              <a:t>34</a:t>
            </a:fld>
            <a:endParaRPr lang="en-GB"/>
          </a:p>
        </p:txBody>
      </p:sp>
      <p:sp>
        <p:nvSpPr>
          <p:cNvPr id="6" name="Title 5"/>
          <p:cNvSpPr>
            <a:spLocks noGrp="1"/>
          </p:cNvSpPr>
          <p:nvPr>
            <p:ph type="title"/>
          </p:nvPr>
        </p:nvSpPr>
        <p:spPr>
          <a:xfrm>
            <a:off x="0" y="-6455"/>
            <a:ext cx="9144000" cy="1143000"/>
          </a:xfrm>
        </p:spPr>
        <p:txBody>
          <a:bodyPr/>
          <a:lstStyle/>
          <a:p>
            <a:r>
              <a:rPr lang="en-GB" dirty="0" smtClean="0"/>
              <a:t>Other Procedures</a:t>
            </a:r>
            <a:endParaRPr lang="en-GB" dirty="0"/>
          </a:p>
        </p:txBody>
      </p:sp>
    </p:spTree>
    <p:extLst>
      <p:ext uri="{BB962C8B-B14F-4D97-AF65-F5344CB8AC3E}">
        <p14:creationId xmlns:p14="http://schemas.microsoft.com/office/powerpoint/2010/main" val="12903832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27/3/2019</a:t>
            </a:r>
            <a:endParaRPr lang="en-GB" dirty="0"/>
          </a:p>
        </p:txBody>
      </p:sp>
      <p:sp>
        <p:nvSpPr>
          <p:cNvPr id="4" name="Footer Placeholder 3"/>
          <p:cNvSpPr>
            <a:spLocks noGrp="1"/>
          </p:cNvSpPr>
          <p:nvPr>
            <p:ph type="ftr" sz="quarter" idx="11"/>
          </p:nvPr>
        </p:nvSpPr>
        <p:spPr/>
        <p:txBody>
          <a:bodyPr/>
          <a:lstStyle/>
          <a:p>
            <a:r>
              <a:rPr lang="en-GB" smtClean="0"/>
              <a:t>APA 60% Design Review - Alan Grant</a:t>
            </a:r>
            <a:endParaRPr lang="en-GB" dirty="0"/>
          </a:p>
        </p:txBody>
      </p:sp>
      <p:sp>
        <p:nvSpPr>
          <p:cNvPr id="5" name="Slide Number Placeholder 4"/>
          <p:cNvSpPr>
            <a:spLocks noGrp="1"/>
          </p:cNvSpPr>
          <p:nvPr>
            <p:ph type="sldNum" sz="quarter" idx="12"/>
          </p:nvPr>
        </p:nvSpPr>
        <p:spPr/>
        <p:txBody>
          <a:bodyPr/>
          <a:lstStyle/>
          <a:p>
            <a:fld id="{9ADF741F-20DA-43EB-9998-E708704283B4}" type="slidenum">
              <a:rPr lang="en-GB" smtClean="0"/>
              <a:t>35</a:t>
            </a:fld>
            <a:endParaRPr lang="en-GB"/>
          </a:p>
        </p:txBody>
      </p:sp>
      <p:pic>
        <p:nvPicPr>
          <p:cNvPr id="8" name="Picture 7"/>
          <p:cNvPicPr>
            <a:picLocks noChangeAspect="1"/>
          </p:cNvPicPr>
          <p:nvPr/>
        </p:nvPicPr>
        <p:blipFill>
          <a:blip r:embed="rId2"/>
          <a:stretch>
            <a:fillRect/>
          </a:stretch>
        </p:blipFill>
        <p:spPr>
          <a:xfrm>
            <a:off x="14026" y="719913"/>
            <a:ext cx="9115948" cy="4120340"/>
          </a:xfrm>
          <a:prstGeom prst="rect">
            <a:avLst/>
          </a:prstGeom>
        </p:spPr>
      </p:pic>
      <p:sp>
        <p:nvSpPr>
          <p:cNvPr id="9" name="TextBox 8"/>
          <p:cNvSpPr txBox="1"/>
          <p:nvPr/>
        </p:nvSpPr>
        <p:spPr>
          <a:xfrm>
            <a:off x="130628" y="92523"/>
            <a:ext cx="7177221" cy="584775"/>
          </a:xfrm>
          <a:prstGeom prst="rect">
            <a:avLst/>
          </a:prstGeom>
          <a:noFill/>
        </p:spPr>
        <p:txBody>
          <a:bodyPr wrap="none" rtlCol="0">
            <a:spAutoFit/>
          </a:bodyPr>
          <a:lstStyle/>
          <a:p>
            <a:r>
              <a:rPr lang="en-GB" sz="3200" dirty="0" smtClean="0"/>
              <a:t>Procedure Documents uploaded on EDMS</a:t>
            </a:r>
            <a:endParaRPr lang="en-GB" sz="3200" dirty="0"/>
          </a:p>
        </p:txBody>
      </p:sp>
      <p:sp>
        <p:nvSpPr>
          <p:cNvPr id="10" name="TextBox 9"/>
          <p:cNvSpPr txBox="1"/>
          <p:nvPr/>
        </p:nvSpPr>
        <p:spPr>
          <a:xfrm>
            <a:off x="283238" y="5094422"/>
            <a:ext cx="8860762" cy="830997"/>
          </a:xfrm>
          <a:prstGeom prst="rect">
            <a:avLst/>
          </a:prstGeom>
          <a:noFill/>
        </p:spPr>
        <p:txBody>
          <a:bodyPr wrap="square" rtlCol="0">
            <a:spAutoFit/>
          </a:bodyPr>
          <a:lstStyle/>
          <a:p>
            <a:r>
              <a:rPr lang="en-GB" sz="2400" dirty="0" smtClean="0"/>
              <a:t>Thanks to PSL for producing these procedures – without which we would have struggled in the UK</a:t>
            </a:r>
            <a:endParaRPr lang="en-GB" sz="2400" dirty="0"/>
          </a:p>
        </p:txBody>
      </p:sp>
    </p:spTree>
    <p:extLst>
      <p:ext uri="{BB962C8B-B14F-4D97-AF65-F5344CB8AC3E}">
        <p14:creationId xmlns:p14="http://schemas.microsoft.com/office/powerpoint/2010/main" val="3015347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27/3/2019</a:t>
            </a:r>
            <a:endParaRPr lang="en-GB" dirty="0"/>
          </a:p>
        </p:txBody>
      </p:sp>
      <p:sp>
        <p:nvSpPr>
          <p:cNvPr id="4" name="Footer Placeholder 3"/>
          <p:cNvSpPr>
            <a:spLocks noGrp="1"/>
          </p:cNvSpPr>
          <p:nvPr>
            <p:ph type="ftr" sz="quarter" idx="11"/>
          </p:nvPr>
        </p:nvSpPr>
        <p:spPr/>
        <p:txBody>
          <a:bodyPr/>
          <a:lstStyle/>
          <a:p>
            <a:r>
              <a:rPr lang="en-GB" smtClean="0"/>
              <a:t>APA 60% Design Review - Alan Grant</a:t>
            </a:r>
            <a:endParaRPr lang="en-GB" dirty="0"/>
          </a:p>
        </p:txBody>
      </p:sp>
      <p:sp>
        <p:nvSpPr>
          <p:cNvPr id="5" name="Slide Number Placeholder 4"/>
          <p:cNvSpPr>
            <a:spLocks noGrp="1"/>
          </p:cNvSpPr>
          <p:nvPr>
            <p:ph type="sldNum" sz="quarter" idx="12"/>
          </p:nvPr>
        </p:nvSpPr>
        <p:spPr/>
        <p:txBody>
          <a:bodyPr/>
          <a:lstStyle/>
          <a:p>
            <a:fld id="{9ADF741F-20DA-43EB-9998-E708704283B4}" type="slidenum">
              <a:rPr lang="en-GB" smtClean="0"/>
              <a:t>36</a:t>
            </a:fld>
            <a:endParaRPr lang="en-GB"/>
          </a:p>
        </p:txBody>
      </p:sp>
      <p:sp>
        <p:nvSpPr>
          <p:cNvPr id="6" name="Title 5"/>
          <p:cNvSpPr>
            <a:spLocks noGrp="1"/>
          </p:cNvSpPr>
          <p:nvPr>
            <p:ph type="title"/>
          </p:nvPr>
        </p:nvSpPr>
        <p:spPr>
          <a:xfrm>
            <a:off x="0" y="2272707"/>
            <a:ext cx="9144000" cy="1143000"/>
          </a:xfrm>
        </p:spPr>
        <p:txBody>
          <a:bodyPr/>
          <a:lstStyle/>
          <a:p>
            <a:r>
              <a:rPr lang="en-GB" dirty="0" smtClean="0"/>
              <a:t>Procurement</a:t>
            </a:r>
            <a:endParaRPr lang="en-GB" dirty="0"/>
          </a:p>
        </p:txBody>
      </p:sp>
    </p:spTree>
    <p:extLst>
      <p:ext uri="{BB962C8B-B14F-4D97-AF65-F5344CB8AC3E}">
        <p14:creationId xmlns:p14="http://schemas.microsoft.com/office/powerpoint/2010/main" val="4562867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931321"/>
            <a:ext cx="7886700" cy="4351338"/>
          </a:xfrm>
        </p:spPr>
        <p:txBody>
          <a:bodyPr>
            <a:normAutofit/>
          </a:bodyPr>
          <a:lstStyle/>
          <a:p>
            <a:r>
              <a:rPr lang="en-GB" dirty="0"/>
              <a:t>Ensuring the reliable supply of raw materials and parts for each factory is critical to </a:t>
            </a:r>
            <a:r>
              <a:rPr lang="en-GB" dirty="0" smtClean="0"/>
              <a:t>keeping APA </a:t>
            </a:r>
            <a:r>
              <a:rPr lang="en-GB" dirty="0"/>
              <a:t>production on schedule through the years of construction</a:t>
            </a:r>
            <a:r>
              <a:rPr lang="en-GB" dirty="0" smtClean="0"/>
              <a:t>.</a:t>
            </a:r>
          </a:p>
          <a:p>
            <a:pPr marL="0" indent="0">
              <a:buNone/>
            </a:pPr>
            <a:r>
              <a:rPr lang="en-GB" dirty="0" smtClean="0"/>
              <a:t> </a:t>
            </a:r>
          </a:p>
          <a:p>
            <a:r>
              <a:rPr lang="en-GB" dirty="0" smtClean="0"/>
              <a:t>Supplier institutions </a:t>
            </a:r>
            <a:r>
              <a:rPr lang="en-GB" dirty="0"/>
              <a:t>will be responsible for sourcing, inspection, cleaning, testing, quality assurance, </a:t>
            </a:r>
            <a:r>
              <a:rPr lang="en-GB" dirty="0" smtClean="0"/>
              <a:t>and delivery </a:t>
            </a:r>
            <a:r>
              <a:rPr lang="en-GB" dirty="0"/>
              <a:t>of hardware to each factory.</a:t>
            </a:r>
          </a:p>
        </p:txBody>
      </p:sp>
      <p:sp>
        <p:nvSpPr>
          <p:cNvPr id="3" name="Date Placeholder 2"/>
          <p:cNvSpPr>
            <a:spLocks noGrp="1"/>
          </p:cNvSpPr>
          <p:nvPr>
            <p:ph type="dt" sz="half" idx="10"/>
          </p:nvPr>
        </p:nvSpPr>
        <p:spPr/>
        <p:txBody>
          <a:bodyPr/>
          <a:lstStyle/>
          <a:p>
            <a:r>
              <a:rPr lang="en-US" smtClean="0"/>
              <a:t>27/3/2019</a:t>
            </a:r>
            <a:endParaRPr lang="en-GB" dirty="0"/>
          </a:p>
        </p:txBody>
      </p:sp>
      <p:sp>
        <p:nvSpPr>
          <p:cNvPr id="4" name="Footer Placeholder 3"/>
          <p:cNvSpPr>
            <a:spLocks noGrp="1"/>
          </p:cNvSpPr>
          <p:nvPr>
            <p:ph type="ftr" sz="quarter" idx="11"/>
          </p:nvPr>
        </p:nvSpPr>
        <p:spPr/>
        <p:txBody>
          <a:bodyPr/>
          <a:lstStyle/>
          <a:p>
            <a:r>
              <a:rPr lang="en-GB" smtClean="0"/>
              <a:t>APA 60% Design Review - Alan Grant</a:t>
            </a:r>
            <a:endParaRPr lang="en-GB" dirty="0"/>
          </a:p>
        </p:txBody>
      </p:sp>
      <p:sp>
        <p:nvSpPr>
          <p:cNvPr id="5" name="Slide Number Placeholder 4"/>
          <p:cNvSpPr>
            <a:spLocks noGrp="1"/>
          </p:cNvSpPr>
          <p:nvPr>
            <p:ph type="sldNum" sz="quarter" idx="12"/>
          </p:nvPr>
        </p:nvSpPr>
        <p:spPr/>
        <p:txBody>
          <a:bodyPr/>
          <a:lstStyle/>
          <a:p>
            <a:fld id="{9ADF741F-20DA-43EB-9998-E708704283B4}" type="slidenum">
              <a:rPr lang="en-GB" smtClean="0"/>
              <a:t>37</a:t>
            </a:fld>
            <a:endParaRPr lang="en-GB"/>
          </a:p>
        </p:txBody>
      </p:sp>
    </p:spTree>
    <p:extLst>
      <p:ext uri="{BB962C8B-B14F-4D97-AF65-F5344CB8AC3E}">
        <p14:creationId xmlns:p14="http://schemas.microsoft.com/office/powerpoint/2010/main" val="1454855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338468"/>
            <a:ext cx="7886700" cy="6025785"/>
          </a:xfrm>
        </p:spPr>
        <p:txBody>
          <a:bodyPr>
            <a:normAutofit lnSpcReduction="10000"/>
          </a:bodyPr>
          <a:lstStyle/>
          <a:p>
            <a:pPr marL="0" indent="0">
              <a:buNone/>
            </a:pPr>
            <a:r>
              <a:rPr lang="en-GB" dirty="0" smtClean="0"/>
              <a:t>Frame Construction</a:t>
            </a:r>
          </a:p>
          <a:p>
            <a:r>
              <a:rPr lang="en-GB" sz="1800" dirty="0" smtClean="0">
                <a:solidFill>
                  <a:srgbClr val="0070C0"/>
                </a:solidFill>
              </a:rPr>
              <a:t>Considering two approaches</a:t>
            </a:r>
          </a:p>
          <a:p>
            <a:pPr lvl="1"/>
            <a:r>
              <a:rPr lang="en-GB" sz="1600" dirty="0" smtClean="0">
                <a:solidFill>
                  <a:schemeClr val="accent3">
                    <a:lumMod val="50000"/>
                  </a:schemeClr>
                </a:solidFill>
              </a:rPr>
              <a:t>Outsource to an industrial supplier – (Most likely case for UK)</a:t>
            </a:r>
          </a:p>
          <a:p>
            <a:pPr lvl="1"/>
            <a:r>
              <a:rPr lang="en-GB" sz="1600" dirty="0" smtClean="0">
                <a:solidFill>
                  <a:schemeClr val="accent3">
                    <a:lumMod val="50000"/>
                  </a:schemeClr>
                </a:solidFill>
              </a:rPr>
              <a:t>Procure all major machined and welded components and then assemble and surveyed in house – (PSL)</a:t>
            </a:r>
          </a:p>
          <a:p>
            <a:pPr lvl="1"/>
            <a:r>
              <a:rPr lang="en-GB" sz="1600" dirty="0" smtClean="0">
                <a:solidFill>
                  <a:schemeClr val="accent3">
                    <a:lumMod val="50000"/>
                  </a:schemeClr>
                </a:solidFill>
              </a:rPr>
              <a:t>Same material supplier may be used for both US &amp; UK</a:t>
            </a:r>
          </a:p>
          <a:p>
            <a:pPr lvl="1"/>
            <a:endParaRPr lang="en-GB" sz="1600" dirty="0"/>
          </a:p>
          <a:p>
            <a:pPr marL="0" indent="0">
              <a:buNone/>
            </a:pPr>
            <a:r>
              <a:rPr lang="en-GB" dirty="0" smtClean="0"/>
              <a:t>Mesh supply and construction</a:t>
            </a:r>
          </a:p>
          <a:p>
            <a:pPr lvl="1"/>
            <a:r>
              <a:rPr lang="en-GB" sz="1600" dirty="0" smtClean="0">
                <a:solidFill>
                  <a:schemeClr val="accent3">
                    <a:lumMod val="50000"/>
                  </a:schemeClr>
                </a:solidFill>
              </a:rPr>
              <a:t>Significant advantages in moving to smaller self-supporting window screen panels, saves assembly time and improves overall APA quality</a:t>
            </a:r>
          </a:p>
          <a:p>
            <a:pPr lvl="1"/>
            <a:r>
              <a:rPr lang="en-GB" sz="1600" dirty="0" smtClean="0">
                <a:solidFill>
                  <a:schemeClr val="accent3">
                    <a:lumMod val="50000"/>
                  </a:schemeClr>
                </a:solidFill>
              </a:rPr>
              <a:t>Supplier has been sourced in UK</a:t>
            </a:r>
          </a:p>
          <a:p>
            <a:pPr lvl="1"/>
            <a:r>
              <a:rPr lang="en-GB" sz="1600" dirty="0" smtClean="0">
                <a:solidFill>
                  <a:schemeClr val="accent3">
                    <a:lumMod val="50000"/>
                  </a:schemeClr>
                </a:solidFill>
              </a:rPr>
              <a:t>This construction method used on APA#7</a:t>
            </a:r>
          </a:p>
          <a:p>
            <a:pPr lvl="1"/>
            <a:endParaRPr lang="en-GB" sz="1600" dirty="0">
              <a:solidFill>
                <a:schemeClr val="accent4">
                  <a:lumMod val="50000"/>
                </a:schemeClr>
              </a:solidFill>
            </a:endParaRPr>
          </a:p>
          <a:p>
            <a:pPr marL="0" indent="0">
              <a:buNone/>
            </a:pPr>
            <a:r>
              <a:rPr lang="en-GB" dirty="0" smtClean="0"/>
              <a:t>Wire Procurement</a:t>
            </a:r>
          </a:p>
          <a:p>
            <a:pPr lvl="1"/>
            <a:r>
              <a:rPr lang="en-GB" sz="1600" dirty="0" smtClean="0">
                <a:solidFill>
                  <a:schemeClr val="accent3">
                    <a:lumMod val="50000"/>
                  </a:schemeClr>
                </a:solidFill>
              </a:rPr>
              <a:t>Propose to use existing US supplier to provide wire spools that are used on the winder head with no additional handling or re-spooling required.</a:t>
            </a:r>
          </a:p>
          <a:p>
            <a:pPr lvl="1"/>
            <a:endParaRPr lang="en-GB" sz="1600" dirty="0">
              <a:solidFill>
                <a:schemeClr val="accent4">
                  <a:lumMod val="50000"/>
                </a:schemeClr>
              </a:solidFill>
            </a:endParaRPr>
          </a:p>
          <a:p>
            <a:pPr marL="0" indent="0">
              <a:buNone/>
            </a:pPr>
            <a:r>
              <a:rPr lang="en-GB" dirty="0" smtClean="0"/>
              <a:t>Comb Procurement</a:t>
            </a:r>
          </a:p>
          <a:p>
            <a:pPr lvl="1"/>
            <a:r>
              <a:rPr lang="en-GB" sz="1500" dirty="0">
                <a:solidFill>
                  <a:schemeClr val="accent3">
                    <a:lumMod val="50000"/>
                  </a:schemeClr>
                </a:solidFill>
              </a:rPr>
              <a:t>Each institution will either work with our existing comb supplier or </a:t>
            </a:r>
            <a:r>
              <a:rPr lang="en-GB" sz="1500" dirty="0" smtClean="0">
                <a:solidFill>
                  <a:schemeClr val="accent3">
                    <a:lumMod val="50000"/>
                  </a:schemeClr>
                </a:solidFill>
              </a:rPr>
              <a:t>find other </a:t>
            </a:r>
            <a:r>
              <a:rPr lang="en-GB" sz="1500" dirty="0">
                <a:solidFill>
                  <a:schemeClr val="accent3">
                    <a:lumMod val="50000"/>
                  </a:schemeClr>
                </a:solidFill>
              </a:rPr>
              <a:t>suppliers who can meet our requirements</a:t>
            </a:r>
            <a:r>
              <a:rPr lang="en-GB" sz="1200" dirty="0">
                <a:solidFill>
                  <a:schemeClr val="accent3">
                    <a:lumMod val="50000"/>
                  </a:schemeClr>
                </a:solidFill>
              </a:rPr>
              <a:t>.</a:t>
            </a:r>
          </a:p>
          <a:p>
            <a:pPr marL="0" indent="0">
              <a:buNone/>
            </a:pPr>
            <a:endParaRPr lang="en-GB" sz="2000" dirty="0"/>
          </a:p>
        </p:txBody>
      </p:sp>
      <p:sp>
        <p:nvSpPr>
          <p:cNvPr id="3" name="Date Placeholder 2"/>
          <p:cNvSpPr>
            <a:spLocks noGrp="1"/>
          </p:cNvSpPr>
          <p:nvPr>
            <p:ph type="dt" sz="half" idx="10"/>
          </p:nvPr>
        </p:nvSpPr>
        <p:spPr/>
        <p:txBody>
          <a:bodyPr/>
          <a:lstStyle/>
          <a:p>
            <a:r>
              <a:rPr lang="en-US" smtClean="0"/>
              <a:t>27/3/2019</a:t>
            </a:r>
            <a:endParaRPr lang="en-GB" dirty="0"/>
          </a:p>
        </p:txBody>
      </p:sp>
      <p:sp>
        <p:nvSpPr>
          <p:cNvPr id="4" name="Footer Placeholder 3"/>
          <p:cNvSpPr>
            <a:spLocks noGrp="1"/>
          </p:cNvSpPr>
          <p:nvPr>
            <p:ph type="ftr" sz="quarter" idx="11"/>
          </p:nvPr>
        </p:nvSpPr>
        <p:spPr/>
        <p:txBody>
          <a:bodyPr/>
          <a:lstStyle/>
          <a:p>
            <a:r>
              <a:rPr lang="en-GB" smtClean="0"/>
              <a:t>APA 60% Design Review - Alan Grant</a:t>
            </a:r>
            <a:endParaRPr lang="en-GB" dirty="0"/>
          </a:p>
        </p:txBody>
      </p:sp>
      <p:sp>
        <p:nvSpPr>
          <p:cNvPr id="5" name="Slide Number Placeholder 4"/>
          <p:cNvSpPr>
            <a:spLocks noGrp="1"/>
          </p:cNvSpPr>
          <p:nvPr>
            <p:ph type="sldNum" sz="quarter" idx="12"/>
          </p:nvPr>
        </p:nvSpPr>
        <p:spPr/>
        <p:txBody>
          <a:bodyPr/>
          <a:lstStyle/>
          <a:p>
            <a:fld id="{9ADF741F-20DA-43EB-9998-E708704283B4}" type="slidenum">
              <a:rPr lang="en-GB" smtClean="0"/>
              <a:t>38</a:t>
            </a:fld>
            <a:endParaRPr lang="en-GB"/>
          </a:p>
        </p:txBody>
      </p:sp>
    </p:spTree>
    <p:extLst>
      <p:ext uri="{BB962C8B-B14F-4D97-AF65-F5344CB8AC3E}">
        <p14:creationId xmlns:p14="http://schemas.microsoft.com/office/powerpoint/2010/main" val="10512512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338468"/>
            <a:ext cx="7886700" cy="6025785"/>
          </a:xfrm>
        </p:spPr>
        <p:txBody>
          <a:bodyPr>
            <a:normAutofit/>
          </a:bodyPr>
          <a:lstStyle/>
          <a:p>
            <a:pPr marL="0" indent="0">
              <a:buNone/>
            </a:pPr>
            <a:r>
              <a:rPr lang="en-GB" dirty="0" smtClean="0"/>
              <a:t>Board Procurement – wire wrapping</a:t>
            </a:r>
            <a:endParaRPr lang="en-GB" dirty="0" smtClean="0"/>
          </a:p>
          <a:p>
            <a:pPr lvl="1"/>
            <a:r>
              <a:rPr lang="en-GB" sz="1600" dirty="0" smtClean="0">
                <a:solidFill>
                  <a:schemeClr val="accent3">
                    <a:lumMod val="50000"/>
                  </a:schemeClr>
                </a:solidFill>
              </a:rPr>
              <a:t>One or more consortium institutions will take responsibility for the supply of wire-wrapping boards</a:t>
            </a:r>
            <a:r>
              <a:rPr lang="en-GB" sz="1600" dirty="0" smtClean="0">
                <a:solidFill>
                  <a:schemeClr val="accent3">
                    <a:lumMod val="50000"/>
                  </a:schemeClr>
                </a:solidFill>
              </a:rPr>
              <a:t> both in the US </a:t>
            </a:r>
            <a:r>
              <a:rPr lang="en-GB" sz="1600" dirty="0">
                <a:solidFill>
                  <a:schemeClr val="accent3">
                    <a:lumMod val="50000"/>
                  </a:schemeClr>
                </a:solidFill>
              </a:rPr>
              <a:t>&amp; </a:t>
            </a:r>
            <a:r>
              <a:rPr lang="en-GB" sz="1600" dirty="0" smtClean="0">
                <a:solidFill>
                  <a:schemeClr val="accent3">
                    <a:lumMod val="50000"/>
                  </a:schemeClr>
                </a:solidFill>
              </a:rPr>
              <a:t>UK.</a:t>
            </a:r>
            <a:endParaRPr lang="en-GB" sz="1600" dirty="0">
              <a:solidFill>
                <a:schemeClr val="accent3">
                  <a:lumMod val="50000"/>
                </a:schemeClr>
              </a:solidFill>
            </a:endParaRPr>
          </a:p>
          <a:p>
            <a:pPr lvl="1"/>
            <a:r>
              <a:rPr lang="en-GB" sz="1600" dirty="0" smtClean="0">
                <a:solidFill>
                  <a:schemeClr val="accent3">
                    <a:lumMod val="50000"/>
                  </a:schemeClr>
                </a:solidFill>
              </a:rPr>
              <a:t>276 boards per APA, for 150 APA’s we will need 41,400 boards.</a:t>
            </a:r>
          </a:p>
          <a:p>
            <a:pPr lvl="1"/>
            <a:r>
              <a:rPr lang="en-GB" sz="1600" dirty="0" smtClean="0">
                <a:solidFill>
                  <a:schemeClr val="accent3">
                    <a:lumMod val="50000"/>
                  </a:schemeClr>
                </a:solidFill>
              </a:rPr>
              <a:t>Institutions responsible for boards will spend time working with vendors to reduce risk and ensure quality.</a:t>
            </a:r>
            <a:endParaRPr lang="en-GB" sz="1600" dirty="0"/>
          </a:p>
          <a:p>
            <a:pPr marL="0" indent="0">
              <a:buNone/>
            </a:pPr>
            <a:r>
              <a:rPr lang="en-GB" dirty="0" smtClean="0"/>
              <a:t>Capacitor resistor boards (CR)</a:t>
            </a:r>
            <a:endParaRPr lang="en-GB" dirty="0" smtClean="0"/>
          </a:p>
          <a:p>
            <a:pPr lvl="1"/>
            <a:r>
              <a:rPr lang="en-GB" sz="1600" dirty="0" smtClean="0">
                <a:solidFill>
                  <a:schemeClr val="accent3">
                    <a:lumMod val="50000"/>
                  </a:schemeClr>
                </a:solidFill>
              </a:rPr>
              <a:t>Unique given their thickness, HV components and leakage current requirements.</a:t>
            </a:r>
            <a:endParaRPr lang="en-GB" sz="1600" dirty="0" smtClean="0">
              <a:solidFill>
                <a:schemeClr val="accent3">
                  <a:lumMod val="50000"/>
                </a:schemeClr>
              </a:solidFill>
            </a:endParaRPr>
          </a:p>
          <a:p>
            <a:pPr lvl="1"/>
            <a:r>
              <a:rPr lang="en-GB" sz="1600" dirty="0" smtClean="0">
                <a:solidFill>
                  <a:schemeClr val="accent3">
                    <a:lumMod val="50000"/>
                  </a:schemeClr>
                </a:solidFill>
              </a:rPr>
              <a:t>Reliable supplier of bare boards identified in US.</a:t>
            </a:r>
            <a:endParaRPr lang="en-GB" sz="1600" dirty="0" smtClean="0">
              <a:solidFill>
                <a:schemeClr val="accent3">
                  <a:lumMod val="50000"/>
                </a:schemeClr>
              </a:solidFill>
            </a:endParaRPr>
          </a:p>
          <a:p>
            <a:pPr lvl="1"/>
            <a:r>
              <a:rPr lang="en-GB" sz="1600" dirty="0" smtClean="0">
                <a:solidFill>
                  <a:schemeClr val="accent3">
                    <a:lumMod val="50000"/>
                  </a:schemeClr>
                </a:solidFill>
              </a:rPr>
              <a:t>Assembly and testing was carried out at PSL for </a:t>
            </a:r>
            <a:r>
              <a:rPr lang="en-GB" sz="1600" dirty="0" err="1" smtClean="0">
                <a:solidFill>
                  <a:schemeClr val="accent3">
                    <a:lumMod val="50000"/>
                  </a:schemeClr>
                </a:solidFill>
              </a:rPr>
              <a:t>ProtoDUNE</a:t>
            </a:r>
            <a:r>
              <a:rPr lang="en-GB" sz="1600" dirty="0" smtClean="0">
                <a:solidFill>
                  <a:schemeClr val="accent3">
                    <a:lumMod val="50000"/>
                  </a:schemeClr>
                </a:solidFill>
              </a:rPr>
              <a:t>.</a:t>
            </a:r>
          </a:p>
          <a:p>
            <a:pPr lvl="1"/>
            <a:r>
              <a:rPr lang="en-GB" sz="1600" dirty="0" smtClean="0">
                <a:solidFill>
                  <a:schemeClr val="accent3">
                    <a:lumMod val="50000"/>
                  </a:schemeClr>
                </a:solidFill>
              </a:rPr>
              <a:t>Need to identify other suppliers or institutions to perform assembly and testing of the 3000 plus boards required.</a:t>
            </a:r>
            <a:endParaRPr lang="en-GB" sz="1600" dirty="0" smtClean="0">
              <a:solidFill>
                <a:schemeClr val="accent3">
                  <a:lumMod val="50000"/>
                </a:schemeClr>
              </a:solidFill>
            </a:endParaRPr>
          </a:p>
          <a:p>
            <a:pPr lvl="1"/>
            <a:endParaRPr lang="en-GB" sz="1600" dirty="0">
              <a:solidFill>
                <a:schemeClr val="accent4">
                  <a:lumMod val="50000"/>
                </a:schemeClr>
              </a:solidFill>
            </a:endParaRPr>
          </a:p>
          <a:p>
            <a:pPr marL="0" indent="0">
              <a:buNone/>
            </a:pPr>
            <a:r>
              <a:rPr lang="en-GB" dirty="0" smtClean="0"/>
              <a:t>Winders and tooling</a:t>
            </a:r>
          </a:p>
          <a:p>
            <a:pPr lvl="1"/>
            <a:r>
              <a:rPr lang="en-GB" sz="1600" dirty="0" smtClean="0">
                <a:solidFill>
                  <a:schemeClr val="accent3">
                    <a:lumMod val="50000"/>
                  </a:schemeClr>
                </a:solidFill>
              </a:rPr>
              <a:t>PSL and Daresbury will work together to supply tooling and winding machines for additional production lines at new locations and for additional lines in-house.</a:t>
            </a:r>
          </a:p>
          <a:p>
            <a:pPr lvl="1"/>
            <a:endParaRPr lang="en-GB" sz="1600" dirty="0">
              <a:solidFill>
                <a:schemeClr val="accent4">
                  <a:lumMod val="50000"/>
                </a:schemeClr>
              </a:solidFill>
            </a:endParaRPr>
          </a:p>
          <a:p>
            <a:pPr marL="0" indent="0">
              <a:buNone/>
            </a:pPr>
            <a:endParaRPr lang="en-GB" sz="2000" dirty="0"/>
          </a:p>
        </p:txBody>
      </p:sp>
      <p:sp>
        <p:nvSpPr>
          <p:cNvPr id="3" name="Date Placeholder 2"/>
          <p:cNvSpPr>
            <a:spLocks noGrp="1"/>
          </p:cNvSpPr>
          <p:nvPr>
            <p:ph type="dt" sz="half" idx="10"/>
          </p:nvPr>
        </p:nvSpPr>
        <p:spPr/>
        <p:txBody>
          <a:bodyPr/>
          <a:lstStyle/>
          <a:p>
            <a:r>
              <a:rPr lang="en-US" smtClean="0"/>
              <a:t>27/3/2019</a:t>
            </a:r>
            <a:endParaRPr lang="en-GB" dirty="0"/>
          </a:p>
        </p:txBody>
      </p:sp>
      <p:sp>
        <p:nvSpPr>
          <p:cNvPr id="4" name="Footer Placeholder 3"/>
          <p:cNvSpPr>
            <a:spLocks noGrp="1"/>
          </p:cNvSpPr>
          <p:nvPr>
            <p:ph type="ftr" sz="quarter" idx="11"/>
          </p:nvPr>
        </p:nvSpPr>
        <p:spPr/>
        <p:txBody>
          <a:bodyPr/>
          <a:lstStyle/>
          <a:p>
            <a:r>
              <a:rPr lang="en-GB" smtClean="0"/>
              <a:t>APA 60% Design Review - Alan Grant</a:t>
            </a:r>
            <a:endParaRPr lang="en-GB" dirty="0"/>
          </a:p>
        </p:txBody>
      </p:sp>
      <p:sp>
        <p:nvSpPr>
          <p:cNvPr id="5" name="Slide Number Placeholder 4"/>
          <p:cNvSpPr>
            <a:spLocks noGrp="1"/>
          </p:cNvSpPr>
          <p:nvPr>
            <p:ph type="sldNum" sz="quarter" idx="12"/>
          </p:nvPr>
        </p:nvSpPr>
        <p:spPr/>
        <p:txBody>
          <a:bodyPr/>
          <a:lstStyle/>
          <a:p>
            <a:fld id="{9ADF741F-20DA-43EB-9998-E708704283B4}" type="slidenum">
              <a:rPr lang="en-GB" smtClean="0"/>
              <a:t>39</a:t>
            </a:fld>
            <a:endParaRPr lang="en-GB"/>
          </a:p>
        </p:txBody>
      </p:sp>
    </p:spTree>
    <p:extLst>
      <p:ext uri="{BB962C8B-B14F-4D97-AF65-F5344CB8AC3E}">
        <p14:creationId xmlns:p14="http://schemas.microsoft.com/office/powerpoint/2010/main" val="40584738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10373" y="1399598"/>
            <a:ext cx="7886700" cy="4351338"/>
          </a:xfrm>
        </p:spPr>
        <p:txBody>
          <a:bodyPr>
            <a:normAutofit fontScale="40000" lnSpcReduction="20000"/>
          </a:bodyPr>
          <a:lstStyle/>
          <a:p>
            <a:pPr marL="0" indent="0">
              <a:buNone/>
            </a:pPr>
            <a:r>
              <a:rPr lang="en-US" sz="7000" b="1" dirty="0">
                <a:solidFill>
                  <a:schemeClr val="accent3">
                    <a:lumMod val="50000"/>
                  </a:schemeClr>
                </a:solidFill>
              </a:rPr>
              <a:t>Materials / Equipment / Tools Needed</a:t>
            </a:r>
          </a:p>
          <a:p>
            <a:pPr marL="0" lvl="0" indent="0">
              <a:buNone/>
            </a:pPr>
            <a:endParaRPr lang="en-GB" sz="4200" b="1" dirty="0"/>
          </a:p>
          <a:p>
            <a:pPr lvl="1"/>
            <a:r>
              <a:rPr lang="en-US" sz="5800" dirty="0"/>
              <a:t>x comb (</a:t>
            </a:r>
            <a:r>
              <a:rPr lang="en-US" sz="5800" dirty="0" err="1"/>
              <a:t>p/n</a:t>
            </a:r>
            <a:r>
              <a:rPr lang="en-US" sz="5800" dirty="0"/>
              <a:t> 8752772), 40 pieces</a:t>
            </a:r>
            <a:endParaRPr lang="en-GB" sz="5800" dirty="0"/>
          </a:p>
          <a:p>
            <a:pPr lvl="1"/>
            <a:r>
              <a:rPr lang="en-US" sz="5800" dirty="0"/>
              <a:t>comb base strip (</a:t>
            </a:r>
            <a:r>
              <a:rPr lang="en-US" sz="5800" dirty="0" err="1"/>
              <a:t>p/n</a:t>
            </a:r>
            <a:r>
              <a:rPr lang="en-US" sz="5800" dirty="0"/>
              <a:t> 8752803), 8 pieces</a:t>
            </a:r>
            <a:endParaRPr lang="en-GB" sz="5800" dirty="0"/>
          </a:p>
          <a:p>
            <a:pPr lvl="1"/>
            <a:r>
              <a:rPr lang="en-US" sz="5800" dirty="0"/>
              <a:t>comb base prep jig (</a:t>
            </a:r>
            <a:r>
              <a:rPr lang="en-US" sz="5800" dirty="0" err="1"/>
              <a:t>p/n</a:t>
            </a:r>
            <a:r>
              <a:rPr lang="en-US" sz="5800" dirty="0"/>
              <a:t> 8752860), 1 or more as available</a:t>
            </a:r>
          </a:p>
          <a:p>
            <a:pPr lvl="1"/>
            <a:r>
              <a:rPr lang="en-US" sz="5800" dirty="0" smtClean="0"/>
              <a:t>2216 </a:t>
            </a:r>
            <a:r>
              <a:rPr lang="en-US" sz="5800" dirty="0"/>
              <a:t>Scotch-Weld gray epoxy in Duo-Pak cartridge</a:t>
            </a:r>
            <a:endParaRPr lang="en-GB" sz="5800" dirty="0"/>
          </a:p>
          <a:p>
            <a:pPr lvl="1"/>
            <a:r>
              <a:rPr lang="en-US" sz="5800" dirty="0"/>
              <a:t>Duo-Pak dispenser and mixing tip</a:t>
            </a:r>
            <a:endParaRPr lang="en-GB" sz="5800" dirty="0"/>
          </a:p>
          <a:p>
            <a:pPr lvl="1"/>
            <a:r>
              <a:rPr lang="en-US" sz="5800" dirty="0"/>
              <a:t>10 ml plastic syringe</a:t>
            </a:r>
            <a:endParaRPr lang="en-GB" sz="5800" dirty="0"/>
          </a:p>
          <a:p>
            <a:pPr lvl="1"/>
            <a:r>
              <a:rPr lang="en-US" sz="5800" dirty="0"/>
              <a:t>pink dispensing tip</a:t>
            </a:r>
            <a:endParaRPr lang="en-GB" sz="5800" dirty="0"/>
          </a:p>
          <a:p>
            <a:pPr lvl="1"/>
            <a:r>
              <a:rPr lang="en-US" sz="5800" dirty="0"/>
              <a:t>lint-free wipes</a:t>
            </a:r>
            <a:endParaRPr lang="en-GB" sz="5800" dirty="0"/>
          </a:p>
          <a:p>
            <a:pPr lvl="1"/>
            <a:r>
              <a:rPr lang="en-US" sz="5800" dirty="0"/>
              <a:t>ethanol in dispenser bottle</a:t>
            </a:r>
            <a:endParaRPr lang="en-GB" sz="5800" dirty="0"/>
          </a:p>
          <a:p>
            <a:endParaRPr lang="en-GB" dirty="0"/>
          </a:p>
        </p:txBody>
      </p:sp>
      <p:sp>
        <p:nvSpPr>
          <p:cNvPr id="3" name="Date Placeholder 2"/>
          <p:cNvSpPr>
            <a:spLocks noGrp="1"/>
          </p:cNvSpPr>
          <p:nvPr>
            <p:ph type="dt" sz="half" idx="10"/>
          </p:nvPr>
        </p:nvSpPr>
        <p:spPr/>
        <p:txBody>
          <a:bodyPr/>
          <a:lstStyle/>
          <a:p>
            <a:r>
              <a:rPr lang="en-US" smtClean="0"/>
              <a:t>27/3/2019</a:t>
            </a:r>
            <a:endParaRPr lang="en-GB" dirty="0"/>
          </a:p>
        </p:txBody>
      </p:sp>
      <p:sp>
        <p:nvSpPr>
          <p:cNvPr id="4" name="Footer Placeholder 3"/>
          <p:cNvSpPr>
            <a:spLocks noGrp="1"/>
          </p:cNvSpPr>
          <p:nvPr>
            <p:ph type="ftr" sz="quarter" idx="11"/>
          </p:nvPr>
        </p:nvSpPr>
        <p:spPr/>
        <p:txBody>
          <a:bodyPr/>
          <a:lstStyle/>
          <a:p>
            <a:r>
              <a:rPr lang="en-GB" smtClean="0"/>
              <a:t>APA 60% Design Review - Alan Grant</a:t>
            </a:r>
            <a:endParaRPr lang="en-GB" dirty="0"/>
          </a:p>
        </p:txBody>
      </p:sp>
      <p:sp>
        <p:nvSpPr>
          <p:cNvPr id="5" name="Slide Number Placeholder 4"/>
          <p:cNvSpPr>
            <a:spLocks noGrp="1"/>
          </p:cNvSpPr>
          <p:nvPr>
            <p:ph type="sldNum" sz="quarter" idx="12"/>
          </p:nvPr>
        </p:nvSpPr>
        <p:spPr/>
        <p:txBody>
          <a:bodyPr/>
          <a:lstStyle/>
          <a:p>
            <a:fld id="{9ADF741F-20DA-43EB-9998-E708704283B4}" type="slidenum">
              <a:rPr lang="en-GB" smtClean="0"/>
              <a:t>4</a:t>
            </a:fld>
            <a:endParaRPr lang="en-GB"/>
          </a:p>
        </p:txBody>
      </p:sp>
      <p:sp>
        <p:nvSpPr>
          <p:cNvPr id="8" name="Rectangle 7"/>
          <p:cNvSpPr/>
          <p:nvPr/>
        </p:nvSpPr>
        <p:spPr>
          <a:xfrm>
            <a:off x="83796" y="99200"/>
            <a:ext cx="6483891" cy="584775"/>
          </a:xfrm>
          <a:prstGeom prst="rect">
            <a:avLst/>
          </a:prstGeom>
        </p:spPr>
        <p:txBody>
          <a:bodyPr wrap="none">
            <a:spAutoFit/>
          </a:bodyPr>
          <a:lstStyle/>
          <a:p>
            <a:r>
              <a:rPr lang="en-US" sz="3200" b="1" dirty="0"/>
              <a:t>For comb attachment to comb bases:</a:t>
            </a:r>
            <a:endParaRPr lang="en-GB" sz="3200" b="1" dirty="0"/>
          </a:p>
        </p:txBody>
      </p:sp>
    </p:spTree>
    <p:extLst>
      <p:ext uri="{BB962C8B-B14F-4D97-AF65-F5344CB8AC3E}">
        <p14:creationId xmlns:p14="http://schemas.microsoft.com/office/powerpoint/2010/main" val="23172825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27/3/2019</a:t>
            </a:r>
            <a:endParaRPr lang="en-GB" dirty="0"/>
          </a:p>
        </p:txBody>
      </p:sp>
      <p:sp>
        <p:nvSpPr>
          <p:cNvPr id="4" name="Footer Placeholder 3"/>
          <p:cNvSpPr>
            <a:spLocks noGrp="1"/>
          </p:cNvSpPr>
          <p:nvPr>
            <p:ph type="ftr" sz="quarter" idx="11"/>
          </p:nvPr>
        </p:nvSpPr>
        <p:spPr/>
        <p:txBody>
          <a:bodyPr/>
          <a:lstStyle/>
          <a:p>
            <a:r>
              <a:rPr lang="en-GB" smtClean="0"/>
              <a:t>APA 60% Design Review - Alan Grant</a:t>
            </a:r>
            <a:endParaRPr lang="en-GB" dirty="0"/>
          </a:p>
        </p:txBody>
      </p:sp>
      <p:sp>
        <p:nvSpPr>
          <p:cNvPr id="5" name="Slide Number Placeholder 4"/>
          <p:cNvSpPr>
            <a:spLocks noGrp="1"/>
          </p:cNvSpPr>
          <p:nvPr>
            <p:ph type="sldNum" sz="quarter" idx="12"/>
          </p:nvPr>
        </p:nvSpPr>
        <p:spPr/>
        <p:txBody>
          <a:bodyPr/>
          <a:lstStyle/>
          <a:p>
            <a:fld id="{9ADF741F-20DA-43EB-9998-E708704283B4}" type="slidenum">
              <a:rPr lang="en-GB" smtClean="0"/>
              <a:t>40</a:t>
            </a:fld>
            <a:endParaRPr lang="en-GB"/>
          </a:p>
        </p:txBody>
      </p:sp>
      <p:sp>
        <p:nvSpPr>
          <p:cNvPr id="6" name="Title 5"/>
          <p:cNvSpPr>
            <a:spLocks noGrp="1"/>
          </p:cNvSpPr>
          <p:nvPr>
            <p:ph type="title"/>
          </p:nvPr>
        </p:nvSpPr>
        <p:spPr>
          <a:xfrm>
            <a:off x="0" y="2272707"/>
            <a:ext cx="9144000" cy="1143000"/>
          </a:xfrm>
        </p:spPr>
        <p:txBody>
          <a:bodyPr/>
          <a:lstStyle/>
          <a:p>
            <a:r>
              <a:rPr lang="en-GB" dirty="0" smtClean="0"/>
              <a:t>Safety</a:t>
            </a:r>
            <a:endParaRPr lang="en-GB" dirty="0"/>
          </a:p>
        </p:txBody>
      </p:sp>
    </p:spTree>
    <p:extLst>
      <p:ext uri="{BB962C8B-B14F-4D97-AF65-F5344CB8AC3E}">
        <p14:creationId xmlns:p14="http://schemas.microsoft.com/office/powerpoint/2010/main" val="12391653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27/3/2019</a:t>
            </a:r>
            <a:endParaRPr lang="en-GB" dirty="0"/>
          </a:p>
        </p:txBody>
      </p:sp>
      <p:sp>
        <p:nvSpPr>
          <p:cNvPr id="4" name="Footer Placeholder 3"/>
          <p:cNvSpPr>
            <a:spLocks noGrp="1"/>
          </p:cNvSpPr>
          <p:nvPr>
            <p:ph type="ftr" sz="quarter" idx="11"/>
          </p:nvPr>
        </p:nvSpPr>
        <p:spPr/>
        <p:txBody>
          <a:bodyPr/>
          <a:lstStyle/>
          <a:p>
            <a:r>
              <a:rPr lang="en-GB" smtClean="0"/>
              <a:t>APA 60% Design Review - Alan Grant</a:t>
            </a:r>
            <a:endParaRPr lang="en-GB" dirty="0"/>
          </a:p>
        </p:txBody>
      </p:sp>
      <p:sp>
        <p:nvSpPr>
          <p:cNvPr id="5" name="Slide Number Placeholder 4"/>
          <p:cNvSpPr>
            <a:spLocks noGrp="1"/>
          </p:cNvSpPr>
          <p:nvPr>
            <p:ph type="sldNum" sz="quarter" idx="12"/>
          </p:nvPr>
        </p:nvSpPr>
        <p:spPr/>
        <p:txBody>
          <a:bodyPr/>
          <a:lstStyle/>
          <a:p>
            <a:fld id="{9ADF741F-20DA-43EB-9998-E708704283B4}" type="slidenum">
              <a:rPr lang="en-GB" smtClean="0"/>
              <a:t>41</a:t>
            </a:fld>
            <a:endParaRPr lang="en-GB"/>
          </a:p>
        </p:txBody>
      </p:sp>
      <p:sp>
        <p:nvSpPr>
          <p:cNvPr id="14" name="Rectangle 13"/>
          <p:cNvSpPr/>
          <p:nvPr/>
        </p:nvSpPr>
        <p:spPr>
          <a:xfrm>
            <a:off x="213526" y="143023"/>
            <a:ext cx="8395399" cy="584775"/>
          </a:xfrm>
          <a:prstGeom prst="rect">
            <a:avLst/>
          </a:prstGeom>
        </p:spPr>
        <p:txBody>
          <a:bodyPr wrap="square">
            <a:spAutoFit/>
          </a:bodyPr>
          <a:lstStyle/>
          <a:p>
            <a:pPr>
              <a:spcAft>
                <a:spcPts val="1500"/>
              </a:spcAft>
            </a:pPr>
            <a:r>
              <a:rPr lang="en-GB" sz="3200" kern="1400" spc="25" dirty="0">
                <a:solidFill>
                  <a:schemeClr val="accent3">
                    <a:lumMod val="50000"/>
                  </a:schemeClr>
                </a:solidFill>
                <a:ea typeface="Times New Roman" panose="02020603050405020304" pitchFamily="18" charset="0"/>
                <a:cs typeface="Times New Roman" panose="02020603050405020304" pitchFamily="18" charset="0"/>
              </a:rPr>
              <a:t>Safety Requirements for </a:t>
            </a:r>
            <a:r>
              <a:rPr lang="en-GB" sz="3200" kern="1400" spc="25" dirty="0" smtClean="0">
                <a:solidFill>
                  <a:schemeClr val="accent3">
                    <a:lumMod val="50000"/>
                  </a:schemeClr>
                </a:solidFill>
                <a:ea typeface="Times New Roman" panose="02020603050405020304" pitchFamily="18" charset="0"/>
                <a:cs typeface="Times New Roman" panose="02020603050405020304" pitchFamily="18" charset="0"/>
              </a:rPr>
              <a:t>DUNE winding </a:t>
            </a:r>
            <a:r>
              <a:rPr lang="en-GB" sz="3200" kern="1400" spc="25" dirty="0">
                <a:solidFill>
                  <a:schemeClr val="accent3">
                    <a:lumMod val="50000"/>
                  </a:schemeClr>
                </a:solidFill>
                <a:ea typeface="Times New Roman" panose="02020603050405020304" pitchFamily="18" charset="0"/>
                <a:cs typeface="Times New Roman" panose="02020603050405020304" pitchFamily="18" charset="0"/>
              </a:rPr>
              <a:t>Machine</a:t>
            </a:r>
          </a:p>
        </p:txBody>
      </p:sp>
      <p:sp>
        <p:nvSpPr>
          <p:cNvPr id="15" name="TextBox 14"/>
          <p:cNvSpPr txBox="1"/>
          <p:nvPr/>
        </p:nvSpPr>
        <p:spPr>
          <a:xfrm>
            <a:off x="673100" y="954593"/>
            <a:ext cx="8320175" cy="5016758"/>
          </a:xfrm>
          <a:prstGeom prst="rect">
            <a:avLst/>
          </a:prstGeom>
          <a:noFill/>
        </p:spPr>
        <p:txBody>
          <a:bodyPr wrap="square" rtlCol="0">
            <a:spAutoFit/>
          </a:bodyPr>
          <a:lstStyle/>
          <a:p>
            <a:pPr marL="285750" indent="-285750">
              <a:buFont typeface="Arial" panose="020B0604020202020204" pitchFamily="34" charset="0"/>
              <a:buChar char="•"/>
            </a:pPr>
            <a:r>
              <a:rPr lang="en-GB" sz="2000" dirty="0" smtClean="0"/>
              <a:t>Need to operate the winding machine in a safe manner to be compliant with Machinery Safety Guides and EU legislation – Machinery Directive 2006/42/EC</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smtClean="0"/>
              <a:t>Method statement identifying modes of operation</a:t>
            </a:r>
          </a:p>
          <a:p>
            <a:pPr marL="800100" lvl="1" indent="-342900">
              <a:buFont typeface="Wingdings" panose="05000000000000000000" pitchFamily="2" charset="2"/>
              <a:buChar char="Ø"/>
            </a:pPr>
            <a:r>
              <a:rPr lang="en-GB" sz="2000" dirty="0" smtClean="0">
                <a:solidFill>
                  <a:schemeClr val="accent3">
                    <a:lumMod val="50000"/>
                  </a:schemeClr>
                </a:solidFill>
              </a:rPr>
              <a:t> this in draft form with inputs fro PSL </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smtClean="0"/>
              <a:t>Risk assessment</a:t>
            </a:r>
          </a:p>
          <a:p>
            <a:pPr marL="800100" lvl="1" indent="-342900">
              <a:buFont typeface="Wingdings" panose="05000000000000000000" pitchFamily="2" charset="2"/>
              <a:buChar char="Ø"/>
            </a:pPr>
            <a:r>
              <a:rPr lang="en-GB" sz="2000" dirty="0" smtClean="0">
                <a:solidFill>
                  <a:schemeClr val="accent3">
                    <a:lumMod val="50000"/>
                  </a:schemeClr>
                </a:solidFill>
              </a:rPr>
              <a:t>Drafted needs updating once safety system is in place  </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smtClean="0"/>
              <a:t>Develop a safe design &amp; any safe guarding requirements</a:t>
            </a:r>
          </a:p>
          <a:p>
            <a:pPr marL="800100" lvl="1" indent="-342900">
              <a:buFont typeface="Wingdings" panose="05000000000000000000" pitchFamily="2" charset="2"/>
              <a:buChar char="Ø"/>
            </a:pPr>
            <a:r>
              <a:rPr lang="en-GB" sz="2000" dirty="0" smtClean="0">
                <a:solidFill>
                  <a:schemeClr val="accent3">
                    <a:lumMod val="50000"/>
                  </a:schemeClr>
                </a:solidFill>
              </a:rPr>
              <a:t>Ongoing as electrical &amp; mechanical design develop</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smtClean="0"/>
              <a:t>Develop a safe control system with built in emergency stops capability.</a:t>
            </a:r>
          </a:p>
          <a:p>
            <a:pPr marL="800100" lvl="1" indent="-342900">
              <a:buFont typeface="Wingdings" panose="05000000000000000000" pitchFamily="2" charset="2"/>
              <a:buChar char="Ø"/>
            </a:pPr>
            <a:r>
              <a:rPr lang="en-GB" sz="2000" dirty="0" smtClean="0">
                <a:solidFill>
                  <a:schemeClr val="accent3">
                    <a:lumMod val="50000"/>
                  </a:schemeClr>
                </a:solidFill>
              </a:rPr>
              <a:t>New Allen-Bradley control system ordered – upgrade to current controller  </a:t>
            </a:r>
            <a:r>
              <a:rPr lang="en-GB" sz="2000" dirty="0" smtClean="0"/>
              <a:t> </a:t>
            </a:r>
            <a:endParaRPr lang="en-GB" sz="2000" dirty="0"/>
          </a:p>
        </p:txBody>
      </p:sp>
    </p:spTree>
    <p:extLst>
      <p:ext uri="{BB962C8B-B14F-4D97-AF65-F5344CB8AC3E}">
        <p14:creationId xmlns:p14="http://schemas.microsoft.com/office/powerpoint/2010/main" val="33943785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27/3/2019</a:t>
            </a:r>
            <a:endParaRPr lang="en-GB" dirty="0"/>
          </a:p>
        </p:txBody>
      </p:sp>
      <p:sp>
        <p:nvSpPr>
          <p:cNvPr id="4" name="Footer Placeholder 3"/>
          <p:cNvSpPr>
            <a:spLocks noGrp="1"/>
          </p:cNvSpPr>
          <p:nvPr>
            <p:ph type="ftr" sz="quarter" idx="11"/>
          </p:nvPr>
        </p:nvSpPr>
        <p:spPr/>
        <p:txBody>
          <a:bodyPr/>
          <a:lstStyle/>
          <a:p>
            <a:r>
              <a:rPr lang="en-GB" smtClean="0"/>
              <a:t>APA 60% Design Review - Alan Grant</a:t>
            </a:r>
            <a:endParaRPr lang="en-GB" dirty="0"/>
          </a:p>
        </p:txBody>
      </p:sp>
      <p:sp>
        <p:nvSpPr>
          <p:cNvPr id="5" name="Slide Number Placeholder 4"/>
          <p:cNvSpPr>
            <a:spLocks noGrp="1"/>
          </p:cNvSpPr>
          <p:nvPr>
            <p:ph type="sldNum" sz="quarter" idx="12"/>
          </p:nvPr>
        </p:nvSpPr>
        <p:spPr/>
        <p:txBody>
          <a:bodyPr/>
          <a:lstStyle/>
          <a:p>
            <a:fld id="{9ADF741F-20DA-43EB-9998-E708704283B4}" type="slidenum">
              <a:rPr lang="en-GB" smtClean="0"/>
              <a:t>42</a:t>
            </a:fld>
            <a:endParaRPr lang="en-GB"/>
          </a:p>
        </p:txBody>
      </p:sp>
      <p:sp>
        <p:nvSpPr>
          <p:cNvPr id="8" name="TextBox 7"/>
          <p:cNvSpPr txBox="1"/>
          <p:nvPr/>
        </p:nvSpPr>
        <p:spPr>
          <a:xfrm rot="21418706">
            <a:off x="4666831" y="3654826"/>
            <a:ext cx="2662813" cy="646331"/>
          </a:xfrm>
          <a:prstGeom prst="rect">
            <a:avLst/>
          </a:prstGeom>
          <a:noFill/>
        </p:spPr>
        <p:txBody>
          <a:bodyPr wrap="square" rtlCol="0">
            <a:spAutoFit/>
          </a:bodyPr>
          <a:lstStyle/>
          <a:p>
            <a:r>
              <a:rPr lang="en-GB" sz="3600" dirty="0" smtClean="0"/>
              <a:t>Light Curtain</a:t>
            </a:r>
            <a:endParaRPr lang="en-GB" sz="3600" dirty="0"/>
          </a:p>
        </p:txBody>
      </p:sp>
      <p:graphicFrame>
        <p:nvGraphicFramePr>
          <p:cNvPr id="12" name="Table 11"/>
          <p:cNvGraphicFramePr>
            <a:graphicFrameLocks noGrp="1"/>
          </p:cNvGraphicFramePr>
          <p:nvPr>
            <p:extLst>
              <p:ext uri="{D42A27DB-BD31-4B8C-83A1-F6EECF244321}">
                <p14:modId xmlns:p14="http://schemas.microsoft.com/office/powerpoint/2010/main" val="3177869976"/>
              </p:ext>
            </p:extLst>
          </p:nvPr>
        </p:nvGraphicFramePr>
        <p:xfrm>
          <a:off x="683734" y="1633652"/>
          <a:ext cx="7935825" cy="3902884"/>
        </p:xfrm>
        <a:graphic>
          <a:graphicData uri="http://schemas.openxmlformats.org/drawingml/2006/table">
            <a:tbl>
              <a:tblPr firstRow="1" firstCol="1" bandRow="1">
                <a:tableStyleId>{5C22544A-7EE6-4342-B048-85BDC9FD1C3A}</a:tableStyleId>
              </a:tblPr>
              <a:tblGrid>
                <a:gridCol w="1993982">
                  <a:extLst>
                    <a:ext uri="{9D8B030D-6E8A-4147-A177-3AD203B41FA5}">
                      <a16:colId xmlns:a16="http://schemas.microsoft.com/office/drawing/2014/main" val="3124709916"/>
                    </a:ext>
                  </a:extLst>
                </a:gridCol>
                <a:gridCol w="1625300">
                  <a:extLst>
                    <a:ext uri="{9D8B030D-6E8A-4147-A177-3AD203B41FA5}">
                      <a16:colId xmlns:a16="http://schemas.microsoft.com/office/drawing/2014/main" val="3116274065"/>
                    </a:ext>
                  </a:extLst>
                </a:gridCol>
                <a:gridCol w="1540869">
                  <a:extLst>
                    <a:ext uri="{9D8B030D-6E8A-4147-A177-3AD203B41FA5}">
                      <a16:colId xmlns:a16="http://schemas.microsoft.com/office/drawing/2014/main" val="3483200308"/>
                    </a:ext>
                  </a:extLst>
                </a:gridCol>
                <a:gridCol w="1509207">
                  <a:extLst>
                    <a:ext uri="{9D8B030D-6E8A-4147-A177-3AD203B41FA5}">
                      <a16:colId xmlns:a16="http://schemas.microsoft.com/office/drawing/2014/main" val="2589563250"/>
                    </a:ext>
                  </a:extLst>
                </a:gridCol>
                <a:gridCol w="1266467">
                  <a:extLst>
                    <a:ext uri="{9D8B030D-6E8A-4147-A177-3AD203B41FA5}">
                      <a16:colId xmlns:a16="http://schemas.microsoft.com/office/drawing/2014/main" val="3585219588"/>
                    </a:ext>
                  </a:extLst>
                </a:gridCol>
              </a:tblGrid>
              <a:tr h="346663">
                <a:tc>
                  <a:txBody>
                    <a:bodyPr/>
                    <a:lstStyle/>
                    <a:p>
                      <a:pPr>
                        <a:lnSpc>
                          <a:spcPct val="115000"/>
                        </a:lnSpc>
                        <a:spcAft>
                          <a:spcPts val="0"/>
                        </a:spcAft>
                      </a:pPr>
                      <a:r>
                        <a:rPr lang="en-GB" sz="1000">
                          <a:effectLst/>
                        </a:rPr>
                        <a:t>Mode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4496" marR="64496" marT="0" marB="0"/>
                </a:tc>
                <a:tc>
                  <a:txBody>
                    <a:bodyPr/>
                    <a:lstStyle/>
                    <a:p>
                      <a:pPr>
                        <a:lnSpc>
                          <a:spcPct val="115000"/>
                        </a:lnSpc>
                        <a:spcAft>
                          <a:spcPts val="0"/>
                        </a:spcAft>
                      </a:pPr>
                      <a:r>
                        <a:rPr lang="en-GB" sz="1000">
                          <a:effectLst/>
                        </a:rPr>
                        <a:t>Safety Control System Requirements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4496" marR="64496" marT="0" marB="0"/>
                </a:tc>
                <a:tc>
                  <a:txBody>
                    <a:bodyPr/>
                    <a:lstStyle/>
                    <a:p>
                      <a:pPr>
                        <a:lnSpc>
                          <a:spcPct val="115000"/>
                        </a:lnSpc>
                        <a:spcAft>
                          <a:spcPts val="0"/>
                        </a:spcAft>
                      </a:pPr>
                      <a:r>
                        <a:rPr lang="en-GB" sz="1000" dirty="0">
                          <a:effectLst/>
                        </a:rPr>
                        <a:t>Emergency stop</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496" marR="64496" marT="0" marB="0"/>
                </a:tc>
                <a:tc>
                  <a:txBody>
                    <a:bodyPr/>
                    <a:lstStyle/>
                    <a:p>
                      <a:pPr>
                        <a:lnSpc>
                          <a:spcPct val="115000"/>
                        </a:lnSpc>
                        <a:spcAft>
                          <a:spcPts val="0"/>
                        </a:spcAft>
                      </a:pPr>
                      <a:r>
                        <a:rPr lang="en-GB" sz="1000">
                          <a:effectLst/>
                        </a:rPr>
                        <a:t>Safety Systems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4496" marR="64496" marT="0" marB="0"/>
                </a:tc>
                <a:tc>
                  <a:txBody>
                    <a:bodyPr/>
                    <a:lstStyle/>
                    <a:p>
                      <a:pPr>
                        <a:lnSpc>
                          <a:spcPct val="115000"/>
                        </a:lnSpc>
                        <a:spcAft>
                          <a:spcPts val="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4496" marR="64496" marT="0" marB="0"/>
                </a:tc>
                <a:extLst>
                  <a:ext uri="{0D108BD9-81ED-4DB2-BD59-A6C34878D82A}">
                    <a16:rowId xmlns:a16="http://schemas.microsoft.com/office/drawing/2014/main" val="389317888"/>
                  </a:ext>
                </a:extLst>
              </a:tr>
              <a:tr h="693326">
                <a:tc>
                  <a:txBody>
                    <a:bodyPr/>
                    <a:lstStyle/>
                    <a:p>
                      <a:pPr>
                        <a:lnSpc>
                          <a:spcPct val="115000"/>
                        </a:lnSpc>
                        <a:spcAft>
                          <a:spcPts val="0"/>
                        </a:spcAft>
                      </a:pPr>
                      <a:r>
                        <a:rPr lang="en-GB" sz="1000">
                          <a:effectLst/>
                        </a:rPr>
                        <a:t>Home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4496" marR="64496" marT="0" marB="0"/>
                </a:tc>
                <a:tc>
                  <a:txBody>
                    <a:bodyPr/>
                    <a:lstStyle/>
                    <a:p>
                      <a:pPr>
                        <a:lnSpc>
                          <a:spcPct val="115000"/>
                        </a:lnSpc>
                        <a:spcAft>
                          <a:spcPts val="0"/>
                        </a:spcAft>
                      </a:pPr>
                      <a:r>
                        <a:rPr lang="en-GB" sz="1000">
                          <a:effectLst/>
                        </a:rPr>
                        <a:t>Returns winding head to reference position, operated by GUI/ control console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4496" marR="64496" marT="0" marB="0"/>
                </a:tc>
                <a:tc>
                  <a:txBody>
                    <a:bodyPr/>
                    <a:lstStyle/>
                    <a:p>
                      <a:pPr>
                        <a:lnSpc>
                          <a:spcPct val="115000"/>
                        </a:lnSpc>
                        <a:spcAft>
                          <a:spcPts val="0"/>
                        </a:spcAft>
                      </a:pPr>
                      <a:r>
                        <a:rPr lang="en-GB" sz="1000" dirty="0">
                          <a:effectLst/>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496" marR="64496" marT="0" marB="0"/>
                </a:tc>
                <a:tc>
                  <a:txBody>
                    <a:bodyPr/>
                    <a:lstStyle/>
                    <a:p>
                      <a:pPr>
                        <a:lnSpc>
                          <a:spcPct val="115000"/>
                        </a:lnSpc>
                        <a:spcAft>
                          <a:spcPts val="0"/>
                        </a:spcAft>
                      </a:pPr>
                      <a:r>
                        <a:rPr lang="en-GB" sz="1000">
                          <a:effectLst/>
                        </a:rPr>
                        <a:t>De-Activate any barriers, light curtains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4496" marR="64496" marT="0" marB="0"/>
                </a:tc>
                <a:tc>
                  <a:txBody>
                    <a:bodyPr/>
                    <a:lstStyle/>
                    <a:p>
                      <a:pPr>
                        <a:lnSpc>
                          <a:spcPct val="115000"/>
                        </a:lnSpc>
                        <a:spcAft>
                          <a:spcPts val="0"/>
                        </a:spcAft>
                      </a:pPr>
                      <a:r>
                        <a:rPr lang="en-GB" sz="1000" dirty="0">
                          <a:effectLst/>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496" marR="64496" marT="0" marB="0"/>
                </a:tc>
                <a:extLst>
                  <a:ext uri="{0D108BD9-81ED-4DB2-BD59-A6C34878D82A}">
                    <a16:rowId xmlns:a16="http://schemas.microsoft.com/office/drawing/2014/main" val="155964875"/>
                  </a:ext>
                </a:extLst>
              </a:tr>
              <a:tr h="693326">
                <a:tc>
                  <a:txBody>
                    <a:bodyPr/>
                    <a:lstStyle/>
                    <a:p>
                      <a:pPr>
                        <a:lnSpc>
                          <a:spcPct val="115000"/>
                        </a:lnSpc>
                        <a:spcAft>
                          <a:spcPts val="0"/>
                        </a:spcAft>
                      </a:pPr>
                      <a:r>
                        <a:rPr lang="en-GB" sz="1000">
                          <a:effectLst/>
                        </a:rPr>
                        <a:t>Run</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4496" marR="64496" marT="0" marB="0"/>
                </a:tc>
                <a:tc>
                  <a:txBody>
                    <a:bodyPr/>
                    <a:lstStyle/>
                    <a:p>
                      <a:pPr>
                        <a:lnSpc>
                          <a:spcPct val="115000"/>
                        </a:lnSpc>
                        <a:spcAft>
                          <a:spcPts val="0"/>
                        </a:spcAft>
                      </a:pPr>
                      <a:r>
                        <a:rPr lang="en-GB" sz="1000">
                          <a:effectLst/>
                        </a:rPr>
                        <a:t>Operates winding machine through PLC programme &amp; GUI/ control console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4496" marR="64496" marT="0" marB="0"/>
                </a:tc>
                <a:tc>
                  <a:txBody>
                    <a:bodyPr/>
                    <a:lstStyle/>
                    <a:p>
                      <a:pPr>
                        <a:lnSpc>
                          <a:spcPct val="115000"/>
                        </a:lnSpc>
                        <a:spcAft>
                          <a:spcPts val="0"/>
                        </a:spcAft>
                      </a:pPr>
                      <a:r>
                        <a:rPr lang="en-GB" sz="1000" dirty="0">
                          <a:effectLst/>
                        </a:rPr>
                        <a:t>At control console and other nominated </a:t>
                      </a:r>
                      <a:r>
                        <a:rPr lang="en-GB" sz="1000" dirty="0" smtClean="0">
                          <a:effectLst/>
                        </a:rPr>
                        <a:t>positions</a:t>
                      </a:r>
                    </a:p>
                    <a:p>
                      <a:pPr marL="0" marR="0" lvl="0" indent="0" algn="l" defTabSz="914400" rtl="0" eaLnBrk="1" fontAlgn="auto" latinLnBrk="0" hangingPunct="1">
                        <a:lnSpc>
                          <a:spcPct val="115000"/>
                        </a:lnSpc>
                        <a:spcBef>
                          <a:spcPts val="0"/>
                        </a:spcBef>
                        <a:spcAft>
                          <a:spcPts val="0"/>
                        </a:spcAft>
                        <a:buClrTx/>
                        <a:buSzTx/>
                        <a:buFontTx/>
                        <a:buNone/>
                        <a:tabLst/>
                        <a:defRPr/>
                      </a:pPr>
                      <a:r>
                        <a:rPr lang="en-GB" sz="1000" dirty="0" smtClean="0">
                          <a:effectLst/>
                        </a:rPr>
                        <a:t>Line wire emergency stop</a:t>
                      </a:r>
                      <a:endParaRPr lang="en-GB" sz="10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496" marR="64496" marT="0" marB="0"/>
                </a:tc>
                <a:tc>
                  <a:txBody>
                    <a:bodyPr/>
                    <a:lstStyle/>
                    <a:p>
                      <a:pPr>
                        <a:lnSpc>
                          <a:spcPct val="115000"/>
                        </a:lnSpc>
                        <a:spcAft>
                          <a:spcPts val="0"/>
                        </a:spcAft>
                      </a:pPr>
                      <a:r>
                        <a:rPr lang="en-GB" sz="1000" dirty="0">
                          <a:effectLst/>
                        </a:rPr>
                        <a:t>Activate any barriers, light curtains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496" marR="64496" marT="0" marB="0"/>
                </a:tc>
                <a:tc>
                  <a:txBody>
                    <a:bodyPr/>
                    <a:lstStyle/>
                    <a:p>
                      <a:pPr>
                        <a:lnSpc>
                          <a:spcPct val="115000"/>
                        </a:lnSpc>
                        <a:spcAft>
                          <a:spcPts val="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4496" marR="64496" marT="0" marB="0"/>
                </a:tc>
                <a:extLst>
                  <a:ext uri="{0D108BD9-81ED-4DB2-BD59-A6C34878D82A}">
                    <a16:rowId xmlns:a16="http://schemas.microsoft.com/office/drawing/2014/main" val="3010601522"/>
                  </a:ext>
                </a:extLst>
              </a:tr>
              <a:tr h="1078999">
                <a:tc>
                  <a:txBody>
                    <a:bodyPr/>
                    <a:lstStyle/>
                    <a:p>
                      <a:pPr>
                        <a:lnSpc>
                          <a:spcPct val="115000"/>
                        </a:lnSpc>
                        <a:spcAft>
                          <a:spcPts val="0"/>
                        </a:spcAft>
                      </a:pPr>
                      <a:r>
                        <a:rPr lang="en-GB" sz="1000">
                          <a:effectLst/>
                        </a:rPr>
                        <a:t>Inspection</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4496" marR="64496" marT="0" marB="0"/>
                </a:tc>
                <a:tc>
                  <a:txBody>
                    <a:bodyPr/>
                    <a:lstStyle/>
                    <a:p>
                      <a:pPr>
                        <a:lnSpc>
                          <a:spcPct val="115000"/>
                        </a:lnSpc>
                        <a:spcAft>
                          <a:spcPts val="0"/>
                        </a:spcAft>
                      </a:pPr>
                      <a:r>
                        <a:rPr lang="en-GB" sz="1000" dirty="0" smtClean="0">
                          <a:effectLst/>
                        </a:rPr>
                        <a:t>Reduces to safe</a:t>
                      </a:r>
                      <a:r>
                        <a:rPr lang="en-GB" sz="1000" baseline="0" dirty="0" smtClean="0">
                          <a:effectLst/>
                        </a:rPr>
                        <a:t> limiting speed</a:t>
                      </a:r>
                      <a:r>
                        <a:rPr lang="en-GB" sz="1000" dirty="0" smtClean="0">
                          <a:effectLst/>
                        </a:rPr>
                        <a:t> of winding, </a:t>
                      </a:r>
                      <a:r>
                        <a:rPr lang="en-GB" sz="1000" dirty="0">
                          <a:effectLst/>
                        </a:rPr>
                        <a:t>operated by GUI/ control console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496" marR="64496" marT="0" marB="0"/>
                </a:tc>
                <a:tc>
                  <a:txBody>
                    <a:bodyPr/>
                    <a:lstStyle/>
                    <a:p>
                      <a:pPr>
                        <a:lnSpc>
                          <a:spcPct val="115000"/>
                        </a:lnSpc>
                        <a:spcAft>
                          <a:spcPts val="0"/>
                        </a:spcAft>
                      </a:pPr>
                      <a:r>
                        <a:rPr lang="en-GB" sz="1000" dirty="0" smtClean="0">
                          <a:effectLst/>
                        </a:rPr>
                        <a:t>Line wire emergency </a:t>
                      </a:r>
                      <a:r>
                        <a:rPr lang="en-GB" sz="1000" dirty="0">
                          <a:effectLst/>
                        </a:rPr>
                        <a:t>stop</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496" marR="64496" marT="0" marB="0"/>
                </a:tc>
                <a:tc>
                  <a:txBody>
                    <a:bodyPr/>
                    <a:lstStyle/>
                    <a:p>
                      <a:pPr>
                        <a:lnSpc>
                          <a:spcPct val="115000"/>
                        </a:lnSpc>
                        <a:spcAft>
                          <a:spcPts val="0"/>
                        </a:spcAft>
                      </a:pPr>
                      <a:r>
                        <a:rPr lang="en-GB" sz="1000">
                          <a:effectLst/>
                        </a:rPr>
                        <a:t>De-Activate any barriers, light curtains</a:t>
                      </a:r>
                    </a:p>
                    <a:p>
                      <a:pPr>
                        <a:lnSpc>
                          <a:spcPct val="115000"/>
                        </a:lnSpc>
                        <a:spcAft>
                          <a:spcPts val="0"/>
                        </a:spcAft>
                      </a:pPr>
                      <a:r>
                        <a:rPr lang="en-GB" sz="1000">
                          <a:effectLst/>
                        </a:rPr>
                        <a:t> </a:t>
                      </a:r>
                    </a:p>
                    <a:p>
                      <a:pPr>
                        <a:lnSpc>
                          <a:spcPct val="115000"/>
                        </a:lnSpc>
                        <a:spcAft>
                          <a:spcPts val="0"/>
                        </a:spcAft>
                      </a:pPr>
                      <a:r>
                        <a:rPr lang="en-GB" sz="1000">
                          <a:effectLst/>
                        </a:rPr>
                        <a:t>Limited access to personnel carrying out the task</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4496" marR="64496" marT="0" marB="0"/>
                </a:tc>
                <a:tc>
                  <a:txBody>
                    <a:bodyPr/>
                    <a:lstStyle/>
                    <a:p>
                      <a:pPr>
                        <a:lnSpc>
                          <a:spcPct val="115000"/>
                        </a:lnSpc>
                        <a:spcAft>
                          <a:spcPts val="0"/>
                        </a:spcAft>
                      </a:pPr>
                      <a:r>
                        <a:rPr lang="en-GB" sz="1000" dirty="0" smtClean="0">
                          <a:effectLst/>
                        </a:rPr>
                        <a:t>Inspection &amp; tension testing</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496" marR="64496" marT="0" marB="0"/>
                </a:tc>
                <a:extLst>
                  <a:ext uri="{0D108BD9-81ED-4DB2-BD59-A6C34878D82A}">
                    <a16:rowId xmlns:a16="http://schemas.microsoft.com/office/drawing/2014/main" val="1085331028"/>
                  </a:ext>
                </a:extLst>
              </a:tr>
              <a:tr h="1078999">
                <a:tc>
                  <a:txBody>
                    <a:bodyPr/>
                    <a:lstStyle/>
                    <a:p>
                      <a:pPr>
                        <a:lnSpc>
                          <a:spcPct val="115000"/>
                        </a:lnSpc>
                        <a:spcAft>
                          <a:spcPts val="0"/>
                        </a:spcAft>
                      </a:pPr>
                      <a:r>
                        <a:rPr lang="en-GB" sz="1000" dirty="0" smtClean="0">
                          <a:effectLst/>
                        </a:rPr>
                        <a:t>Commissioning</a:t>
                      </a:r>
                      <a:r>
                        <a:rPr lang="en-GB" sz="1000" baseline="0" dirty="0" smtClean="0">
                          <a:effectLst/>
                        </a:rPr>
                        <a:t> / </a:t>
                      </a:r>
                      <a:r>
                        <a:rPr lang="en-GB" sz="1000" dirty="0" smtClean="0">
                          <a:effectLst/>
                        </a:rPr>
                        <a:t>Manual</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496" marR="64496" marT="0" marB="0"/>
                </a:tc>
                <a:tc>
                  <a:txBody>
                    <a:bodyPr/>
                    <a:lstStyle/>
                    <a:p>
                      <a:pPr>
                        <a:lnSpc>
                          <a:spcPct val="115000"/>
                        </a:lnSpc>
                        <a:spcAft>
                          <a:spcPts val="0"/>
                        </a:spcAft>
                      </a:pPr>
                      <a:r>
                        <a:rPr lang="en-GB" sz="1000">
                          <a:effectLst/>
                        </a:rPr>
                        <a:t>Operated manually from drive system controls and PLC and / control console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4496" marR="64496" marT="0" marB="0"/>
                </a:tc>
                <a:tc>
                  <a:txBody>
                    <a:bodyPr/>
                    <a:lstStyle/>
                    <a:p>
                      <a:pPr>
                        <a:lnSpc>
                          <a:spcPct val="115000"/>
                        </a:lnSpc>
                        <a:spcAft>
                          <a:spcPts val="0"/>
                        </a:spcAft>
                      </a:pPr>
                      <a:r>
                        <a:rPr lang="en-GB" sz="1000" dirty="0" smtClean="0">
                          <a:effectLst/>
                        </a:rPr>
                        <a:t>Line wire emergency stop</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496" marR="64496" marT="0" marB="0"/>
                </a:tc>
                <a:tc>
                  <a:txBody>
                    <a:bodyPr/>
                    <a:lstStyle/>
                    <a:p>
                      <a:pPr>
                        <a:lnSpc>
                          <a:spcPct val="115000"/>
                        </a:lnSpc>
                        <a:spcAft>
                          <a:spcPts val="0"/>
                        </a:spcAft>
                      </a:pPr>
                      <a:r>
                        <a:rPr lang="en-GB" sz="1000">
                          <a:effectLst/>
                        </a:rPr>
                        <a:t>De-Activate any barriers, light curtains</a:t>
                      </a:r>
                    </a:p>
                    <a:p>
                      <a:pPr>
                        <a:lnSpc>
                          <a:spcPct val="115000"/>
                        </a:lnSpc>
                        <a:spcAft>
                          <a:spcPts val="0"/>
                        </a:spcAft>
                      </a:pPr>
                      <a:r>
                        <a:rPr lang="en-GB" sz="1000">
                          <a:effectLst/>
                        </a:rPr>
                        <a:t> </a:t>
                      </a:r>
                    </a:p>
                    <a:p>
                      <a:pPr>
                        <a:lnSpc>
                          <a:spcPct val="115000"/>
                        </a:lnSpc>
                        <a:spcAft>
                          <a:spcPts val="0"/>
                        </a:spcAft>
                      </a:pPr>
                      <a:r>
                        <a:rPr lang="en-GB" sz="1000">
                          <a:effectLst/>
                        </a:rPr>
                        <a:t>Limited access to personnel carrying out the task</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4496" marR="64496" marT="0" marB="0"/>
                </a:tc>
                <a:tc>
                  <a:txBody>
                    <a:bodyPr/>
                    <a:lstStyle/>
                    <a:p>
                      <a:pPr>
                        <a:lnSpc>
                          <a:spcPct val="115000"/>
                        </a:lnSpc>
                        <a:spcAft>
                          <a:spcPts val="0"/>
                        </a:spcAft>
                      </a:pPr>
                      <a:r>
                        <a:rPr lang="en-GB" sz="1000" dirty="0">
                          <a:effectLst/>
                        </a:rPr>
                        <a:t>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496" marR="64496" marT="0" marB="0"/>
                </a:tc>
                <a:extLst>
                  <a:ext uri="{0D108BD9-81ED-4DB2-BD59-A6C34878D82A}">
                    <a16:rowId xmlns:a16="http://schemas.microsoft.com/office/drawing/2014/main" val="2145752"/>
                  </a:ext>
                </a:extLst>
              </a:tr>
            </a:tbl>
          </a:graphicData>
        </a:graphic>
      </p:graphicFrame>
      <p:sp>
        <p:nvSpPr>
          <p:cNvPr id="15" name="TextBox 14"/>
          <p:cNvSpPr txBox="1"/>
          <p:nvPr/>
        </p:nvSpPr>
        <p:spPr>
          <a:xfrm>
            <a:off x="673100" y="552227"/>
            <a:ext cx="5838232" cy="523220"/>
          </a:xfrm>
          <a:prstGeom prst="rect">
            <a:avLst/>
          </a:prstGeom>
          <a:noFill/>
        </p:spPr>
        <p:txBody>
          <a:bodyPr wrap="square" rtlCol="0">
            <a:spAutoFit/>
          </a:bodyPr>
          <a:lstStyle/>
          <a:p>
            <a:r>
              <a:rPr lang="en-GB" sz="2800" dirty="0" smtClean="0"/>
              <a:t>Winding machine modes of operation</a:t>
            </a:r>
            <a:endParaRPr lang="en-GB" sz="2800" dirty="0"/>
          </a:p>
        </p:txBody>
      </p:sp>
    </p:spTree>
    <p:extLst>
      <p:ext uri="{BB962C8B-B14F-4D97-AF65-F5344CB8AC3E}">
        <p14:creationId xmlns:p14="http://schemas.microsoft.com/office/powerpoint/2010/main" val="22546514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27/3/2019</a:t>
            </a:r>
            <a:endParaRPr lang="en-GB" dirty="0"/>
          </a:p>
        </p:txBody>
      </p:sp>
      <p:sp>
        <p:nvSpPr>
          <p:cNvPr id="4" name="Footer Placeholder 3"/>
          <p:cNvSpPr>
            <a:spLocks noGrp="1"/>
          </p:cNvSpPr>
          <p:nvPr>
            <p:ph type="ftr" sz="quarter" idx="11"/>
          </p:nvPr>
        </p:nvSpPr>
        <p:spPr/>
        <p:txBody>
          <a:bodyPr/>
          <a:lstStyle/>
          <a:p>
            <a:r>
              <a:rPr lang="en-GB" smtClean="0"/>
              <a:t>APA 60% Design Review - Alan Grant</a:t>
            </a:r>
            <a:endParaRPr lang="en-GB" dirty="0"/>
          </a:p>
        </p:txBody>
      </p:sp>
      <p:sp>
        <p:nvSpPr>
          <p:cNvPr id="5" name="Slide Number Placeholder 4"/>
          <p:cNvSpPr>
            <a:spLocks noGrp="1"/>
          </p:cNvSpPr>
          <p:nvPr>
            <p:ph type="sldNum" sz="quarter" idx="12"/>
          </p:nvPr>
        </p:nvSpPr>
        <p:spPr/>
        <p:txBody>
          <a:bodyPr/>
          <a:lstStyle/>
          <a:p>
            <a:fld id="{9ADF741F-20DA-43EB-9998-E708704283B4}" type="slidenum">
              <a:rPr lang="en-GB" smtClean="0"/>
              <a:t>43</a:t>
            </a:fld>
            <a:endParaRPr lang="en-GB"/>
          </a:p>
        </p:txBody>
      </p:sp>
      <p:pic>
        <p:nvPicPr>
          <p:cNvPr id="11" name="Picture 10"/>
          <p:cNvPicPr>
            <a:picLocks noChangeAspect="1"/>
          </p:cNvPicPr>
          <p:nvPr/>
        </p:nvPicPr>
        <p:blipFill>
          <a:blip r:embed="rId2"/>
          <a:stretch>
            <a:fillRect/>
          </a:stretch>
        </p:blipFill>
        <p:spPr>
          <a:xfrm>
            <a:off x="301451" y="954437"/>
            <a:ext cx="8751393" cy="4158764"/>
          </a:xfrm>
          <a:prstGeom prst="rect">
            <a:avLst/>
          </a:prstGeom>
        </p:spPr>
      </p:pic>
      <p:sp>
        <p:nvSpPr>
          <p:cNvPr id="8" name="TextBox 7"/>
          <p:cNvSpPr txBox="1"/>
          <p:nvPr/>
        </p:nvSpPr>
        <p:spPr>
          <a:xfrm>
            <a:off x="1258417" y="5151641"/>
            <a:ext cx="1153188" cy="307777"/>
          </a:xfrm>
          <a:prstGeom prst="rect">
            <a:avLst/>
          </a:prstGeom>
          <a:noFill/>
        </p:spPr>
        <p:txBody>
          <a:bodyPr wrap="square" rtlCol="0">
            <a:spAutoFit/>
          </a:bodyPr>
          <a:lstStyle/>
          <a:p>
            <a:r>
              <a:rPr lang="en-GB" sz="1400" dirty="0" smtClean="0"/>
              <a:t>Light Curtain</a:t>
            </a:r>
            <a:endParaRPr lang="en-GB" sz="1400" dirty="0"/>
          </a:p>
        </p:txBody>
      </p:sp>
      <p:sp>
        <p:nvSpPr>
          <p:cNvPr id="7" name="TextBox 6"/>
          <p:cNvSpPr txBox="1"/>
          <p:nvPr/>
        </p:nvSpPr>
        <p:spPr>
          <a:xfrm>
            <a:off x="4306346" y="234507"/>
            <a:ext cx="2662813" cy="523220"/>
          </a:xfrm>
          <a:prstGeom prst="rect">
            <a:avLst/>
          </a:prstGeom>
          <a:noFill/>
        </p:spPr>
        <p:txBody>
          <a:bodyPr wrap="square" rtlCol="0">
            <a:spAutoFit/>
          </a:bodyPr>
          <a:lstStyle/>
          <a:p>
            <a:r>
              <a:rPr lang="en-GB" sz="1400" dirty="0" smtClean="0"/>
              <a:t>Access to rear of winder via interlocked door</a:t>
            </a:r>
            <a:endParaRPr lang="en-GB" sz="1400" dirty="0"/>
          </a:p>
        </p:txBody>
      </p:sp>
      <p:cxnSp>
        <p:nvCxnSpPr>
          <p:cNvPr id="6" name="Straight Arrow Connector 5"/>
          <p:cNvCxnSpPr>
            <a:stCxn id="7" idx="2"/>
          </p:cNvCxnSpPr>
          <p:nvPr/>
        </p:nvCxnSpPr>
        <p:spPr>
          <a:xfrm>
            <a:off x="5637753" y="757727"/>
            <a:ext cx="2260251" cy="145291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552282" y="4692580"/>
            <a:ext cx="1266092" cy="6129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57172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27/3/2019</a:t>
            </a:r>
            <a:endParaRPr lang="en-GB" dirty="0"/>
          </a:p>
        </p:txBody>
      </p:sp>
      <p:sp>
        <p:nvSpPr>
          <p:cNvPr id="4" name="Footer Placeholder 3"/>
          <p:cNvSpPr>
            <a:spLocks noGrp="1"/>
          </p:cNvSpPr>
          <p:nvPr>
            <p:ph type="ftr" sz="quarter" idx="11"/>
          </p:nvPr>
        </p:nvSpPr>
        <p:spPr/>
        <p:txBody>
          <a:bodyPr/>
          <a:lstStyle/>
          <a:p>
            <a:r>
              <a:rPr lang="en-GB" smtClean="0"/>
              <a:t>APA 60% Design Review - Alan Grant</a:t>
            </a:r>
            <a:endParaRPr lang="en-GB" dirty="0"/>
          </a:p>
        </p:txBody>
      </p:sp>
      <p:sp>
        <p:nvSpPr>
          <p:cNvPr id="5" name="Slide Number Placeholder 4"/>
          <p:cNvSpPr>
            <a:spLocks noGrp="1"/>
          </p:cNvSpPr>
          <p:nvPr>
            <p:ph type="sldNum" sz="quarter" idx="12"/>
          </p:nvPr>
        </p:nvSpPr>
        <p:spPr/>
        <p:txBody>
          <a:bodyPr/>
          <a:lstStyle/>
          <a:p>
            <a:fld id="{9ADF741F-20DA-43EB-9998-E708704283B4}" type="slidenum">
              <a:rPr lang="en-GB" smtClean="0"/>
              <a:t>44</a:t>
            </a:fld>
            <a:endParaRPr lang="en-GB"/>
          </a:p>
        </p:txBody>
      </p:sp>
      <p:sp>
        <p:nvSpPr>
          <p:cNvPr id="12" name="Title 1"/>
          <p:cNvSpPr txBox="1">
            <a:spLocks/>
          </p:cNvSpPr>
          <p:nvPr/>
        </p:nvSpPr>
        <p:spPr>
          <a:xfrm>
            <a:off x="606986" y="2337480"/>
            <a:ext cx="7772400" cy="720080"/>
          </a:xfrm>
          <a:prstGeom prst="rect">
            <a:avLst/>
          </a:prstGeom>
        </p:spPr>
        <p:txBody>
          <a:bodyPr/>
          <a:lstStyle>
            <a:lvl1pPr algn="ctr" rtl="0" eaLnBrk="0" fontAlgn="base" hangingPunct="0">
              <a:spcBef>
                <a:spcPct val="0"/>
              </a:spcBef>
              <a:spcAft>
                <a:spcPct val="0"/>
              </a:spcAft>
              <a:defRPr sz="4400" b="1">
                <a:solidFill>
                  <a:srgbClr val="3C8C93"/>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a:lstStyle>
          <a:p>
            <a:pPr marL="342900" indent="-342900"/>
            <a:r>
              <a:rPr lang="en-GB" sz="4800" i="1" u="sng" kern="0" dirty="0" smtClean="0"/>
              <a:t>Questions</a:t>
            </a:r>
            <a:endParaRPr lang="en-GB" sz="4800" i="1" u="sng" kern="0" dirty="0"/>
          </a:p>
        </p:txBody>
      </p:sp>
    </p:spTree>
    <p:extLst>
      <p:ext uri="{BB962C8B-B14F-4D97-AF65-F5344CB8AC3E}">
        <p14:creationId xmlns:p14="http://schemas.microsoft.com/office/powerpoint/2010/main" val="6659846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27/3/2019</a:t>
            </a:r>
            <a:endParaRPr lang="en-GB"/>
          </a:p>
        </p:txBody>
      </p:sp>
      <p:sp>
        <p:nvSpPr>
          <p:cNvPr id="3" name="Footer Placeholder 2"/>
          <p:cNvSpPr>
            <a:spLocks noGrp="1"/>
          </p:cNvSpPr>
          <p:nvPr>
            <p:ph type="ftr" sz="quarter" idx="11"/>
          </p:nvPr>
        </p:nvSpPr>
        <p:spPr/>
        <p:txBody>
          <a:bodyPr/>
          <a:lstStyle/>
          <a:p>
            <a:r>
              <a:rPr lang="en-GB" smtClean="0"/>
              <a:t>APA 60% Design Review - Alan Grant</a:t>
            </a:r>
            <a:endParaRPr lang="en-GB"/>
          </a:p>
        </p:txBody>
      </p:sp>
      <p:sp>
        <p:nvSpPr>
          <p:cNvPr id="4" name="Slide Number Placeholder 3"/>
          <p:cNvSpPr>
            <a:spLocks noGrp="1"/>
          </p:cNvSpPr>
          <p:nvPr>
            <p:ph type="sldNum" sz="quarter" idx="12"/>
          </p:nvPr>
        </p:nvSpPr>
        <p:spPr/>
        <p:txBody>
          <a:bodyPr/>
          <a:lstStyle/>
          <a:p>
            <a:fld id="{9ADF741F-20DA-43EB-9998-E708704283B4}" type="slidenum">
              <a:rPr lang="en-GB" smtClean="0"/>
              <a:t>5</a:t>
            </a:fld>
            <a:endParaRPr lang="en-GB"/>
          </a:p>
        </p:txBody>
      </p:sp>
      <p:sp>
        <p:nvSpPr>
          <p:cNvPr id="5" name="Rectangle 4"/>
          <p:cNvSpPr/>
          <p:nvPr/>
        </p:nvSpPr>
        <p:spPr>
          <a:xfrm>
            <a:off x="83796" y="99200"/>
            <a:ext cx="6483891" cy="584775"/>
          </a:xfrm>
          <a:prstGeom prst="rect">
            <a:avLst/>
          </a:prstGeom>
        </p:spPr>
        <p:txBody>
          <a:bodyPr wrap="none">
            <a:spAutoFit/>
          </a:bodyPr>
          <a:lstStyle/>
          <a:p>
            <a:r>
              <a:rPr lang="en-US" sz="3200" b="1" dirty="0"/>
              <a:t>For comb attachment to comb bases:</a:t>
            </a:r>
            <a:endParaRPr lang="en-GB" sz="3200" b="1" dirty="0"/>
          </a:p>
        </p:txBody>
      </p:sp>
      <p:sp>
        <p:nvSpPr>
          <p:cNvPr id="6" name="TextBox 5"/>
          <p:cNvSpPr txBox="1"/>
          <p:nvPr/>
        </p:nvSpPr>
        <p:spPr>
          <a:xfrm>
            <a:off x="203165" y="683975"/>
            <a:ext cx="3686009" cy="369332"/>
          </a:xfrm>
          <a:prstGeom prst="rect">
            <a:avLst/>
          </a:prstGeom>
          <a:noFill/>
        </p:spPr>
        <p:txBody>
          <a:bodyPr wrap="none" rtlCol="0">
            <a:spAutoFit/>
          </a:bodyPr>
          <a:lstStyle/>
          <a:p>
            <a:r>
              <a:rPr lang="en-US" b="1" dirty="0">
                <a:solidFill>
                  <a:schemeClr val="accent3">
                    <a:lumMod val="50000"/>
                  </a:schemeClr>
                </a:solidFill>
              </a:rPr>
              <a:t>Procedure – Preparation of </a:t>
            </a:r>
            <a:r>
              <a:rPr lang="en-US" b="1" dirty="0" smtClean="0">
                <a:solidFill>
                  <a:schemeClr val="accent3">
                    <a:lumMod val="50000"/>
                  </a:schemeClr>
                </a:solidFill>
              </a:rPr>
              <a:t>Adhesive</a:t>
            </a:r>
            <a:endParaRPr lang="en-US" b="1" dirty="0">
              <a:solidFill>
                <a:schemeClr val="accent3">
                  <a:lumMod val="50000"/>
                </a:schemeClr>
              </a:solidFill>
            </a:endParaRPr>
          </a:p>
        </p:txBody>
      </p:sp>
      <p:sp>
        <p:nvSpPr>
          <p:cNvPr id="7" name="TextBox 6"/>
          <p:cNvSpPr txBox="1"/>
          <p:nvPr/>
        </p:nvSpPr>
        <p:spPr>
          <a:xfrm>
            <a:off x="144816" y="1053307"/>
            <a:ext cx="8854367" cy="7448193"/>
          </a:xfrm>
          <a:prstGeom prst="rect">
            <a:avLst/>
          </a:prstGeom>
          <a:noFill/>
        </p:spPr>
        <p:txBody>
          <a:bodyPr wrap="square" rtlCol="0">
            <a:spAutoFit/>
          </a:bodyPr>
          <a:lstStyle/>
          <a:p>
            <a:pPr marL="285750" indent="-285750">
              <a:buFont typeface="Arial" panose="020B0604020202020204" pitchFamily="34" charset="0"/>
              <a:buChar char="•"/>
            </a:pPr>
            <a:r>
              <a:rPr lang="en-US" sz="1600" dirty="0"/>
              <a:t>Insert into the gray </a:t>
            </a:r>
            <a:r>
              <a:rPr lang="en-US" sz="1600" dirty="0" err="1"/>
              <a:t>Duopak</a:t>
            </a:r>
            <a:r>
              <a:rPr lang="en-US" sz="1600" dirty="0"/>
              <a:t> dispenser, label-side up (larger diameter barrel to the left), </a:t>
            </a:r>
            <a:r>
              <a:rPr lang="en-US" sz="1600" dirty="0" smtClean="0"/>
              <a:t>the </a:t>
            </a:r>
            <a:r>
              <a:rPr lang="en-US" sz="1600" dirty="0"/>
              <a:t>cartridge containing Scotch-Weld 2216 gray epoxy, then close the hinge lock and slide </a:t>
            </a:r>
            <a:r>
              <a:rPr lang="en-US" sz="1600" dirty="0" smtClean="0"/>
              <a:t>he </a:t>
            </a:r>
            <a:r>
              <a:rPr lang="en-US" sz="1600" dirty="0"/>
              <a:t>actuator into the cartridge until it stops</a:t>
            </a:r>
            <a:r>
              <a:rPr lang="en-US" sz="1600" dirty="0" smtClean="0"/>
              <a: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Remove the cap from the </a:t>
            </a:r>
            <a:r>
              <a:rPr lang="en-US" sz="1600" dirty="0" err="1"/>
              <a:t>Duopak</a:t>
            </a:r>
            <a:r>
              <a:rPr lang="en-US" sz="1600" dirty="0"/>
              <a:t> cartridge and place the nozzle against a paper wipe.  Slowly operate the trigger of the dispenser until both components (gray and white paste) can be seen emerging from the tips of the cartridge. Remove the ejected material with the paper wipe</a:t>
            </a:r>
            <a:r>
              <a:rPr lang="en-US" sz="1600" dirty="0" smtClean="0"/>
              <a: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Attach a new mixing tip to the </a:t>
            </a:r>
            <a:r>
              <a:rPr lang="en-US" sz="1600" dirty="0" err="1"/>
              <a:t>Duopak</a:t>
            </a:r>
            <a:r>
              <a:rPr lang="en-US" sz="1600" dirty="0"/>
              <a:t> and operate the dispenser trigger to fill the mixing tip. </a:t>
            </a:r>
            <a:endParaRPr lang="en-US" sz="1600" dirty="0" smtClean="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Remove a new 10 ml plastic syringe from its packaging and remove its piston from the barrel.  Insert the </a:t>
            </a:r>
            <a:r>
              <a:rPr lang="en-US" sz="1600" dirty="0" err="1"/>
              <a:t>Duopak</a:t>
            </a:r>
            <a:r>
              <a:rPr lang="en-US" sz="1600" dirty="0"/>
              <a:t> mixing tip into the syringe barrel and dispense about 2 ml of epoxy along the side of the barrel, near the tip.</a:t>
            </a:r>
            <a:endParaRPr lang="en-GB" sz="1600" dirty="0"/>
          </a:p>
          <a:p>
            <a:endParaRPr lang="en-US" sz="1600" dirty="0" smtClean="0"/>
          </a:p>
          <a:p>
            <a:pPr marL="285750" indent="-285750">
              <a:buFont typeface="Arial" panose="020B0604020202020204" pitchFamily="34" charset="0"/>
              <a:buChar char="•"/>
            </a:pPr>
            <a:r>
              <a:rPr lang="en-US" sz="1600" dirty="0"/>
              <a:t>Start the syringe piston into the barrel and invert the syringe so the tip is up; wait a few minutes for the epoxy to flow back toward the plunger</a:t>
            </a:r>
            <a:endParaRPr lang="en-GB" sz="1600" dirty="0"/>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smtClean="0"/>
              <a:t> </a:t>
            </a:r>
            <a:r>
              <a:rPr lang="en-US" sz="1600" dirty="0"/>
              <a:t>Depress the plunger to expel most of the air above the epoxy through the syringe tip.</a:t>
            </a:r>
            <a:endParaRPr lang="en-GB" sz="1600" dirty="0"/>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a:t>Install the 20 gauge pink dispensing tip onto the syringe tip.</a:t>
            </a:r>
            <a:endParaRPr lang="en-GB" sz="1600"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GB" dirty="0"/>
          </a:p>
          <a:p>
            <a:endParaRPr lang="en-GB" dirty="0"/>
          </a:p>
        </p:txBody>
      </p:sp>
    </p:spTree>
    <p:extLst>
      <p:ext uri="{BB962C8B-B14F-4D97-AF65-F5344CB8AC3E}">
        <p14:creationId xmlns:p14="http://schemas.microsoft.com/office/powerpoint/2010/main" val="29033731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27/3/2019</a:t>
            </a:r>
            <a:endParaRPr lang="en-GB"/>
          </a:p>
        </p:txBody>
      </p:sp>
      <p:sp>
        <p:nvSpPr>
          <p:cNvPr id="3" name="Footer Placeholder 2"/>
          <p:cNvSpPr>
            <a:spLocks noGrp="1"/>
          </p:cNvSpPr>
          <p:nvPr>
            <p:ph type="ftr" sz="quarter" idx="11"/>
          </p:nvPr>
        </p:nvSpPr>
        <p:spPr/>
        <p:txBody>
          <a:bodyPr/>
          <a:lstStyle/>
          <a:p>
            <a:r>
              <a:rPr lang="en-GB" smtClean="0"/>
              <a:t>APA 60% Design Review - Alan Grant</a:t>
            </a:r>
            <a:endParaRPr lang="en-GB"/>
          </a:p>
        </p:txBody>
      </p:sp>
      <p:sp>
        <p:nvSpPr>
          <p:cNvPr id="4" name="Slide Number Placeholder 3"/>
          <p:cNvSpPr>
            <a:spLocks noGrp="1"/>
          </p:cNvSpPr>
          <p:nvPr>
            <p:ph type="sldNum" sz="quarter" idx="12"/>
          </p:nvPr>
        </p:nvSpPr>
        <p:spPr/>
        <p:txBody>
          <a:bodyPr/>
          <a:lstStyle/>
          <a:p>
            <a:fld id="{9ADF741F-20DA-43EB-9998-E708704283B4}" type="slidenum">
              <a:rPr lang="en-GB" smtClean="0"/>
              <a:t>6</a:t>
            </a:fld>
            <a:endParaRPr lang="en-GB"/>
          </a:p>
        </p:txBody>
      </p:sp>
      <p:sp>
        <p:nvSpPr>
          <p:cNvPr id="5" name="Rectangle 4"/>
          <p:cNvSpPr/>
          <p:nvPr/>
        </p:nvSpPr>
        <p:spPr>
          <a:xfrm>
            <a:off x="83796" y="99200"/>
            <a:ext cx="6483891" cy="584775"/>
          </a:xfrm>
          <a:prstGeom prst="rect">
            <a:avLst/>
          </a:prstGeom>
        </p:spPr>
        <p:txBody>
          <a:bodyPr wrap="none">
            <a:spAutoFit/>
          </a:bodyPr>
          <a:lstStyle/>
          <a:p>
            <a:r>
              <a:rPr lang="en-US" sz="3200" b="1" dirty="0"/>
              <a:t>For comb attachment to comb bases:</a:t>
            </a:r>
            <a:endParaRPr lang="en-GB" sz="3200" b="1" dirty="0"/>
          </a:p>
        </p:txBody>
      </p:sp>
      <p:sp>
        <p:nvSpPr>
          <p:cNvPr id="6" name="TextBox 5"/>
          <p:cNvSpPr txBox="1"/>
          <p:nvPr/>
        </p:nvSpPr>
        <p:spPr>
          <a:xfrm>
            <a:off x="144816" y="499309"/>
            <a:ext cx="1163524" cy="369332"/>
          </a:xfrm>
          <a:prstGeom prst="rect">
            <a:avLst/>
          </a:prstGeom>
          <a:noFill/>
        </p:spPr>
        <p:txBody>
          <a:bodyPr wrap="none" rtlCol="0">
            <a:spAutoFit/>
          </a:bodyPr>
          <a:lstStyle/>
          <a:p>
            <a:r>
              <a:rPr lang="en-US" b="1" dirty="0" smtClean="0">
                <a:solidFill>
                  <a:schemeClr val="accent3">
                    <a:lumMod val="50000"/>
                  </a:schemeClr>
                </a:solidFill>
              </a:rPr>
              <a:t>Procedure</a:t>
            </a:r>
            <a:endParaRPr lang="en-US" b="1" dirty="0">
              <a:solidFill>
                <a:schemeClr val="accent3">
                  <a:lumMod val="50000"/>
                </a:schemeClr>
              </a:solidFill>
            </a:endParaRPr>
          </a:p>
        </p:txBody>
      </p:sp>
      <p:sp>
        <p:nvSpPr>
          <p:cNvPr id="7" name="TextBox 6"/>
          <p:cNvSpPr txBox="1"/>
          <p:nvPr/>
        </p:nvSpPr>
        <p:spPr>
          <a:xfrm>
            <a:off x="144816" y="796339"/>
            <a:ext cx="8854367" cy="1200329"/>
          </a:xfrm>
          <a:prstGeom prst="rect">
            <a:avLst/>
          </a:prstGeom>
          <a:noFill/>
        </p:spPr>
        <p:txBody>
          <a:bodyPr wrap="square" rtlCol="0">
            <a:spAutoFit/>
          </a:bodyPr>
          <a:lstStyle/>
          <a:p>
            <a:pPr marL="285750" indent="-285750">
              <a:buFont typeface="Arial" panose="020B0604020202020204" pitchFamily="34" charset="0"/>
              <a:buChar char="•"/>
            </a:pPr>
            <a:r>
              <a:rPr lang="en-US" sz="1200" dirty="0"/>
              <a:t>Place the comb base prep jig on the table with its comb location pins pointing upwards.</a:t>
            </a:r>
            <a:endParaRPr lang="en-GB" sz="1200" dirty="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Use a lint-free wipe moistened with ethanol to clean both sides of five pieces of x comb. </a:t>
            </a:r>
            <a:endParaRPr lang="en-GB" sz="1200" dirty="0"/>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Position the five x comb pieces end to end along the comb base prep jig, placing the holes in the comb pieces over the location pins on the jig so that the comb teeth evenly span the length of the jig and all point the same direction, across the table</a:t>
            </a:r>
            <a:r>
              <a:rPr lang="en-US" sz="1200" dirty="0" smtClean="0"/>
              <a:t>.</a:t>
            </a:r>
            <a:endParaRPr lang="en-US" sz="1200" dirty="0"/>
          </a:p>
        </p:txBody>
      </p:sp>
      <p:grpSp>
        <p:nvGrpSpPr>
          <p:cNvPr id="13" name="Group 12"/>
          <p:cNvGrpSpPr/>
          <p:nvPr/>
        </p:nvGrpSpPr>
        <p:grpSpPr>
          <a:xfrm>
            <a:off x="1143420" y="2186929"/>
            <a:ext cx="7286003" cy="1174750"/>
            <a:chOff x="510373" y="2170513"/>
            <a:chExt cx="7286003" cy="1174750"/>
          </a:xfrm>
        </p:grpSpPr>
        <p:pic>
          <p:nvPicPr>
            <p:cNvPr id="8" name="Picture 7"/>
            <p:cNvPicPr/>
            <p:nvPr/>
          </p:nvPicPr>
          <p:blipFill rotWithShape="1">
            <a:blip r:embed="rId2"/>
            <a:srcRect b="32144"/>
            <a:stretch/>
          </p:blipFill>
          <p:spPr bwMode="auto">
            <a:xfrm>
              <a:off x="2417291" y="2170513"/>
              <a:ext cx="5379085" cy="1174750"/>
            </a:xfrm>
            <a:prstGeom prst="rect">
              <a:avLst/>
            </a:prstGeom>
            <a:ln>
              <a:noFill/>
            </a:ln>
            <a:extLst>
              <a:ext uri="{53640926-AAD7-44D8-BBD7-CCE9431645EC}">
                <a14:shadowObscured xmlns:a14="http://schemas.microsoft.com/office/drawing/2010/main"/>
              </a:ext>
            </a:extLst>
          </p:spPr>
        </p:pic>
        <p:sp>
          <p:nvSpPr>
            <p:cNvPr id="9" name="Text Box 2"/>
            <p:cNvSpPr txBox="1">
              <a:spLocks noChangeArrowheads="1"/>
            </p:cNvSpPr>
            <p:nvPr/>
          </p:nvSpPr>
          <p:spPr bwMode="auto">
            <a:xfrm>
              <a:off x="510373" y="2212599"/>
              <a:ext cx="1306195" cy="96139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spcAft>
                  <a:spcPts val="0"/>
                </a:spcAft>
              </a:pPr>
              <a:r>
                <a:rPr lang="en-US" sz="1100" b="1" i="1" dirty="0">
                  <a:effectLst/>
                  <a:latin typeface="Times New Roman" panose="02020603050405020304" pitchFamily="18" charset="0"/>
                  <a:ea typeface="Times New Roman" panose="02020603050405020304" pitchFamily="18" charset="0"/>
                </a:rPr>
                <a:t>Combs placed into comb-base jig. Locating pins are seen holding comb in place.</a:t>
              </a:r>
              <a:endParaRPr lang="en-GB" sz="1200" dirty="0">
                <a:effectLst/>
                <a:latin typeface="Times New Roman" panose="02020603050405020304" pitchFamily="18" charset="0"/>
                <a:ea typeface="Times New Roman" panose="02020603050405020304" pitchFamily="18" charset="0"/>
              </a:endParaRPr>
            </a:p>
          </p:txBody>
        </p:sp>
        <p:cxnSp>
          <p:nvCxnSpPr>
            <p:cNvPr id="10" name="Straight Arrow Connector 9"/>
            <p:cNvCxnSpPr/>
            <p:nvPr/>
          </p:nvCxnSpPr>
          <p:spPr>
            <a:xfrm>
              <a:off x="1816568" y="2708687"/>
              <a:ext cx="3549252" cy="52601"/>
            </a:xfrm>
            <a:prstGeom prst="straightConnector1">
              <a:avLst/>
            </a:prstGeom>
            <a:noFill/>
            <a:ln w="22225" cap="flat" cmpd="sng" algn="ctr">
              <a:solidFill>
                <a:schemeClr val="accent1"/>
              </a:solidFill>
              <a:prstDash val="solid"/>
              <a:tailEnd type="arrow"/>
            </a:ln>
            <a:effectLst/>
          </p:spPr>
        </p:cxnSp>
        <p:cxnSp>
          <p:nvCxnSpPr>
            <p:cNvPr id="11" name="Straight Arrow Connector 10"/>
            <p:cNvCxnSpPr/>
            <p:nvPr/>
          </p:nvCxnSpPr>
          <p:spPr>
            <a:xfrm>
              <a:off x="1816568" y="2833945"/>
              <a:ext cx="1585587" cy="179606"/>
            </a:xfrm>
            <a:prstGeom prst="straightConnector1">
              <a:avLst/>
            </a:prstGeom>
            <a:noFill/>
            <a:ln w="22225" cap="flat" cmpd="sng" algn="ctr">
              <a:solidFill>
                <a:schemeClr val="accent1"/>
              </a:solidFill>
              <a:prstDash val="solid"/>
              <a:tailEnd type="arrow"/>
            </a:ln>
            <a:effectLst/>
          </p:spPr>
        </p:cxnSp>
        <p:cxnSp>
          <p:nvCxnSpPr>
            <p:cNvPr id="12" name="Straight Arrow Connector 11"/>
            <p:cNvCxnSpPr/>
            <p:nvPr/>
          </p:nvCxnSpPr>
          <p:spPr>
            <a:xfrm flipV="1">
              <a:off x="1816568" y="2634731"/>
              <a:ext cx="4456534" cy="1096"/>
            </a:xfrm>
            <a:prstGeom prst="straightConnector1">
              <a:avLst/>
            </a:prstGeom>
            <a:noFill/>
            <a:ln w="22225" cap="flat" cmpd="sng" algn="ctr">
              <a:solidFill>
                <a:schemeClr val="accent1"/>
              </a:solidFill>
              <a:prstDash val="solid"/>
              <a:tailEnd type="arrow"/>
            </a:ln>
            <a:effectLst/>
          </p:spPr>
        </p:cxnSp>
      </p:grpSp>
      <p:sp>
        <p:nvSpPr>
          <p:cNvPr id="14" name="TextBox 13"/>
          <p:cNvSpPr txBox="1"/>
          <p:nvPr/>
        </p:nvSpPr>
        <p:spPr>
          <a:xfrm>
            <a:off x="406331" y="4049486"/>
            <a:ext cx="184731" cy="369332"/>
          </a:xfrm>
          <a:prstGeom prst="rect">
            <a:avLst/>
          </a:prstGeom>
          <a:noFill/>
        </p:spPr>
        <p:txBody>
          <a:bodyPr wrap="none" rtlCol="0">
            <a:spAutoFit/>
          </a:bodyPr>
          <a:lstStyle/>
          <a:p>
            <a:endParaRPr lang="en-GB" dirty="0"/>
          </a:p>
        </p:txBody>
      </p:sp>
      <p:sp>
        <p:nvSpPr>
          <p:cNvPr id="15" name="TextBox 14"/>
          <p:cNvSpPr txBox="1"/>
          <p:nvPr/>
        </p:nvSpPr>
        <p:spPr>
          <a:xfrm>
            <a:off x="203165" y="3526755"/>
            <a:ext cx="8854367" cy="1015663"/>
          </a:xfrm>
          <a:prstGeom prst="rect">
            <a:avLst/>
          </a:prstGeom>
          <a:noFill/>
        </p:spPr>
        <p:txBody>
          <a:bodyPr wrap="square" rtlCol="0">
            <a:spAutoFit/>
          </a:bodyPr>
          <a:lstStyle/>
          <a:p>
            <a:pPr marL="285750" indent="-285750">
              <a:buFont typeface="Arial" panose="020B0604020202020204" pitchFamily="34" charset="0"/>
              <a:buChar char="•"/>
            </a:pPr>
            <a:r>
              <a:rPr lang="en-US" sz="1200" dirty="0"/>
              <a:t>Use the syringe to deposit a </a:t>
            </a:r>
            <a:r>
              <a:rPr lang="en-US" sz="1200" b="1" u="sng" dirty="0"/>
              <a:t>thin</a:t>
            </a:r>
            <a:r>
              <a:rPr lang="en-US" sz="1200" dirty="0"/>
              <a:t> line (≤ 1/2 mm width) of epoxy through the dispensing tip onto the five combs in the gluing jig, about 2mm above the flat edge of the combs.  Allow a gap of 1-2mm on either side of comb location holes and at the ends of the comb pieces.  Take care not to apply epoxy to the pins themselves, nor to the holes in the combs.  Remove excess or misplaced epoxy from the comb or jog with a lint-free wipe; if necessary, temporarily remove the affected comb from the gluing jig to clean it with an ethanol-moistened wipe. </a:t>
            </a:r>
          </a:p>
        </p:txBody>
      </p:sp>
      <p:pic>
        <p:nvPicPr>
          <p:cNvPr id="16" name="Picture 15"/>
          <p:cNvPicPr/>
          <p:nvPr/>
        </p:nvPicPr>
        <p:blipFill>
          <a:blip r:embed="rId3"/>
          <a:stretch>
            <a:fillRect/>
          </a:stretch>
        </p:blipFill>
        <p:spPr>
          <a:xfrm>
            <a:off x="2301996" y="4492665"/>
            <a:ext cx="4751772" cy="1023346"/>
          </a:xfrm>
          <a:prstGeom prst="rect">
            <a:avLst/>
          </a:prstGeom>
        </p:spPr>
      </p:pic>
      <p:sp>
        <p:nvSpPr>
          <p:cNvPr id="18" name="TextBox 17"/>
          <p:cNvSpPr txBox="1"/>
          <p:nvPr/>
        </p:nvSpPr>
        <p:spPr>
          <a:xfrm>
            <a:off x="306532" y="5894685"/>
            <a:ext cx="7097392" cy="276999"/>
          </a:xfrm>
          <a:prstGeom prst="rect">
            <a:avLst/>
          </a:prstGeom>
          <a:noFill/>
        </p:spPr>
        <p:txBody>
          <a:bodyPr wrap="none" rtlCol="0">
            <a:spAutoFit/>
          </a:bodyPr>
          <a:lstStyle/>
          <a:p>
            <a:pPr marL="285750" indent="-285750">
              <a:buFont typeface="Arial" panose="020B0604020202020204" pitchFamily="34" charset="0"/>
              <a:buChar char="•"/>
            </a:pPr>
            <a:r>
              <a:rPr lang="en-US" sz="1200" dirty="0"/>
              <a:t>Rotate the comb base prep jig and the five attached combs 90° so that the prep jig handles point upwards</a:t>
            </a:r>
            <a:r>
              <a:rPr lang="en-US" sz="1200" dirty="0" smtClean="0"/>
              <a:t>.</a:t>
            </a:r>
            <a:endParaRPr lang="en-GB" sz="1200" dirty="0"/>
          </a:p>
        </p:txBody>
      </p:sp>
      <p:sp>
        <p:nvSpPr>
          <p:cNvPr id="19" name="TextBox 18"/>
          <p:cNvSpPr txBox="1"/>
          <p:nvPr/>
        </p:nvSpPr>
        <p:spPr>
          <a:xfrm>
            <a:off x="2337337" y="5549503"/>
            <a:ext cx="4681090" cy="246221"/>
          </a:xfrm>
          <a:prstGeom prst="rect">
            <a:avLst/>
          </a:prstGeom>
          <a:noFill/>
        </p:spPr>
        <p:txBody>
          <a:bodyPr wrap="none" rtlCol="0">
            <a:spAutoFit/>
          </a:bodyPr>
          <a:lstStyle/>
          <a:p>
            <a:r>
              <a:rPr lang="en-US" sz="1000" b="1" i="1" dirty="0">
                <a:latin typeface="Times New Roman" panose="02020603050405020304" pitchFamily="18" charset="0"/>
                <a:cs typeface="Times New Roman" panose="02020603050405020304" pitchFamily="18" charset="0"/>
              </a:rPr>
              <a:t>A thin line of properly dispensed 2216 G epoxy is seen near the flat edge of the comb</a:t>
            </a:r>
            <a:r>
              <a:rPr lang="en-US" sz="1000" dirty="0" smtClean="0">
                <a:latin typeface="Times New Roman" panose="02020603050405020304" pitchFamily="18" charset="0"/>
                <a:cs typeface="Times New Roman" panose="02020603050405020304" pitchFamily="18" charset="0"/>
              </a:rPr>
              <a:t>.</a:t>
            </a:r>
            <a:endParaRPr lang="en-GB"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90234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27/3/2019</a:t>
            </a:r>
            <a:endParaRPr lang="en-GB"/>
          </a:p>
        </p:txBody>
      </p:sp>
      <p:sp>
        <p:nvSpPr>
          <p:cNvPr id="3" name="Footer Placeholder 2"/>
          <p:cNvSpPr>
            <a:spLocks noGrp="1"/>
          </p:cNvSpPr>
          <p:nvPr>
            <p:ph type="ftr" sz="quarter" idx="11"/>
          </p:nvPr>
        </p:nvSpPr>
        <p:spPr/>
        <p:txBody>
          <a:bodyPr/>
          <a:lstStyle/>
          <a:p>
            <a:r>
              <a:rPr lang="en-GB" smtClean="0"/>
              <a:t>APA 60% Design Review - Alan Grant</a:t>
            </a:r>
            <a:endParaRPr lang="en-GB"/>
          </a:p>
        </p:txBody>
      </p:sp>
      <p:sp>
        <p:nvSpPr>
          <p:cNvPr id="4" name="Slide Number Placeholder 3"/>
          <p:cNvSpPr>
            <a:spLocks noGrp="1"/>
          </p:cNvSpPr>
          <p:nvPr>
            <p:ph type="sldNum" sz="quarter" idx="12"/>
          </p:nvPr>
        </p:nvSpPr>
        <p:spPr/>
        <p:txBody>
          <a:bodyPr/>
          <a:lstStyle/>
          <a:p>
            <a:fld id="{9ADF741F-20DA-43EB-9998-E708704283B4}" type="slidenum">
              <a:rPr lang="en-GB" smtClean="0"/>
              <a:t>7</a:t>
            </a:fld>
            <a:endParaRPr lang="en-GB"/>
          </a:p>
        </p:txBody>
      </p:sp>
      <p:sp>
        <p:nvSpPr>
          <p:cNvPr id="5" name="Rectangle 4"/>
          <p:cNvSpPr/>
          <p:nvPr/>
        </p:nvSpPr>
        <p:spPr>
          <a:xfrm>
            <a:off x="83796" y="99200"/>
            <a:ext cx="6483891" cy="584775"/>
          </a:xfrm>
          <a:prstGeom prst="rect">
            <a:avLst/>
          </a:prstGeom>
        </p:spPr>
        <p:txBody>
          <a:bodyPr wrap="none">
            <a:spAutoFit/>
          </a:bodyPr>
          <a:lstStyle/>
          <a:p>
            <a:r>
              <a:rPr lang="en-US" sz="3200" b="1" dirty="0"/>
              <a:t>For comb attachment to comb bases:</a:t>
            </a:r>
            <a:endParaRPr lang="en-GB" sz="3200" b="1" dirty="0"/>
          </a:p>
        </p:txBody>
      </p:sp>
      <p:sp>
        <p:nvSpPr>
          <p:cNvPr id="6" name="TextBox 5"/>
          <p:cNvSpPr txBox="1"/>
          <p:nvPr/>
        </p:nvSpPr>
        <p:spPr>
          <a:xfrm>
            <a:off x="144816" y="499309"/>
            <a:ext cx="1163524" cy="369332"/>
          </a:xfrm>
          <a:prstGeom prst="rect">
            <a:avLst/>
          </a:prstGeom>
          <a:noFill/>
        </p:spPr>
        <p:txBody>
          <a:bodyPr wrap="none" rtlCol="0">
            <a:spAutoFit/>
          </a:bodyPr>
          <a:lstStyle/>
          <a:p>
            <a:r>
              <a:rPr lang="en-US" b="1" dirty="0" smtClean="0">
                <a:solidFill>
                  <a:schemeClr val="accent3">
                    <a:lumMod val="50000"/>
                  </a:schemeClr>
                </a:solidFill>
              </a:rPr>
              <a:t>Procedure</a:t>
            </a:r>
            <a:endParaRPr lang="en-US" b="1" dirty="0">
              <a:solidFill>
                <a:schemeClr val="accent3">
                  <a:lumMod val="50000"/>
                </a:schemeClr>
              </a:solidFill>
            </a:endParaRPr>
          </a:p>
        </p:txBody>
      </p:sp>
      <p:sp>
        <p:nvSpPr>
          <p:cNvPr id="7" name="TextBox 6"/>
          <p:cNvSpPr txBox="1"/>
          <p:nvPr/>
        </p:nvSpPr>
        <p:spPr>
          <a:xfrm>
            <a:off x="144816" y="796339"/>
            <a:ext cx="8854367" cy="1015663"/>
          </a:xfrm>
          <a:prstGeom prst="rect">
            <a:avLst/>
          </a:prstGeom>
          <a:noFill/>
        </p:spPr>
        <p:txBody>
          <a:bodyPr wrap="square" rtlCol="0">
            <a:spAutoFit/>
          </a:bodyPr>
          <a:lstStyle/>
          <a:p>
            <a:pPr marL="285750" indent="-285750">
              <a:buFont typeface="Arial" panose="020B0604020202020204" pitchFamily="34" charset="0"/>
              <a:buChar char="•"/>
            </a:pPr>
            <a:r>
              <a:rPr lang="en-US" sz="1200" dirty="0"/>
              <a:t>Use a lint-free wipe moistened with ethanol to clean all surfaces of a 2.3m piece of comb base.  Allow surfaces to air dry a few minutes.</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Place the cleaned piece of comb base into the jig, so that one end rests against the stop pin. Slide the comb base forward so that one long edge contacts the glued surface of the x combs.  Place the top bar onto the comb base, then close all the jig clamps, starting with the clamp on the end opposite the stop pin, to bring the comb base and x combs into close contact</a:t>
            </a:r>
            <a:r>
              <a:rPr lang="en-US" sz="1200" dirty="0" smtClean="0"/>
              <a:t>.</a:t>
            </a:r>
            <a:endParaRPr lang="en-US" sz="1200" dirty="0"/>
          </a:p>
        </p:txBody>
      </p:sp>
      <p:sp>
        <p:nvSpPr>
          <p:cNvPr id="14" name="TextBox 13"/>
          <p:cNvSpPr txBox="1"/>
          <p:nvPr/>
        </p:nvSpPr>
        <p:spPr>
          <a:xfrm>
            <a:off x="406331" y="4049486"/>
            <a:ext cx="184731" cy="369332"/>
          </a:xfrm>
          <a:prstGeom prst="rect">
            <a:avLst/>
          </a:prstGeom>
          <a:noFill/>
        </p:spPr>
        <p:txBody>
          <a:bodyPr wrap="none" rtlCol="0">
            <a:spAutoFit/>
          </a:bodyPr>
          <a:lstStyle/>
          <a:p>
            <a:endParaRPr lang="en-GB" dirty="0"/>
          </a:p>
        </p:txBody>
      </p:sp>
      <p:sp>
        <p:nvSpPr>
          <p:cNvPr id="15" name="TextBox 14"/>
          <p:cNvSpPr txBox="1"/>
          <p:nvPr/>
        </p:nvSpPr>
        <p:spPr>
          <a:xfrm>
            <a:off x="203165" y="4415254"/>
            <a:ext cx="8854367" cy="2677656"/>
          </a:xfrm>
          <a:prstGeom prst="rect">
            <a:avLst/>
          </a:prstGeom>
          <a:noFill/>
        </p:spPr>
        <p:txBody>
          <a:bodyPr wrap="square" rtlCol="0">
            <a:spAutoFit/>
          </a:bodyPr>
          <a:lstStyle/>
          <a:p>
            <a:pPr marL="285750" indent="-285750">
              <a:buFont typeface="Arial" panose="020B0604020202020204" pitchFamily="34" charset="0"/>
              <a:buChar char="•"/>
            </a:pPr>
            <a:r>
              <a:rPr lang="en-US" sz="1200" dirty="0"/>
              <a:t>Allow the epoxy to cure for at least 8 hours.  The stated “Time to Handling Strength” for Scotch-Weld 2216 Gray is 8-12 hours, and time to full cure is 7 days at 24°C</a:t>
            </a:r>
            <a:r>
              <a:rPr lang="en-US" sz="1200" dirty="0" smtClean="0"/>
              <a:t>.</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Loosen the clamps and remove the x comb / comb base assembly from the jig. (Evenly tighten the setscrews to break loose the comb base from the jig if necessary, then retract them into the jig.)  Inspect the epoxied assembly and put it aside for later attachment to the APA frame</a:t>
            </a:r>
            <a:r>
              <a:rPr lang="en-US" sz="1200" dirty="0" smtClean="0"/>
              <a:t>.</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Inspect the gluing jig and scrape off any epoxy remnants</a:t>
            </a:r>
            <a:r>
              <a:rPr lang="en-US" sz="1200" dirty="0" smtClean="0"/>
              <a:t>.</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Repeat steps 9.1.1 through 9.1.18 enough times to prepare eight comb bases with x combs to populate both sides of the APA.</a:t>
            </a:r>
            <a:endParaRPr lang="en-GB" sz="1200" b="1" dirty="0">
              <a:solidFill>
                <a:schemeClr val="accent3">
                  <a:lumMod val="50000"/>
                </a:schemeClr>
              </a:solidFill>
            </a:endParaRPr>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endParaRPr lang="en-US" sz="1200" dirty="0"/>
          </a:p>
        </p:txBody>
      </p:sp>
      <p:sp>
        <p:nvSpPr>
          <p:cNvPr id="19" name="TextBox 18"/>
          <p:cNvSpPr txBox="1"/>
          <p:nvPr/>
        </p:nvSpPr>
        <p:spPr>
          <a:xfrm>
            <a:off x="2231454" y="4121172"/>
            <a:ext cx="4681090" cy="246221"/>
          </a:xfrm>
          <a:prstGeom prst="rect">
            <a:avLst/>
          </a:prstGeom>
          <a:noFill/>
        </p:spPr>
        <p:txBody>
          <a:bodyPr wrap="none" rtlCol="0">
            <a:spAutoFit/>
          </a:bodyPr>
          <a:lstStyle/>
          <a:p>
            <a:r>
              <a:rPr lang="en-US" sz="1000" b="1" i="1" dirty="0">
                <a:latin typeface="Times New Roman" panose="02020603050405020304" pitchFamily="18" charset="0"/>
                <a:cs typeface="Times New Roman" panose="02020603050405020304" pitchFamily="18" charset="0"/>
              </a:rPr>
              <a:t>A thin line of properly dispensed 2216 G epoxy is seen near the flat edge of the comb</a:t>
            </a:r>
            <a:r>
              <a:rPr lang="en-US" sz="1000" dirty="0" smtClean="0">
                <a:latin typeface="Times New Roman" panose="02020603050405020304" pitchFamily="18" charset="0"/>
                <a:cs typeface="Times New Roman" panose="02020603050405020304" pitchFamily="18" charset="0"/>
              </a:rPr>
              <a:t>.</a:t>
            </a:r>
            <a:endParaRPr lang="en-GB" sz="1000" dirty="0">
              <a:latin typeface="Times New Roman" panose="02020603050405020304" pitchFamily="18" charset="0"/>
              <a:cs typeface="Times New Roman" panose="02020603050405020304" pitchFamily="18" charset="0"/>
            </a:endParaRPr>
          </a:p>
        </p:txBody>
      </p:sp>
      <p:pic>
        <p:nvPicPr>
          <p:cNvPr id="20" name="Picture 19"/>
          <p:cNvPicPr/>
          <p:nvPr/>
        </p:nvPicPr>
        <p:blipFill>
          <a:blip r:embed="rId2"/>
          <a:stretch>
            <a:fillRect/>
          </a:stretch>
        </p:blipFill>
        <p:spPr>
          <a:xfrm>
            <a:off x="1490469" y="1930584"/>
            <a:ext cx="5943600" cy="2072005"/>
          </a:xfrm>
          <a:prstGeom prst="rect">
            <a:avLst/>
          </a:prstGeom>
        </p:spPr>
      </p:pic>
    </p:spTree>
    <p:extLst>
      <p:ext uri="{BB962C8B-B14F-4D97-AF65-F5344CB8AC3E}">
        <p14:creationId xmlns:p14="http://schemas.microsoft.com/office/powerpoint/2010/main" val="7334767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27/3/2019</a:t>
            </a:r>
            <a:endParaRPr lang="en-GB" dirty="0"/>
          </a:p>
        </p:txBody>
      </p:sp>
      <p:sp>
        <p:nvSpPr>
          <p:cNvPr id="4" name="Footer Placeholder 3"/>
          <p:cNvSpPr>
            <a:spLocks noGrp="1"/>
          </p:cNvSpPr>
          <p:nvPr>
            <p:ph type="ftr" sz="quarter" idx="11"/>
          </p:nvPr>
        </p:nvSpPr>
        <p:spPr/>
        <p:txBody>
          <a:bodyPr/>
          <a:lstStyle/>
          <a:p>
            <a:r>
              <a:rPr lang="en-GB" smtClean="0"/>
              <a:t>APA 60% Design Review - Alan Grant</a:t>
            </a:r>
            <a:endParaRPr lang="en-GB" dirty="0"/>
          </a:p>
        </p:txBody>
      </p:sp>
      <p:sp>
        <p:nvSpPr>
          <p:cNvPr id="5" name="Slide Number Placeholder 4"/>
          <p:cNvSpPr>
            <a:spLocks noGrp="1"/>
          </p:cNvSpPr>
          <p:nvPr>
            <p:ph type="sldNum" sz="quarter" idx="12"/>
          </p:nvPr>
        </p:nvSpPr>
        <p:spPr/>
        <p:txBody>
          <a:bodyPr/>
          <a:lstStyle/>
          <a:p>
            <a:fld id="{9ADF741F-20DA-43EB-9998-E708704283B4}" type="slidenum">
              <a:rPr lang="en-GB" smtClean="0"/>
              <a:t>8</a:t>
            </a:fld>
            <a:endParaRPr lang="en-GB"/>
          </a:p>
        </p:txBody>
      </p:sp>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56963" y="773722"/>
            <a:ext cx="4332270" cy="5922585"/>
          </a:xfrm>
        </p:spPr>
      </p:pic>
      <p:sp>
        <p:nvSpPr>
          <p:cNvPr id="10" name="Rectangle 9"/>
          <p:cNvSpPr/>
          <p:nvPr/>
        </p:nvSpPr>
        <p:spPr>
          <a:xfrm>
            <a:off x="83796" y="99200"/>
            <a:ext cx="6483891" cy="584775"/>
          </a:xfrm>
          <a:prstGeom prst="rect">
            <a:avLst/>
          </a:prstGeom>
        </p:spPr>
        <p:txBody>
          <a:bodyPr wrap="none">
            <a:spAutoFit/>
          </a:bodyPr>
          <a:lstStyle/>
          <a:p>
            <a:r>
              <a:rPr lang="en-US" sz="3200" b="1" dirty="0"/>
              <a:t>For comb attachment to comb bases:</a:t>
            </a:r>
            <a:endParaRPr lang="en-GB" sz="3200" b="1" dirty="0"/>
          </a:p>
        </p:txBody>
      </p:sp>
    </p:spTree>
    <p:extLst>
      <p:ext uri="{BB962C8B-B14F-4D97-AF65-F5344CB8AC3E}">
        <p14:creationId xmlns:p14="http://schemas.microsoft.com/office/powerpoint/2010/main" val="32980047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10373" y="1580122"/>
            <a:ext cx="7886700" cy="2763278"/>
          </a:xfrm>
        </p:spPr>
        <p:txBody>
          <a:bodyPr>
            <a:normAutofit fontScale="62500" lnSpcReduction="20000"/>
          </a:bodyPr>
          <a:lstStyle/>
          <a:p>
            <a:pPr marL="0" indent="0">
              <a:buNone/>
            </a:pPr>
            <a:r>
              <a:rPr lang="en-US" sz="3400" b="1" dirty="0">
                <a:solidFill>
                  <a:schemeClr val="accent3">
                    <a:lumMod val="50000"/>
                  </a:schemeClr>
                </a:solidFill>
              </a:rPr>
              <a:t>Materials / Equipment / Tools </a:t>
            </a:r>
            <a:r>
              <a:rPr lang="en-US" sz="3400" b="1" dirty="0" smtClean="0">
                <a:solidFill>
                  <a:schemeClr val="accent3">
                    <a:lumMod val="50000"/>
                  </a:schemeClr>
                </a:solidFill>
              </a:rPr>
              <a:t>Needed (New to DUNE APA’s)</a:t>
            </a:r>
          </a:p>
          <a:p>
            <a:pPr lvl="1">
              <a:spcBef>
                <a:spcPts val="600"/>
              </a:spcBef>
            </a:pPr>
            <a:r>
              <a:rPr lang="en-US" sz="3400" dirty="0" smtClean="0"/>
              <a:t>Process cart</a:t>
            </a:r>
          </a:p>
          <a:p>
            <a:pPr lvl="1">
              <a:spcBef>
                <a:spcPts val="600"/>
              </a:spcBef>
            </a:pPr>
            <a:r>
              <a:rPr lang="en-US" sz="3400" dirty="0" smtClean="0"/>
              <a:t>Mesh panel Head End LH(</a:t>
            </a:r>
            <a:r>
              <a:rPr lang="en-US" sz="3400" dirty="0" err="1" smtClean="0"/>
              <a:t>p/n</a:t>
            </a:r>
            <a:r>
              <a:rPr lang="en-US" sz="3400" dirty="0" smtClean="0"/>
              <a:t> 294-10560) – 2 pieces</a:t>
            </a:r>
            <a:endParaRPr lang="en-GB" sz="3400" dirty="0"/>
          </a:p>
          <a:p>
            <a:pPr lvl="1">
              <a:spcBef>
                <a:spcPts val="600"/>
              </a:spcBef>
            </a:pPr>
            <a:r>
              <a:rPr lang="en-US" sz="3400" dirty="0"/>
              <a:t>Mesh panel </a:t>
            </a:r>
            <a:r>
              <a:rPr lang="en-US" sz="3400" dirty="0" smtClean="0"/>
              <a:t>Head End RH(</a:t>
            </a:r>
            <a:r>
              <a:rPr lang="en-US" sz="3400" dirty="0" err="1" smtClean="0"/>
              <a:t>p/n</a:t>
            </a:r>
            <a:r>
              <a:rPr lang="en-US" sz="3400" dirty="0" smtClean="0"/>
              <a:t> 294-10561) </a:t>
            </a:r>
            <a:r>
              <a:rPr lang="en-US" sz="3400" dirty="0"/>
              <a:t>– 2 pieces</a:t>
            </a:r>
            <a:endParaRPr lang="en-GB" sz="3400" dirty="0"/>
          </a:p>
          <a:p>
            <a:pPr lvl="1">
              <a:spcBef>
                <a:spcPts val="600"/>
              </a:spcBef>
            </a:pPr>
            <a:r>
              <a:rPr lang="en-US" sz="3400" dirty="0"/>
              <a:t>Mesh panel </a:t>
            </a:r>
            <a:r>
              <a:rPr lang="en-US" sz="3400" dirty="0" smtClean="0"/>
              <a:t>Foot End RH(</a:t>
            </a:r>
            <a:r>
              <a:rPr lang="en-US" sz="3400" dirty="0" err="1" smtClean="0"/>
              <a:t>p/n</a:t>
            </a:r>
            <a:r>
              <a:rPr lang="en-US" sz="3400" dirty="0" smtClean="0"/>
              <a:t> 294-10562) </a:t>
            </a:r>
            <a:r>
              <a:rPr lang="en-US" sz="3400" dirty="0"/>
              <a:t>– </a:t>
            </a:r>
            <a:r>
              <a:rPr lang="en-US" sz="3400" dirty="0" smtClean="0"/>
              <a:t>2 </a:t>
            </a:r>
            <a:r>
              <a:rPr lang="en-US" sz="3400" dirty="0"/>
              <a:t>pieces</a:t>
            </a:r>
            <a:endParaRPr lang="en-GB" sz="3400" dirty="0"/>
          </a:p>
          <a:p>
            <a:pPr lvl="1">
              <a:spcBef>
                <a:spcPts val="600"/>
              </a:spcBef>
            </a:pPr>
            <a:r>
              <a:rPr lang="en-US" sz="3400" dirty="0"/>
              <a:t>Mesh panel </a:t>
            </a:r>
            <a:r>
              <a:rPr lang="en-US" sz="3400" dirty="0" smtClean="0"/>
              <a:t>Foot End LH(</a:t>
            </a:r>
            <a:r>
              <a:rPr lang="en-US" sz="3400" dirty="0" err="1" smtClean="0"/>
              <a:t>p/n</a:t>
            </a:r>
            <a:r>
              <a:rPr lang="en-US" sz="3400" dirty="0" smtClean="0"/>
              <a:t> 294-10563) </a:t>
            </a:r>
            <a:r>
              <a:rPr lang="en-US" sz="3400" dirty="0"/>
              <a:t>– 2 pieces</a:t>
            </a:r>
            <a:endParaRPr lang="en-GB" sz="3400" dirty="0"/>
          </a:p>
          <a:p>
            <a:pPr lvl="1">
              <a:spcBef>
                <a:spcPts val="600"/>
              </a:spcBef>
            </a:pPr>
            <a:r>
              <a:rPr lang="en-US" sz="3400" dirty="0"/>
              <a:t>Mesh panel </a:t>
            </a:r>
            <a:r>
              <a:rPr lang="en-US" sz="3400" dirty="0" smtClean="0"/>
              <a:t>Centre (</a:t>
            </a:r>
            <a:r>
              <a:rPr lang="en-US" sz="3400" dirty="0" err="1" smtClean="0"/>
              <a:t>p/n</a:t>
            </a:r>
            <a:r>
              <a:rPr lang="en-US" sz="3400" dirty="0" smtClean="0"/>
              <a:t> 294-10564) </a:t>
            </a:r>
            <a:r>
              <a:rPr lang="en-US" sz="3400" dirty="0"/>
              <a:t>– </a:t>
            </a:r>
            <a:r>
              <a:rPr lang="en-US" sz="3400" dirty="0" smtClean="0"/>
              <a:t>12 pieces</a:t>
            </a:r>
          </a:p>
          <a:p>
            <a:pPr lvl="1">
              <a:spcBef>
                <a:spcPts val="600"/>
              </a:spcBef>
            </a:pPr>
            <a:r>
              <a:rPr lang="en-US" sz="3400" dirty="0"/>
              <a:t>Mesh panel </a:t>
            </a:r>
            <a:r>
              <a:rPr lang="en-US" sz="3400" dirty="0" smtClean="0"/>
              <a:t>bracket (</a:t>
            </a:r>
            <a:r>
              <a:rPr lang="en-US" sz="3400" dirty="0" err="1" smtClean="0"/>
              <a:t>p/n</a:t>
            </a:r>
            <a:r>
              <a:rPr lang="en-US" sz="3400" dirty="0" smtClean="0"/>
              <a:t> 294-10559) </a:t>
            </a:r>
            <a:r>
              <a:rPr lang="en-US" sz="3400" dirty="0"/>
              <a:t>– </a:t>
            </a:r>
            <a:r>
              <a:rPr lang="en-US" sz="3400" dirty="0" smtClean="0"/>
              <a:t>120 pieces</a:t>
            </a:r>
            <a:endParaRPr lang="en-GB" sz="3400" dirty="0"/>
          </a:p>
          <a:p>
            <a:pPr lvl="1">
              <a:spcBef>
                <a:spcPts val="600"/>
              </a:spcBef>
            </a:pPr>
            <a:r>
              <a:rPr lang="en-GB" sz="3400" dirty="0" smtClean="0"/>
              <a:t>M4 SHCS silver plated</a:t>
            </a:r>
            <a:endParaRPr lang="en-GB" sz="3400" dirty="0"/>
          </a:p>
          <a:p>
            <a:pPr lvl="1">
              <a:spcBef>
                <a:spcPts val="0"/>
              </a:spcBef>
            </a:pPr>
            <a:endParaRPr lang="en-GB" dirty="0"/>
          </a:p>
          <a:p>
            <a:pPr marL="0" indent="0">
              <a:buNone/>
            </a:pPr>
            <a:endParaRPr lang="en-US" b="1" dirty="0">
              <a:solidFill>
                <a:schemeClr val="accent3">
                  <a:lumMod val="50000"/>
                </a:schemeClr>
              </a:solidFill>
            </a:endParaRPr>
          </a:p>
          <a:p>
            <a:pPr marL="0" lvl="0" indent="0">
              <a:buNone/>
            </a:pPr>
            <a:endParaRPr lang="en-GB" sz="4200" b="1" dirty="0"/>
          </a:p>
          <a:p>
            <a:pPr marL="0" indent="0">
              <a:buNone/>
            </a:pPr>
            <a:endParaRPr lang="en-GB" dirty="0"/>
          </a:p>
        </p:txBody>
      </p:sp>
      <p:sp>
        <p:nvSpPr>
          <p:cNvPr id="3" name="Date Placeholder 2"/>
          <p:cNvSpPr>
            <a:spLocks noGrp="1"/>
          </p:cNvSpPr>
          <p:nvPr>
            <p:ph type="dt" sz="half" idx="10"/>
          </p:nvPr>
        </p:nvSpPr>
        <p:spPr/>
        <p:txBody>
          <a:bodyPr/>
          <a:lstStyle/>
          <a:p>
            <a:r>
              <a:rPr lang="en-US" smtClean="0"/>
              <a:t>27/3/2019</a:t>
            </a:r>
            <a:endParaRPr lang="en-GB" dirty="0"/>
          </a:p>
        </p:txBody>
      </p:sp>
      <p:sp>
        <p:nvSpPr>
          <p:cNvPr id="4" name="Footer Placeholder 3"/>
          <p:cNvSpPr>
            <a:spLocks noGrp="1"/>
          </p:cNvSpPr>
          <p:nvPr>
            <p:ph type="ftr" sz="quarter" idx="11"/>
          </p:nvPr>
        </p:nvSpPr>
        <p:spPr/>
        <p:txBody>
          <a:bodyPr/>
          <a:lstStyle/>
          <a:p>
            <a:r>
              <a:rPr lang="en-GB" smtClean="0"/>
              <a:t>APA 60% Design Review - Alan Grant</a:t>
            </a:r>
            <a:endParaRPr lang="en-GB" dirty="0"/>
          </a:p>
        </p:txBody>
      </p:sp>
      <p:sp>
        <p:nvSpPr>
          <p:cNvPr id="5" name="Slide Number Placeholder 4"/>
          <p:cNvSpPr>
            <a:spLocks noGrp="1"/>
          </p:cNvSpPr>
          <p:nvPr>
            <p:ph type="sldNum" sz="quarter" idx="12"/>
          </p:nvPr>
        </p:nvSpPr>
        <p:spPr/>
        <p:txBody>
          <a:bodyPr/>
          <a:lstStyle/>
          <a:p>
            <a:fld id="{9ADF741F-20DA-43EB-9998-E708704283B4}" type="slidenum">
              <a:rPr lang="en-GB" smtClean="0"/>
              <a:t>9</a:t>
            </a:fld>
            <a:endParaRPr lang="en-GB"/>
          </a:p>
        </p:txBody>
      </p:sp>
      <p:sp>
        <p:nvSpPr>
          <p:cNvPr id="6" name="Title 5"/>
          <p:cNvSpPr>
            <a:spLocks noGrp="1"/>
          </p:cNvSpPr>
          <p:nvPr>
            <p:ph type="title"/>
          </p:nvPr>
        </p:nvSpPr>
        <p:spPr/>
        <p:txBody>
          <a:bodyPr>
            <a:normAutofit/>
          </a:bodyPr>
          <a:lstStyle/>
          <a:p>
            <a:pPr algn="l"/>
            <a:r>
              <a:rPr lang="en-US" sz="3200" dirty="0">
                <a:solidFill>
                  <a:schemeClr val="tx1"/>
                </a:solidFill>
                <a:latin typeface="+mn-lt"/>
              </a:rPr>
              <a:t>For Installation of Mesh on APA Frame:</a:t>
            </a:r>
            <a:endParaRPr lang="en-GB" sz="3200" dirty="0">
              <a:latin typeface="+mn-lt"/>
            </a:endParaRPr>
          </a:p>
        </p:txBody>
      </p:sp>
    </p:spTree>
    <p:extLst>
      <p:ext uri="{BB962C8B-B14F-4D97-AF65-F5344CB8AC3E}">
        <p14:creationId xmlns:p14="http://schemas.microsoft.com/office/powerpoint/2010/main" val="13794478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19258</TotalTime>
  <Words>7125</Words>
  <Application>Microsoft Office PowerPoint</Application>
  <PresentationFormat>On-screen Show (4:3)</PresentationFormat>
  <Paragraphs>578</Paragraphs>
  <Slides>44</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44</vt:i4>
      </vt:variant>
    </vt:vector>
  </HeadingPairs>
  <TitlesOfParts>
    <vt:vector size="54" baseType="lpstr">
      <vt:lpstr>Arial</vt:lpstr>
      <vt:lpstr>Calibri</vt:lpstr>
      <vt:lpstr>Calibri Light</vt:lpstr>
      <vt:lpstr>Geneva</vt:lpstr>
      <vt:lpstr>Helvetica</vt:lpstr>
      <vt:lpstr>Lucida Grande</vt:lpstr>
      <vt:lpstr>Times New Roman</vt:lpstr>
      <vt:lpstr>Wingdings</vt:lpstr>
      <vt:lpstr>Office Theme</vt:lpstr>
      <vt:lpstr>LBNF Content-Footer Theme</vt:lpstr>
      <vt:lpstr>PowerPoint Presentation</vt:lpstr>
      <vt:lpstr>Overview </vt:lpstr>
      <vt:lpstr>Step 1 - Preparation for winding </vt:lpstr>
      <vt:lpstr>PowerPoint Presentation</vt:lpstr>
      <vt:lpstr>PowerPoint Presentation</vt:lpstr>
      <vt:lpstr>PowerPoint Presentation</vt:lpstr>
      <vt:lpstr>PowerPoint Presentation</vt:lpstr>
      <vt:lpstr>PowerPoint Presentation</vt:lpstr>
      <vt:lpstr>For Installation of Mesh on APA Frame:</vt:lpstr>
      <vt:lpstr>For Installation of Mesh on APA Frame:</vt:lpstr>
      <vt:lpstr>PowerPoint Presentation</vt:lpstr>
      <vt:lpstr>Mesh Installation - Superceded Procedure</vt:lpstr>
      <vt:lpstr>Mesh Installation - Superceded Procedure</vt:lpstr>
      <vt:lpstr>For Installation of Comb bases: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 2 – Installation of first (X) wire plane </vt:lpstr>
      <vt:lpstr>Step 2 – Installation of first (X) wire plane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Attachment of the V wire combs</vt:lpstr>
      <vt:lpstr>Other Procedures</vt:lpstr>
      <vt:lpstr>PowerPoint Presentation</vt:lpstr>
      <vt:lpstr>Procurement</vt:lpstr>
      <vt:lpstr>PowerPoint Presentation</vt:lpstr>
      <vt:lpstr>PowerPoint Presentation</vt:lpstr>
      <vt:lpstr>PowerPoint Presentation</vt:lpstr>
      <vt:lpstr>Safety</vt:lpstr>
      <vt:lpstr>PowerPoint Presentation</vt:lpstr>
      <vt:lpstr>PowerPoint Presentation</vt:lpstr>
      <vt:lpstr>PowerPoint Presentation</vt:lpstr>
      <vt:lpstr>PowerPoint Presentation</vt:lpstr>
    </vt:vector>
  </TitlesOfParts>
  <Company>Science and Technology Facilities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Grant, Alan (STFC,DL,TECH)</dc:creator>
  <cp:lastModifiedBy>Grant, Alan (STFC,DL,TECH)</cp:lastModifiedBy>
  <cp:revision>181</cp:revision>
  <dcterms:created xsi:type="dcterms:W3CDTF">2018-10-03T13:02:22Z</dcterms:created>
  <dcterms:modified xsi:type="dcterms:W3CDTF">2019-03-25T15:00:24Z</dcterms:modified>
</cp:coreProperties>
</file>