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53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  <p:sldMasterId id="2147483681" r:id="rId2"/>
    <p:sldMasterId id="2147483699" r:id="rId3"/>
  </p:sldMasterIdLst>
  <p:notesMasterIdLst>
    <p:notesMasterId r:id="rId67"/>
  </p:notesMasterIdLst>
  <p:handoutMasterIdLst>
    <p:handoutMasterId r:id="rId68"/>
  </p:handoutMasterIdLst>
  <p:sldIdLst>
    <p:sldId id="841" r:id="rId4"/>
    <p:sldId id="888" r:id="rId5"/>
    <p:sldId id="287" r:id="rId6"/>
    <p:sldId id="298" r:id="rId7"/>
    <p:sldId id="340" r:id="rId8"/>
    <p:sldId id="284" r:id="rId9"/>
    <p:sldId id="900" r:id="rId10"/>
    <p:sldId id="899" r:id="rId11"/>
    <p:sldId id="876" r:id="rId12"/>
    <p:sldId id="877" r:id="rId13"/>
    <p:sldId id="889" r:id="rId14"/>
    <p:sldId id="890" r:id="rId15"/>
    <p:sldId id="891" r:id="rId16"/>
    <p:sldId id="893" r:id="rId17"/>
    <p:sldId id="908" r:id="rId18"/>
    <p:sldId id="896" r:id="rId19"/>
    <p:sldId id="897" r:id="rId20"/>
    <p:sldId id="895" r:id="rId21"/>
    <p:sldId id="904" r:id="rId22"/>
    <p:sldId id="903" r:id="rId23"/>
    <p:sldId id="363" r:id="rId24"/>
    <p:sldId id="905" r:id="rId25"/>
    <p:sldId id="894" r:id="rId26"/>
    <p:sldId id="898" r:id="rId27"/>
    <p:sldId id="887" r:id="rId28"/>
    <p:sldId id="297" r:id="rId29"/>
    <p:sldId id="810" r:id="rId30"/>
    <p:sldId id="773" r:id="rId31"/>
    <p:sldId id="869" r:id="rId32"/>
    <p:sldId id="870" r:id="rId33"/>
    <p:sldId id="867" r:id="rId34"/>
    <p:sldId id="822" r:id="rId35"/>
    <p:sldId id="815" r:id="rId36"/>
    <p:sldId id="831" r:id="rId37"/>
    <p:sldId id="901" r:id="rId38"/>
    <p:sldId id="258" r:id="rId39"/>
    <p:sldId id="256" r:id="rId40"/>
    <p:sldId id="844" r:id="rId41"/>
    <p:sldId id="819" r:id="rId42"/>
    <p:sldId id="820" r:id="rId43"/>
    <p:sldId id="355" r:id="rId44"/>
    <p:sldId id="907" r:id="rId45"/>
    <p:sldId id="860" r:id="rId46"/>
    <p:sldId id="918" r:id="rId47"/>
    <p:sldId id="902" r:id="rId48"/>
    <p:sldId id="388" r:id="rId49"/>
    <p:sldId id="349" r:id="rId50"/>
    <p:sldId id="909" r:id="rId51"/>
    <p:sldId id="350" r:id="rId52"/>
    <p:sldId id="351" r:id="rId53"/>
    <p:sldId id="310" r:id="rId54"/>
    <p:sldId id="318" r:id="rId55"/>
    <p:sldId id="352" r:id="rId56"/>
    <p:sldId id="886" r:id="rId57"/>
    <p:sldId id="861" r:id="rId58"/>
    <p:sldId id="864" r:id="rId59"/>
    <p:sldId id="916" r:id="rId60"/>
    <p:sldId id="917" r:id="rId61"/>
    <p:sldId id="914" r:id="rId62"/>
    <p:sldId id="910" r:id="rId63"/>
    <p:sldId id="913" r:id="rId64"/>
    <p:sldId id="911" r:id="rId65"/>
    <p:sldId id="906" r:id="rId66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336699"/>
    <a:srgbClr val="0000FF"/>
    <a:srgbClr val="0099CC"/>
    <a:srgbClr val="00FFFF"/>
    <a:srgbClr val="3366FF"/>
    <a:srgbClr val="A80000"/>
    <a:srgbClr val="CC0000"/>
    <a:srgbClr val="CC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4" autoAdjust="0"/>
    <p:restoredTop sz="94415" autoAdjust="0"/>
  </p:normalViewPr>
  <p:slideViewPr>
    <p:cSldViewPr>
      <p:cViewPr varScale="1">
        <p:scale>
          <a:sx n="87" d="100"/>
          <a:sy n="87" d="100"/>
        </p:scale>
        <p:origin x="72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BAA5-61FC-5F4E-8E26-70DE0C7DB05A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616A-1472-6045-8A2C-00C798B2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387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58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0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4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10/17/2018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J. Morgan - Muon Department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9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72" y="4836818"/>
            <a:ext cx="1097561" cy="9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9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0B58FB8-77F8-4DF1-9163-175FCAED2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7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49457BD-B036-4A4E-A9E9-E15403461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0ACB2-5E58-40D2-A329-BD11A7C55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72" y="4836818"/>
            <a:ext cx="1097561" cy="9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0B58FB8-77F8-4DF1-9163-175FCAED2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49457BD-B036-4A4E-A9E9-E15403461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31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0ACB2-5E58-40D2-A329-BD11A7C55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346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10/17/2018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261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071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823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10/17/2018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59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83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3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0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68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5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1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2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3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1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43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7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39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5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0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3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74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8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2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9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7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2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6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4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7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831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94" r:id="rId13"/>
    <p:sldLayoutId id="2147483696" r:id="rId14"/>
    <p:sldLayoutId id="2147483697" r:id="rId15"/>
    <p:sldLayoutId id="2147483698" r:id="rId16"/>
    <p:sldLayoutId id="2147483712" r:id="rId17"/>
    <p:sldLayoutId id="2147483714" r:id="rId18"/>
    <p:sldLayoutId id="2147483715" r:id="rId19"/>
    <p:sldLayoutId id="2147483716" r:id="rId20"/>
    <p:sldLayoutId id="2147483718" r:id="rId21"/>
    <p:sldLayoutId id="2147483720" r:id="rId22"/>
    <p:sldLayoutId id="2147483721" r:id="rId23"/>
    <p:sldLayoutId id="2147483722" r:id="rId24"/>
    <p:sldLayoutId id="2147483723" r:id="rId2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8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4998"/>
          <a:stretch/>
        </p:blipFill>
        <p:spPr bwMode="auto">
          <a:xfrm>
            <a:off x="0" y="152400"/>
            <a:ext cx="9144000" cy="64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676400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00"/>
                </a:solidFill>
                <a:latin typeface="Calibri"/>
                <a:ea typeface="+mn-ea"/>
                <a:cs typeface="Arial" panose="020B0604020202020204" pitchFamily="34" charset="0"/>
              </a:rPr>
              <a:t>Muon Campus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00"/>
                </a:solidFill>
                <a:latin typeface="Calibri"/>
                <a:ea typeface="+mn-ea"/>
                <a:cs typeface="Arial" panose="020B0604020202020204" pitchFamily="34" charset="0"/>
              </a:rPr>
              <a:t>Beamline Overview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808080">
                    <a:lumMod val="2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October 17, 2018</a:t>
            </a:r>
            <a:endParaRPr lang="en-US" sz="3200" dirty="0">
              <a:solidFill>
                <a:srgbClr val="808080">
                  <a:lumMod val="2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/>
                <a:ea typeface="+mn-ea"/>
                <a:cs typeface="Arial" panose="020B0604020202020204" pitchFamily="34" charset="0"/>
              </a:rPr>
              <a:t>Jim Morgan</a:t>
            </a:r>
          </a:p>
        </p:txBody>
      </p:sp>
    </p:spTree>
    <p:extLst>
      <p:ext uri="{BB962C8B-B14F-4D97-AF65-F5344CB8AC3E}">
        <p14:creationId xmlns:p14="http://schemas.microsoft.com/office/powerpoint/2010/main" val="9327744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38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Needed to reuse Kickers to meet schedule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996157"/>
            <a:ext cx="8839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Four new kicker systems required for g-2 operation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RR Extraction Kicker (RR AIP)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Injection Kicker (DR AIP)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Extraction Kicker (g-2)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Abort Kicker (DR AIP)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RR kicker done first, all others on the same time scale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Extraction Kicker very close to the Critical Path for the  g-2 experiment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All kicker systems need to be completed before muon-only beam can be delivered to Storage 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3637" r="-1" b="20454"/>
          <a:stretch/>
        </p:blipFill>
        <p:spPr>
          <a:xfrm>
            <a:off x="775765" y="4529908"/>
            <a:ext cx="3744253" cy="202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/>
          <a:stretch/>
        </p:blipFill>
        <p:spPr>
          <a:xfrm>
            <a:off x="6799359" y="988019"/>
            <a:ext cx="2344641" cy="2051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4"/>
          <a:stretch/>
        </p:blipFill>
        <p:spPr>
          <a:xfrm>
            <a:off x="5791200" y="4291192"/>
            <a:ext cx="2587600" cy="226200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3786D3B-9AF4-4315-AAD9-0092F2C5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41A8F63-9F74-4C27-9A8E-C3A8125C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FC7EA0-FDA3-43C9-9603-082BF781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1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g-2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741B8-5AE5-4F21-BE4E-93D1874B4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305800" cy="5676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138D5-1CF7-46E1-BD83-AB071BB58AED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27F7A5-364C-4C82-A4B2-FC1CBEC5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C843BED-926E-43B6-AD63-99BDCA32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4373E2-2054-4136-A29A-AC893227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5609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Chris Polly already had a vision of a Muon Campus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5C4A0-7764-4673-AAE2-BB0DD3F79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9"/>
          <a:stretch/>
        </p:blipFill>
        <p:spPr>
          <a:xfrm>
            <a:off x="718197" y="2680778"/>
            <a:ext cx="6218825" cy="3858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EACE33-739A-400B-822A-9DB584C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838200"/>
            <a:ext cx="3657600" cy="2917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50362-993A-4E93-958C-D3513BAC6C40}"/>
              </a:ext>
            </a:extLst>
          </p:cNvPr>
          <p:cNvSpPr txBox="1"/>
          <p:nvPr/>
        </p:nvSpPr>
        <p:spPr>
          <a:xfrm>
            <a:off x="152400" y="118771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6699"/>
                </a:solidFill>
              </a:rPr>
              <a:t>Note that there was no proton removal strategy and g-2 building location was highly constrained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E01CD-E71B-42D2-BE5F-389ED3CE96EE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7801B-0261-41CA-A849-5A224A43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E2E19F-3338-4BD8-BA80-64DBC76B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22EB11-4BC5-44A0-9A2F-EC7CD1B4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5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1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However, the schedule was optimistic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1174D-65E6-43E6-A28F-B669E42D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74"/>
            <a:ext cx="9144000" cy="5014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0E9FF-5625-4B1F-9FAA-D237F848FA70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7A20DD-60D7-442F-9A26-D4AC2D3EE332}"/>
              </a:ext>
            </a:extLst>
          </p:cNvPr>
          <p:cNvCxnSpPr/>
          <p:nvPr/>
        </p:nvCxnSpPr>
        <p:spPr>
          <a:xfrm>
            <a:off x="6934200" y="1923869"/>
            <a:ext cx="0" cy="381000"/>
          </a:xfrm>
          <a:prstGeom prst="straightConnector1">
            <a:avLst/>
          </a:prstGeom>
          <a:ln>
            <a:solidFill>
              <a:srgbClr val="3366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51550C-50EE-4F2F-AAB6-ABF3095505C3}"/>
              </a:ext>
            </a:extLst>
          </p:cNvPr>
          <p:cNvSpPr txBox="1"/>
          <p:nvPr/>
        </p:nvSpPr>
        <p:spPr>
          <a:xfrm>
            <a:off x="5486400" y="1344720"/>
            <a:ext cx="335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6699"/>
                </a:solidFill>
              </a:rPr>
              <a:t>Actually began commissioning g-2 in Spring 2017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C513ABE-9E06-4CCE-B436-4CA4B3F5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F39BC59-AA1C-4D38-A015-D55138A7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9F9765-C638-45FB-BF4D-E2D64234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5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686800" cy="539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g-2 receives CD-0 (Mission Need) in fall 2012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receives CD-1 approval in July 2012 (CD-0 was November 2009)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Most of the major design features of the Delivery Ring and beamlines are in place by the end of 2012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New beamline tunnel construction schedule requires early decisions on M4/M5 Line geometry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Spring 2013 MC-1 construction begins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Tunnel construction starts in Fall 2014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Building construction begins in Fall 2015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14FF-E672-49AF-B5CC-69984A69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557B9-06BB-4997-8975-B0CC9011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01CE5-EE0A-455C-BCF1-5E8A7E53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Lots of AIPs to interface with g-2 and Mu2e projects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14FF-E672-49AF-B5CC-69984A69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557B9-06BB-4997-8975-B0CC9011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01CE5-EE0A-455C-BCF1-5E8A7E53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0F754-0D71-4CC3-AA7C-DB819EB3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78" y="904081"/>
            <a:ext cx="6429022" cy="54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DCAF5-A719-4145-849A-3AA72881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" y="3613727"/>
            <a:ext cx="4609367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020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8E28-04A5-4030-A9F2-408A20CD1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899700"/>
            <a:ext cx="4876800" cy="34373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82198C-713E-41EA-8E63-AE2E8E38DD9F}"/>
              </a:ext>
            </a:extLst>
          </p:cNvPr>
          <p:cNvSpPr txBox="1">
            <a:spLocks/>
          </p:cNvSpPr>
          <p:nvPr/>
        </p:nvSpPr>
        <p:spPr>
          <a:xfrm>
            <a:off x="249333" y="1316391"/>
            <a:ext cx="3560667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 Mu2e CD-1 Review, M4 design is still underway</a:t>
            </a:r>
          </a:p>
          <a:p>
            <a:r>
              <a:rPr lang="en-US" sz="21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Beamline to g-2 is now part of planning process</a:t>
            </a:r>
          </a:p>
          <a:p>
            <a:pPr lvl="1"/>
            <a:r>
              <a:rPr lang="en-US" sz="17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Initial design was horizontal split in middle of Left Bend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145BC-69CA-4FF4-9509-0C6CA27CB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874" y="4308870"/>
            <a:ext cx="3417452" cy="2319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C385A-DBBB-48FF-AFC0-0EED6D185361}"/>
              </a:ext>
            </a:extLst>
          </p:cNvPr>
          <p:cNvSpPr txBox="1"/>
          <p:nvPr/>
        </p:nvSpPr>
        <p:spPr>
          <a:xfrm>
            <a:off x="237067" y="6154433"/>
            <a:ext cx="26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Carol Johnstone presentation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3F930C-0584-4F80-8096-51F2732C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56B615-B382-4C9C-B719-FF21702D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B4AB12-974F-4BC7-9AA9-5BE15B84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85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2013 g-2 IDR, vertical split from M4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B49B2-67E7-40EE-945C-0452E662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8" y="890415"/>
            <a:ext cx="8384822" cy="5434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24CB23-7779-4B70-9750-AB4A36B2973E}"/>
              </a:ext>
            </a:extLst>
          </p:cNvPr>
          <p:cNvSpPr/>
          <p:nvPr/>
        </p:nvSpPr>
        <p:spPr>
          <a:xfrm>
            <a:off x="8305800" y="6126163"/>
            <a:ext cx="457200" cy="198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39B22-2364-4595-B0D7-14AF42EEAE30}"/>
              </a:ext>
            </a:extLst>
          </p:cNvPr>
          <p:cNvSpPr/>
          <p:nvPr/>
        </p:nvSpPr>
        <p:spPr>
          <a:xfrm>
            <a:off x="8153400" y="976489"/>
            <a:ext cx="685800" cy="198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E5FEE-3C5A-45C4-B2DD-8D000DDB17F4}"/>
              </a:ext>
            </a:extLst>
          </p:cNvPr>
          <p:cNvSpPr txBox="1"/>
          <p:nvPr/>
        </p:nvSpPr>
        <p:spPr>
          <a:xfrm>
            <a:off x="-76200" y="6225381"/>
            <a:ext cx="26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Carol Johnstone presentation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BBE1DC-9228-4ACF-92B2-362088F9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16DADE-989D-4463-A7CE-81E1CC1B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E1BEEA-32D0-4C68-AA29-2F3C2B7F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8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73D71-226B-44D5-BD26-91E77BF5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517"/>
            <a:ext cx="9144000" cy="558647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F4B5451-54C4-4466-BB23-058614AC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22796A-8EE3-4E12-AECA-670E13F1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DE919E-2942-4AE3-824A-867CE9C4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8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613493-60B6-4BDF-94E2-4EA3F23E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48" y="743126"/>
            <a:ext cx="7980741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BA03A-F011-4828-8C7A-FFE70F40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" y="2286000"/>
            <a:ext cx="1905000" cy="14287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458495-E2F8-4101-A5B2-144FF2EEB2D8}"/>
              </a:ext>
            </a:extLst>
          </p:cNvPr>
          <p:cNvCxnSpPr>
            <a:cxnSpLocks/>
          </p:cNvCxnSpPr>
          <p:nvPr/>
        </p:nvCxnSpPr>
        <p:spPr>
          <a:xfrm flipV="1">
            <a:off x="2209800" y="2209800"/>
            <a:ext cx="1467556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37062B6-9E85-483A-8D4D-973A495DF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74" y="4191000"/>
            <a:ext cx="2499782" cy="187483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0E9FCC1-6C29-4069-82A3-F6661DEB0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r="12590"/>
          <a:stretch/>
        </p:blipFill>
        <p:spPr bwMode="auto">
          <a:xfrm>
            <a:off x="6828961" y="1311980"/>
            <a:ext cx="2315039" cy="179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1FBBD3-512A-44AF-8643-4F600E626D8E}"/>
              </a:ext>
            </a:extLst>
          </p:cNvPr>
          <p:cNvCxnSpPr>
            <a:cxnSpLocks/>
          </p:cNvCxnSpPr>
          <p:nvPr/>
        </p:nvCxnSpPr>
        <p:spPr>
          <a:xfrm flipH="1" flipV="1">
            <a:off x="5054423" y="2476500"/>
            <a:ext cx="1295050" cy="171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D0BE445-6A36-4D20-BC32-971D8E28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261" y="3650693"/>
            <a:ext cx="213867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032BCE-BF86-44A2-A827-C8A7975FB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769" y="5067300"/>
            <a:ext cx="2861664" cy="104757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5687266-87C4-410D-ABD5-1A80EDDE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7881996-6F59-444B-B577-23D354ED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CF4FF-583E-4AA6-A3D1-F4E307C2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6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61131-5E3A-4F0A-B09E-7AA1B8F9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3907499"/>
            <a:ext cx="5753100" cy="270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41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Back in 2011…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686800" cy="539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Collider Run II ended in September, 2011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was working towards their CD-1 Review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Bunch formation in Accumulator, partial turn in Recycler, estimated costs are growing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g-2 experiment had been discussed since at least 2008 and was now preparing for CD-0 Review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Experimental building near AP-0 after single turn through Debuncher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D7D326-AFBC-4474-904C-02E86002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CFA75-BAD1-4B7C-8AB9-02E3ED2F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21577-1460-4378-855A-62943DBF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7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B5C3E-5FB2-4E53-A7F0-360E735D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97" y="914400"/>
            <a:ext cx="7963606" cy="57403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5CC7-3271-493F-ACA2-F4467CDA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1BDD6-034B-4501-A304-9FDB7B52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A5F77-DE53-4C3B-8BCC-29A429F7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05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577850" y="914400"/>
            <a:ext cx="7967807" cy="4191000"/>
            <a:chOff x="577850" y="914400"/>
            <a:chExt cx="7967807" cy="4191000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898648" y="3200400"/>
              <a:ext cx="0" cy="9144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t="4327" b="25160"/>
            <a:stretch/>
          </p:blipFill>
          <p:spPr>
            <a:xfrm>
              <a:off x="577850" y="914400"/>
              <a:ext cx="7936057" cy="4191000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2590800" y="3629025"/>
              <a:ext cx="5638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1981200" y="3968496"/>
              <a:ext cx="6564457" cy="342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3384578" y="3584258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2514647" y="3584258"/>
              <a:ext cx="465906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4421207" y="3592183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5425467" y="3592183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Rectangle 101"/>
            <p:cNvSpPr/>
            <p:nvPr/>
          </p:nvSpPr>
          <p:spPr>
            <a:xfrm>
              <a:off x="7846998" y="3871817"/>
              <a:ext cx="304800" cy="2002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792133" y="3896564"/>
              <a:ext cx="54864" cy="15171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151797" y="3896068"/>
              <a:ext cx="54864" cy="15171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20816841">
              <a:off x="7393744" y="3073996"/>
              <a:ext cx="388366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20816841">
              <a:off x="7654417" y="4206078"/>
              <a:ext cx="388366" cy="202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068933" y="3862835"/>
              <a:ext cx="219456" cy="21945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23214" y="3887880"/>
              <a:ext cx="45719" cy="16459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288389" y="3887880"/>
              <a:ext cx="45719" cy="16459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69793" y="3888019"/>
              <a:ext cx="310896" cy="4693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069793" y="4002010"/>
              <a:ext cx="310896" cy="4693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114640" y="3849624"/>
              <a:ext cx="219456" cy="23774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500249" y="433177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Q025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444724" y="4339196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Q024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480371" y="4331773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Q023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484631" y="4331772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Q022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742769" y="3425082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959298" y="4082291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HT024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006064" y="4096118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VT023</a:t>
              </a: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133" y="3707712"/>
              <a:ext cx="427378" cy="522350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7863840" y="3798665"/>
              <a:ext cx="109728" cy="4572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19288" y="4096512"/>
              <a:ext cx="109728" cy="4572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960029" y="3871817"/>
              <a:ext cx="609600" cy="192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874401" y="4045780"/>
              <a:ext cx="780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Cerenkov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397305" y="3889390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292216" y="3889390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81200" y="4096118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PWC025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&amp; IC025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26133" y="3896744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095028" y="4055487"/>
              <a:ext cx="5373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PWC021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478"/>
            <a:ext cx="8229600" cy="685800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1F497D"/>
                </a:solidFill>
                <a:latin typeface="Calibri" panose="020F0502020204030204" pitchFamily="34" charset="0"/>
              </a:rPr>
              <a:t>M4/M5 Line - Magnets in MC-1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07982"/>
            <a:ext cx="8229600" cy="1136163"/>
          </a:xfrm>
        </p:spPr>
        <p:txBody>
          <a:bodyPr>
            <a:normAutofit/>
          </a:bodyPr>
          <a:lstStyle/>
          <a:p>
            <a:r>
              <a:rPr lang="en-US" sz="2000" dirty="0"/>
              <a:t>Installed 4 quads in MC-1 and working towards powering them for ring shimming</a:t>
            </a:r>
          </a:p>
          <a:p>
            <a:pPr lvl="1"/>
            <a:r>
              <a:rPr lang="en-US" sz="1600" dirty="0"/>
              <a:t>Won’t precisely align or install vacuum components until rest of M5 line installed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089" y="4475627"/>
            <a:ext cx="137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room for t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detector,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etc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77757" y="2949093"/>
            <a:ext cx="137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tunnel BO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Feb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3556" b="15078"/>
          <a:stretch/>
        </p:blipFill>
        <p:spPr>
          <a:xfrm>
            <a:off x="5198724" y="832206"/>
            <a:ext cx="3954955" cy="182024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1549667" y="4044838"/>
            <a:ext cx="500514" cy="430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20804552">
            <a:off x="8029614" y="4252432"/>
            <a:ext cx="513200" cy="39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8352224" y="4422040"/>
            <a:ext cx="201168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8366926" y="4591186"/>
            <a:ext cx="192024" cy="0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20760000">
            <a:off x="8057534" y="4627812"/>
            <a:ext cx="320040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20760000">
            <a:off x="8020208" y="4460394"/>
            <a:ext cx="347472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1E946385-811E-43B9-B771-99D60431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Footer Placeholder 5">
            <a:extLst>
              <a:ext uri="{FF2B5EF4-FFF2-40B4-BE49-F238E27FC236}">
                <a16:creationId xmlns:a16="http://schemas.microsoft.com/office/drawing/2014/main" id="{4ADEC4F1-ECB2-4C9D-8B94-63A08FBB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5" name="Slide Number Placeholder 6">
            <a:extLst>
              <a:ext uri="{FF2B5EF4-FFF2-40B4-BE49-F238E27FC236}">
                <a16:creationId xmlns:a16="http://schemas.microsoft.com/office/drawing/2014/main" id="{A14E19DB-CB48-4C9F-8181-3C03923D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77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1BC59-AB22-4FBB-9372-6DC85058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00793"/>
            <a:ext cx="8763000" cy="5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December 2013 – New tunnel design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285A36-6BAF-4832-9AF2-601FC99E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036A2A-FAA3-4725-BF60-A4CBAAF4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C4F31A-F0DC-4D8D-9A2B-20660EE1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1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812"/>
            <a:ext cx="8229600" cy="687678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5" y="1365308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DB70E-1124-4F45-9BD1-7DC13771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8" y="772640"/>
            <a:ext cx="3830232" cy="2845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12CBAF-97CB-4AFF-A324-BFA6048F5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23" y="761730"/>
            <a:ext cx="4844221" cy="2856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B78AE-6ECA-4157-9132-D828AC0A4754}"/>
              </a:ext>
            </a:extLst>
          </p:cNvPr>
          <p:cNvSpPr txBox="1"/>
          <p:nvPr/>
        </p:nvSpPr>
        <p:spPr>
          <a:xfrm>
            <a:off x="4148345" y="3240425"/>
            <a:ext cx="410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2013, MC-1 Groundbreaking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44321-BFF5-456F-A1D3-CEAB31586821}"/>
              </a:ext>
            </a:extLst>
          </p:cNvPr>
          <p:cNvSpPr txBox="1"/>
          <p:nvPr/>
        </p:nvSpPr>
        <p:spPr>
          <a:xfrm>
            <a:off x="192391" y="3245572"/>
            <a:ext cx="345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g-2 Collaborators making “ring”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F2C74-F14D-4B57-96C6-03AFB4D22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7"/>
          <a:stretch/>
        </p:blipFill>
        <p:spPr>
          <a:xfrm>
            <a:off x="148469" y="3804282"/>
            <a:ext cx="3786187" cy="2631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FC22B-1E70-417C-B937-326B740D8C29}"/>
              </a:ext>
            </a:extLst>
          </p:cNvPr>
          <p:cNvSpPr txBox="1"/>
          <p:nvPr/>
        </p:nvSpPr>
        <p:spPr>
          <a:xfrm>
            <a:off x="121357" y="6066691"/>
            <a:ext cx="384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Winter 2014-15, tunnel construction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1107C-5764-46C5-AD97-FBD9F058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685957"/>
            <a:ext cx="4683475" cy="2750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AD6747-7F24-4D00-BB84-B66934515697}"/>
              </a:ext>
            </a:extLst>
          </p:cNvPr>
          <p:cNvSpPr txBox="1"/>
          <p:nvPr/>
        </p:nvSpPr>
        <p:spPr>
          <a:xfrm>
            <a:off x="4267200" y="6066691"/>
            <a:ext cx="384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2015, Mu2e construction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27E30C2-E788-4AD0-8793-F9A29734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A13F941-44B6-42C9-BE4F-40187198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95F9F01-31E9-448A-A0C5-88041382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06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C5B68-4FD2-4279-9A19-67DFAB97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" y="1447800"/>
            <a:ext cx="9118670" cy="4572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ACD6498-DDFD-4961-B848-1A2D5FEE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51504D-092C-41CB-859A-D3823B88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8D9DEE-BA4D-4FCE-9147-FD470093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3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2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Repurposing Pbar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87933"/>
            <a:ext cx="3429000" cy="55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3" y="967151"/>
            <a:ext cx="3200401" cy="56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2373" y="5728751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Antiproton</a:t>
            </a:r>
          </a:p>
          <a:p>
            <a:r>
              <a:rPr lang="en-US" dirty="0"/>
              <a:t>production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5233" y="5728751"/>
            <a:ext cx="181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Campus</a:t>
            </a:r>
          </a:p>
          <a:p>
            <a:r>
              <a:rPr lang="en-US" dirty="0"/>
              <a:t>(g-2 operation)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373" y="4943578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Target 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1853" y="4950021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Target Station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51E15-0B38-4E83-853D-BECC7705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F4B9A-31AF-4ADD-AD28-ADB4195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AF9098-7AC2-46C6-8245-ECA0D186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48" y="1521882"/>
            <a:ext cx="28765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Dual modes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r="6895"/>
          <a:stretch/>
        </p:blipFill>
        <p:spPr>
          <a:xfrm>
            <a:off x="6365998" y="1600200"/>
            <a:ext cx="2729199" cy="51665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66573"/>
            <a:ext cx="3810000" cy="4031873"/>
          </a:xfrm>
          <a:prstGeom prst="rect">
            <a:avLst/>
          </a:prstGeom>
          <a:noFill/>
        </p:spPr>
        <p:txBody>
          <a:bodyPr wrap="square" rIns="91440" rtlCol="0">
            <a:spAutoFit/>
          </a:bodyPr>
          <a:lstStyle/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3.1 GeV/c Pion decay channel, beta functions need to be as small as possible to maximize muon capture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40 pi-mm-mr transverse acceptance, +/- 2% </a:t>
            </a:r>
            <a:r>
              <a:rPr lang="en-US" sz="1600" dirty="0" err="1">
                <a:solidFill>
                  <a:srgbClr val="006600"/>
                </a:solidFill>
                <a:ea typeface="ＭＳ Ｐゴシック" charset="0"/>
              </a:rPr>
              <a:t>dp</a:t>
            </a: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/p momentum acceptance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Beam does a few turns in Delivery Ring to separate and eliminate protons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Single turn extraction into M4 and M5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8.89 GeV/c proton beam bypasses Target Station and is transported in M3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Beam intensity is much higher that Pbar was or g-2 will be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Protons are resonantly extracted from the Delivery Ring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Extracted beam is transported down M4 to the Mu2e Target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189510"/>
            <a:ext cx="365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srgbClr val="254FAD"/>
                </a:solidFill>
                <a:ea typeface="ＭＳ Ｐゴシック" charset="0"/>
              </a:rPr>
              <a:t>g-2 versus Mu2e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0889" y="5528574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6600"/>
                </a:solidFill>
                <a:ea typeface="ＭＳ Ｐゴシック" charset="0"/>
              </a:rPr>
              <a:t>g-2 operation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6600" y="55291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ea typeface="ＭＳ Ｐゴシック" charset="0"/>
              </a:rPr>
              <a:t>Mu2e operation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D7E5B-716B-4B8D-A2E8-72109556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E3331-D773-4A87-B05F-C422B759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823DB-E781-4B0D-B1CB-0C5AE2AC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91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Beamline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5123270" cy="583084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18589" y="5816551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The Muon Campus beamlines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7292" y="4033463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Target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Station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350677" y="4643063"/>
            <a:ext cx="381000" cy="381000"/>
          </a:xfrm>
          <a:prstGeom prst="line">
            <a:avLst/>
          </a:prstGeom>
          <a:ln>
            <a:solidFill>
              <a:srgbClr val="A8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396998">
            <a:off x="4094653" y="4430049"/>
            <a:ext cx="154469" cy="5204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28093-3223-47BD-84FC-464557B8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D4E41-BD1F-4E86-A962-DFCBD5CC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D76554-A733-4073-B25D-B26CDB23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0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RR to Target optics and aperture improvements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6367" r="3443" b="4010"/>
          <a:stretch/>
        </p:blipFill>
        <p:spPr>
          <a:xfrm>
            <a:off x="431404" y="627558"/>
            <a:ext cx="8224352" cy="59459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76400" y="2199896"/>
            <a:ext cx="607321" cy="150213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886200" y="2246137"/>
            <a:ext cx="416759" cy="1426728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58050" y="2246137"/>
            <a:ext cx="93887" cy="1060853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58000" y="2246137"/>
            <a:ext cx="38100" cy="530427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23079" y="2246137"/>
            <a:ext cx="153142" cy="95426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04237" y="2246137"/>
            <a:ext cx="467963" cy="62950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3180" y="3732657"/>
            <a:ext cx="213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MI-52 Lam. / V701 C-magnets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Eliminated by new RR to P1 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1579" y="3200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V714 C-magnet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B2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9059" y="368159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Tev</a:t>
            </a:r>
            <a:r>
              <a:rPr lang="en-US" sz="1000" dirty="0"/>
              <a:t>. F0 Lambertsons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Remove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6537" y="287564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F-17 C-Magnets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CDA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5756" y="3322652"/>
            <a:ext cx="1412361" cy="40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HV100 dipoles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MDC’s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3491" y="2776563"/>
            <a:ext cx="132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HV102 dipoles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MDC’s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92212-FB8C-4903-A9DF-3A3C3A13B93D}"/>
              </a:ext>
            </a:extLst>
          </p:cNvPr>
          <p:cNvSpPr txBox="1"/>
          <p:nvPr/>
        </p:nvSpPr>
        <p:spPr>
          <a:xfrm>
            <a:off x="7158473" y="2321643"/>
            <a:ext cx="789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Final Focus</a:t>
            </a:r>
          </a:p>
          <a:p>
            <a:r>
              <a:rPr lang="en-US" sz="1000" dirty="0" err="1">
                <a:solidFill>
                  <a:srgbClr val="006600"/>
                </a:solidFill>
              </a:rPr>
              <a:t>SQx</a:t>
            </a:r>
            <a:r>
              <a:rPr lang="en-US" sz="1000" dirty="0">
                <a:solidFill>
                  <a:srgbClr val="006600"/>
                </a:solidFill>
              </a:rPr>
              <a:t> triplet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603001-E488-4220-AF33-456E6B1895E8}"/>
              </a:ext>
            </a:extLst>
          </p:cNvPr>
          <p:cNvCxnSpPr>
            <a:cxnSpLocks/>
          </p:cNvCxnSpPr>
          <p:nvPr/>
        </p:nvCxnSpPr>
        <p:spPr>
          <a:xfrm flipV="1">
            <a:off x="7661082" y="2063697"/>
            <a:ext cx="222419" cy="493561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A15D9-912D-4C4C-B6AF-F1394AA2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F5601-0A42-4EA1-AAE1-128EEF01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69E1F3-9E93-4D94-8829-995EA337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0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336699"/>
                </a:solidFill>
              </a:rPr>
              <a:t>F-17 before C-Magnet and EPB dipole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9008"/>
            <a:ext cx="9144632" cy="776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390"/>
            <a:ext cx="4500880" cy="3375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1153390"/>
            <a:ext cx="4500880" cy="3375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0081" y="5713077"/>
            <a:ext cx="504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6699"/>
                </a:solidFill>
              </a:rPr>
              <a:t>Tevatron</a:t>
            </a:r>
            <a:r>
              <a:rPr lang="en-US" dirty="0">
                <a:solidFill>
                  <a:srgbClr val="336699"/>
                </a:solidFill>
              </a:rPr>
              <a:t> Enclosure – upstream AP-1 at F-17/18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DF3FB-DDC7-4720-8A29-9198D3EC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E92407-6359-4BA7-AB87-A9179AFC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B7E817-0DD9-4D97-BBDB-E1086E1B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9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19044" y="914400"/>
            <a:ext cx="358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GeV kinetic energy beam from Booster takes a long path through mostly existing beam lines to the Mu2e production target.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/>
              <a:t>Booster </a:t>
            </a:r>
            <a:r>
              <a:rPr lang="en-US" dirty="0">
                <a:sym typeface="Symbol"/>
              </a:rPr>
              <a:t> MI-8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Partial turn in Recycler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Symbol"/>
              </a:rPr>
              <a:t>Extracted at MI-52 from Recycler to the P1 beam line*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P1  P2  AP1  AP3  Accumulator Ring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Multiple proton batches stacked in Accumulator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i="1" dirty="0">
                <a:sym typeface="Symbol"/>
              </a:rPr>
              <a:t>h</a:t>
            </a:r>
            <a:r>
              <a:rPr lang="en-US" dirty="0">
                <a:sym typeface="Symbol"/>
              </a:rPr>
              <a:t>=4 RF bunch formation in Accumulator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One bunch at a time extracted to the Debuncher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Resonantly extracted to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Mu2e external beamline *</a:t>
            </a:r>
          </a:p>
          <a:p>
            <a:pPr marL="569913" lvl="1" indent="-112713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  <a:sym typeface="Symbol"/>
              </a:rPr>
              <a:t>	     * New beamlines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444" y="1029094"/>
            <a:ext cx="5515276" cy="5053406"/>
            <a:chOff x="0" y="1302944"/>
            <a:chExt cx="5515276" cy="5053406"/>
          </a:xfrm>
        </p:grpSpPr>
        <p:pic>
          <p:nvPicPr>
            <p:cNvPr id="11" name="Picture 10" descr="FNAL_Aerial_Pbar-MI_99-0912-07.h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61726" y="5701004"/>
              <a:ext cx="1975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Mu2e external beamline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B262016A-97A4-4976-B839-6E720116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4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E15DD-D11E-4E0A-9221-4536731908DF}"/>
              </a:ext>
            </a:extLst>
          </p:cNvPr>
          <p:cNvSpPr txBox="1"/>
          <p:nvPr/>
        </p:nvSpPr>
        <p:spPr>
          <a:xfrm>
            <a:off x="65465" y="6082500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26257-0284-44D6-97A5-366718BE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03A563-1FD9-4DC2-80EE-0E071D00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4A0DF0-9038-4AE7-8A57-870DD761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336699"/>
                </a:solidFill>
              </a:rPr>
              <a:t>F-17 ─ Old magnets removed, new M1 dipoles installed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" y="4513809"/>
            <a:ext cx="9128625" cy="754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389"/>
            <a:ext cx="4480560" cy="3360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98" y="1153390"/>
            <a:ext cx="4295202" cy="3360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5544416"/>
            <a:ext cx="917686" cy="102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232972"/>
            <a:ext cx="1206802" cy="158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64202" y="573552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99"/>
                </a:solidFill>
              </a:rPr>
              <a:t>Aperture comparison –</a:t>
            </a:r>
          </a:p>
          <a:p>
            <a:r>
              <a:rPr lang="en-US" dirty="0">
                <a:solidFill>
                  <a:srgbClr val="336699"/>
                </a:solidFill>
              </a:rPr>
              <a:t>     old versus new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70F8B-E10F-4C53-BFF7-F82DB7B5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60FED23-169E-4BF8-B199-BDD69474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EC03F90-EA49-4AB1-8C0A-56D9774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25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067800" cy="64173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36699"/>
                </a:solidFill>
              </a:rPr>
              <a:t>M1 Final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"/>
          <a:stretch/>
        </p:blipFill>
        <p:spPr>
          <a:xfrm>
            <a:off x="0" y="3705957"/>
            <a:ext cx="9144000" cy="2758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4" y="866372"/>
            <a:ext cx="3829646" cy="2872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" y="3475820"/>
            <a:ext cx="79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Old AP-1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48457"/>
            <a:ext cx="3810000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900" y="342895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New M1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53036-A3FF-4503-BFF5-0558113A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0A6BD-D0DF-4832-AE0B-4F0380DB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ACDF2D-2D34-402D-997D-BCECE4DF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7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22" y="1632641"/>
            <a:ext cx="2288395" cy="21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40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M1 Final Focus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9203" y="1386420"/>
            <a:ext cx="1254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Quadrupole triplet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3256" y="847618"/>
            <a:ext cx="8763000" cy="447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54FAD"/>
                </a:solidFill>
              </a:rPr>
              <a:t>Final Focus – replace PQ9B quadrupole with triplet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187" y="5220236"/>
            <a:ext cx="6256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PQ8A&amp;B and PQ9A removed and replaced with a quadrupole triplet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Beta function at the target needs to be 7 </a:t>
            </a:r>
            <a:r>
              <a:rPr lang="en-US" sz="1600" u="sng" dirty="0">
                <a:solidFill>
                  <a:srgbClr val="1F497D"/>
                </a:solidFill>
              </a:rPr>
              <a:t>cm</a:t>
            </a:r>
            <a:r>
              <a:rPr lang="en-US" sz="1600" dirty="0">
                <a:solidFill>
                  <a:srgbClr val="1F497D"/>
                </a:solidFill>
              </a:rPr>
              <a:t>!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Large beta functions are required in downstream M1 Line, particularly in triplet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2543" y="1751711"/>
            <a:ext cx="72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PA7A&amp;B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8571" y="1751710"/>
            <a:ext cx="72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PA6A&amp;B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6875" y="1225233"/>
            <a:ext cx="6477000" cy="3964395"/>
            <a:chOff x="990600" y="1225233"/>
            <a:chExt cx="6477000" cy="3964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5" b="1365"/>
            <a:stretch/>
          </p:blipFill>
          <p:spPr>
            <a:xfrm>
              <a:off x="990600" y="1225233"/>
              <a:ext cx="6477000" cy="39643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335697" y="1508760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32068" y="1508760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59878" y="1503195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1318" y="1503195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 flipV="1">
            <a:off x="6146515" y="1447590"/>
            <a:ext cx="1167010" cy="6117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/>
          <a:stretch/>
        </p:blipFill>
        <p:spPr bwMode="auto">
          <a:xfrm>
            <a:off x="6156022" y="3852842"/>
            <a:ext cx="298797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13525" y="5551169"/>
            <a:ext cx="1199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Tishchenko</a:t>
            </a:r>
            <a:endParaRPr lang="en-US" sz="1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9D512-0B81-41E7-AB4D-3928C781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2FE9BD-9CD7-4389-A9FD-2802BD5B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9C3C83-AABA-4C72-83CC-4E2F710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8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571"/>
            <a:ext cx="8229600" cy="7045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M2 Line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83509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Peak beta functions occur in four quadrupole “triplet” immediately after Target Vault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After triplet, beta functions vary between 2 and 25 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540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of phase advance required to cancel horizontal dispersion from PMAG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M2 matches into M3 lattice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Existing AP-2 and AP-3 quadrupoles, trims and magnet supports can be used to construct most of M2 line (dipoles mostly come from AP-3 and the Accumulator)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M2 Merge must not compromise ability for M3 to efficiently transport 8.89 GeV/c protons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5303" r="12575" b="5909"/>
          <a:stretch/>
        </p:blipFill>
        <p:spPr>
          <a:xfrm>
            <a:off x="457200" y="2875362"/>
            <a:ext cx="4038600" cy="3551695"/>
          </a:xfrm>
          <a:prstGeom prst="rect">
            <a:avLst/>
          </a:prstGeom>
        </p:spPr>
      </p:pic>
      <p:pic>
        <p:nvPicPr>
          <p:cNvPr id="1026" name="Picture 2" descr="X:\Projects\g-2\Drawings\D30SS\D30 3D NX drawings\F100182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2"/>
          <a:stretch/>
        </p:blipFill>
        <p:spPr bwMode="auto">
          <a:xfrm>
            <a:off x="4648200" y="2920067"/>
            <a:ext cx="4331383" cy="34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7624" y="3760403"/>
            <a:ext cx="48923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5D32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58101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Vault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444135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M2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4580316"/>
            <a:ext cx="762000" cy="53906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16509" y="47280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48893" y="3665121"/>
            <a:ext cx="937907" cy="1240145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A2DCC-F124-4408-8BB8-56A4AF19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50AF18-E434-4B88-AEB7-BAA3C04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829359-F7FA-47E9-A1CA-DB0846CD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8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6652" r="11103"/>
          <a:stretch/>
        </p:blipFill>
        <p:spPr>
          <a:xfrm>
            <a:off x="5622782" y="4028417"/>
            <a:ext cx="3292620" cy="2783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3174"/>
          <a:stretch/>
        </p:blipFill>
        <p:spPr>
          <a:xfrm>
            <a:off x="4800600" y="910936"/>
            <a:ext cx="4281154" cy="3167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M3 Line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253" y="1447800"/>
            <a:ext cx="44818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Match from M2, transition to FODO lattice with 90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cells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After triplet, beta functions vary between 2 and 25 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540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of phase advance required to cancel horizontal dispersion from PMAG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Two dipole 18.5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achromatic bend made of two Accumulator SDB dipoles</a:t>
            </a:r>
          </a:p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Another FODO section with 72</a:t>
            </a:r>
            <a:r>
              <a:rPr lang="en-US" sz="160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cells spans section between “Right Bend” and Delivery Ring match</a:t>
            </a:r>
            <a:endParaRPr lang="en-US" sz="1600" dirty="0">
              <a:solidFill>
                <a:srgbClr val="1F497D"/>
              </a:solidFill>
              <a:sym typeface="Symbol"/>
            </a:endParaRP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M3 Line changes elevation in two steps to Delivery Ring level, on either side of a horizontal bend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Two dipole 5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achromatic bend made of two MDC dipoles to align M3 with Delivery 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0" y="1949450"/>
            <a:ext cx="304800" cy="152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22782" y="1917928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5D32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" y="5638800"/>
            <a:ext cx="5486400" cy="7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4600" y="6465243"/>
            <a:ext cx="99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Target Vault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2185" y="4101750"/>
            <a:ext cx="1104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Rings Enclosure</a:t>
            </a:r>
          </a:p>
        </p:txBody>
      </p:sp>
      <p:sp>
        <p:nvSpPr>
          <p:cNvPr id="14" name="TextBox 13"/>
          <p:cNvSpPr txBox="1"/>
          <p:nvPr/>
        </p:nvSpPr>
        <p:spPr>
          <a:xfrm rot="19873462">
            <a:off x="8451276" y="4195432"/>
            <a:ext cx="7491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D30 straight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1892" y="556171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535430" y="5144988"/>
            <a:ext cx="579588" cy="935931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391400" y="4403675"/>
            <a:ext cx="959495" cy="503221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6A403-2F46-4947-8F02-C474BAD7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362AF-EBF6-4630-BECB-B05B89A3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3CCDC7B-09F9-4291-85F1-1F17DC69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3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5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M3 Line 8 GeV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125" y="872581"/>
            <a:ext cx="50485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Original Pbar AP-3 Line target bypass bend geometry remains in place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Pbar AP-3 to AP-1 optics match always had issues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Beamlines AIP had budget for optics analysis and addition of quads, trims and power supplies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Did not have solution that cancelled dispersion in both planes when money had to be spent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Vladimir assisted and came up with the present configuration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M3 numbering downstream of M2 merge was already in place, thus Q704A,B&amp;C, Q705A&amp;B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8 GeV protons from RR via M1/M3 are only about 60% efficient to the Delivery Ring</a:t>
            </a:r>
          </a:p>
          <a:p>
            <a:pPr marL="569913" lvl="1" indent="-112713">
              <a:buFont typeface="Arial" pitchFamily="34" charset="0"/>
              <a:buChar char="•"/>
            </a:pPr>
            <a:endParaRPr lang="en-US" sz="16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6364" y="1831431"/>
            <a:ext cx="304800" cy="152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5E9E58-E92F-411A-84A2-1A5D80E0DF52}"/>
              </a:ext>
            </a:extLst>
          </p:cNvPr>
          <p:cNvGrpSpPr/>
          <p:nvPr/>
        </p:nvGrpSpPr>
        <p:grpSpPr>
          <a:xfrm>
            <a:off x="5367705" y="872580"/>
            <a:ext cx="3798873" cy="2986611"/>
            <a:chOff x="5622782" y="4028417"/>
            <a:chExt cx="3577661" cy="27833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6652" r="11103"/>
            <a:stretch/>
          </p:blipFill>
          <p:spPr>
            <a:xfrm>
              <a:off x="5622782" y="4028417"/>
              <a:ext cx="3292620" cy="27833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24600" y="6465243"/>
              <a:ext cx="990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Target Vault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2185" y="4101750"/>
              <a:ext cx="11049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Rings Enclosure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873462">
              <a:off x="8451276" y="4195432"/>
              <a:ext cx="7491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D30 straight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11892" y="5561717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M3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535430" y="5144988"/>
              <a:ext cx="579588" cy="935931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391400" y="4403675"/>
              <a:ext cx="959495" cy="503221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52C796-CCC6-45EA-9EFE-B9B6847BFE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6077" y="6208578"/>
              <a:ext cx="457200" cy="468447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273EB60-EAC7-4E27-A493-BF20FEFC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31" y="4163992"/>
            <a:ext cx="4263315" cy="2192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CC0727-7AB4-4256-ADE5-6790CDD3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15" y="4169636"/>
            <a:ext cx="4355582" cy="2192358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6E5102DE-C3A9-4F6F-888B-876BA78C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5A17A444-B467-4A7C-ACAD-54DA5F81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E19B1B0-04F0-4911-B307-3C07F485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23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671"/>
            <a:ext cx="9144000" cy="27795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225653"/>
            <a:ext cx="5996763" cy="582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3391" y="3337295"/>
            <a:ext cx="3787849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122631" y="4103537"/>
            <a:ext cx="3888326" cy="411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360000">
            <a:off x="5779151" y="3703763"/>
            <a:ext cx="15773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 rot="360000">
            <a:off x="5260739" y="3652921"/>
            <a:ext cx="15773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360000">
            <a:off x="5484259" y="3675692"/>
            <a:ext cx="22631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 rot="360000">
            <a:off x="5073239" y="3669647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 rot="360000">
            <a:off x="4889352" y="3653018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 rot="360000">
            <a:off x="1555973" y="3326130"/>
            <a:ext cx="68580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rot="360000">
            <a:off x="1704074" y="3340588"/>
            <a:ext cx="68580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 rot="613970">
            <a:off x="1833839" y="3477006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8695" y="3591288"/>
            <a:ext cx="44595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VT700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2056" y="3206251"/>
            <a:ext cx="50366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VT107A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4637" y="3256764"/>
            <a:ext cx="508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HT107A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6737" y="3490151"/>
            <a:ext cx="5004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VT107B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7612" y="3741345"/>
            <a:ext cx="50526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HT107B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9606" y="3844755"/>
            <a:ext cx="54854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Q108A-C</a:t>
            </a:r>
          </a:p>
        </p:txBody>
      </p:sp>
      <p:sp>
        <p:nvSpPr>
          <p:cNvPr id="2" name="Rectangle 1"/>
          <p:cNvSpPr/>
          <p:nvPr/>
        </p:nvSpPr>
        <p:spPr>
          <a:xfrm rot="660000">
            <a:off x="4169266" y="3865867"/>
            <a:ext cx="175405" cy="205856"/>
          </a:xfrm>
          <a:prstGeom prst="rect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998382" y="4086567"/>
            <a:ext cx="1152855" cy="88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489144" y="3807786"/>
            <a:ext cx="509238" cy="366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49339" y="4208186"/>
            <a:ext cx="27718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EQ27/Q927 is relocated upstream and becomes new Q701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(Q901 in Vladimir’s OPTIM model)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65910" y="4820728"/>
            <a:ext cx="2771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Old EB6, EQ28, EB5, EQ26 and EB4 remain where they are and become H700, Q702, H702, Q703 and H703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(new naming convention)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5132" y="3393847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86556" y="4245417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79148" y="4682229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H703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893685" y="2235968"/>
            <a:ext cx="27374" cy="1505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92834" y="1759552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EQ28/Q928 is renamed Q702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(Q902 in Vladimir’s OPTIM model)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858841" y="3243031"/>
            <a:ext cx="585550" cy="795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9325" y="2746282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EQ26/Q926 is renamed Q703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(Q902 in Vladimir’s OPTIM model)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883714" y="2748554"/>
            <a:ext cx="171425" cy="1141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53665" y="2277877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EB5/H926 is renamed H702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(EB5 in Vladimir’s OPTIM model)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572654" y="1494985"/>
            <a:ext cx="441138" cy="15904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203" y="1010236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EB6/H928 is renamed H700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(EB6 in Vladimir’s OPTIM model)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080513" y="4619756"/>
            <a:ext cx="877518" cy="78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600757" y="5402667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EB4/H925 is renamed H703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(EB4 in Vladimir’s OPTIM model)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2525D5A-F261-43B1-B077-E86C06A6E45B}"/>
              </a:ext>
            </a:extLst>
          </p:cNvPr>
          <p:cNvSpPr txBox="1">
            <a:spLocks/>
          </p:cNvSpPr>
          <p:nvPr/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M3 Line 8 GeV optics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ACE0F-26AE-4CA3-B0BD-54C271B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10/17/2018</a:t>
            </a:r>
            <a:endParaRPr lang="en-US" sz="1200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2E5D1D0C-9852-494A-A395-9DCEB182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/>
              <a:t>J. Morgan - Muon Department Meeting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710B601-F65E-4301-9812-08E8450D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z="1200" smtClean="0"/>
              <a:t>36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7185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541"/>
            <a:ext cx="9144000" cy="1776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328726">
            <a:off x="3354550" y="2588924"/>
            <a:ext cx="1095593" cy="35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Hatch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07819" y="2275925"/>
            <a:ext cx="173255" cy="46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91867" y="2432784"/>
            <a:ext cx="7407155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470217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12667" y="2347224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3513" y="2351975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4782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67152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4703" y="2489377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Q904/Q704A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08939" y="2523260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Q905/Q704B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76226" y="2247395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Q906/Q704C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05203" y="2596628"/>
            <a:ext cx="10475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Q907/Q705A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ED7D31"/>
                </a:solidFill>
                <a:latin typeface="Calibri" panose="020F0502020204030204"/>
                <a:ea typeface="+mn-ea"/>
              </a:rPr>
              <a:t>Existing EQ24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176980" y="1956004"/>
            <a:ext cx="8745794" cy="4767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080954" y="2540374"/>
            <a:ext cx="147349" cy="17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69887" y="2599459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Q908/Q705B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7843" y="1993565"/>
            <a:ext cx="1337360" cy="54386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6698" y="995126"/>
            <a:ext cx="17636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Hanging magnets to improve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head clearance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524" y="1387541"/>
            <a:ext cx="257923" cy="5347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48739" y="2377299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91560" y="2372335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45408" y="2125826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VT703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38449" y="2482649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HT704C</a:t>
            </a:r>
          </a:p>
        </p:txBody>
      </p:sp>
      <p:sp>
        <p:nvSpPr>
          <p:cNvPr id="2" name="Oval 1"/>
          <p:cNvSpPr/>
          <p:nvPr/>
        </p:nvSpPr>
        <p:spPr>
          <a:xfrm>
            <a:off x="1152218" y="2393494"/>
            <a:ext cx="85725" cy="7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6" y="263213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</a:rPr>
              <a:t>SEM703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5BDF4-6954-4B26-B199-E656AD8280FB}"/>
              </a:ext>
            </a:extLst>
          </p:cNvPr>
          <p:cNvGrpSpPr/>
          <p:nvPr/>
        </p:nvGrpSpPr>
        <p:grpSpPr>
          <a:xfrm>
            <a:off x="-22123" y="4114800"/>
            <a:ext cx="9144000" cy="1436132"/>
            <a:chOff x="0" y="2590800"/>
            <a:chExt cx="9144000" cy="1436132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F4B95BC9-E2CC-45BA-88F0-261687E7F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0596"/>
              <a:ext cx="9144000" cy="44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2FC65-74EC-4CF0-AE6E-69729664AA25}"/>
                </a:ext>
              </a:extLst>
            </p:cNvPr>
            <p:cNvSpPr txBox="1"/>
            <p:nvPr/>
          </p:nvSpPr>
          <p:spPr>
            <a:xfrm>
              <a:off x="152400" y="25908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AP-3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756467-DD1A-47A4-A82A-5F73F693873C}"/>
                </a:ext>
              </a:extLst>
            </p:cNvPr>
            <p:cNvSpPr txBox="1"/>
            <p:nvPr/>
          </p:nvSpPr>
          <p:spPr>
            <a:xfrm>
              <a:off x="152400" y="36576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M3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A7017C-A33D-4DE1-AF2E-402E9CA45E58}"/>
                </a:ext>
              </a:extLst>
            </p:cNvPr>
            <p:cNvSpPr/>
            <p:nvPr/>
          </p:nvSpPr>
          <p:spPr>
            <a:xfrm>
              <a:off x="4242816" y="3040596"/>
              <a:ext cx="1088136" cy="4442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C771A0-378C-45A7-B582-A58D7EFB77FB}"/>
                </a:ext>
              </a:extLst>
            </p:cNvPr>
            <p:cNvSpPr txBox="1"/>
            <p:nvPr/>
          </p:nvSpPr>
          <p:spPr>
            <a:xfrm>
              <a:off x="4416552" y="307803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Vault</a:t>
              </a: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6B274E68-8473-43BF-A78A-B6F76B23C7FB}"/>
              </a:ext>
            </a:extLst>
          </p:cNvPr>
          <p:cNvSpPr txBox="1">
            <a:spLocks/>
          </p:cNvSpPr>
          <p:nvPr/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M3 Line 8 GeV optics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7EC02-D3C4-4CFA-9C35-ACB08A3EA28D}"/>
              </a:ext>
            </a:extLst>
          </p:cNvPr>
          <p:cNvSpPr/>
          <p:nvPr/>
        </p:nvSpPr>
        <p:spPr>
          <a:xfrm>
            <a:off x="2819400" y="4876800"/>
            <a:ext cx="152400" cy="94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02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/>
          <p:cNvGrpSpPr/>
          <p:nvPr/>
        </p:nvGrpSpPr>
        <p:grpSpPr>
          <a:xfrm>
            <a:off x="70511" y="893493"/>
            <a:ext cx="8372979" cy="5622150"/>
            <a:chOff x="-506827" y="-359356"/>
            <a:chExt cx="9646094" cy="6477000"/>
          </a:xfrm>
        </p:grpSpPr>
        <p:grpSp>
          <p:nvGrpSpPr>
            <p:cNvPr id="131" name="Group 130"/>
            <p:cNvGrpSpPr/>
            <p:nvPr/>
          </p:nvGrpSpPr>
          <p:grpSpPr>
            <a:xfrm>
              <a:off x="-15534" y="-359356"/>
              <a:ext cx="9154801" cy="6477000"/>
              <a:chOff x="381000" y="438912"/>
              <a:chExt cx="8420510" cy="5733288"/>
            </a:xfrm>
          </p:grpSpPr>
          <p:pic>
            <p:nvPicPr>
              <p:cNvPr id="13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57200"/>
                <a:ext cx="8410575" cy="5669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" name="Rectangle 132"/>
              <p:cNvSpPr/>
              <p:nvPr/>
            </p:nvSpPr>
            <p:spPr>
              <a:xfrm rot="1620000">
                <a:off x="7576764" y="4483436"/>
                <a:ext cx="173225" cy="80941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324600" y="1752600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FF0000"/>
                    </a:solidFill>
                    <a:latin typeface="Calibri"/>
                  </a:rPr>
                  <a:t>   Horizontal bend (5</a:t>
                </a:r>
                <a:r>
                  <a:rPr lang="en-US" b="1" kern="0" dirty="0">
                    <a:solidFill>
                      <a:srgbClr val="FF0000"/>
                    </a:solidFill>
                    <a:latin typeface="Calibri"/>
                    <a:sym typeface="Symbol"/>
                  </a:rPr>
                  <a:t>)</a:t>
                </a:r>
                <a:endParaRPr lang="en-US" b="1" kern="0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>
                <a:off x="7468395" y="2209800"/>
                <a:ext cx="194981" cy="21680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36" name="Straight Arrow Connector 135"/>
              <p:cNvCxnSpPr/>
              <p:nvPr/>
            </p:nvCxnSpPr>
            <p:spPr>
              <a:xfrm flipH="1">
                <a:off x="6376998" y="2209800"/>
                <a:ext cx="709603" cy="15240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37" name="TextBox 136"/>
              <p:cNvSpPr txBox="1"/>
              <p:nvPr/>
            </p:nvSpPr>
            <p:spPr>
              <a:xfrm>
                <a:off x="4670984" y="1601750"/>
                <a:ext cx="1904999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</a:rPr>
                  <a:t>Injection kickers</a:t>
                </a:r>
              </a:p>
            </p:txBody>
          </p: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905763" y="1937266"/>
                <a:ext cx="998411" cy="44727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39" name="TextBox 138"/>
              <p:cNvSpPr txBox="1"/>
              <p:nvPr/>
            </p:nvSpPr>
            <p:spPr>
              <a:xfrm>
                <a:off x="2415095" y="2867877"/>
                <a:ext cx="1663834" cy="57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Injection Septum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and C-magnet</a:t>
                </a:r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1744047">
                <a:off x="5560384" y="3424446"/>
                <a:ext cx="182880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1744047">
                <a:off x="4609771" y="2901152"/>
                <a:ext cx="191308" cy="77917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1744047">
                <a:off x="4915588" y="3061811"/>
                <a:ext cx="217763" cy="99550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1528977">
                <a:off x="8246304" y="4787844"/>
                <a:ext cx="155448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1528977">
                <a:off x="8646062" y="4957819"/>
                <a:ext cx="155448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 rot="1744047">
                <a:off x="5469866" y="3346325"/>
                <a:ext cx="74441" cy="813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 rot="1500000">
                <a:off x="6829378" y="4083662"/>
                <a:ext cx="117748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 rot="1500000">
                <a:off x="7859389" y="4593587"/>
                <a:ext cx="100927" cy="89035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 rot="1500000">
                <a:off x="8473620" y="4880003"/>
                <a:ext cx="100927" cy="89035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 rot="1744047">
                <a:off x="1833496" y="1299307"/>
                <a:ext cx="170640" cy="103144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1744047">
                <a:off x="2149161" y="1468504"/>
                <a:ext cx="146304" cy="101990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744047">
                <a:off x="1671577" y="1160930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52" name="Straight Connector 151"/>
              <p:cNvCxnSpPr>
                <a:stCxn id="153" idx="1"/>
              </p:cNvCxnSpPr>
              <p:nvPr/>
            </p:nvCxnSpPr>
            <p:spPr>
              <a:xfrm rot="10800000">
                <a:off x="381001" y="457200"/>
                <a:ext cx="1102701" cy="63795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3" name="Rectangle 152"/>
              <p:cNvSpPr/>
              <p:nvPr/>
            </p:nvSpPr>
            <p:spPr>
              <a:xfrm rot="1744047">
                <a:off x="1472184" y="1097280"/>
                <a:ext cx="182880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1744047">
                <a:off x="1165472" y="877824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1744047">
                <a:off x="784471" y="649224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1744047">
                <a:off x="403471" y="438912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33400" y="2759054"/>
                <a:ext cx="2167071" cy="57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Extraction Lambertson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and C-magnet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1747016">
                <a:off x="3725876" y="2387145"/>
                <a:ext cx="118872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1747016">
                <a:off x="3868856" y="2464851"/>
                <a:ext cx="118872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1747016">
                <a:off x="3397863" y="2197747"/>
                <a:ext cx="109337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890964" y="1111274"/>
                <a:ext cx="2286000" cy="32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</a:rPr>
                  <a:t>Extraction kickers</a:t>
                </a: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flipH="1">
                <a:off x="3511850" y="1294780"/>
                <a:ext cx="1392324" cy="82715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 rot="10800000">
                <a:off x="2286000" y="2057400"/>
                <a:ext cx="4343400" cy="1981200"/>
              </a:xfrm>
              <a:prstGeom prst="line">
                <a:avLst/>
              </a:prstGeom>
              <a:noFill/>
              <a:ln w="508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5791200" y="4038600"/>
                <a:ext cx="2590800" cy="18288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>
                <a:endCxn id="166" idx="1"/>
              </p:cNvCxnSpPr>
              <p:nvPr/>
            </p:nvCxnSpPr>
            <p:spPr>
              <a:xfrm rot="10800000">
                <a:off x="6190174" y="3784182"/>
                <a:ext cx="269894" cy="154648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6" name="Rectangle 165"/>
              <p:cNvSpPr/>
              <p:nvPr/>
            </p:nvSpPr>
            <p:spPr>
              <a:xfrm rot="1680000">
                <a:off x="6190174" y="3784182"/>
                <a:ext cx="176829" cy="83403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 rot="16200000" flipH="1">
                <a:off x="8382000" y="5867400"/>
                <a:ext cx="304800" cy="304800"/>
              </a:xfrm>
              <a:prstGeom prst="line">
                <a:avLst/>
              </a:prstGeom>
              <a:noFill/>
              <a:ln w="2032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 rot="10800000">
                <a:off x="21336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>
              <a:xfrm rot="10800000">
                <a:off x="23622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>
              <a:xfrm rot="10800000">
                <a:off x="25908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3511850" y="3124201"/>
                <a:ext cx="1212549" cy="26281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F497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81000" y="1219200"/>
                <a:ext cx="1905000" cy="8382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609600" y="1219200"/>
                <a:ext cx="1905000" cy="8382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4" name="Straight Arrow Connector 173"/>
              <p:cNvCxnSpPr>
                <a:stCxn id="157" idx="0"/>
              </p:cNvCxnSpPr>
              <p:nvPr/>
            </p:nvCxnSpPr>
            <p:spPr>
              <a:xfrm flipV="1">
                <a:off x="1616937" y="1524000"/>
                <a:ext cx="440463" cy="123505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F497D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175" name="Rectangle 174"/>
            <p:cNvSpPr/>
            <p:nvPr/>
          </p:nvSpPr>
          <p:spPr>
            <a:xfrm rot="1744047">
              <a:off x="5255497" y="2778897"/>
              <a:ext cx="80932" cy="91949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 rot="1680000">
              <a:off x="5828626" y="3108081"/>
              <a:ext cx="109728" cy="100584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 rot="1680000">
              <a:off x="6153912" y="3300984"/>
              <a:ext cx="109728" cy="100584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 rot="1620000">
              <a:off x="6647688" y="3593592"/>
              <a:ext cx="182881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 rot="1620000">
              <a:off x="7434072" y="4005072"/>
              <a:ext cx="182881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07352" y="5181600"/>
              <a:ext cx="1808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1F497D"/>
                  </a:solidFill>
                  <a:latin typeface="Calibri"/>
                </a:rPr>
                <a:t>Vertical bends</a:t>
              </a:r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 flipH="1" flipV="1">
              <a:off x="5684109" y="3167010"/>
              <a:ext cx="271434" cy="2014590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6976808" y="4639351"/>
              <a:ext cx="1481392" cy="673774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cxnSp>
          <p:nvCxnSpPr>
            <p:cNvPr id="183" name="Straight Arrow Connector 182"/>
            <p:cNvCxnSpPr>
              <a:stCxn id="180" idx="3"/>
            </p:cNvCxnSpPr>
            <p:nvPr/>
          </p:nvCxnSpPr>
          <p:spPr>
            <a:xfrm flipV="1">
              <a:off x="7016277" y="4873008"/>
              <a:ext cx="1892349" cy="493258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sp>
          <p:nvSpPr>
            <p:cNvPr id="184" name="TextBox 183"/>
            <p:cNvSpPr txBox="1"/>
            <p:nvPr/>
          </p:nvSpPr>
          <p:spPr>
            <a:xfrm>
              <a:off x="-506827" y="1770543"/>
              <a:ext cx="1808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1F497D"/>
                  </a:solidFill>
                  <a:latin typeface="Calibri"/>
                </a:rPr>
                <a:t>Vertical bend</a:t>
              </a:r>
            </a:p>
          </p:txBody>
        </p:sp>
        <p:cxnSp>
          <p:nvCxnSpPr>
            <p:cNvPr id="185" name="Straight Arrow Connector 184"/>
            <p:cNvCxnSpPr/>
            <p:nvPr/>
          </p:nvCxnSpPr>
          <p:spPr>
            <a:xfrm flipV="1">
              <a:off x="397635" y="513932"/>
              <a:ext cx="860151" cy="1256612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sp>
          <p:nvSpPr>
            <p:cNvPr id="186" name="Rectangle 185"/>
            <p:cNvSpPr/>
            <p:nvPr/>
          </p:nvSpPr>
          <p:spPr>
            <a:xfrm rot="1747016">
              <a:off x="3104803" y="1536192"/>
              <a:ext cx="129238" cy="51651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006600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 rot="1500000">
              <a:off x="7202700" y="3867912"/>
              <a:ext cx="128016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9906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kern="0" dirty="0">
                <a:solidFill>
                  <a:srgbClr val="336699"/>
                </a:solidFill>
              </a:rPr>
              <a:t>Delivery Ring 30 straight section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/>
          <a:stretch/>
        </p:blipFill>
        <p:spPr bwMode="auto">
          <a:xfrm>
            <a:off x="-20802" y="4176796"/>
            <a:ext cx="3879955" cy="269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10593-C89D-46AB-B1B3-53826B4C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625A3-DDA3-44FF-95F0-74DFBF90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2327" y="635635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1030A-263D-4148-BF3F-AB635EEE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0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D30 reconfiguration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AD161-AFAC-41AC-83AA-4053A52B9B02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5" y="1051560"/>
            <a:ext cx="7638098" cy="5374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4596" y="3308866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Obsoleted Accumulator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4195" y="506146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Current Debuncher  - Future Delivery Ring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70595" y="3678198"/>
            <a:ext cx="1524000" cy="665202"/>
          </a:xfrm>
          <a:prstGeom prst="straightConnector1">
            <a:avLst/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73817" y="3918466"/>
            <a:ext cx="830578" cy="1143000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42195" y="2145268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Obsoleted AP3 Line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15626" y="2486799"/>
            <a:ext cx="0" cy="1704201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9447916">
            <a:off x="519648" y="4322089"/>
            <a:ext cx="6477000" cy="228600"/>
          </a:xfrm>
          <a:prstGeom prst="rect">
            <a:avLst/>
          </a:prstGeom>
          <a:gradFill>
            <a:gsLst>
              <a:gs pos="100000">
                <a:srgbClr val="FF0000">
                  <a:alpha val="12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3788" y="3493532"/>
            <a:ext cx="2693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Remove the AP3 Line.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Store magnets in the tunnel for reuse.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462400" y="3346969"/>
            <a:ext cx="801388" cy="608228"/>
          </a:xfrm>
          <a:prstGeom prst="straightConnector1">
            <a:avLst/>
          </a:prstGeom>
          <a:ln w="76200">
            <a:solidFill>
              <a:srgbClr val="FF999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5939" y="111073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Overview of what needs to be reconfigured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1D2D4-9AAC-4D50-AAAA-CF9ED3AB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9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12562" r="6652" b="42686"/>
          <a:stretch/>
        </p:blipFill>
        <p:spPr bwMode="auto">
          <a:xfrm>
            <a:off x="277179" y="2209800"/>
            <a:ext cx="8589642" cy="298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79" y="535791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shielding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1276812" y="3334640"/>
            <a:ext cx="338511" cy="2023276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1276812" y="2810534"/>
            <a:ext cx="1754716" cy="2547382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V="1">
            <a:off x="1276812" y="3334640"/>
            <a:ext cx="2657964" cy="2023276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6067" y="6015838"/>
            <a:ext cx="25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Transport to Mu2e target</a:t>
            </a:r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2719846" y="3802991"/>
            <a:ext cx="1560618" cy="2212847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86240" y="6100142"/>
            <a:ext cx="2441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Mu2e Experimental Hall</a:t>
            </a: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H="1" flipV="1">
            <a:off x="6830376" y="3802991"/>
            <a:ext cx="276647" cy="2297151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5F1CB64-9253-40D6-9057-8DCE011B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42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27F0D-CF34-4FBE-BC47-601D1C70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77" y="915059"/>
            <a:ext cx="3374144" cy="18954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F3D08A3-AEB2-4404-80D3-F46ECA906D49}"/>
              </a:ext>
            </a:extLst>
          </p:cNvPr>
          <p:cNvSpPr txBox="1"/>
          <p:nvPr/>
        </p:nvSpPr>
        <p:spPr>
          <a:xfrm>
            <a:off x="-28875" y="5727056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36C6928-7CB6-433C-A552-114C8521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639FB9-75C7-49AB-B3DB-6E126073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5173BA-D318-4923-A178-F70FBB7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8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D30 reconfiguration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AD161-AFAC-41AC-83AA-4053A52B9B02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" y="960120"/>
            <a:ext cx="7620953" cy="5426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8445" y="573315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M3 Beamline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6813" y="2514600"/>
            <a:ext cx="211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M4  Beamline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41405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Injection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7573" y="313784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Extraction 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045" y="4621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Delivery 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589" y="11107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reconfiguration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B277E-5E64-4318-B73E-68F17DE5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</p:spTree>
    <p:extLst>
      <p:ext uri="{BB962C8B-B14F-4D97-AF65-F5344CB8AC3E}">
        <p14:creationId xmlns:p14="http://schemas.microsoft.com/office/powerpoint/2010/main" val="782415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262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1F497D"/>
                </a:solidFill>
                <a:latin typeface="Calibri" panose="020F0502020204030204" pitchFamily="34" charset="0"/>
              </a:rPr>
              <a:t>D30 Straight Section Reconfiguration</a:t>
            </a:r>
          </a:p>
        </p:txBody>
      </p:sp>
      <p:sp>
        <p:nvSpPr>
          <p:cNvPr id="30" name="Content Placeholder 5"/>
          <p:cNvSpPr>
            <a:spLocks noGrp="1"/>
          </p:cNvSpPr>
          <p:nvPr>
            <p:ph idx="1"/>
          </p:nvPr>
        </p:nvSpPr>
        <p:spPr>
          <a:xfrm>
            <a:off x="290484" y="4922034"/>
            <a:ext cx="8239598" cy="143534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1F497D"/>
                </a:solidFill>
              </a:rPr>
              <a:t>Remove existing magnets (complete)</a:t>
            </a:r>
          </a:p>
          <a:p>
            <a:r>
              <a:rPr lang="en-US" sz="1800" dirty="0">
                <a:solidFill>
                  <a:srgbClr val="1F497D"/>
                </a:solidFill>
              </a:rPr>
              <a:t>Reconfigure cables, cooling water, electrical bus, lighting (40% complete)</a:t>
            </a:r>
          </a:p>
          <a:p>
            <a:r>
              <a:rPr lang="en-US" sz="1800" dirty="0">
                <a:solidFill>
                  <a:srgbClr val="1F497D"/>
                </a:solidFill>
              </a:rPr>
              <a:t>Install injection (M3) and extraction (M4) lines</a:t>
            </a:r>
          </a:p>
          <a:p>
            <a:r>
              <a:rPr lang="en-US" sz="1800" dirty="0">
                <a:solidFill>
                  <a:srgbClr val="1F497D"/>
                </a:solidFill>
              </a:rPr>
              <a:t>Reinstall Delivery Ring magnets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957"/>
            <a:ext cx="4476376" cy="2075353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1435" r="2539" b="42458"/>
          <a:stretch/>
        </p:blipFill>
        <p:spPr bwMode="auto">
          <a:xfrm>
            <a:off x="0" y="868680"/>
            <a:ext cx="9144000" cy="156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733800" y="942703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Delivery 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00" y="2161903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injection of beam from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77000" y="2161903"/>
            <a:ext cx="270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extraction towards g-2 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285" y="2714358"/>
            <a:ext cx="2795233" cy="3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5/8/14 start of decommissioning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/>
          <a:stretch/>
        </p:blipFill>
        <p:spPr>
          <a:xfrm>
            <a:off x="4521713" y="2669768"/>
            <a:ext cx="4622288" cy="20945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90105" y="2664512"/>
            <a:ext cx="81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3/23/15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C9AEB-6171-4291-9C05-EB43BDFE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E75AE-8BDB-407B-9D2A-269FAE21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F75D7-581A-4CA1-8A0F-43C381A2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78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148"/>
            <a:ext cx="9136379" cy="31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2944" y="457200"/>
            <a:ext cx="253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8404" y="2895600"/>
            <a:ext cx="408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Bend angles of Septum, LQ and C-Magnet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3736" y="6052616"/>
            <a:ext cx="165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region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6340"/>
            <a:ext cx="9144000" cy="45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EF538-DBC2-4B50-B855-730EEEBBC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2" y="1295400"/>
            <a:ext cx="2181162" cy="24726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AD7FE8-A60E-4DBB-B029-C6705974798E}"/>
              </a:ext>
            </a:extLst>
          </p:cNvPr>
          <p:cNvSpPr txBox="1"/>
          <p:nvPr/>
        </p:nvSpPr>
        <p:spPr>
          <a:xfrm>
            <a:off x="66242" y="760400"/>
            <a:ext cx="23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Q302 extended star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chamber and g-2 beam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55617FA5-B778-4399-ACD9-A22B4DFA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39FB6F47-1FCC-4F85-91CC-840B2F6E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526E49FA-BFAF-4E87-9DBB-258E81AC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16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990600" y="152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Ring Extraction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/>
        </p:blipFill>
        <p:spPr bwMode="auto">
          <a:xfrm>
            <a:off x="11548" y="5376031"/>
            <a:ext cx="9127524" cy="96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48" y="958186"/>
            <a:ext cx="47134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is driven by need for Lambertson to support Mu2e resonantly extracted beam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g-2 will extract beam with a pair of horizontal kickers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Lambertson has design bend angle of 38 mr, requiring 1.13 T-m of integrated field @8.89 GeV/c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inch aperture quadrupole required due to beam being offset in both planes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horizontal bump required for g-2 to achieve 40 pi acceptance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“C”-Magnet has design bend angle of 56.3 mr, requiring 1.68 T-m of integrated field @ 8.89 GeV/c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Extraction devices will have radiation shielding for Mu2e operation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BADD5-FFA6-4544-9E13-33C7AA39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DEC4D-58D5-4F46-8155-704E6357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ADF3C-47A0-49E4-B850-57D23E2C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F38B6-78C9-4F81-98D7-48A43639E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8" t="38284" r="44223" b="39761"/>
          <a:stretch/>
        </p:blipFill>
        <p:spPr>
          <a:xfrm>
            <a:off x="5777884" y="654318"/>
            <a:ext cx="2326798" cy="2543994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80" y="3208411"/>
            <a:ext cx="3195006" cy="258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785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7CF50-FACF-427D-B3AB-636D712D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7BFF-8ABE-4D7C-98FF-7ED55C5D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19DAA-DF3D-4C8E-89C0-B36B9D0C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A19F0-7C06-4986-B478-F98BFA6E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728301"/>
            <a:ext cx="3086100" cy="56050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2974B3-2E88-4FAD-996C-29554FE2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Proton removal in the Delivery Ring</a:t>
            </a:r>
          </a:p>
        </p:txBody>
      </p:sp>
    </p:spTree>
    <p:extLst>
      <p:ext uri="{BB962C8B-B14F-4D97-AF65-F5344CB8AC3E}">
        <p14:creationId xmlns:p14="http://schemas.microsoft.com/office/powerpoint/2010/main" val="381852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29DA8-6D36-4397-8249-79059276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0" y="3875087"/>
            <a:ext cx="3757814" cy="256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5" y="10968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 Line optics design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19756" y="749442"/>
            <a:ext cx="4505447" cy="508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Carol Johnstone began the original M4 design in 2010, tunnel defined by 2013</a:t>
            </a:r>
            <a:endParaRPr lang="en-US" sz="1400" dirty="0">
              <a:cs typeface="Arial" pitchFamily="34" charset="0"/>
            </a:endParaRP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Modular design (Carol’s terminology)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Extraction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Horizontal Bend /Momentum Collimation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A/C dipole optics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Collimation section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Vertical bend to experiment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Final Focus (within vertical descent)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Original horizontal bend was similar to the AP-2 Left Bend (36.53°)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5ACDE-65B3-4EBC-9F3B-EF63FCBF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92" y="749442"/>
            <a:ext cx="4513911" cy="2987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B9DF7-2255-4F07-836D-EB28AF682B26}"/>
              </a:ext>
            </a:extLst>
          </p:cNvPr>
          <p:cNvSpPr txBox="1"/>
          <p:nvPr/>
        </p:nvSpPr>
        <p:spPr>
          <a:xfrm>
            <a:off x="1227668" y="6217850"/>
            <a:ext cx="2443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M4 Line design, September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9F1A2-7BFC-46B4-B05A-B496597E3EDF}"/>
              </a:ext>
            </a:extLst>
          </p:cNvPr>
          <p:cNvSpPr txBox="1"/>
          <p:nvPr/>
        </p:nvSpPr>
        <p:spPr>
          <a:xfrm>
            <a:off x="5046157" y="3598088"/>
            <a:ext cx="3392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From Mu2e CD-1 Director’s Review,  May 2011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B6B0E-589A-4A12-AFA8-8D862455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35" y="3876576"/>
            <a:ext cx="3914120" cy="25679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308EC4-3E45-45CA-8665-D323C4A9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F1A06B3-735D-4FEC-AD21-AFE25DD2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E2F8B03-7DF8-4AD0-A609-14E2CB67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30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5654" y="868137"/>
            <a:ext cx="49117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497D"/>
                </a:solidFill>
              </a:rPr>
              <a:t>Common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Shared with g-2.   Extraction is vertically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Vertical Split between g-2  &amp; mu2e is at 908.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Vertical dispersion due the ECMAG is locally corrected.</a:t>
            </a:r>
          </a:p>
          <a:p>
            <a:endParaRPr lang="en-US" sz="1800" dirty="0">
              <a:solidFill>
                <a:srgbClr val="1F497D"/>
              </a:solidFill>
            </a:endParaRPr>
          </a:p>
          <a:p>
            <a:r>
              <a:rPr lang="en-US" sz="1800" dirty="0">
                <a:solidFill>
                  <a:srgbClr val="1F497D"/>
                </a:solidFill>
              </a:rPr>
              <a:t>Horizontal Bend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Left bend section uses 4 SDFW and 2 SDF dipoles to bend beam 41</a:t>
            </a:r>
            <a:r>
              <a:rPr lang="en-US" sz="1400" dirty="0">
                <a:solidFill>
                  <a:srgbClr val="1F497D"/>
                </a:solidFill>
                <a:sym typeface="Symbol" panose="05050102010706020507" pitchFamily="18" charset="2"/>
              </a:rPr>
              <a:t> to the mu2e target.  </a:t>
            </a:r>
            <a:endParaRPr lang="en-US" sz="1400" dirty="0">
              <a:solidFill>
                <a:srgbClr val="1F497D"/>
              </a:solidFill>
            </a:endParaRP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1800" dirty="0">
                <a:solidFill>
                  <a:srgbClr val="1F497D"/>
                </a:solidFill>
              </a:rPr>
              <a:t>Extinction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Out-of-time to in-time particle ratio &lt; 10</a:t>
            </a:r>
            <a:r>
              <a:rPr lang="en-US" sz="1400" baseline="30000" dirty="0">
                <a:solidFill>
                  <a:srgbClr val="1F497D"/>
                </a:solidFill>
              </a:rPr>
              <a:t>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At AC dipole location:</a:t>
            </a:r>
          </a:p>
          <a:p>
            <a:pPr marL="742950" lvl="1" indent="-285750">
              <a:buFont typeface="Calibri" panose="020F0502020204030204" pitchFamily="34" charset="0"/>
              <a:buChar char="−"/>
            </a:pPr>
            <a:r>
              <a:rPr lang="en-US" sz="1400" dirty="0">
                <a:solidFill>
                  <a:srgbClr val="1F497D"/>
                </a:solidFill>
              </a:rPr>
              <a:t>Large </a:t>
            </a:r>
            <a:r>
              <a:rPr lang="el-GR" sz="1400" dirty="0">
                <a:solidFill>
                  <a:srgbClr val="1F497D"/>
                </a:solidFill>
              </a:rPr>
              <a:t>β</a:t>
            </a:r>
            <a:r>
              <a:rPr lang="en-US" sz="1400" baseline="-25000" dirty="0">
                <a:solidFill>
                  <a:srgbClr val="1F497D"/>
                </a:solidFill>
              </a:rPr>
              <a:t>x</a:t>
            </a:r>
            <a:r>
              <a:rPr lang="en-US" sz="1400" dirty="0">
                <a:solidFill>
                  <a:srgbClr val="1F497D"/>
                </a:solidFill>
              </a:rPr>
              <a:t>  to maximize the kickers effect .  </a:t>
            </a:r>
          </a:p>
          <a:p>
            <a:pPr marL="742950" lvl="1" indent="-285750">
              <a:buFont typeface="Calibri" panose="020F0502020204030204" pitchFamily="34" charset="0"/>
              <a:buChar char="−"/>
            </a:pPr>
            <a:r>
              <a:rPr lang="en-US" sz="1400" dirty="0">
                <a:solidFill>
                  <a:srgbClr val="1F497D"/>
                </a:solidFill>
              </a:rPr>
              <a:t>Small </a:t>
            </a:r>
            <a:r>
              <a:rPr lang="el-GR" sz="1400" dirty="0">
                <a:solidFill>
                  <a:srgbClr val="1F497D"/>
                </a:solidFill>
              </a:rPr>
              <a:t>β</a:t>
            </a:r>
            <a:r>
              <a:rPr lang="en-US" sz="1400" baseline="-25000" dirty="0">
                <a:solidFill>
                  <a:srgbClr val="1F497D"/>
                </a:solidFill>
              </a:rPr>
              <a:t>y</a:t>
            </a:r>
            <a:r>
              <a:rPr lang="en-US" sz="1400" dirty="0">
                <a:solidFill>
                  <a:srgbClr val="1F497D"/>
                </a:solidFill>
              </a:rPr>
              <a:t> allow small kicker vertical gap.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At collimator:   90</a:t>
            </a:r>
            <a:r>
              <a:rPr lang="en-US" sz="1400" dirty="0">
                <a:solidFill>
                  <a:srgbClr val="1F497D"/>
                </a:solidFill>
                <a:sym typeface="Symbol" panose="05050102010706020507" pitchFamily="18" charset="2"/>
              </a:rPr>
              <a:t> of phase between up &amp; down stream collimator &amp; kicker.    Small</a:t>
            </a:r>
            <a:r>
              <a:rPr lang="en-US" sz="1400" dirty="0">
                <a:solidFill>
                  <a:srgbClr val="1F497D"/>
                </a:solidFill>
              </a:rPr>
              <a:t> </a:t>
            </a:r>
            <a:r>
              <a:rPr lang="el-GR" sz="1400" dirty="0">
                <a:solidFill>
                  <a:srgbClr val="1F497D"/>
                </a:solidFill>
              </a:rPr>
              <a:t>β</a:t>
            </a:r>
            <a:r>
              <a:rPr lang="en-US" sz="1400" baseline="-25000" dirty="0">
                <a:solidFill>
                  <a:srgbClr val="1F497D"/>
                </a:solidFill>
              </a:rPr>
              <a:t>x</a:t>
            </a:r>
            <a:r>
              <a:rPr lang="en-US" sz="1400" dirty="0">
                <a:solidFill>
                  <a:srgbClr val="1F497D"/>
                </a:solidFill>
              </a:rPr>
              <a:t>  at downstream collimator. </a:t>
            </a: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1800" dirty="0">
                <a:solidFill>
                  <a:srgbClr val="1F497D"/>
                </a:solidFill>
              </a:rPr>
              <a:t>Final Focus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Brings beam to required spot size at target. (2x2 mm</a:t>
            </a:r>
            <a:r>
              <a:rPr lang="en-US" sz="1400" baseline="30000" dirty="0">
                <a:solidFill>
                  <a:srgbClr val="1F497D"/>
                </a:solidFill>
              </a:rPr>
              <a:t>2</a:t>
            </a:r>
            <a:r>
              <a:rPr lang="en-US" sz="1400" dirty="0">
                <a:solidFill>
                  <a:srgbClr val="1F497D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2 Vertical dipoles bend the beam down to the target (2x1.375</a:t>
            </a:r>
            <a:r>
              <a:rPr lang="en-US" sz="1400" dirty="0">
                <a:solidFill>
                  <a:srgbClr val="1F497D"/>
                </a:solidFill>
                <a:sym typeface="Symbol" panose="05050102010706020507" pitchFamily="18" charset="2"/>
              </a:rPr>
              <a:t>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/>
                </a:solidFill>
                <a:sym typeface="Symbol" panose="05050102010706020507" pitchFamily="18" charset="2"/>
              </a:rPr>
              <a:t>FF magnets are installed on a </a:t>
            </a:r>
            <a:r>
              <a:rPr lang="en-US" sz="1400" dirty="0">
                <a:solidFill>
                  <a:srgbClr val="1F497D"/>
                </a:solidFill>
              </a:rPr>
              <a:t>1.375</a:t>
            </a:r>
            <a:r>
              <a:rPr lang="en-US" sz="1400" dirty="0">
                <a:solidFill>
                  <a:srgbClr val="1F497D"/>
                </a:solidFill>
                <a:sym typeface="Symbol" panose="05050102010706020507" pitchFamily="18" charset="2"/>
              </a:rPr>
              <a:t> vertical slope.</a:t>
            </a:r>
            <a:endParaRPr lang="en-US" sz="14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5987" r="4087" b="2788"/>
          <a:stretch/>
        </p:blipFill>
        <p:spPr>
          <a:xfrm>
            <a:off x="189789" y="3485103"/>
            <a:ext cx="3801035" cy="2671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EDCA61-97F3-4677-8A21-2F4B9B87AA2C}"/>
              </a:ext>
            </a:extLst>
          </p:cNvPr>
          <p:cNvGrpSpPr/>
          <p:nvPr/>
        </p:nvGrpSpPr>
        <p:grpSpPr>
          <a:xfrm>
            <a:off x="54960" y="868137"/>
            <a:ext cx="4149254" cy="2607074"/>
            <a:chOff x="54960" y="868137"/>
            <a:chExt cx="4149254" cy="260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0" y="868137"/>
              <a:ext cx="4070694" cy="260707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615536" y="2277879"/>
              <a:ext cx="609600" cy="331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98477" y="2197274"/>
              <a:ext cx="5918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protons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47889" y="959352"/>
              <a:ext cx="856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Mu2e Target</a:t>
              </a: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flipH="1">
              <a:off x="3666565" y="1205573"/>
              <a:ext cx="109487" cy="35428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1362635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17059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46612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3600" y="5145741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Extinction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8565" y="5145741"/>
            <a:ext cx="700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Final Focus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0205" y="4249270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Bend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9707" y="5128853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Common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7344" y="5985329"/>
            <a:ext cx="16337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cs typeface="Helvetica" panose="020B0604020202020204" pitchFamily="34" charset="0"/>
              </a:rPr>
              <a:t>Courtesy Eliana Gianfelice-Wendt </a:t>
            </a:r>
            <a:endParaRPr lang="en-US" sz="8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162CC4-786B-44F7-8169-53B4CF2D9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749"/>
            <a:ext cx="8229600" cy="66870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 Line design now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DB0F0E1-F4F0-4E27-BCB9-C86282D8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9F1D0E8-0D42-43C0-9257-0DD1ADCE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0042C0-16C6-41B2-BD78-EAA0072D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5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19885"/>
            <a:ext cx="8229600" cy="682631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latin typeface="+mj-lt"/>
              </a:rPr>
              <a:t>The g-2 and Mu2e Common Section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876"/>
            <a:ext cx="8672513" cy="372339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" y="4047182"/>
            <a:ext cx="7477125" cy="2467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2098" y="4102298"/>
            <a:ext cx="113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Vertical Split 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5743575" y="3143250"/>
            <a:ext cx="436563" cy="959048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961856" y="4326898"/>
            <a:ext cx="216696" cy="572849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4387" y="164933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g-2 Beamline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9328" y="3431628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Mu2e Beamline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450" y="5718344"/>
            <a:ext cx="500458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ECMAG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2447" y="5718344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7789" y="5720247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3706" y="5717987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1190" y="5721401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49388" y="5721594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89150" y="5727512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60731" y="5734160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4387" y="5723661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20521" y="5727606"/>
            <a:ext cx="407484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Q909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15212" y="5721688"/>
            <a:ext cx="500458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ECMAG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2493" y="5731119"/>
            <a:ext cx="396262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V906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07476" y="5740738"/>
            <a:ext cx="396262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V907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658" y="4299583"/>
            <a:ext cx="11072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Extracted beam from Delivery Ring (DR)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06450" y="4970773"/>
            <a:ext cx="685997" cy="42555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10BFC-3EED-4A98-A292-2BA644C6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300499F-5E63-4E16-B972-0406CE9B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7A4B836-A713-4CC1-A942-176C59D3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97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EBEDE-2CFE-4DA5-AD17-A7682807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186D1-35CC-4571-9C50-B30ABA6D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B071-1B22-4888-B748-673D5FF5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B2E1A-FA81-499A-84B3-C36528D7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1720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9BD884-B09C-4FDB-88EA-1DB22357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19885"/>
            <a:ext cx="8229600" cy="68263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336699"/>
                </a:solidFill>
              </a:rPr>
              <a:t>The V907 issue for Mu2e versus g-2 operation</a:t>
            </a:r>
            <a:endParaRPr lang="en-US" sz="2800" b="0" dirty="0">
              <a:solidFill>
                <a:srgbClr val="3366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148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302"/>
            <a:ext cx="8229600" cy="620403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latin typeface="+mj-lt"/>
              </a:rPr>
              <a:t>The Horizontal Left Bend Section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868788"/>
            <a:ext cx="5572125" cy="343278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84" y="3390900"/>
            <a:ext cx="4140182" cy="2648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0769" y="3729242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7987" y="3677310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0064" y="3546505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5239" y="3284895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8932" y="2987605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9432" y="2632760"/>
            <a:ext cx="4892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H918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3375" y="4399179"/>
            <a:ext cx="790575" cy="66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4325" y="4485893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Protons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80" y="4952533"/>
            <a:ext cx="4984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Left bend section use 4 SDFW and 2 SDF dipoles to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Bend beam 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Symbol" panose="05050102010706020507" pitchFamily="18" charset="2"/>
              </a:rPr>
              <a:t> to the mu2e target.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155" y="2314700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g-2 beamline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506" y="3765921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Mu2e Beamline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F8332-768F-448D-B01F-224B20E2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A5536E7-C0B7-4F25-B62B-E7BE716C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A6AFCFB-F1F8-4BDC-A1E6-829A1A5B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3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20900" r="2953" b="2710"/>
          <a:stretch/>
        </p:blipFill>
        <p:spPr bwMode="auto">
          <a:xfrm>
            <a:off x="457200" y="1143000"/>
            <a:ext cx="8229600" cy="49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082" y="3407801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H-Bend,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collimation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082" y="2992146"/>
            <a:ext cx="20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AC Dipole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082" y="2622814"/>
            <a:ext cx="2243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Collimation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082" y="2252239"/>
            <a:ext cx="142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Bend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081" y="1882907"/>
            <a:ext cx="1215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Focus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27381" y="3623581"/>
            <a:ext cx="1644619" cy="1111867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61154" y="3176812"/>
            <a:ext cx="2124602" cy="100270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16197" y="2807480"/>
            <a:ext cx="2432697" cy="455428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</p:cNvCxnSpPr>
          <p:nvPr/>
        </p:nvCxnSpPr>
        <p:spPr>
          <a:xfrm>
            <a:off x="1999498" y="2436905"/>
            <a:ext cx="3480964" cy="32130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767930" y="2010061"/>
            <a:ext cx="4074730" cy="5751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8F79A64-72C4-4D56-B97B-70B6332B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46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118CE6-092B-48C2-93FE-D112D8E69983}"/>
              </a:ext>
            </a:extLst>
          </p:cNvPr>
          <p:cNvSpPr txBox="1"/>
          <p:nvPr/>
        </p:nvSpPr>
        <p:spPr>
          <a:xfrm>
            <a:off x="65465" y="6082500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790FF91-CD23-44B3-B4FF-E5E73148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DF9146F-361C-4838-8766-95742109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DE80C75-8D01-482E-BAA4-8148E87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99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01" y="165020"/>
            <a:ext cx="8229600" cy="692149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latin typeface="+mj-lt"/>
              </a:rPr>
              <a:t>The Extinction &amp; Diagnostic Absorber Section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66788"/>
            <a:ext cx="7706752" cy="4987925"/>
          </a:xfrm>
        </p:spPr>
      </p:pic>
      <p:sp>
        <p:nvSpPr>
          <p:cNvPr id="8" name="TextBox 7"/>
          <p:cNvSpPr txBox="1"/>
          <p:nvPr/>
        </p:nvSpPr>
        <p:spPr>
          <a:xfrm>
            <a:off x="1498099" y="2595979"/>
            <a:ext cx="2738250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AC Dipole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Displaces out of time particles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3653" y="1803428"/>
            <a:ext cx="1798056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Post Extinction Collimator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888" y="3942575"/>
            <a:ext cx="1736694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Pre Extinction Collimator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009775" y="4234249"/>
            <a:ext cx="358807" cy="47110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609975" y="3231856"/>
            <a:ext cx="520733" cy="3298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02607" y="2129921"/>
            <a:ext cx="358807" cy="47110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80138" y="2770191"/>
            <a:ext cx="1886286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HDA1 – Horizontal bend to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Diagnostic Absorber Line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219826" y="2218556"/>
            <a:ext cx="276366" cy="5208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62230" y="961654"/>
            <a:ext cx="1998368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Diagnostic Absorber – 170W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capacity for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beam commissioning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358009" y="1181338"/>
            <a:ext cx="909567" cy="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2208" y="1948672"/>
            <a:ext cx="943976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Shield Wall 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551612" y="1323059"/>
            <a:ext cx="276366" cy="5208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0689" y="3165928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Q931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88175" y="161312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Q936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3864" y="3722299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Q929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8223" y="5531577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DAEE-1729-40E5-8A4B-4D84B7DB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FB938B-585D-45AC-B45E-EA65A4B2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FF3FEE-20F1-43FC-9AA6-7038EDB8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60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632843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latin typeface="+mj-lt"/>
              </a:rPr>
              <a:t>M4 Diagnostic Absorber Line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28570" r="12516" b="7235"/>
          <a:stretch/>
        </p:blipFill>
        <p:spPr bwMode="auto">
          <a:xfrm>
            <a:off x="5610225" y="837458"/>
            <a:ext cx="3448442" cy="3020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new dump layout 10-23-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r="16423"/>
          <a:stretch/>
        </p:blipFill>
        <p:spPr bwMode="auto">
          <a:xfrm>
            <a:off x="5302655" y="3858160"/>
            <a:ext cx="3756012" cy="2367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561" y="929907"/>
            <a:ext cx="50740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M4 beamline requires a diagnostic absorber for commissioning the beamline and commissioning resonant extraction during mu2e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absorber has a 170 W capacity derived from 2 modes of commissioning: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Mode  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-  Low intensity commissioning kicked beam (does not matter if people are present downstream).  This is roughly 5E10 protons/pulse every 10 sec or so.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Mode 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-  Resonant Beam commissioning.   Takes  4 pulses  at 1E12 per pulse or 4E12 total protons/pulse every 30sec or so.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Beam Power Calculations for the 2 Modes: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Beam is bent horizontally outward to the diagnostic beamline by an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MDC dipole at 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Symbol" panose="05050102010706020507" pitchFamily="18" charset="2"/>
              </a:rPr>
              <a:t>(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85mrad).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There are 2 quads (QDA01 &amp; QDA02) in the beamline to control optics in the line. (optics not critical but diagnostic capability depends on the ability to change phase and observe phase space evolution)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		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					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96312-8C6E-419E-8C96-BA896E85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0D758B-0943-42E7-813E-49A8D3A2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B496FA-2B2B-4616-A7A7-0E11A54F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814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60" y="135159"/>
            <a:ext cx="8229600" cy="692301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latin typeface="+mj-lt"/>
              </a:rPr>
              <a:t>Diagnostic Absorber</a:t>
            </a:r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677" y="856578"/>
            <a:ext cx="3054829" cy="2291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21" y="3510013"/>
            <a:ext cx="3174732" cy="23810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893553"/>
            <a:ext cx="5593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M4 Diagnostic Absorber is a series of 6’x6’x5’ long stacked steel plates using 108 steel plates.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It is  surrounded by 1’ of concrete on the top &amp; bottom and 3’ in the back.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absorber has 1’x1’x3’ albedo trap angled at 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Symbol" panose="05050102010706020507" pitchFamily="18" charset="2"/>
              </a:rPr>
              <a:t> to match the beamline.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  <a:sym typeface="Symbol" panose="05050102010706020507" pitchFamily="18" charset="2"/>
              </a:rPr>
              <a:t>The absorber is passive with no water cooling.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steel for the absorber has been and cut , prepared, assembled and will be installed in the tunnel walls surrounded by concreate.  The for installation has been transferred for Mu2e project to the tunnel GPP.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The absorber was designed on by the External beamline WBS but cost transferred to the tunnel GPP for  installation because it is part of the tunnel wall.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anose="020F050202020403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9021" y="3113801"/>
            <a:ext cx="2798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Diagnostic Absorber before concrete pour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34086" y="5915025"/>
            <a:ext cx="330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Tunnel View of Diagnostic Absorber after surrounded in concrete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77CF2-082C-466F-903D-40F60E87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F1BFF6-6581-4319-A560-457140D0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0BE497-E8C9-40E4-B63B-A98F70D2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60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55" y="154030"/>
            <a:ext cx="8229600" cy="569681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336699"/>
                </a:solidFill>
                <a:cs typeface="Arial" panose="020B0604020202020204" pitchFamily="34" charset="0"/>
              </a:rPr>
              <a:t>The Final Focus Section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44319"/>
            <a:ext cx="5534025" cy="3540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8622"/>
            <a:ext cx="6883803" cy="180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76" y="844319"/>
            <a:ext cx="2320924" cy="2212709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31168" b="8080"/>
          <a:stretch/>
        </p:blipFill>
        <p:spPr>
          <a:xfrm>
            <a:off x="7100888" y="2750018"/>
            <a:ext cx="1900237" cy="3466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5688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8083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2219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Q938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287" y="461224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3828" y="462248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Q941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3875" y="4611468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8298" y="4611468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Q943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6720" y="4612241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V936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9797" y="451693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HT940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9565" y="4508121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VT940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9248" y="4480199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VT942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6610" y="4465185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V943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840" y="447269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HT943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39992" y="5164618"/>
            <a:ext cx="8611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Production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Solenoid -PS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76817" y="3394345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Transport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Solenoid -TS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62572" y="3968824"/>
            <a:ext cx="8915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Detector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Solenoid -PS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129758" y="3809843"/>
            <a:ext cx="10234" cy="840604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051007" y="5084830"/>
            <a:ext cx="201941" cy="100527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5B5F-3CD4-4BFE-BACE-164EBDAE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34F25599-B37D-4B0C-A61A-8482597A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71574B2-D082-47B9-AA00-DD7CB829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43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978"/>
            <a:ext cx="9144000" cy="4156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55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M4&amp;M5 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397311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M4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597" y="284773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M5 Line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23482" y="818577"/>
            <a:ext cx="2558444" cy="2238689"/>
            <a:chOff x="2582402" y="928530"/>
            <a:chExt cx="6080917" cy="5320920"/>
          </a:xfrm>
        </p:grpSpPr>
        <p:grpSp>
          <p:nvGrpSpPr>
            <p:cNvPr id="12" name="Group 11"/>
            <p:cNvGrpSpPr/>
            <p:nvPr/>
          </p:nvGrpSpPr>
          <p:grpSpPr>
            <a:xfrm>
              <a:off x="2582402" y="928530"/>
              <a:ext cx="6080917" cy="5320920"/>
              <a:chOff x="721486" y="666035"/>
              <a:chExt cx="4435443" cy="388094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18" b="33660"/>
              <a:stretch/>
            </p:blipFill>
            <p:spPr>
              <a:xfrm>
                <a:off x="721486" y="666035"/>
                <a:ext cx="4287982" cy="3880943"/>
              </a:xfrm>
              <a:prstGeom prst="rect">
                <a:avLst/>
              </a:prstGeom>
            </p:spPr>
          </p:pic>
          <p:sp>
            <p:nvSpPr>
              <p:cNvPr id="15" name="TextBox 7"/>
              <p:cNvSpPr txBox="1"/>
              <p:nvPr/>
            </p:nvSpPr>
            <p:spPr>
              <a:xfrm>
                <a:off x="1317383" y="1142837"/>
                <a:ext cx="984795" cy="832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Mu2e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Bldg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3824998" y="1856202"/>
                <a:ext cx="1331931" cy="90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MC-1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Bldg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7" name="TextBox 6"/>
              <p:cNvSpPr txBox="1"/>
              <p:nvPr/>
            </p:nvSpPr>
            <p:spPr>
              <a:xfrm>
                <a:off x="1492740" y="4013045"/>
                <a:ext cx="1851223" cy="53393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Delivery Ring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13" name="TextBox 6"/>
            <p:cNvSpPr txBox="1"/>
            <p:nvPr/>
          </p:nvSpPr>
          <p:spPr>
            <a:xfrm>
              <a:off x="6979892" y="1657641"/>
              <a:ext cx="1383328" cy="73204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EE9F12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Booster</a:t>
              </a:r>
              <a:endParaRPr lang="en-US" sz="1000" dirty="0">
                <a:solidFill>
                  <a:srgbClr val="EE9F12"/>
                </a:solidFill>
                <a:latin typeface="Times New Roman"/>
                <a:ea typeface="Times New Roman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144" b="7915"/>
          <a:stretch/>
        </p:blipFill>
        <p:spPr>
          <a:xfrm>
            <a:off x="-5918" y="4770491"/>
            <a:ext cx="9127725" cy="161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777" y="500134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M4/M5 split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11880" y="4361026"/>
            <a:ext cx="228600" cy="1009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1FD21-5FFE-48A5-BE57-BC695EFC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F45ED10-42B3-497C-8A47-9025A50A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E126D0-DE3D-4A71-837A-8AEB6559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7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r="1803" b="1483"/>
          <a:stretch/>
        </p:blipFill>
        <p:spPr bwMode="auto">
          <a:xfrm>
            <a:off x="3749090" y="1063478"/>
            <a:ext cx="4946190" cy="347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90" y="113948"/>
            <a:ext cx="8229600" cy="6377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Shared M4 and M5 Line optics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25400" y="753709"/>
            <a:ext cx="3260919" cy="508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Elevation change to Storage Ring elevation in three steps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ELAM/Q205/C-Magnet to V901 (32”)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V905 to V907 (16”)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V907 to V003 (69.5”)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“Switch” Magnet at V907 reverses polarity for g-2 vs. Mu2e operation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Immediate transition into 27.1</a:t>
            </a:r>
            <a:r>
              <a:rPr lang="en-US" sz="1600" spc="-400" dirty="0">
                <a:solidFill>
                  <a:srgbClr val="1F497D"/>
                </a:solidFill>
                <a:latin typeface="+mn-lt"/>
                <a:cs typeface="Arial" pitchFamily="34" charset="0"/>
              </a:rPr>
              <a:t>°</a:t>
            </a: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Left Bend to establish proper horizontal trajectory to Ring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Shield wall incorporated into M5 tunnel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Final Focus section to provide optical matching to Storage Ring 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M5 trajectory entering Storage Ring must compensate for horizontal steering caused by fringe fields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13880" y="973772"/>
            <a:ext cx="2011308" cy="40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471440" y="973772"/>
            <a:ext cx="6537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6900" y="6379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612" y="6379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 b="9511"/>
          <a:stretch/>
        </p:blipFill>
        <p:spPr>
          <a:xfrm>
            <a:off x="3234780" y="4542224"/>
            <a:ext cx="5771758" cy="186746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1697A-5C6B-4D10-8E0F-56CA9261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121D1-2314-4A1C-B515-9ACB805F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F9337-6368-4620-8FC4-2AD1D65B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45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41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M5 Final Focus into g-2 Storage 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1150" y="552052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Inflector with WG field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520522"/>
            <a:ext cx="294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Inflector with uniform field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58" y="594351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1F497D"/>
                </a:solidFill>
              </a:rPr>
              <a:t>Storage Ring is on left side of plots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182" y="966719"/>
            <a:ext cx="6325018" cy="1516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Design accommodates optics for cases with and without focusing from the Inflector, provided by Ring Team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Also provides tuning flexibility for optics between the two cases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Four repurposed </a:t>
            </a:r>
            <a:r>
              <a:rPr lang="en-US" dirty="0" err="1">
                <a:solidFill>
                  <a:srgbClr val="1F497D"/>
                </a:solidFill>
                <a:latin typeface="+mn-lt"/>
                <a:cs typeface="Arial" pitchFamily="34" charset="0"/>
              </a:rPr>
              <a:t>Pbar</a:t>
            </a: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 LQ magnets are used to provide adequate aperture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58963"/>
            <a:ext cx="4267200" cy="28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26077"/>
            <a:ext cx="4229100" cy="28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71908"/>
            <a:ext cx="2590800" cy="19431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B19-A6A3-48D6-BFCD-5638EA43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6C6488-7A86-44E3-A3D3-A6078149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8540CC-A76B-4733-A1F9-E97C22B6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18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F6B8615-B652-4F2D-B84A-24CFB6C53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5382" r="9374" b="12175"/>
          <a:stretch/>
        </p:blipFill>
        <p:spPr bwMode="auto">
          <a:xfrm>
            <a:off x="152400" y="3429000"/>
            <a:ext cx="4766452" cy="31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E6D0EBC-1B78-49F4-8490-865D3E8B6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8570"/>
          <a:stretch/>
        </p:blipFill>
        <p:spPr bwMode="auto">
          <a:xfrm>
            <a:off x="4766810" y="4136249"/>
            <a:ext cx="4188462" cy="239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B6DBC-67D3-49D6-BD81-529EDFD1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45760-FCF7-468C-ADAD-A718D4A8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43F5E-FB40-4C07-BF0A-DF1CBFF2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4BB52-CEE6-447B-BCEB-22E264288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7524"/>
            <a:ext cx="3124200" cy="2343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E3B98-77BA-4BBA-AEA1-5880C161DCB4}"/>
              </a:ext>
            </a:extLst>
          </p:cNvPr>
          <p:cNvSpPr txBox="1"/>
          <p:nvPr/>
        </p:nvSpPr>
        <p:spPr>
          <a:xfrm>
            <a:off x="317938" y="3059668"/>
            <a:ext cx="27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0"/>
              </a:rPr>
              <a:t>10 cm beam access port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EB42FA-97E0-4BCB-A72B-6D110D16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41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g-2 Storage 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545537-0EF6-4B7D-90DC-92D6A8134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28" y="845494"/>
            <a:ext cx="4804144" cy="3184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4A0F70-CB8A-4D8A-9D88-DB4EB17433A7}"/>
              </a:ext>
            </a:extLst>
          </p:cNvPr>
          <p:cNvSpPr txBox="1"/>
          <p:nvPr/>
        </p:nvSpPr>
        <p:spPr>
          <a:xfrm>
            <a:off x="3234006" y="6076697"/>
            <a:ext cx="183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F497D"/>
                </a:solidFill>
                <a:ea typeface="ＭＳ Ｐゴシック" charset="0"/>
              </a:rPr>
              <a:t>1.45 Tesla field</a:t>
            </a:r>
          </a:p>
        </p:txBody>
      </p:sp>
    </p:spTree>
    <p:extLst>
      <p:ext uri="{BB962C8B-B14F-4D97-AF65-F5344CB8AC3E}">
        <p14:creationId xmlns:p14="http://schemas.microsoft.com/office/powerpoint/2010/main" val="3957869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8B965-2E82-427B-B9DE-5447D126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57580-E918-47EA-B7ED-9B625328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490F0-9FFF-4257-8B94-3664CC6B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CDA55D-2C92-427B-8DDA-5AAABAD22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8"/>
          <a:stretch/>
        </p:blipFill>
        <p:spPr bwMode="auto">
          <a:xfrm>
            <a:off x="4114800" y="907447"/>
            <a:ext cx="4952999" cy="334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768CA0-EDA2-46E1-ADA6-FF9C642D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76" y="576339"/>
            <a:ext cx="4267200" cy="5453743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>
              <a:buFontTx/>
              <a:buChar char="-"/>
            </a:pPr>
            <a:r>
              <a:rPr lang="en-US" sz="1800" dirty="0">
                <a:solidFill>
                  <a:srgbClr val="1F497D"/>
                </a:solidFill>
              </a:rPr>
              <a:t>Beam passes through fringe fields in the </a:t>
            </a:r>
            <a:r>
              <a:rPr lang="en-US" sz="1800" dirty="0" err="1">
                <a:solidFill>
                  <a:srgbClr val="1F497D"/>
                </a:solidFill>
              </a:rPr>
              <a:t>backleg</a:t>
            </a:r>
            <a:r>
              <a:rPr lang="en-US" sz="1800" dirty="0">
                <a:solidFill>
                  <a:srgbClr val="1F497D"/>
                </a:solidFill>
              </a:rPr>
              <a:t> steel (weak) and main dipole field (strong) near the poles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rgbClr val="1F497D"/>
                </a:solidFill>
              </a:rPr>
              <a:t>Beam passes through a bore in the cryostat between the yoke and Inflector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rgbClr val="1F497D"/>
                </a:solidFill>
              </a:rPr>
              <a:t>Ring field also acts like “D” quad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rgbClr val="1F497D"/>
                </a:solidFill>
              </a:rPr>
              <a:t>The Inflector produces a uniform 1.45 T magnetic field to cancel main dipole field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2247D07-81AD-49E8-82D8-42CDE2046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30"/>
          <a:stretch/>
        </p:blipFill>
        <p:spPr bwMode="auto">
          <a:xfrm>
            <a:off x="3502983" y="4675924"/>
            <a:ext cx="5319693" cy="171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8306E-BCA3-435E-B2FC-5E7A54995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76" y="4120051"/>
            <a:ext cx="3276600" cy="2275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28F5D3-72CC-41BF-B5F8-7FBEFC17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41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Beam trajectory into the g-2 Storage 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55E11-B387-47E5-9C23-50CA0FA49F9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34" y="3048000"/>
            <a:ext cx="3224530" cy="19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56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33DE125-0157-40BC-9207-EBEA0D05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522405"/>
            <a:ext cx="8782050" cy="615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9F18-8DBE-46F1-9267-D980A136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D7D3-2FE9-44D8-B746-8FAE2C04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EBAF-FFF3-4E1C-89A1-51671A5D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F3CC81-F061-40DE-98E8-CF5A48DD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41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Inflector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91A60FB-6DF3-4C7D-BF9F-B96D3C26DD5B}"/>
              </a:ext>
            </a:extLst>
          </p:cNvPr>
          <p:cNvCxnSpPr/>
          <p:nvPr/>
        </p:nvCxnSpPr>
        <p:spPr>
          <a:xfrm>
            <a:off x="762000" y="3200400"/>
            <a:ext cx="2362200" cy="1295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1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5276" y="1329605"/>
            <a:ext cx="3581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Beam from Booster is injected directly into the Accumulator</a:t>
            </a:r>
            <a:endParaRPr lang="en-US" sz="1600" dirty="0">
              <a:latin typeface="Arial" pitchFamily="34" charset="0"/>
              <a:cs typeface="Arial" pitchFamily="34" charset="0"/>
              <a:sym typeface="Symbol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MI-8 line </a:t>
            </a:r>
            <a:r>
              <a:rPr lang="en-US" sz="1400" dirty="0">
                <a:latin typeface="Arial" pitchFamily="34" charset="0"/>
                <a:cs typeface="Arial" pitchFamily="34" charset="0"/>
                <a:sym typeface="Symbol"/>
              </a:rPr>
              <a:t> AP-B Line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  <a:sym typeface="Symbol"/>
              </a:rPr>
              <a:t>B/A Line  Accumulator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Beam circulates in opposite direction, A/D line would need to be reoriented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Beam extracted to Mu2e from Debuncher at AP50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Could provide larger aperture, eliminate need for long beam line and new kickers, operational simplicity, improved up-time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Main drawback is the cost of the new beam line (partly mitigated by eliminating Recycler  Accumulator costs) and program interruption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302944"/>
            <a:ext cx="5515276" cy="5053406"/>
            <a:chOff x="0" y="1302944"/>
            <a:chExt cx="5515276" cy="5053406"/>
          </a:xfrm>
        </p:grpSpPr>
        <p:pic>
          <p:nvPicPr>
            <p:cNvPr id="9" name="Picture 8" descr="FNAL_Aerial_Pbar-MI_99-0912-07.h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1922106" y="5113175"/>
              <a:ext cx="45719" cy="1243175"/>
            </a:xfrm>
            <a:custGeom>
              <a:avLst/>
              <a:gdLst>
                <a:gd name="connsiteX0" fmla="*/ 74645 w 130629"/>
                <a:gd name="connsiteY0" fmla="*/ 1175657 h 1175657"/>
                <a:gd name="connsiteX1" fmla="*/ 9331 w 130629"/>
                <a:gd name="connsiteY1" fmla="*/ 382555 h 1175657"/>
                <a:gd name="connsiteX2" fmla="*/ 130629 w 130629"/>
                <a:gd name="connsiteY2" fmla="*/ 0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29" h="1175657">
                  <a:moveTo>
                    <a:pt x="74645" y="1175657"/>
                  </a:moveTo>
                  <a:cubicBezTo>
                    <a:pt x="37322" y="877077"/>
                    <a:pt x="0" y="578498"/>
                    <a:pt x="9331" y="382555"/>
                  </a:cubicBezTo>
                  <a:cubicBezTo>
                    <a:pt x="18662" y="186612"/>
                    <a:pt x="74645" y="93306"/>
                    <a:pt x="130629" y="0"/>
                  </a:cubicBezTo>
                </a:path>
              </a:pathLst>
            </a:custGeom>
            <a:ln w="38100">
              <a:solidFill>
                <a:srgbClr val="FFFF00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472612" y="4506686"/>
              <a:ext cx="1586204" cy="340567"/>
            </a:xfrm>
            <a:custGeom>
              <a:avLst/>
              <a:gdLst>
                <a:gd name="connsiteX0" fmla="*/ 0 w 1586204"/>
                <a:gd name="connsiteY0" fmla="*/ 0 h 340567"/>
                <a:gd name="connsiteX1" fmla="*/ 177282 w 1586204"/>
                <a:gd name="connsiteY1" fmla="*/ 65314 h 340567"/>
                <a:gd name="connsiteX2" fmla="*/ 317241 w 1586204"/>
                <a:gd name="connsiteY2" fmla="*/ 130628 h 340567"/>
                <a:gd name="connsiteX3" fmla="*/ 447870 w 1586204"/>
                <a:gd name="connsiteY3" fmla="*/ 167951 h 340567"/>
                <a:gd name="connsiteX4" fmla="*/ 1091682 w 1586204"/>
                <a:gd name="connsiteY4" fmla="*/ 326571 h 340567"/>
                <a:gd name="connsiteX5" fmla="*/ 1586204 w 1586204"/>
                <a:gd name="connsiteY5" fmla="*/ 251926 h 340567"/>
                <a:gd name="connsiteX6" fmla="*/ 1586204 w 1586204"/>
                <a:gd name="connsiteY6" fmla="*/ 251926 h 34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204" h="340567">
                  <a:moveTo>
                    <a:pt x="0" y="0"/>
                  </a:moveTo>
                  <a:cubicBezTo>
                    <a:pt x="62204" y="21771"/>
                    <a:pt x="124408" y="43543"/>
                    <a:pt x="177282" y="65314"/>
                  </a:cubicBezTo>
                  <a:cubicBezTo>
                    <a:pt x="230156" y="87085"/>
                    <a:pt x="272143" y="113522"/>
                    <a:pt x="317241" y="130628"/>
                  </a:cubicBezTo>
                  <a:cubicBezTo>
                    <a:pt x="362339" y="147734"/>
                    <a:pt x="447870" y="167951"/>
                    <a:pt x="447870" y="167951"/>
                  </a:cubicBezTo>
                  <a:cubicBezTo>
                    <a:pt x="576943" y="200608"/>
                    <a:pt x="901960" y="312575"/>
                    <a:pt x="1091682" y="326571"/>
                  </a:cubicBezTo>
                  <a:cubicBezTo>
                    <a:pt x="1281404" y="340567"/>
                    <a:pt x="1586204" y="251926"/>
                    <a:pt x="1586204" y="251926"/>
                  </a:cubicBezTo>
                  <a:lnTo>
                    <a:pt x="1586204" y="251926"/>
                  </a:lnTo>
                </a:path>
              </a:pathLst>
            </a:custGeom>
            <a:ln w="38100">
              <a:solidFill>
                <a:srgbClr val="00FF00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8939" y="5607698"/>
              <a:ext cx="1544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New Beamline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rot="10800000" flipV="1">
              <a:off x="1967825" y="5792364"/>
              <a:ext cx="1671114" cy="1846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70C884B-7E41-44C5-9CED-953A8AE9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6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Wacky alternatives were considered…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8B8CD5E-B61A-40B4-A4C2-D32360D4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A734155-E308-4248-A218-A618629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F761CF8-BD42-4573-9DC3-A79E632D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D795-8BA1-4112-B26C-00C043F4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0D26D-A08C-4B8E-8658-18063DF7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6008-9026-432C-B639-79683F74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AC4EE-9B0D-41C5-BF26-CDEC347A18D4}"/>
              </a:ext>
            </a:extLst>
          </p:cNvPr>
          <p:cNvSpPr txBox="1"/>
          <p:nvPr/>
        </p:nvSpPr>
        <p:spPr>
          <a:xfrm>
            <a:off x="5019066" y="49533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Tilt inflector 1.8 </a:t>
            </a:r>
            <a:r>
              <a:rPr lang="en-US" sz="1400" i="1" dirty="0" err="1"/>
              <a:t>mrad</a:t>
            </a:r>
            <a:r>
              <a:rPr lang="en-US" sz="1400" i="1" dirty="0"/>
              <a:t> to better match trajectory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04196-BEA3-4D97-A04E-D90B299162F5}"/>
              </a:ext>
            </a:extLst>
          </p:cNvPr>
          <p:cNvSpPr txBox="1"/>
          <p:nvPr/>
        </p:nvSpPr>
        <p:spPr>
          <a:xfrm>
            <a:off x="6359450" y="1018557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 exits centered in inflector tangent to and displaced 77mm from ring central orbit</a:t>
            </a:r>
          </a:p>
        </p:txBody>
      </p:sp>
      <p:pic>
        <p:nvPicPr>
          <p:cNvPr id="9" name="Picture 8" descr="inj_traj_18mm_2.4mrad.pdf">
            <a:extLst>
              <a:ext uri="{FF2B5EF4-FFF2-40B4-BE49-F238E27FC236}">
                <a16:creationId xmlns:a16="http://schemas.microsoft.com/office/drawing/2014/main" id="{E80C0974-0A8C-46D6-9C4F-788FDF67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28600"/>
            <a:ext cx="8804985" cy="68038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5AEE2D-3779-450B-8104-4FBEC8C6EB7D}"/>
              </a:ext>
            </a:extLst>
          </p:cNvPr>
          <p:cNvCxnSpPr>
            <a:cxnSpLocks/>
          </p:cNvCxnSpPr>
          <p:nvPr/>
        </p:nvCxnSpPr>
        <p:spPr>
          <a:xfrm flipV="1">
            <a:off x="1482618" y="1104263"/>
            <a:ext cx="3935002" cy="43665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81B281-9E8A-410E-A815-459CCEA6689A}"/>
              </a:ext>
            </a:extLst>
          </p:cNvPr>
          <p:cNvSpPr txBox="1"/>
          <p:nvPr/>
        </p:nvSpPr>
        <p:spPr>
          <a:xfrm rot="18631371">
            <a:off x="2479211" y="2804839"/>
            <a:ext cx="154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Center of bore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2EA7CDB-8C6F-4063-9101-0CBC2A46103D}"/>
              </a:ext>
            </a:extLst>
          </p:cNvPr>
          <p:cNvSpPr/>
          <p:nvPr/>
        </p:nvSpPr>
        <p:spPr>
          <a:xfrm>
            <a:off x="4427892" y="1597423"/>
            <a:ext cx="445198" cy="503434"/>
          </a:xfrm>
          <a:prstGeom prst="leftBrace">
            <a:avLst>
              <a:gd name="adj1" fmla="val 1808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886A2-A678-4852-8933-28C02C0610ED}"/>
              </a:ext>
            </a:extLst>
          </p:cNvPr>
          <p:cNvSpPr txBox="1"/>
          <p:nvPr/>
        </p:nvSpPr>
        <p:spPr>
          <a:xfrm>
            <a:off x="1482618" y="1257521"/>
            <a:ext cx="309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Projected center of bore to</a:t>
            </a:r>
          </a:p>
          <a:p>
            <a:r>
              <a:rPr lang="en-US" dirty="0">
                <a:solidFill>
                  <a:srgbClr val="FF0000"/>
                </a:solidFill>
              </a:rPr>
              <a:t>properly aligned Inflector</a:t>
            </a:r>
          </a:p>
          <a:p>
            <a:r>
              <a:rPr lang="en-US" dirty="0">
                <a:solidFill>
                  <a:srgbClr val="FF0000"/>
                </a:solidFill>
              </a:rPr>
              <a:t>shifted by approximately 8 mm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3BAC2A-B172-4356-A594-25E32495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728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Injection into g-2 Storage 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4AA18-7AE8-48D9-BA3C-5C60C0D3EAA0}"/>
              </a:ext>
            </a:extLst>
          </p:cNvPr>
          <p:cNvSpPr txBox="1"/>
          <p:nvPr/>
        </p:nvSpPr>
        <p:spPr>
          <a:xfrm>
            <a:off x="6860820" y="5860708"/>
            <a:ext cx="183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F497D"/>
                </a:solidFill>
                <a:ea typeface="ＭＳ Ｐゴシック" charset="0"/>
              </a:rPr>
              <a:t>Dave Rubin</a:t>
            </a:r>
          </a:p>
        </p:txBody>
      </p:sp>
    </p:spTree>
    <p:extLst>
      <p:ext uri="{BB962C8B-B14F-4D97-AF65-F5344CB8AC3E}">
        <p14:creationId xmlns:p14="http://schemas.microsoft.com/office/powerpoint/2010/main" val="1678596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C1B44C41-C875-4DA6-BF5F-90CC8D06A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8570"/>
          <a:stretch/>
        </p:blipFill>
        <p:spPr bwMode="auto">
          <a:xfrm>
            <a:off x="5513488" y="1105736"/>
            <a:ext cx="3630512" cy="207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9F18-8DBE-46F1-9267-D980A136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D7D3-2FE9-44D8-B746-8FAE2C04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EBAF-FFF3-4E1C-89A1-51671A5D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8768E-D081-46EB-BE42-36A79FB5B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95" t="20720" r="36283" b="15677"/>
          <a:stretch/>
        </p:blipFill>
        <p:spPr>
          <a:xfrm flipH="1">
            <a:off x="2287300" y="1271916"/>
            <a:ext cx="3299716" cy="431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perspectiveFront"/>
            <a:lightRig rig="threePt" dir="t"/>
          </a:scene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4D10B5-35F5-414E-94E8-D1D1B36FA6E1}"/>
              </a:ext>
            </a:extLst>
          </p:cNvPr>
          <p:cNvSpPr/>
          <p:nvPr/>
        </p:nvSpPr>
        <p:spPr>
          <a:xfrm>
            <a:off x="3558686" y="2599944"/>
            <a:ext cx="2493247" cy="1607225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1C19D1-B0B7-41C5-BCBB-BC5A8867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413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Matched beam versus Inflector aperture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E429FC-F5F8-4198-85B7-282F67B8C97C}"/>
              </a:ext>
            </a:extLst>
          </p:cNvPr>
          <p:cNvSpPr txBox="1">
            <a:spLocks/>
          </p:cNvSpPr>
          <p:nvPr/>
        </p:nvSpPr>
        <p:spPr>
          <a:xfrm>
            <a:off x="685800" y="5701377"/>
            <a:ext cx="8229600" cy="69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336699"/>
                </a:solidFill>
              </a:rPr>
              <a:t>Good transmission or matched optics…you can’t have both</a:t>
            </a:r>
          </a:p>
        </p:txBody>
      </p:sp>
    </p:spTree>
    <p:extLst>
      <p:ext uri="{BB962C8B-B14F-4D97-AF65-F5344CB8AC3E}">
        <p14:creationId xmlns:p14="http://schemas.microsoft.com/office/powerpoint/2010/main" val="873554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503C09-10F3-4248-858A-3D6F1E15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359" y="751688"/>
            <a:ext cx="4358024" cy="58125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A9A9E-6020-41AC-B209-8EBC6483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95DFF-4815-4B50-949A-97310E82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697CB-594F-4D12-BC83-304EA631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D70462-4001-4188-AD3F-447F2B31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90" y="113948"/>
            <a:ext cx="8229600" cy="6377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Magnet can be powered during access</a:t>
            </a:r>
          </a:p>
        </p:txBody>
      </p:sp>
    </p:spTree>
    <p:extLst>
      <p:ext uri="{BB962C8B-B14F-4D97-AF65-F5344CB8AC3E}">
        <p14:creationId xmlns:p14="http://schemas.microsoft.com/office/powerpoint/2010/main" val="460080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1D3663-BB7C-4843-AEA0-06F6F44A9CD8}"/>
              </a:ext>
            </a:extLst>
          </p:cNvPr>
          <p:cNvSpPr txBox="1">
            <a:spLocks/>
          </p:cNvSpPr>
          <p:nvPr/>
        </p:nvSpPr>
        <p:spPr>
          <a:xfrm>
            <a:off x="533400" y="1912092"/>
            <a:ext cx="8001000" cy="288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Delivery Ring Injection and upstream optics issues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Delivery Ring Extraction, the Abort and g-2 Proton Removal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Issues complicating rapid switch between g-2 and Mu2e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The Delivery Ring’s role for g-2 versus Mu2e (?)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The Ionization Cooling Wedges (Diktys?)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Injecting beam into the g-2 Storage Ring (Nathan?)</a:t>
            </a:r>
            <a:endParaRPr lang="en-US" sz="2000" dirty="0">
              <a:solidFill>
                <a:srgbClr val="1F497D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B720BA-609E-4911-B23D-F353B1A2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Possible future presentations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76779F-0FFD-4355-B3EF-A7AF2C97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298903-C679-4229-98B3-DF02B325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302A03-F307-48EA-B369-F76B1293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70C884B-7E41-44C5-9CED-953A8AE9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And Mu2e was about to drop the Accumulator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396EE-C694-4A03-9F23-A655C098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716844"/>
            <a:ext cx="6753225" cy="569854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C69882-1533-4D7C-93DF-C1F9D2AA24A7}"/>
              </a:ext>
            </a:extLst>
          </p:cNvPr>
          <p:cNvCxnSpPr>
            <a:cxnSpLocks/>
          </p:cNvCxnSpPr>
          <p:nvPr/>
        </p:nvCxnSpPr>
        <p:spPr>
          <a:xfrm>
            <a:off x="3440289" y="4218432"/>
            <a:ext cx="434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AAE0E-41B3-4D8C-BB15-F2731393321E}"/>
              </a:ext>
            </a:extLst>
          </p:cNvPr>
          <p:cNvCxnSpPr/>
          <p:nvPr/>
        </p:nvCxnSpPr>
        <p:spPr>
          <a:xfrm>
            <a:off x="1459089" y="4389120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9118E5-D99E-49A4-B642-1162D5E6E851}"/>
              </a:ext>
            </a:extLst>
          </p:cNvPr>
          <p:cNvCxnSpPr>
            <a:cxnSpLocks/>
          </p:cNvCxnSpPr>
          <p:nvPr/>
        </p:nvCxnSpPr>
        <p:spPr>
          <a:xfrm>
            <a:off x="3973689" y="4572000"/>
            <a:ext cx="381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007B0C-E0E2-4362-9062-02EAABC25365}"/>
              </a:ext>
            </a:extLst>
          </p:cNvPr>
          <p:cNvCxnSpPr>
            <a:cxnSpLocks/>
          </p:cNvCxnSpPr>
          <p:nvPr/>
        </p:nvCxnSpPr>
        <p:spPr>
          <a:xfrm>
            <a:off x="1459089" y="4751832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D1A7BE0-9DB8-4D4F-95FC-44E594A0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71386E4A-DA98-42EB-8890-8FA1F3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55F9FA7-F98A-4331-A9C2-F0CA86F7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84"/>
            <a:ext cx="8229600" cy="7159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Accumulator magnets became available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51018-D235-43B6-8810-4C902F15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38200"/>
            <a:ext cx="5410200" cy="2885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5BDB-3753-408D-9F38-D373E0302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746218"/>
            <a:ext cx="5410200" cy="265462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1E366-6C72-493E-94EB-CDF77955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B119-C649-442E-B443-4167EC3D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9AB34-6B4D-4839-B955-97E68D31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D8A00-91FA-4582-A9D5-88BE458D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/>
          <a:stretch/>
        </p:blipFill>
        <p:spPr>
          <a:xfrm>
            <a:off x="61385" y="3936632"/>
            <a:ext cx="1691215" cy="1041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78E019-F43C-4DC4-AC15-6290A1AA3BC4}"/>
              </a:ext>
            </a:extLst>
          </p:cNvPr>
          <p:cNvSpPr txBox="1"/>
          <p:nvPr/>
        </p:nvSpPr>
        <p:spPr>
          <a:xfrm>
            <a:off x="3695700" y="4897396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</a:rPr>
              <a:t>Beamline dipoles and quadrupoles – 85% Pbar, 10% BNL, 5% New</a:t>
            </a:r>
          </a:p>
        </p:txBody>
      </p:sp>
    </p:spTree>
    <p:extLst>
      <p:ext uri="{BB962C8B-B14F-4D97-AF65-F5344CB8AC3E}">
        <p14:creationId xmlns:p14="http://schemas.microsoft.com/office/powerpoint/2010/main" val="84312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New Magnet types were needed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028700"/>
            <a:ext cx="8686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B2 and CDA dipoles - Refurbished by Technical Division and installed this summer (BT AIP)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BNL magnets (4Q16, 4Q24, 8Q24 and 5D32) – Inspected and one of each type had magnetic field measurements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MLG </a:t>
            </a:r>
            <a:r>
              <a:rPr lang="en-US" sz="20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Lambertsons</a:t>
            </a:r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(new type) – Construction in progress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MCDA Septum Dipoles/C-Magnets (new type) - All parts received, construction about to start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Pulsed Septum (new type, DR AIP) - Design complete, parts procurement to begin soon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MDC dipoles (existing type) – Drawing updated and tooling located, production to begin later this winter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07346"/>
            <a:ext cx="3192262" cy="163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60900"/>
            <a:ext cx="3619500" cy="1809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217756"/>
            <a:ext cx="2369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MCDA (Injection and Extraction)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6228576"/>
            <a:ext cx="26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Pulsed Septum (Injection and Abort)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CEFFB-C18E-4CDD-8444-F8F67B2E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9B99F-13A4-4906-B479-FA6BD99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BBFC82-33CF-4300-AA99-A91540B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6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98531</TotalTime>
  <Words>3491</Words>
  <Application>Microsoft Office PowerPoint</Application>
  <PresentationFormat>On-screen Show (4:3)</PresentationFormat>
  <Paragraphs>674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Calibri Light</vt:lpstr>
      <vt:lpstr>Geneva</vt:lpstr>
      <vt:lpstr>Helvetica</vt:lpstr>
      <vt:lpstr>Symbol</vt:lpstr>
      <vt:lpstr>Times New Roman</vt:lpstr>
      <vt:lpstr>Office Theme</vt:lpstr>
      <vt:lpstr>1_Office Theme</vt:lpstr>
      <vt:lpstr>2_Office Theme</vt:lpstr>
      <vt:lpstr>PowerPoint Presentation</vt:lpstr>
      <vt:lpstr>Back in 2011…</vt:lpstr>
      <vt:lpstr>The Mu2e plan – Circa fall 2011</vt:lpstr>
      <vt:lpstr>The Mu2e plan – Circa fall 2011</vt:lpstr>
      <vt:lpstr>The Mu2e plan – Circa fall 2011</vt:lpstr>
      <vt:lpstr>Wacky alternatives were considered…</vt:lpstr>
      <vt:lpstr>And Mu2e was about to drop the Accumulator</vt:lpstr>
      <vt:lpstr>Accumulator magnets became available</vt:lpstr>
      <vt:lpstr>New Magnet types were needed</vt:lpstr>
      <vt:lpstr>Needed to reuse Kickers to meet schedule</vt:lpstr>
      <vt:lpstr>The g-2 plan – Circa fall 2011</vt:lpstr>
      <vt:lpstr>Chris Polly already had a vision of a Muon Campus</vt:lpstr>
      <vt:lpstr>However, the schedule was optimistic</vt:lpstr>
      <vt:lpstr>2012-2015 The Muon Campus takes shape</vt:lpstr>
      <vt:lpstr>Lots of AIPs to interface with g-2 and Mu2e projects</vt:lpstr>
      <vt:lpstr>2012- Locating the MC-1 Building</vt:lpstr>
      <vt:lpstr>2013 g-2 IDR, vertical split from M4</vt:lpstr>
      <vt:lpstr>2012- Locating the MC-1 Building</vt:lpstr>
      <vt:lpstr>2012- Locating the MC-1 Building</vt:lpstr>
      <vt:lpstr>2012- Locating the MC-1 Building</vt:lpstr>
      <vt:lpstr>M4/M5 Line - Magnets in MC-1 Building</vt:lpstr>
      <vt:lpstr>December 2013 – New tunnel design</vt:lpstr>
      <vt:lpstr>2012-2015 The Muon Campus takes shape</vt:lpstr>
      <vt:lpstr>2015 The Muon Campus takes shape</vt:lpstr>
      <vt:lpstr>Repurposing Pbar</vt:lpstr>
      <vt:lpstr>Beamline Design – Dual modes</vt:lpstr>
      <vt:lpstr>Beamline Overview</vt:lpstr>
      <vt:lpstr>RR to Target optics and aperture improvements</vt:lpstr>
      <vt:lpstr>F-17 before C-Magnet and EPB dipole removal</vt:lpstr>
      <vt:lpstr>F-17 ─ Old magnets removed, new M1 dipoles installed</vt:lpstr>
      <vt:lpstr>M1 Final Focus</vt:lpstr>
      <vt:lpstr>M1 Final Focus</vt:lpstr>
      <vt:lpstr>M2 Line optics</vt:lpstr>
      <vt:lpstr>M3 Line optics</vt:lpstr>
      <vt:lpstr>M3 Line 8 GeV optics</vt:lpstr>
      <vt:lpstr>PowerPoint Presentation</vt:lpstr>
      <vt:lpstr>PowerPoint Presentation</vt:lpstr>
      <vt:lpstr>PowerPoint Presentation</vt:lpstr>
      <vt:lpstr>Beamline Design – D30 reconfiguration</vt:lpstr>
      <vt:lpstr>Beamline Design – D30 reconfiguration</vt:lpstr>
      <vt:lpstr>D30 Straight Section Reconfiguration</vt:lpstr>
      <vt:lpstr>PowerPoint Presentation</vt:lpstr>
      <vt:lpstr>PowerPoint Presentation</vt:lpstr>
      <vt:lpstr>Proton removal in the Delivery Ring</vt:lpstr>
      <vt:lpstr>M4 Line optics design</vt:lpstr>
      <vt:lpstr>M4 Line design now</vt:lpstr>
      <vt:lpstr>The g-2 and Mu2e Common Section</vt:lpstr>
      <vt:lpstr>The V907 issue for Mu2e versus g-2 operation</vt:lpstr>
      <vt:lpstr>The Horizontal Left Bend Section</vt:lpstr>
      <vt:lpstr>The Extinction &amp; Diagnostic Absorber Section</vt:lpstr>
      <vt:lpstr>M4 Diagnostic Absorber Line</vt:lpstr>
      <vt:lpstr>Diagnostic Absorber</vt:lpstr>
      <vt:lpstr>The Final Focus Section</vt:lpstr>
      <vt:lpstr>M4&amp;M5 Lines</vt:lpstr>
      <vt:lpstr>Shared M4 and M5 Line optics</vt:lpstr>
      <vt:lpstr>M5 Final Focus into g-2 Storage Ring</vt:lpstr>
      <vt:lpstr>The g-2 Storage Ring</vt:lpstr>
      <vt:lpstr>Beam trajectory into the g-2 Storage Ring</vt:lpstr>
      <vt:lpstr>The Inflector</vt:lpstr>
      <vt:lpstr>Injection into g-2 Storage Ring</vt:lpstr>
      <vt:lpstr>Matched beam versus Inflector aperture</vt:lpstr>
      <vt:lpstr>Magnet can be powered during access</vt:lpstr>
      <vt:lpstr>Possible future presentations</vt:lpstr>
    </vt:vector>
  </TitlesOfParts>
  <Company>Fermilab - CDF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Mary E. Convery x4390 14804N</dc:creator>
  <cp:lastModifiedBy>James P. Morgan x5236,3721 04889N</cp:lastModifiedBy>
  <cp:revision>929</cp:revision>
  <dcterms:created xsi:type="dcterms:W3CDTF">2003-12-02T22:53:08Z</dcterms:created>
  <dcterms:modified xsi:type="dcterms:W3CDTF">2018-10-25T13:51:10Z</dcterms:modified>
</cp:coreProperties>
</file>