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101" r:id="rId2"/>
  </p:sldMasterIdLst>
  <p:notesMasterIdLst>
    <p:notesMasterId r:id="rId72"/>
  </p:notesMasterIdLst>
  <p:handoutMasterIdLst>
    <p:handoutMasterId r:id="rId73"/>
  </p:handoutMasterIdLst>
  <p:sldIdLst>
    <p:sldId id="880" r:id="rId3"/>
    <p:sldId id="937" r:id="rId4"/>
    <p:sldId id="992" r:id="rId5"/>
    <p:sldId id="990" r:id="rId6"/>
    <p:sldId id="396" r:id="rId7"/>
    <p:sldId id="402" r:id="rId8"/>
    <p:sldId id="434" r:id="rId9"/>
    <p:sldId id="404" r:id="rId10"/>
    <p:sldId id="405" r:id="rId11"/>
    <p:sldId id="406" r:id="rId12"/>
    <p:sldId id="397" r:id="rId13"/>
    <p:sldId id="433" r:id="rId14"/>
    <p:sldId id="423" r:id="rId15"/>
    <p:sldId id="938" r:id="rId16"/>
    <p:sldId id="939" r:id="rId17"/>
    <p:sldId id="940" r:id="rId18"/>
    <p:sldId id="941" r:id="rId19"/>
    <p:sldId id="943" r:id="rId20"/>
    <p:sldId id="944" r:id="rId21"/>
    <p:sldId id="1001" r:id="rId22"/>
    <p:sldId id="1017" r:id="rId23"/>
    <p:sldId id="1018" r:id="rId24"/>
    <p:sldId id="1019" r:id="rId25"/>
    <p:sldId id="1033" r:id="rId26"/>
    <p:sldId id="1034" r:id="rId27"/>
    <p:sldId id="1035" r:id="rId28"/>
    <p:sldId id="1021" r:id="rId29"/>
    <p:sldId id="997" r:id="rId30"/>
    <p:sldId id="1002" r:id="rId31"/>
    <p:sldId id="1003" r:id="rId32"/>
    <p:sldId id="1008" r:id="rId33"/>
    <p:sldId id="300" r:id="rId34"/>
    <p:sldId id="1006" r:id="rId35"/>
    <p:sldId id="949" r:id="rId36"/>
    <p:sldId id="950" r:id="rId37"/>
    <p:sldId id="948" r:id="rId38"/>
    <p:sldId id="999" r:id="rId39"/>
    <p:sldId id="303" r:id="rId40"/>
    <p:sldId id="304" r:id="rId41"/>
    <p:sldId id="305" r:id="rId42"/>
    <p:sldId id="306" r:id="rId43"/>
    <p:sldId id="99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957" r:id="rId53"/>
    <p:sldId id="1032" r:id="rId54"/>
    <p:sldId id="256" r:id="rId55"/>
    <p:sldId id="257" r:id="rId56"/>
    <p:sldId id="987" r:id="rId57"/>
    <p:sldId id="989" r:id="rId58"/>
    <p:sldId id="942" r:id="rId59"/>
    <p:sldId id="991" r:id="rId60"/>
    <p:sldId id="953" r:id="rId61"/>
    <p:sldId id="954" r:id="rId62"/>
    <p:sldId id="955" r:id="rId63"/>
    <p:sldId id="945" r:id="rId64"/>
    <p:sldId id="961" r:id="rId65"/>
    <p:sldId id="965" r:id="rId66"/>
    <p:sldId id="966" r:id="rId67"/>
    <p:sldId id="982" r:id="rId68"/>
    <p:sldId id="983" r:id="rId69"/>
    <p:sldId id="984" r:id="rId70"/>
    <p:sldId id="985" r:id="rId7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 autoAdjust="0"/>
    <p:restoredTop sz="94567" autoAdjust="0"/>
  </p:normalViewPr>
  <p:slideViewPr>
    <p:cSldViewPr snapToGrid="0" snapToObjects="1">
      <p:cViewPr varScale="1">
        <p:scale>
          <a:sx n="107" d="100"/>
          <a:sy n="107" d="100"/>
        </p:scale>
        <p:origin x="125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HD:Users:hurh:Documents:Passat:DUSEL:Work%20packages:Irradiation%20Studies:Testing:LBNE_HotCELL:Tensile%20data:Tensile%20Data%20for%20Nu16%20talk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urh/Documents/Passat/DUSEL/Work%20packages/Irradiation%20Studies/Testing/LBNE_HotCELL/Tensile%20data/Tensile%20Data%20for%20Nu16%20tal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W:\work\Oxford\radiate\data\hardness\NuMI-50C-01dpa\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127917652268801"/>
          <c:y val="3.1970300290410501E-2"/>
          <c:w val="0.82204757868439204"/>
          <c:h val="0.81071405047753098"/>
        </c:manualLayout>
      </c:layout>
      <c:scatterChart>
        <c:scatterStyle val="lineMarker"/>
        <c:varyColors val="0"/>
        <c:ser>
          <c:idx val="0"/>
          <c:order val="0"/>
          <c:tx>
            <c:v>0.056DPA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'IG430'!$D$4:$D$53</c:f>
              <c:numCache>
                <c:formatCode>General</c:formatCode>
                <c:ptCount val="50"/>
                <c:pt idx="0">
                  <c:v>2.2055580061755599E-2</c:v>
                </c:pt>
                <c:pt idx="1">
                  <c:v>2.2055580061755599E-2</c:v>
                </c:pt>
                <c:pt idx="2">
                  <c:v>4.4111160123511198E-2</c:v>
                </c:pt>
                <c:pt idx="3">
                  <c:v>6.6166740185266804E-2</c:v>
                </c:pt>
                <c:pt idx="4">
                  <c:v>6.6166740185266804E-2</c:v>
                </c:pt>
                <c:pt idx="5">
                  <c:v>0.132333480370534</c:v>
                </c:pt>
                <c:pt idx="6">
                  <c:v>0.132333480370534</c:v>
                </c:pt>
                <c:pt idx="7">
                  <c:v>0.154389060432289</c:v>
                </c:pt>
                <c:pt idx="8">
                  <c:v>0.154389060432289</c:v>
                </c:pt>
                <c:pt idx="9">
                  <c:v>0.17644464049404501</c:v>
                </c:pt>
                <c:pt idx="10">
                  <c:v>0.17644464049404501</c:v>
                </c:pt>
                <c:pt idx="11">
                  <c:v>0.17644464049404501</c:v>
                </c:pt>
                <c:pt idx="12">
                  <c:v>0.19850022055580099</c:v>
                </c:pt>
                <c:pt idx="13">
                  <c:v>0.220555800617556</c:v>
                </c:pt>
                <c:pt idx="14">
                  <c:v>0.220555800617556</c:v>
                </c:pt>
                <c:pt idx="15">
                  <c:v>0.24261138067931201</c:v>
                </c:pt>
                <c:pt idx="16">
                  <c:v>0.24261138067931201</c:v>
                </c:pt>
                <c:pt idx="17">
                  <c:v>0.26466696074106699</c:v>
                </c:pt>
                <c:pt idx="18">
                  <c:v>0.26466696074106699</c:v>
                </c:pt>
                <c:pt idx="19">
                  <c:v>0.286722540802823</c:v>
                </c:pt>
                <c:pt idx="20">
                  <c:v>0.286722540802823</c:v>
                </c:pt>
                <c:pt idx="21">
                  <c:v>0.30877812086457901</c:v>
                </c:pt>
                <c:pt idx="22">
                  <c:v>0.33083370092633402</c:v>
                </c:pt>
                <c:pt idx="23">
                  <c:v>0.33083370092633402</c:v>
                </c:pt>
                <c:pt idx="24">
                  <c:v>0.33083370092633402</c:v>
                </c:pt>
                <c:pt idx="25">
                  <c:v>0.35288928098809003</c:v>
                </c:pt>
                <c:pt idx="26">
                  <c:v>0.35288928098809003</c:v>
                </c:pt>
                <c:pt idx="27">
                  <c:v>0.37494486104984598</c:v>
                </c:pt>
                <c:pt idx="28">
                  <c:v>0.37494486104984598</c:v>
                </c:pt>
                <c:pt idx="29">
                  <c:v>0.39700044111160099</c:v>
                </c:pt>
                <c:pt idx="30">
                  <c:v>0.419056021173357</c:v>
                </c:pt>
                <c:pt idx="31">
                  <c:v>0.44111160123511201</c:v>
                </c:pt>
                <c:pt idx="32">
                  <c:v>0.46316718129686801</c:v>
                </c:pt>
                <c:pt idx="33">
                  <c:v>0.46316718129686801</c:v>
                </c:pt>
                <c:pt idx="34">
                  <c:v>0.48522276135862402</c:v>
                </c:pt>
                <c:pt idx="35">
                  <c:v>0.50727834142037898</c:v>
                </c:pt>
                <c:pt idx="36">
                  <c:v>0.50727834142037898</c:v>
                </c:pt>
                <c:pt idx="37">
                  <c:v>0.50727834142037898</c:v>
                </c:pt>
                <c:pt idx="38">
                  <c:v>0.52933392148213498</c:v>
                </c:pt>
                <c:pt idx="39">
                  <c:v>0.52933392148213498</c:v>
                </c:pt>
                <c:pt idx="40">
                  <c:v>0.52933392148213498</c:v>
                </c:pt>
                <c:pt idx="41">
                  <c:v>0.55138950154389099</c:v>
                </c:pt>
                <c:pt idx="42">
                  <c:v>0.55138950154389099</c:v>
                </c:pt>
                <c:pt idx="43">
                  <c:v>0.573445081605646</c:v>
                </c:pt>
                <c:pt idx="44">
                  <c:v>0.573445081605646</c:v>
                </c:pt>
                <c:pt idx="45">
                  <c:v>0.59550066166740201</c:v>
                </c:pt>
                <c:pt idx="46">
                  <c:v>0.61755624172915702</c:v>
                </c:pt>
                <c:pt idx="47">
                  <c:v>0.63961182179091303</c:v>
                </c:pt>
                <c:pt idx="48">
                  <c:v>0.66166740185266903</c:v>
                </c:pt>
                <c:pt idx="49">
                  <c:v>0.66166740185266903</c:v>
                </c:pt>
              </c:numCache>
            </c:numRef>
          </c:xVal>
          <c:yVal>
            <c:numRef>
              <c:f>'IG430'!$E$4:$E$53</c:f>
              <c:numCache>
                <c:formatCode>General</c:formatCode>
                <c:ptCount val="50"/>
                <c:pt idx="0">
                  <c:v>7.5</c:v>
                </c:pt>
                <c:pt idx="1">
                  <c:v>8.75</c:v>
                </c:pt>
                <c:pt idx="2">
                  <c:v>10</c:v>
                </c:pt>
                <c:pt idx="3">
                  <c:v>11.25</c:v>
                </c:pt>
                <c:pt idx="4">
                  <c:v>12.5</c:v>
                </c:pt>
                <c:pt idx="5">
                  <c:v>12.5</c:v>
                </c:pt>
                <c:pt idx="6">
                  <c:v>14.375</c:v>
                </c:pt>
                <c:pt idx="7">
                  <c:v>16.25</c:v>
                </c:pt>
                <c:pt idx="8">
                  <c:v>17.5</c:v>
                </c:pt>
                <c:pt idx="9">
                  <c:v>18.75</c:v>
                </c:pt>
                <c:pt idx="10">
                  <c:v>20</c:v>
                </c:pt>
                <c:pt idx="11">
                  <c:v>21.87</c:v>
                </c:pt>
                <c:pt idx="12">
                  <c:v>23.12</c:v>
                </c:pt>
                <c:pt idx="13">
                  <c:v>24.37</c:v>
                </c:pt>
                <c:pt idx="14">
                  <c:v>25.62</c:v>
                </c:pt>
                <c:pt idx="15">
                  <c:v>26.87</c:v>
                </c:pt>
                <c:pt idx="16">
                  <c:v>28.12</c:v>
                </c:pt>
                <c:pt idx="17">
                  <c:v>29.37</c:v>
                </c:pt>
                <c:pt idx="18">
                  <c:v>31.25</c:v>
                </c:pt>
                <c:pt idx="19">
                  <c:v>32.5</c:v>
                </c:pt>
                <c:pt idx="20">
                  <c:v>33.75</c:v>
                </c:pt>
                <c:pt idx="21">
                  <c:v>35</c:v>
                </c:pt>
                <c:pt idx="22">
                  <c:v>36.25</c:v>
                </c:pt>
                <c:pt idx="23">
                  <c:v>37.5</c:v>
                </c:pt>
                <c:pt idx="24">
                  <c:v>38.75</c:v>
                </c:pt>
                <c:pt idx="25">
                  <c:v>40</c:v>
                </c:pt>
                <c:pt idx="26">
                  <c:v>41.87</c:v>
                </c:pt>
                <c:pt idx="27">
                  <c:v>43.75</c:v>
                </c:pt>
                <c:pt idx="28">
                  <c:v>45</c:v>
                </c:pt>
                <c:pt idx="29">
                  <c:v>46.87</c:v>
                </c:pt>
                <c:pt idx="30">
                  <c:v>48.12</c:v>
                </c:pt>
                <c:pt idx="31">
                  <c:v>50</c:v>
                </c:pt>
                <c:pt idx="32">
                  <c:v>51.87</c:v>
                </c:pt>
                <c:pt idx="33">
                  <c:v>53.12</c:v>
                </c:pt>
                <c:pt idx="34">
                  <c:v>54.37</c:v>
                </c:pt>
                <c:pt idx="35">
                  <c:v>56.25</c:v>
                </c:pt>
                <c:pt idx="36">
                  <c:v>57.5</c:v>
                </c:pt>
                <c:pt idx="37">
                  <c:v>59.37</c:v>
                </c:pt>
                <c:pt idx="38">
                  <c:v>61.25</c:v>
                </c:pt>
                <c:pt idx="39">
                  <c:v>62.5</c:v>
                </c:pt>
                <c:pt idx="40">
                  <c:v>63.75</c:v>
                </c:pt>
                <c:pt idx="41">
                  <c:v>65.62</c:v>
                </c:pt>
                <c:pt idx="42">
                  <c:v>66.87</c:v>
                </c:pt>
                <c:pt idx="43">
                  <c:v>68.75</c:v>
                </c:pt>
                <c:pt idx="44">
                  <c:v>70</c:v>
                </c:pt>
                <c:pt idx="45">
                  <c:v>71.87</c:v>
                </c:pt>
                <c:pt idx="46">
                  <c:v>73.75</c:v>
                </c:pt>
                <c:pt idx="47">
                  <c:v>75</c:v>
                </c:pt>
                <c:pt idx="48">
                  <c:v>76.25</c:v>
                </c:pt>
                <c:pt idx="49">
                  <c:v>78.12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330-BC47-A3EE-842509F517C4}"/>
            </c:ext>
          </c:extLst>
        </c:ser>
        <c:ser>
          <c:idx val="4"/>
          <c:order val="1"/>
          <c:tx>
            <c:v>0DPA</c:v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xVal>
            <c:numRef>
              <c:f>'IG430'!$AH$4:$AH$222</c:f>
              <c:numCache>
                <c:formatCode>General</c:formatCode>
                <c:ptCount val="219"/>
                <c:pt idx="0">
                  <c:v>0</c:v>
                </c:pt>
                <c:pt idx="1">
                  <c:v>2.2055580061755599E-2</c:v>
                </c:pt>
                <c:pt idx="2">
                  <c:v>0</c:v>
                </c:pt>
                <c:pt idx="3">
                  <c:v>0</c:v>
                </c:pt>
                <c:pt idx="4">
                  <c:v>4.4111160123511198E-2</c:v>
                </c:pt>
                <c:pt idx="5">
                  <c:v>4.4111160123511198E-2</c:v>
                </c:pt>
                <c:pt idx="6">
                  <c:v>4.4111160123511198E-2</c:v>
                </c:pt>
                <c:pt idx="7">
                  <c:v>4.4111160123511198E-2</c:v>
                </c:pt>
                <c:pt idx="8">
                  <c:v>4.4111160123511198E-2</c:v>
                </c:pt>
                <c:pt idx="9">
                  <c:v>4.4111160123511198E-2</c:v>
                </c:pt>
                <c:pt idx="10">
                  <c:v>8.8222320247022507E-2</c:v>
                </c:pt>
                <c:pt idx="11">
                  <c:v>8.8222320247022507E-2</c:v>
                </c:pt>
                <c:pt idx="12">
                  <c:v>8.8222320247022507E-2</c:v>
                </c:pt>
                <c:pt idx="13">
                  <c:v>8.8222320247022507E-2</c:v>
                </c:pt>
                <c:pt idx="14">
                  <c:v>8.8222320247022507E-2</c:v>
                </c:pt>
                <c:pt idx="15">
                  <c:v>8.8222320247022507E-2</c:v>
                </c:pt>
                <c:pt idx="16">
                  <c:v>8.8222320247022507E-2</c:v>
                </c:pt>
                <c:pt idx="17">
                  <c:v>0.132333480370534</c:v>
                </c:pt>
                <c:pt idx="18">
                  <c:v>0.132333480370534</c:v>
                </c:pt>
                <c:pt idx="19">
                  <c:v>0.132333480370534</c:v>
                </c:pt>
                <c:pt idx="20">
                  <c:v>0.132333480370534</c:v>
                </c:pt>
                <c:pt idx="21">
                  <c:v>0.132333480370534</c:v>
                </c:pt>
                <c:pt idx="22">
                  <c:v>0.132333480370534</c:v>
                </c:pt>
                <c:pt idx="23">
                  <c:v>0.132333480370534</c:v>
                </c:pt>
                <c:pt idx="24">
                  <c:v>0.132333480370534</c:v>
                </c:pt>
                <c:pt idx="25">
                  <c:v>0.132333480370534</c:v>
                </c:pt>
                <c:pt idx="26">
                  <c:v>0.132333480370534</c:v>
                </c:pt>
                <c:pt idx="27">
                  <c:v>0.132333480370534</c:v>
                </c:pt>
                <c:pt idx="28">
                  <c:v>0.132333480370534</c:v>
                </c:pt>
                <c:pt idx="29">
                  <c:v>0.154389060432289</c:v>
                </c:pt>
                <c:pt idx="30">
                  <c:v>0.154389060432289</c:v>
                </c:pt>
                <c:pt idx="31">
                  <c:v>0.154389060432289</c:v>
                </c:pt>
                <c:pt idx="32">
                  <c:v>0.154389060432289</c:v>
                </c:pt>
                <c:pt idx="33">
                  <c:v>0.154389060432289</c:v>
                </c:pt>
                <c:pt idx="34">
                  <c:v>0.154389060432289</c:v>
                </c:pt>
                <c:pt idx="35">
                  <c:v>0.154389060432289</c:v>
                </c:pt>
                <c:pt idx="36">
                  <c:v>0.154389060432289</c:v>
                </c:pt>
                <c:pt idx="37">
                  <c:v>0.154389060432289</c:v>
                </c:pt>
                <c:pt idx="38">
                  <c:v>0.154389060432289</c:v>
                </c:pt>
                <c:pt idx="39">
                  <c:v>0.17644464049404501</c:v>
                </c:pt>
                <c:pt idx="40">
                  <c:v>0.17644464049404501</c:v>
                </c:pt>
                <c:pt idx="41">
                  <c:v>0.17644464049404501</c:v>
                </c:pt>
                <c:pt idx="42">
                  <c:v>0.17644464049404501</c:v>
                </c:pt>
                <c:pt idx="43">
                  <c:v>0.17644464049404501</c:v>
                </c:pt>
                <c:pt idx="44">
                  <c:v>0.17644464049404501</c:v>
                </c:pt>
                <c:pt idx="45">
                  <c:v>0.17644464049404501</c:v>
                </c:pt>
                <c:pt idx="46">
                  <c:v>0.17644464049404501</c:v>
                </c:pt>
                <c:pt idx="47">
                  <c:v>0.17644464049404501</c:v>
                </c:pt>
                <c:pt idx="48">
                  <c:v>0.17644464049404501</c:v>
                </c:pt>
                <c:pt idx="49">
                  <c:v>0.17644464049404501</c:v>
                </c:pt>
                <c:pt idx="50">
                  <c:v>0.17644464049404501</c:v>
                </c:pt>
                <c:pt idx="51">
                  <c:v>0.17644464049404501</c:v>
                </c:pt>
                <c:pt idx="52">
                  <c:v>0.19850022055580099</c:v>
                </c:pt>
                <c:pt idx="53">
                  <c:v>0.19850022055580099</c:v>
                </c:pt>
                <c:pt idx="54">
                  <c:v>0.19850022055580099</c:v>
                </c:pt>
                <c:pt idx="55">
                  <c:v>0.19850022055580099</c:v>
                </c:pt>
                <c:pt idx="56">
                  <c:v>0.19850022055580099</c:v>
                </c:pt>
                <c:pt idx="57">
                  <c:v>0.220555800617556</c:v>
                </c:pt>
                <c:pt idx="58">
                  <c:v>0.220555800617556</c:v>
                </c:pt>
                <c:pt idx="59">
                  <c:v>0.220555800617556</c:v>
                </c:pt>
                <c:pt idx="60">
                  <c:v>0.220555800617556</c:v>
                </c:pt>
                <c:pt idx="61">
                  <c:v>0.220555800617556</c:v>
                </c:pt>
                <c:pt idx="62">
                  <c:v>0.220555800617556</c:v>
                </c:pt>
                <c:pt idx="63">
                  <c:v>0.220555800617556</c:v>
                </c:pt>
                <c:pt idx="64">
                  <c:v>0.220555800617556</c:v>
                </c:pt>
                <c:pt idx="65">
                  <c:v>0.220555800617556</c:v>
                </c:pt>
                <c:pt idx="66">
                  <c:v>0.220555800617556</c:v>
                </c:pt>
                <c:pt idx="67">
                  <c:v>0.24261138067931201</c:v>
                </c:pt>
                <c:pt idx="68">
                  <c:v>0.24261138067931201</c:v>
                </c:pt>
                <c:pt idx="69">
                  <c:v>0.220555800617556</c:v>
                </c:pt>
                <c:pt idx="70">
                  <c:v>0.24261138067931201</c:v>
                </c:pt>
                <c:pt idx="71">
                  <c:v>0.24261138067931201</c:v>
                </c:pt>
                <c:pt idx="72">
                  <c:v>0.24261138067931201</c:v>
                </c:pt>
                <c:pt idx="73">
                  <c:v>0.24261138067931201</c:v>
                </c:pt>
                <c:pt idx="74">
                  <c:v>0.24261138067931201</c:v>
                </c:pt>
                <c:pt idx="75">
                  <c:v>0.24261138067931201</c:v>
                </c:pt>
                <c:pt idx="76">
                  <c:v>0.26466696074106699</c:v>
                </c:pt>
                <c:pt idx="77">
                  <c:v>0.26466696074106699</c:v>
                </c:pt>
                <c:pt idx="78">
                  <c:v>0.26466696074106699</c:v>
                </c:pt>
                <c:pt idx="79">
                  <c:v>0.26466696074106699</c:v>
                </c:pt>
                <c:pt idx="80">
                  <c:v>0.26466696074106699</c:v>
                </c:pt>
                <c:pt idx="81">
                  <c:v>0.26466696074106699</c:v>
                </c:pt>
                <c:pt idx="82">
                  <c:v>0.26466696074106699</c:v>
                </c:pt>
                <c:pt idx="83">
                  <c:v>0.26466696074106699</c:v>
                </c:pt>
                <c:pt idx="84">
                  <c:v>0.286722540802823</c:v>
                </c:pt>
                <c:pt idx="85">
                  <c:v>0.286722540802823</c:v>
                </c:pt>
                <c:pt idx="86">
                  <c:v>0.286722540802823</c:v>
                </c:pt>
                <c:pt idx="87">
                  <c:v>0.30877812086457901</c:v>
                </c:pt>
                <c:pt idx="88">
                  <c:v>0.30877812086457901</c:v>
                </c:pt>
                <c:pt idx="89">
                  <c:v>0.30877812086457901</c:v>
                </c:pt>
                <c:pt idx="90">
                  <c:v>0.30877812086457901</c:v>
                </c:pt>
                <c:pt idx="91">
                  <c:v>0.30877812086457901</c:v>
                </c:pt>
                <c:pt idx="92">
                  <c:v>0.30877812086457901</c:v>
                </c:pt>
                <c:pt idx="93">
                  <c:v>0.30877812086457901</c:v>
                </c:pt>
                <c:pt idx="94">
                  <c:v>0.30877812086457901</c:v>
                </c:pt>
                <c:pt idx="95">
                  <c:v>0.30877812086457901</c:v>
                </c:pt>
                <c:pt idx="96">
                  <c:v>0.30877812086457901</c:v>
                </c:pt>
                <c:pt idx="97">
                  <c:v>0.30877812086457901</c:v>
                </c:pt>
                <c:pt idx="98">
                  <c:v>0.30877812086457901</c:v>
                </c:pt>
                <c:pt idx="99">
                  <c:v>0.30877812086457901</c:v>
                </c:pt>
                <c:pt idx="100">
                  <c:v>0.30877812086457901</c:v>
                </c:pt>
                <c:pt idx="101">
                  <c:v>0.33083370092633402</c:v>
                </c:pt>
                <c:pt idx="102">
                  <c:v>0.33083370092633402</c:v>
                </c:pt>
                <c:pt idx="103">
                  <c:v>0.33083370092633402</c:v>
                </c:pt>
                <c:pt idx="104">
                  <c:v>0.33083370092633402</c:v>
                </c:pt>
                <c:pt idx="105">
                  <c:v>0.33083370092633402</c:v>
                </c:pt>
                <c:pt idx="106">
                  <c:v>0.33083370092633402</c:v>
                </c:pt>
                <c:pt idx="107">
                  <c:v>0.33083370092633402</c:v>
                </c:pt>
                <c:pt idx="108">
                  <c:v>0.33083370092633402</c:v>
                </c:pt>
                <c:pt idx="109">
                  <c:v>0.33083370092633402</c:v>
                </c:pt>
                <c:pt idx="110">
                  <c:v>0.33083370092633402</c:v>
                </c:pt>
                <c:pt idx="111">
                  <c:v>0.33083370092633402</c:v>
                </c:pt>
                <c:pt idx="112">
                  <c:v>0.35288928098809003</c:v>
                </c:pt>
                <c:pt idx="113">
                  <c:v>0.35288928098809003</c:v>
                </c:pt>
                <c:pt idx="114">
                  <c:v>0.35288928098809003</c:v>
                </c:pt>
                <c:pt idx="115">
                  <c:v>0.35288928098809003</c:v>
                </c:pt>
                <c:pt idx="116">
                  <c:v>0.35288928098809003</c:v>
                </c:pt>
                <c:pt idx="117">
                  <c:v>0.35288928098809003</c:v>
                </c:pt>
                <c:pt idx="118">
                  <c:v>0.35288928098809003</c:v>
                </c:pt>
                <c:pt idx="119">
                  <c:v>0.35288928098809003</c:v>
                </c:pt>
                <c:pt idx="120">
                  <c:v>0.35288928098809003</c:v>
                </c:pt>
                <c:pt idx="121">
                  <c:v>0.35288928098809003</c:v>
                </c:pt>
                <c:pt idx="122">
                  <c:v>0.37494486104984598</c:v>
                </c:pt>
                <c:pt idx="123">
                  <c:v>0.37494486104984598</c:v>
                </c:pt>
                <c:pt idx="124">
                  <c:v>0.37494486104984598</c:v>
                </c:pt>
                <c:pt idx="125">
                  <c:v>0.39700044111160099</c:v>
                </c:pt>
                <c:pt idx="126">
                  <c:v>0.39700044111160099</c:v>
                </c:pt>
                <c:pt idx="127">
                  <c:v>0.39700044111160099</c:v>
                </c:pt>
                <c:pt idx="128">
                  <c:v>0.39700044111160099</c:v>
                </c:pt>
                <c:pt idx="129">
                  <c:v>0.39700044111160099</c:v>
                </c:pt>
                <c:pt idx="130">
                  <c:v>0.39700044111160099</c:v>
                </c:pt>
                <c:pt idx="131">
                  <c:v>0.39700044111160099</c:v>
                </c:pt>
                <c:pt idx="132">
                  <c:v>0.39700044111160099</c:v>
                </c:pt>
                <c:pt idx="133">
                  <c:v>0.419056021173357</c:v>
                </c:pt>
                <c:pt idx="134">
                  <c:v>0.419056021173357</c:v>
                </c:pt>
                <c:pt idx="135">
                  <c:v>0.419056021173357</c:v>
                </c:pt>
                <c:pt idx="136">
                  <c:v>0.419056021173357</c:v>
                </c:pt>
                <c:pt idx="137">
                  <c:v>0.419056021173357</c:v>
                </c:pt>
                <c:pt idx="138">
                  <c:v>0.44111160123511201</c:v>
                </c:pt>
                <c:pt idx="139">
                  <c:v>0.44111160123511201</c:v>
                </c:pt>
                <c:pt idx="140">
                  <c:v>0.44111160123511201</c:v>
                </c:pt>
                <c:pt idx="141">
                  <c:v>0.44111160123511201</c:v>
                </c:pt>
                <c:pt idx="142">
                  <c:v>0.46316718129686801</c:v>
                </c:pt>
                <c:pt idx="143">
                  <c:v>0.46316718129686801</c:v>
                </c:pt>
                <c:pt idx="144">
                  <c:v>0.46316718129686801</c:v>
                </c:pt>
                <c:pt idx="145">
                  <c:v>0.48522276135862402</c:v>
                </c:pt>
                <c:pt idx="146">
                  <c:v>0.48522276135862402</c:v>
                </c:pt>
                <c:pt idx="147">
                  <c:v>0.48522276135862402</c:v>
                </c:pt>
                <c:pt idx="148">
                  <c:v>0.48522276135862402</c:v>
                </c:pt>
                <c:pt idx="149">
                  <c:v>0.48522276135862402</c:v>
                </c:pt>
                <c:pt idx="150">
                  <c:v>0.48522276135862402</c:v>
                </c:pt>
                <c:pt idx="151">
                  <c:v>0.48522276135862402</c:v>
                </c:pt>
                <c:pt idx="152">
                  <c:v>0.48522276135862402</c:v>
                </c:pt>
                <c:pt idx="153">
                  <c:v>0.48522276135862402</c:v>
                </c:pt>
                <c:pt idx="154">
                  <c:v>0.50727834142037898</c:v>
                </c:pt>
                <c:pt idx="155">
                  <c:v>0.50727834142037898</c:v>
                </c:pt>
                <c:pt idx="156">
                  <c:v>0.50727834142037898</c:v>
                </c:pt>
                <c:pt idx="157">
                  <c:v>0.50727834142037898</c:v>
                </c:pt>
                <c:pt idx="158">
                  <c:v>0.50727834142037898</c:v>
                </c:pt>
                <c:pt idx="159">
                  <c:v>0.50727834142037898</c:v>
                </c:pt>
                <c:pt idx="160">
                  <c:v>0.50727834142037898</c:v>
                </c:pt>
                <c:pt idx="161">
                  <c:v>0.50727834142037898</c:v>
                </c:pt>
                <c:pt idx="162">
                  <c:v>0.52933392148213498</c:v>
                </c:pt>
                <c:pt idx="163">
                  <c:v>0.52933392148213498</c:v>
                </c:pt>
                <c:pt idx="164">
                  <c:v>0.52933392148213498</c:v>
                </c:pt>
                <c:pt idx="165">
                  <c:v>0.52933392148213498</c:v>
                </c:pt>
                <c:pt idx="166">
                  <c:v>0.52933392148213498</c:v>
                </c:pt>
                <c:pt idx="167">
                  <c:v>0.52933392148213498</c:v>
                </c:pt>
                <c:pt idx="168">
                  <c:v>0.52933392148213498</c:v>
                </c:pt>
                <c:pt idx="169">
                  <c:v>0.52933392148213498</c:v>
                </c:pt>
                <c:pt idx="170">
                  <c:v>0.55138950154389099</c:v>
                </c:pt>
                <c:pt idx="171">
                  <c:v>0.55138950154389099</c:v>
                </c:pt>
                <c:pt idx="172">
                  <c:v>0.55138950154389099</c:v>
                </c:pt>
                <c:pt idx="173">
                  <c:v>0.55138950154389099</c:v>
                </c:pt>
                <c:pt idx="174">
                  <c:v>0.55138950154389099</c:v>
                </c:pt>
                <c:pt idx="175">
                  <c:v>0.55138950154389099</c:v>
                </c:pt>
                <c:pt idx="176">
                  <c:v>0.55138950154389099</c:v>
                </c:pt>
                <c:pt idx="177">
                  <c:v>0.573445081605646</c:v>
                </c:pt>
                <c:pt idx="178">
                  <c:v>0.573445081605646</c:v>
                </c:pt>
                <c:pt idx="179">
                  <c:v>0.573445081605646</c:v>
                </c:pt>
                <c:pt idx="180">
                  <c:v>0.573445081605646</c:v>
                </c:pt>
                <c:pt idx="181">
                  <c:v>0.573445081605646</c:v>
                </c:pt>
                <c:pt idx="182">
                  <c:v>0.573445081605646</c:v>
                </c:pt>
                <c:pt idx="183">
                  <c:v>0.59550066166740201</c:v>
                </c:pt>
                <c:pt idx="184">
                  <c:v>0.59550066166740201</c:v>
                </c:pt>
                <c:pt idx="185">
                  <c:v>0.59550066166740201</c:v>
                </c:pt>
                <c:pt idx="186">
                  <c:v>0.59550066166740201</c:v>
                </c:pt>
                <c:pt idx="187">
                  <c:v>0.61755624172915702</c:v>
                </c:pt>
                <c:pt idx="188">
                  <c:v>0.61755624172915702</c:v>
                </c:pt>
                <c:pt idx="189">
                  <c:v>0.61755624172915702</c:v>
                </c:pt>
                <c:pt idx="190">
                  <c:v>0.61755624172915702</c:v>
                </c:pt>
                <c:pt idx="191">
                  <c:v>0.61755624172915702</c:v>
                </c:pt>
                <c:pt idx="192">
                  <c:v>0.61755624172915702</c:v>
                </c:pt>
                <c:pt idx="193">
                  <c:v>0.63961182179091303</c:v>
                </c:pt>
                <c:pt idx="194">
                  <c:v>0.63961182179091303</c:v>
                </c:pt>
                <c:pt idx="195">
                  <c:v>0.66166740185266903</c:v>
                </c:pt>
                <c:pt idx="196">
                  <c:v>0.66166740185266903</c:v>
                </c:pt>
                <c:pt idx="197">
                  <c:v>0.66166740185266903</c:v>
                </c:pt>
                <c:pt idx="198">
                  <c:v>0.66166740185266903</c:v>
                </c:pt>
                <c:pt idx="199">
                  <c:v>0.66166740185266903</c:v>
                </c:pt>
                <c:pt idx="200">
                  <c:v>0.66166740185266903</c:v>
                </c:pt>
                <c:pt idx="201">
                  <c:v>0.66166740185266903</c:v>
                </c:pt>
                <c:pt idx="202">
                  <c:v>0.66166740185266903</c:v>
                </c:pt>
                <c:pt idx="203">
                  <c:v>0.66166740185266903</c:v>
                </c:pt>
                <c:pt idx="204">
                  <c:v>0.68372298191442404</c:v>
                </c:pt>
                <c:pt idx="205">
                  <c:v>0.68372298191442404</c:v>
                </c:pt>
                <c:pt idx="206">
                  <c:v>0.70577856197618005</c:v>
                </c:pt>
                <c:pt idx="207">
                  <c:v>0.70577856197618005</c:v>
                </c:pt>
                <c:pt idx="208">
                  <c:v>0.70577856197618005</c:v>
                </c:pt>
                <c:pt idx="209">
                  <c:v>0.70577856197618005</c:v>
                </c:pt>
                <c:pt idx="210">
                  <c:v>0.70577856197618005</c:v>
                </c:pt>
                <c:pt idx="211">
                  <c:v>0.70577856197618005</c:v>
                </c:pt>
                <c:pt idx="212">
                  <c:v>0.70577856197618005</c:v>
                </c:pt>
                <c:pt idx="213">
                  <c:v>0.72783414203793595</c:v>
                </c:pt>
                <c:pt idx="214">
                  <c:v>0.72783414203793595</c:v>
                </c:pt>
                <c:pt idx="215">
                  <c:v>0.74988972209969096</c:v>
                </c:pt>
                <c:pt idx="216">
                  <c:v>0.74988972209969096</c:v>
                </c:pt>
                <c:pt idx="217">
                  <c:v>0.77194530216144697</c:v>
                </c:pt>
                <c:pt idx="218">
                  <c:v>0.74988972209969096</c:v>
                </c:pt>
              </c:numCache>
            </c:numRef>
          </c:xVal>
          <c:yVal>
            <c:numRef>
              <c:f>'IG430'!$AI$4:$AI$222</c:f>
              <c:numCache>
                <c:formatCode>General</c:formatCode>
                <c:ptCount val="219"/>
                <c:pt idx="0">
                  <c:v>8.25</c:v>
                </c:pt>
                <c:pt idx="1">
                  <c:v>8.375</c:v>
                </c:pt>
                <c:pt idx="2">
                  <c:v>8.5</c:v>
                </c:pt>
                <c:pt idx="3">
                  <c:v>8.75</c:v>
                </c:pt>
                <c:pt idx="4">
                  <c:v>8.875</c:v>
                </c:pt>
                <c:pt idx="5">
                  <c:v>9.0619999999999994</c:v>
                </c:pt>
                <c:pt idx="6">
                  <c:v>9.1869999999999994</c:v>
                </c:pt>
                <c:pt idx="7">
                  <c:v>9.3119999999999994</c:v>
                </c:pt>
                <c:pt idx="8">
                  <c:v>9.5</c:v>
                </c:pt>
                <c:pt idx="9">
                  <c:v>9.75</c:v>
                </c:pt>
                <c:pt idx="10">
                  <c:v>9.875</c:v>
                </c:pt>
                <c:pt idx="11">
                  <c:v>10</c:v>
                </c:pt>
                <c:pt idx="12">
                  <c:v>10.125</c:v>
                </c:pt>
                <c:pt idx="13">
                  <c:v>10.311999999999999</c:v>
                </c:pt>
                <c:pt idx="14">
                  <c:v>10.436999999999999</c:v>
                </c:pt>
                <c:pt idx="15">
                  <c:v>10.561999999999999</c:v>
                </c:pt>
                <c:pt idx="16">
                  <c:v>10.75</c:v>
                </c:pt>
                <c:pt idx="17">
                  <c:v>10.875</c:v>
                </c:pt>
                <c:pt idx="18">
                  <c:v>11</c:v>
                </c:pt>
                <c:pt idx="19">
                  <c:v>11.125</c:v>
                </c:pt>
                <c:pt idx="20">
                  <c:v>11.25</c:v>
                </c:pt>
                <c:pt idx="21">
                  <c:v>11.436999999999999</c:v>
                </c:pt>
                <c:pt idx="22">
                  <c:v>11.561999999999999</c:v>
                </c:pt>
                <c:pt idx="23">
                  <c:v>11.686999999999999</c:v>
                </c:pt>
                <c:pt idx="24">
                  <c:v>11.811999999999999</c:v>
                </c:pt>
                <c:pt idx="25">
                  <c:v>12</c:v>
                </c:pt>
                <c:pt idx="26">
                  <c:v>12.125</c:v>
                </c:pt>
                <c:pt idx="27">
                  <c:v>12.25</c:v>
                </c:pt>
                <c:pt idx="28">
                  <c:v>12.375</c:v>
                </c:pt>
                <c:pt idx="29">
                  <c:v>12.561999999999999</c:v>
                </c:pt>
                <c:pt idx="30">
                  <c:v>12.75</c:v>
                </c:pt>
                <c:pt idx="31">
                  <c:v>12.875</c:v>
                </c:pt>
                <c:pt idx="32">
                  <c:v>13</c:v>
                </c:pt>
                <c:pt idx="33">
                  <c:v>13.25</c:v>
                </c:pt>
                <c:pt idx="34">
                  <c:v>13.375</c:v>
                </c:pt>
                <c:pt idx="35">
                  <c:v>13.5</c:v>
                </c:pt>
                <c:pt idx="36">
                  <c:v>13.686999999999999</c:v>
                </c:pt>
                <c:pt idx="37">
                  <c:v>13.811999999999999</c:v>
                </c:pt>
                <c:pt idx="38">
                  <c:v>13.936999999999999</c:v>
                </c:pt>
                <c:pt idx="39">
                  <c:v>14.061999999999999</c:v>
                </c:pt>
                <c:pt idx="40">
                  <c:v>14.25</c:v>
                </c:pt>
                <c:pt idx="41">
                  <c:v>14.375</c:v>
                </c:pt>
                <c:pt idx="42">
                  <c:v>14.5</c:v>
                </c:pt>
                <c:pt idx="43">
                  <c:v>14.625</c:v>
                </c:pt>
                <c:pt idx="44">
                  <c:v>14.75</c:v>
                </c:pt>
                <c:pt idx="45">
                  <c:v>14.936999999999999</c:v>
                </c:pt>
                <c:pt idx="46">
                  <c:v>15.061999999999999</c:v>
                </c:pt>
                <c:pt idx="47">
                  <c:v>15.186999999999999</c:v>
                </c:pt>
                <c:pt idx="48">
                  <c:v>15.311999999999999</c:v>
                </c:pt>
                <c:pt idx="49">
                  <c:v>15.5</c:v>
                </c:pt>
                <c:pt idx="50">
                  <c:v>15.625</c:v>
                </c:pt>
                <c:pt idx="51">
                  <c:v>15.75</c:v>
                </c:pt>
                <c:pt idx="52">
                  <c:v>15.875</c:v>
                </c:pt>
                <c:pt idx="53">
                  <c:v>16</c:v>
                </c:pt>
                <c:pt idx="54">
                  <c:v>16.125</c:v>
                </c:pt>
                <c:pt idx="55">
                  <c:v>16.312000000000001</c:v>
                </c:pt>
                <c:pt idx="56">
                  <c:v>16.437000000000001</c:v>
                </c:pt>
                <c:pt idx="57">
                  <c:v>16.562000000000001</c:v>
                </c:pt>
                <c:pt idx="58">
                  <c:v>16.687000000000001</c:v>
                </c:pt>
                <c:pt idx="59">
                  <c:v>16.812000000000001</c:v>
                </c:pt>
                <c:pt idx="60">
                  <c:v>17</c:v>
                </c:pt>
                <c:pt idx="61">
                  <c:v>17.125</c:v>
                </c:pt>
                <c:pt idx="62">
                  <c:v>17.312000000000001</c:v>
                </c:pt>
                <c:pt idx="63">
                  <c:v>17.5</c:v>
                </c:pt>
                <c:pt idx="64">
                  <c:v>17.75</c:v>
                </c:pt>
                <c:pt idx="65">
                  <c:v>17.875</c:v>
                </c:pt>
                <c:pt idx="66">
                  <c:v>18.062000000000001</c:v>
                </c:pt>
                <c:pt idx="67">
                  <c:v>18.187000000000001</c:v>
                </c:pt>
                <c:pt idx="68">
                  <c:v>18.312000000000001</c:v>
                </c:pt>
                <c:pt idx="69">
                  <c:v>18.437000000000001</c:v>
                </c:pt>
                <c:pt idx="70">
                  <c:v>18.625</c:v>
                </c:pt>
                <c:pt idx="71">
                  <c:v>18.75</c:v>
                </c:pt>
                <c:pt idx="72">
                  <c:v>18.875</c:v>
                </c:pt>
                <c:pt idx="73">
                  <c:v>19</c:v>
                </c:pt>
                <c:pt idx="74">
                  <c:v>19.125</c:v>
                </c:pt>
                <c:pt idx="75">
                  <c:v>19.375</c:v>
                </c:pt>
                <c:pt idx="76">
                  <c:v>19.5</c:v>
                </c:pt>
                <c:pt idx="77">
                  <c:v>19.625</c:v>
                </c:pt>
                <c:pt idx="78">
                  <c:v>19.75</c:v>
                </c:pt>
                <c:pt idx="79">
                  <c:v>19.875</c:v>
                </c:pt>
                <c:pt idx="80">
                  <c:v>20</c:v>
                </c:pt>
                <c:pt idx="81">
                  <c:v>20.12</c:v>
                </c:pt>
                <c:pt idx="82">
                  <c:v>20.25</c:v>
                </c:pt>
                <c:pt idx="83">
                  <c:v>20.440000000000001</c:v>
                </c:pt>
                <c:pt idx="84">
                  <c:v>20.56</c:v>
                </c:pt>
                <c:pt idx="85">
                  <c:v>20.75</c:v>
                </c:pt>
                <c:pt idx="86">
                  <c:v>20.87</c:v>
                </c:pt>
                <c:pt idx="87">
                  <c:v>21</c:v>
                </c:pt>
                <c:pt idx="88">
                  <c:v>21.12</c:v>
                </c:pt>
                <c:pt idx="89">
                  <c:v>21.25</c:v>
                </c:pt>
                <c:pt idx="90">
                  <c:v>21.37</c:v>
                </c:pt>
                <c:pt idx="91">
                  <c:v>21.56</c:v>
                </c:pt>
                <c:pt idx="92">
                  <c:v>21.69</c:v>
                </c:pt>
                <c:pt idx="93">
                  <c:v>21.81</c:v>
                </c:pt>
                <c:pt idx="94">
                  <c:v>21.94</c:v>
                </c:pt>
                <c:pt idx="95">
                  <c:v>22.12</c:v>
                </c:pt>
                <c:pt idx="96">
                  <c:v>22.25</c:v>
                </c:pt>
                <c:pt idx="97">
                  <c:v>22.37</c:v>
                </c:pt>
                <c:pt idx="98">
                  <c:v>22.5</c:v>
                </c:pt>
                <c:pt idx="99">
                  <c:v>22.75</c:v>
                </c:pt>
                <c:pt idx="100">
                  <c:v>22.87</c:v>
                </c:pt>
                <c:pt idx="101">
                  <c:v>23</c:v>
                </c:pt>
                <c:pt idx="102">
                  <c:v>23.12</c:v>
                </c:pt>
                <c:pt idx="103">
                  <c:v>23.25</c:v>
                </c:pt>
                <c:pt idx="104">
                  <c:v>23.37</c:v>
                </c:pt>
                <c:pt idx="105">
                  <c:v>23.5</c:v>
                </c:pt>
                <c:pt idx="106">
                  <c:v>23.69</c:v>
                </c:pt>
                <c:pt idx="107">
                  <c:v>23.81</c:v>
                </c:pt>
                <c:pt idx="108">
                  <c:v>23.94</c:v>
                </c:pt>
                <c:pt idx="109">
                  <c:v>24.06</c:v>
                </c:pt>
                <c:pt idx="110">
                  <c:v>24.19</c:v>
                </c:pt>
                <c:pt idx="111">
                  <c:v>24.31</c:v>
                </c:pt>
                <c:pt idx="112">
                  <c:v>24.5</c:v>
                </c:pt>
                <c:pt idx="113">
                  <c:v>24.62</c:v>
                </c:pt>
                <c:pt idx="114">
                  <c:v>24.75</c:v>
                </c:pt>
                <c:pt idx="115">
                  <c:v>24.87</c:v>
                </c:pt>
                <c:pt idx="116">
                  <c:v>25.06</c:v>
                </c:pt>
                <c:pt idx="117">
                  <c:v>25.25</c:v>
                </c:pt>
                <c:pt idx="118">
                  <c:v>25.37</c:v>
                </c:pt>
                <c:pt idx="119">
                  <c:v>25.5</c:v>
                </c:pt>
                <c:pt idx="120">
                  <c:v>25.62</c:v>
                </c:pt>
                <c:pt idx="121">
                  <c:v>25.75</c:v>
                </c:pt>
                <c:pt idx="122">
                  <c:v>25.87</c:v>
                </c:pt>
                <c:pt idx="123">
                  <c:v>26</c:v>
                </c:pt>
                <c:pt idx="124">
                  <c:v>26.19</c:v>
                </c:pt>
                <c:pt idx="125">
                  <c:v>26.31</c:v>
                </c:pt>
                <c:pt idx="126">
                  <c:v>26.44</c:v>
                </c:pt>
                <c:pt idx="127">
                  <c:v>26.56</c:v>
                </c:pt>
                <c:pt idx="128">
                  <c:v>26.75</c:v>
                </c:pt>
                <c:pt idx="129">
                  <c:v>26.87</c:v>
                </c:pt>
                <c:pt idx="130">
                  <c:v>27</c:v>
                </c:pt>
                <c:pt idx="131">
                  <c:v>27.12</c:v>
                </c:pt>
                <c:pt idx="132">
                  <c:v>27.31</c:v>
                </c:pt>
                <c:pt idx="133">
                  <c:v>27.5</c:v>
                </c:pt>
                <c:pt idx="134">
                  <c:v>27.62</c:v>
                </c:pt>
                <c:pt idx="135">
                  <c:v>27.75</c:v>
                </c:pt>
                <c:pt idx="136">
                  <c:v>27.87</c:v>
                </c:pt>
                <c:pt idx="137">
                  <c:v>28</c:v>
                </c:pt>
                <c:pt idx="138">
                  <c:v>28.12</c:v>
                </c:pt>
                <c:pt idx="139">
                  <c:v>28.25</c:v>
                </c:pt>
                <c:pt idx="140">
                  <c:v>28.37</c:v>
                </c:pt>
                <c:pt idx="141">
                  <c:v>28.56</c:v>
                </c:pt>
                <c:pt idx="142">
                  <c:v>28.75</c:v>
                </c:pt>
                <c:pt idx="143">
                  <c:v>28.87</c:v>
                </c:pt>
                <c:pt idx="144">
                  <c:v>29</c:v>
                </c:pt>
                <c:pt idx="145">
                  <c:v>29.12</c:v>
                </c:pt>
                <c:pt idx="146">
                  <c:v>29.25</c:v>
                </c:pt>
                <c:pt idx="147">
                  <c:v>29.37</c:v>
                </c:pt>
                <c:pt idx="148">
                  <c:v>29.5</c:v>
                </c:pt>
                <c:pt idx="149">
                  <c:v>29.75</c:v>
                </c:pt>
                <c:pt idx="150">
                  <c:v>29.87</c:v>
                </c:pt>
                <c:pt idx="151">
                  <c:v>30</c:v>
                </c:pt>
                <c:pt idx="152">
                  <c:v>30.12</c:v>
                </c:pt>
                <c:pt idx="153">
                  <c:v>30.25</c:v>
                </c:pt>
                <c:pt idx="154">
                  <c:v>30.37</c:v>
                </c:pt>
                <c:pt idx="155">
                  <c:v>30.5</c:v>
                </c:pt>
                <c:pt idx="156">
                  <c:v>30.62</c:v>
                </c:pt>
                <c:pt idx="157">
                  <c:v>30.81</c:v>
                </c:pt>
                <c:pt idx="158">
                  <c:v>30.94</c:v>
                </c:pt>
                <c:pt idx="159">
                  <c:v>31.06</c:v>
                </c:pt>
                <c:pt idx="160">
                  <c:v>31.19</c:v>
                </c:pt>
                <c:pt idx="161">
                  <c:v>31.37</c:v>
                </c:pt>
                <c:pt idx="162">
                  <c:v>31.5</c:v>
                </c:pt>
                <c:pt idx="163">
                  <c:v>31.75</c:v>
                </c:pt>
                <c:pt idx="164">
                  <c:v>31.94</c:v>
                </c:pt>
                <c:pt idx="165">
                  <c:v>32.06</c:v>
                </c:pt>
                <c:pt idx="166">
                  <c:v>32.25</c:v>
                </c:pt>
                <c:pt idx="167">
                  <c:v>32.44</c:v>
                </c:pt>
                <c:pt idx="168">
                  <c:v>32.56</c:v>
                </c:pt>
                <c:pt idx="169">
                  <c:v>32.75</c:v>
                </c:pt>
                <c:pt idx="170">
                  <c:v>32.869999999999997</c:v>
                </c:pt>
                <c:pt idx="171">
                  <c:v>33.06</c:v>
                </c:pt>
                <c:pt idx="172">
                  <c:v>33.19</c:v>
                </c:pt>
                <c:pt idx="173">
                  <c:v>33.369999999999997</c:v>
                </c:pt>
                <c:pt idx="174">
                  <c:v>33.56</c:v>
                </c:pt>
                <c:pt idx="175">
                  <c:v>33.75</c:v>
                </c:pt>
                <c:pt idx="176">
                  <c:v>33.94</c:v>
                </c:pt>
                <c:pt idx="177">
                  <c:v>34.119999999999997</c:v>
                </c:pt>
                <c:pt idx="178">
                  <c:v>34.25</c:v>
                </c:pt>
                <c:pt idx="179">
                  <c:v>34.44</c:v>
                </c:pt>
                <c:pt idx="180">
                  <c:v>34.619999999999997</c:v>
                </c:pt>
                <c:pt idx="181">
                  <c:v>34.81</c:v>
                </c:pt>
                <c:pt idx="182">
                  <c:v>34.94</c:v>
                </c:pt>
                <c:pt idx="183">
                  <c:v>35.119999999999997</c:v>
                </c:pt>
                <c:pt idx="184">
                  <c:v>35.25</c:v>
                </c:pt>
                <c:pt idx="185">
                  <c:v>35.44</c:v>
                </c:pt>
                <c:pt idx="186">
                  <c:v>35.56</c:v>
                </c:pt>
                <c:pt idx="187">
                  <c:v>35.69</c:v>
                </c:pt>
                <c:pt idx="188">
                  <c:v>35.869999999999997</c:v>
                </c:pt>
                <c:pt idx="189">
                  <c:v>36.06</c:v>
                </c:pt>
                <c:pt idx="190">
                  <c:v>36.19</c:v>
                </c:pt>
                <c:pt idx="191">
                  <c:v>36.369999999999997</c:v>
                </c:pt>
                <c:pt idx="192">
                  <c:v>36.619999999999997</c:v>
                </c:pt>
                <c:pt idx="193">
                  <c:v>36.81</c:v>
                </c:pt>
                <c:pt idx="194">
                  <c:v>37</c:v>
                </c:pt>
                <c:pt idx="195">
                  <c:v>37.19</c:v>
                </c:pt>
                <c:pt idx="196">
                  <c:v>37.31</c:v>
                </c:pt>
                <c:pt idx="197">
                  <c:v>37.5</c:v>
                </c:pt>
                <c:pt idx="198">
                  <c:v>37.75</c:v>
                </c:pt>
                <c:pt idx="199">
                  <c:v>37.94</c:v>
                </c:pt>
                <c:pt idx="200">
                  <c:v>38.119999999999997</c:v>
                </c:pt>
                <c:pt idx="201">
                  <c:v>38.25</c:v>
                </c:pt>
                <c:pt idx="202">
                  <c:v>38.44</c:v>
                </c:pt>
                <c:pt idx="203">
                  <c:v>38.619999999999997</c:v>
                </c:pt>
                <c:pt idx="204">
                  <c:v>38.81</c:v>
                </c:pt>
                <c:pt idx="205">
                  <c:v>39</c:v>
                </c:pt>
                <c:pt idx="206">
                  <c:v>39.119999999999997</c:v>
                </c:pt>
                <c:pt idx="207">
                  <c:v>39.31</c:v>
                </c:pt>
                <c:pt idx="208">
                  <c:v>39.5</c:v>
                </c:pt>
                <c:pt idx="209">
                  <c:v>39.69</c:v>
                </c:pt>
                <c:pt idx="210">
                  <c:v>39.81</c:v>
                </c:pt>
                <c:pt idx="211">
                  <c:v>40</c:v>
                </c:pt>
                <c:pt idx="212">
                  <c:v>40.19</c:v>
                </c:pt>
                <c:pt idx="213">
                  <c:v>40.369999999999997</c:v>
                </c:pt>
                <c:pt idx="214">
                  <c:v>40.5</c:v>
                </c:pt>
                <c:pt idx="215">
                  <c:v>40.69</c:v>
                </c:pt>
                <c:pt idx="216">
                  <c:v>40.869999999999997</c:v>
                </c:pt>
                <c:pt idx="217">
                  <c:v>41.06</c:v>
                </c:pt>
                <c:pt idx="218">
                  <c:v>14.125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330-BC47-A3EE-842509F517C4}"/>
            </c:ext>
          </c:extLst>
        </c:ser>
        <c:ser>
          <c:idx val="6"/>
          <c:order val="2"/>
          <c:tx>
            <c:v>0DPA 300 C Anneal</c:v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'IG430'!$AT$4:$AT$57</c:f>
              <c:numCache>
                <c:formatCode>General</c:formatCode>
                <c:ptCount val="54"/>
                <c:pt idx="0">
                  <c:v>0</c:v>
                </c:pt>
                <c:pt idx="1">
                  <c:v>2.2055580061755599E-2</c:v>
                </c:pt>
                <c:pt idx="2">
                  <c:v>2.2055580061755599E-2</c:v>
                </c:pt>
                <c:pt idx="3">
                  <c:v>2.2055580061755599E-2</c:v>
                </c:pt>
                <c:pt idx="4">
                  <c:v>6.6166740185266804E-2</c:v>
                </c:pt>
                <c:pt idx="5">
                  <c:v>4.4111160123511198E-2</c:v>
                </c:pt>
                <c:pt idx="6">
                  <c:v>0.110277900308778</c:v>
                </c:pt>
                <c:pt idx="7">
                  <c:v>0.110277900308778</c:v>
                </c:pt>
                <c:pt idx="8">
                  <c:v>0.110277900308778</c:v>
                </c:pt>
                <c:pt idx="9">
                  <c:v>0.132333480370534</c:v>
                </c:pt>
                <c:pt idx="10">
                  <c:v>0.132333480370534</c:v>
                </c:pt>
                <c:pt idx="11">
                  <c:v>0.132333480370534</c:v>
                </c:pt>
                <c:pt idx="12">
                  <c:v>0.154389060432289</c:v>
                </c:pt>
                <c:pt idx="13">
                  <c:v>0.154389060432289</c:v>
                </c:pt>
                <c:pt idx="14">
                  <c:v>0.154389060432289</c:v>
                </c:pt>
                <c:pt idx="15">
                  <c:v>0.17644464049404501</c:v>
                </c:pt>
                <c:pt idx="16">
                  <c:v>0.19850022055580099</c:v>
                </c:pt>
                <c:pt idx="17">
                  <c:v>0.19850022055580099</c:v>
                </c:pt>
                <c:pt idx="18">
                  <c:v>0.220555800617556</c:v>
                </c:pt>
                <c:pt idx="19">
                  <c:v>0.220555800617556</c:v>
                </c:pt>
                <c:pt idx="20">
                  <c:v>0.24261138067931201</c:v>
                </c:pt>
                <c:pt idx="21">
                  <c:v>0.26466696074106699</c:v>
                </c:pt>
                <c:pt idx="22">
                  <c:v>0.286722540802823</c:v>
                </c:pt>
                <c:pt idx="23">
                  <c:v>0.286722540802823</c:v>
                </c:pt>
                <c:pt idx="24">
                  <c:v>0.286722540802823</c:v>
                </c:pt>
                <c:pt idx="25">
                  <c:v>0.286722540802823</c:v>
                </c:pt>
                <c:pt idx="26">
                  <c:v>0.30877812086457901</c:v>
                </c:pt>
                <c:pt idx="27">
                  <c:v>0.33083370092633402</c:v>
                </c:pt>
                <c:pt idx="28">
                  <c:v>0.33083370092633402</c:v>
                </c:pt>
                <c:pt idx="29">
                  <c:v>0.37494486104984598</c:v>
                </c:pt>
                <c:pt idx="30">
                  <c:v>0.37494486104984598</c:v>
                </c:pt>
                <c:pt idx="31">
                  <c:v>0.37494486104984598</c:v>
                </c:pt>
                <c:pt idx="32">
                  <c:v>0.419056021173357</c:v>
                </c:pt>
                <c:pt idx="33">
                  <c:v>0.419056021173357</c:v>
                </c:pt>
                <c:pt idx="34">
                  <c:v>0.46316718129686801</c:v>
                </c:pt>
                <c:pt idx="35">
                  <c:v>0.46316718129686801</c:v>
                </c:pt>
                <c:pt idx="36">
                  <c:v>0.46316718129686801</c:v>
                </c:pt>
                <c:pt idx="37">
                  <c:v>0.46316718129686801</c:v>
                </c:pt>
                <c:pt idx="38">
                  <c:v>0.48522276135862402</c:v>
                </c:pt>
                <c:pt idx="39">
                  <c:v>0.48522276135862402</c:v>
                </c:pt>
                <c:pt idx="40">
                  <c:v>0.50727834142037898</c:v>
                </c:pt>
                <c:pt idx="41">
                  <c:v>0.50727834142037898</c:v>
                </c:pt>
                <c:pt idx="42">
                  <c:v>0.52933392148213498</c:v>
                </c:pt>
                <c:pt idx="43">
                  <c:v>0.55138950154389099</c:v>
                </c:pt>
                <c:pt idx="44">
                  <c:v>0.55138950154389099</c:v>
                </c:pt>
                <c:pt idx="45">
                  <c:v>0.573445081605646</c:v>
                </c:pt>
                <c:pt idx="46">
                  <c:v>0.573445081605646</c:v>
                </c:pt>
                <c:pt idx="47">
                  <c:v>0.59550066166740201</c:v>
                </c:pt>
                <c:pt idx="48">
                  <c:v>0.61755624172915702</c:v>
                </c:pt>
                <c:pt idx="49">
                  <c:v>0.63961182179091303</c:v>
                </c:pt>
                <c:pt idx="50">
                  <c:v>0.63961182179091303</c:v>
                </c:pt>
                <c:pt idx="51">
                  <c:v>0.63961182179091303</c:v>
                </c:pt>
                <c:pt idx="52">
                  <c:v>0.66166740185266903</c:v>
                </c:pt>
                <c:pt idx="53">
                  <c:v>0.66166740185266903</c:v>
                </c:pt>
              </c:numCache>
            </c:numRef>
          </c:xVal>
          <c:yVal>
            <c:numRef>
              <c:f>'IG430'!$AU$4:$AU$57</c:f>
              <c:numCache>
                <c:formatCode>General</c:formatCode>
                <c:ptCount val="54"/>
                <c:pt idx="0">
                  <c:v>10.5</c:v>
                </c:pt>
                <c:pt idx="1">
                  <c:v>11</c:v>
                </c:pt>
                <c:pt idx="2">
                  <c:v>11.5</c:v>
                </c:pt>
                <c:pt idx="3">
                  <c:v>12</c:v>
                </c:pt>
                <c:pt idx="4">
                  <c:v>12.5</c:v>
                </c:pt>
                <c:pt idx="5">
                  <c:v>13</c:v>
                </c:pt>
                <c:pt idx="6">
                  <c:v>13</c:v>
                </c:pt>
                <c:pt idx="7">
                  <c:v>13.5</c:v>
                </c:pt>
                <c:pt idx="8">
                  <c:v>14</c:v>
                </c:pt>
                <c:pt idx="9">
                  <c:v>14.5</c:v>
                </c:pt>
                <c:pt idx="10">
                  <c:v>15.25</c:v>
                </c:pt>
                <c:pt idx="11">
                  <c:v>15.75</c:v>
                </c:pt>
                <c:pt idx="12">
                  <c:v>16.5</c:v>
                </c:pt>
                <c:pt idx="13">
                  <c:v>17</c:v>
                </c:pt>
                <c:pt idx="14">
                  <c:v>17.75</c:v>
                </c:pt>
                <c:pt idx="15">
                  <c:v>18.5</c:v>
                </c:pt>
                <c:pt idx="16">
                  <c:v>19</c:v>
                </c:pt>
                <c:pt idx="17">
                  <c:v>19.75</c:v>
                </c:pt>
                <c:pt idx="18">
                  <c:v>20.25</c:v>
                </c:pt>
                <c:pt idx="19">
                  <c:v>21</c:v>
                </c:pt>
                <c:pt idx="20">
                  <c:v>21.75</c:v>
                </c:pt>
                <c:pt idx="21">
                  <c:v>22.25</c:v>
                </c:pt>
                <c:pt idx="22">
                  <c:v>23</c:v>
                </c:pt>
                <c:pt idx="23">
                  <c:v>23.5</c:v>
                </c:pt>
                <c:pt idx="24">
                  <c:v>24.25</c:v>
                </c:pt>
                <c:pt idx="25">
                  <c:v>24.75</c:v>
                </c:pt>
                <c:pt idx="26">
                  <c:v>25.5</c:v>
                </c:pt>
                <c:pt idx="27">
                  <c:v>26</c:v>
                </c:pt>
                <c:pt idx="28">
                  <c:v>26.75</c:v>
                </c:pt>
                <c:pt idx="29">
                  <c:v>27.5</c:v>
                </c:pt>
                <c:pt idx="30">
                  <c:v>28</c:v>
                </c:pt>
                <c:pt idx="31">
                  <c:v>28.75</c:v>
                </c:pt>
                <c:pt idx="32">
                  <c:v>29</c:v>
                </c:pt>
                <c:pt idx="33">
                  <c:v>29.5</c:v>
                </c:pt>
                <c:pt idx="34">
                  <c:v>30</c:v>
                </c:pt>
                <c:pt idx="35">
                  <c:v>30.5</c:v>
                </c:pt>
                <c:pt idx="36">
                  <c:v>31.25</c:v>
                </c:pt>
                <c:pt idx="37">
                  <c:v>31.75</c:v>
                </c:pt>
                <c:pt idx="38">
                  <c:v>32.25</c:v>
                </c:pt>
                <c:pt idx="39">
                  <c:v>33</c:v>
                </c:pt>
                <c:pt idx="40">
                  <c:v>33.5</c:v>
                </c:pt>
                <c:pt idx="41">
                  <c:v>34</c:v>
                </c:pt>
                <c:pt idx="42">
                  <c:v>34.75</c:v>
                </c:pt>
                <c:pt idx="43">
                  <c:v>35.25</c:v>
                </c:pt>
                <c:pt idx="44">
                  <c:v>35.75</c:v>
                </c:pt>
                <c:pt idx="45">
                  <c:v>36.5</c:v>
                </c:pt>
                <c:pt idx="46">
                  <c:v>37</c:v>
                </c:pt>
                <c:pt idx="47">
                  <c:v>37.5</c:v>
                </c:pt>
                <c:pt idx="48">
                  <c:v>38</c:v>
                </c:pt>
                <c:pt idx="49">
                  <c:v>38.75</c:v>
                </c:pt>
                <c:pt idx="50">
                  <c:v>39.25</c:v>
                </c:pt>
                <c:pt idx="51">
                  <c:v>39.75</c:v>
                </c:pt>
                <c:pt idx="52">
                  <c:v>40.25</c:v>
                </c:pt>
                <c:pt idx="53">
                  <c:v>11.25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330-BC47-A3EE-842509F517C4}"/>
            </c:ext>
          </c:extLst>
        </c:ser>
        <c:ser>
          <c:idx val="10"/>
          <c:order val="3"/>
          <c:tx>
            <c:v>0.056DPA 290 C Anneal</c:v>
          </c:tx>
          <c:marker>
            <c:symbol val="none"/>
          </c:marker>
          <c:xVal>
            <c:numRef>
              <c:f>'IG430'!$BR$4:$BR$84</c:f>
              <c:numCache>
                <c:formatCode>General</c:formatCode>
                <c:ptCount val="81"/>
                <c:pt idx="0">
                  <c:v>2.2055580061755599E-2</c:v>
                </c:pt>
                <c:pt idx="1">
                  <c:v>2.2055580061755599E-2</c:v>
                </c:pt>
                <c:pt idx="2">
                  <c:v>2.2055580061755599E-2</c:v>
                </c:pt>
                <c:pt idx="3">
                  <c:v>4.4111160123511198E-2</c:v>
                </c:pt>
                <c:pt idx="4">
                  <c:v>4.4111160123511198E-2</c:v>
                </c:pt>
                <c:pt idx="5">
                  <c:v>6.6166740185266804E-2</c:v>
                </c:pt>
                <c:pt idx="6">
                  <c:v>6.6166740185266804E-2</c:v>
                </c:pt>
                <c:pt idx="7">
                  <c:v>6.6166740185266804E-2</c:v>
                </c:pt>
                <c:pt idx="8">
                  <c:v>0.132333480370534</c:v>
                </c:pt>
                <c:pt idx="9">
                  <c:v>0.132333480370534</c:v>
                </c:pt>
                <c:pt idx="10">
                  <c:v>0.132333480370534</c:v>
                </c:pt>
                <c:pt idx="11">
                  <c:v>0.132333480370534</c:v>
                </c:pt>
                <c:pt idx="12">
                  <c:v>0.132333480370534</c:v>
                </c:pt>
                <c:pt idx="13">
                  <c:v>0.154389060432289</c:v>
                </c:pt>
                <c:pt idx="14">
                  <c:v>0.154389060432289</c:v>
                </c:pt>
                <c:pt idx="15">
                  <c:v>0.154389060432289</c:v>
                </c:pt>
                <c:pt idx="16">
                  <c:v>0.154389060432289</c:v>
                </c:pt>
                <c:pt idx="17">
                  <c:v>0.154389060432289</c:v>
                </c:pt>
                <c:pt idx="18">
                  <c:v>0.17644464049404501</c:v>
                </c:pt>
                <c:pt idx="19">
                  <c:v>0.17644464049404501</c:v>
                </c:pt>
                <c:pt idx="20">
                  <c:v>0.17644464049404501</c:v>
                </c:pt>
                <c:pt idx="21">
                  <c:v>0.19850022055580099</c:v>
                </c:pt>
                <c:pt idx="22">
                  <c:v>0.19850022055580099</c:v>
                </c:pt>
                <c:pt idx="23">
                  <c:v>0.220555800617556</c:v>
                </c:pt>
                <c:pt idx="24">
                  <c:v>0.220555800617556</c:v>
                </c:pt>
                <c:pt idx="25">
                  <c:v>0.220555800617556</c:v>
                </c:pt>
                <c:pt idx="26">
                  <c:v>0.220555800617556</c:v>
                </c:pt>
                <c:pt idx="27">
                  <c:v>0.24261138067931201</c:v>
                </c:pt>
                <c:pt idx="28">
                  <c:v>0.24261138067931201</c:v>
                </c:pt>
                <c:pt idx="29">
                  <c:v>0.24261138067931201</c:v>
                </c:pt>
                <c:pt idx="30">
                  <c:v>0.26466696074106699</c:v>
                </c:pt>
                <c:pt idx="31">
                  <c:v>0.26466696074106699</c:v>
                </c:pt>
                <c:pt idx="32">
                  <c:v>0.26466696074106699</c:v>
                </c:pt>
                <c:pt idx="33">
                  <c:v>0.286722540802823</c:v>
                </c:pt>
                <c:pt idx="34">
                  <c:v>0.286722540802823</c:v>
                </c:pt>
                <c:pt idx="35">
                  <c:v>0.286722540802823</c:v>
                </c:pt>
                <c:pt idx="36">
                  <c:v>0.30877812086457901</c:v>
                </c:pt>
                <c:pt idx="37">
                  <c:v>0.30877812086457901</c:v>
                </c:pt>
                <c:pt idx="38">
                  <c:v>0.30877812086457901</c:v>
                </c:pt>
                <c:pt idx="39">
                  <c:v>0.30877812086457901</c:v>
                </c:pt>
                <c:pt idx="40">
                  <c:v>0.30877812086457901</c:v>
                </c:pt>
                <c:pt idx="41">
                  <c:v>0.33083370092633402</c:v>
                </c:pt>
                <c:pt idx="42">
                  <c:v>0.33083370092633402</c:v>
                </c:pt>
                <c:pt idx="43">
                  <c:v>0.33083370092633402</c:v>
                </c:pt>
                <c:pt idx="44">
                  <c:v>0.35288928098809003</c:v>
                </c:pt>
                <c:pt idx="45">
                  <c:v>0.35288928098809003</c:v>
                </c:pt>
                <c:pt idx="46">
                  <c:v>0.35288928098809003</c:v>
                </c:pt>
                <c:pt idx="47">
                  <c:v>0.35288928098809003</c:v>
                </c:pt>
                <c:pt idx="48">
                  <c:v>0.37494486104984598</c:v>
                </c:pt>
                <c:pt idx="49">
                  <c:v>0.37494486104984598</c:v>
                </c:pt>
                <c:pt idx="50">
                  <c:v>0.39700044111160099</c:v>
                </c:pt>
                <c:pt idx="51">
                  <c:v>0.39700044111160099</c:v>
                </c:pt>
                <c:pt idx="52">
                  <c:v>0.39700044111160099</c:v>
                </c:pt>
                <c:pt idx="53">
                  <c:v>0.39700044111160099</c:v>
                </c:pt>
                <c:pt idx="54">
                  <c:v>0.419056021173357</c:v>
                </c:pt>
                <c:pt idx="55">
                  <c:v>0.419056021173357</c:v>
                </c:pt>
                <c:pt idx="56">
                  <c:v>0.44111160123511201</c:v>
                </c:pt>
                <c:pt idx="57">
                  <c:v>0.44111160123511201</c:v>
                </c:pt>
                <c:pt idx="58">
                  <c:v>0.46316718129686801</c:v>
                </c:pt>
                <c:pt idx="59">
                  <c:v>0.48522276135862402</c:v>
                </c:pt>
                <c:pt idx="60">
                  <c:v>0.48522276135862402</c:v>
                </c:pt>
                <c:pt idx="61">
                  <c:v>0.48522276135862402</c:v>
                </c:pt>
                <c:pt idx="62">
                  <c:v>0.48522276135862402</c:v>
                </c:pt>
                <c:pt idx="63">
                  <c:v>0.50727834142037898</c:v>
                </c:pt>
                <c:pt idx="64">
                  <c:v>0.50727834142037898</c:v>
                </c:pt>
                <c:pt idx="65">
                  <c:v>0.50727834142037898</c:v>
                </c:pt>
                <c:pt idx="66">
                  <c:v>0.50727834142037898</c:v>
                </c:pt>
                <c:pt idx="67">
                  <c:v>0.50727834142037898</c:v>
                </c:pt>
                <c:pt idx="68">
                  <c:v>0.52933392148213498</c:v>
                </c:pt>
                <c:pt idx="69">
                  <c:v>0.52933392148213498</c:v>
                </c:pt>
                <c:pt idx="70">
                  <c:v>0.52933392148213498</c:v>
                </c:pt>
                <c:pt idx="71">
                  <c:v>0.55138950154389099</c:v>
                </c:pt>
                <c:pt idx="72">
                  <c:v>0.55138950154389099</c:v>
                </c:pt>
                <c:pt idx="73">
                  <c:v>0.55138950154389099</c:v>
                </c:pt>
                <c:pt idx="74">
                  <c:v>0.573445081605646</c:v>
                </c:pt>
                <c:pt idx="75">
                  <c:v>0.573445081605646</c:v>
                </c:pt>
                <c:pt idx="76">
                  <c:v>0.573445081605646</c:v>
                </c:pt>
                <c:pt idx="77">
                  <c:v>0.59550066166740201</c:v>
                </c:pt>
                <c:pt idx="78">
                  <c:v>0.59550066166740201</c:v>
                </c:pt>
                <c:pt idx="79">
                  <c:v>0.59550066166740201</c:v>
                </c:pt>
                <c:pt idx="80">
                  <c:v>0.59550066166740201</c:v>
                </c:pt>
              </c:numCache>
            </c:numRef>
          </c:xVal>
          <c:yVal>
            <c:numRef>
              <c:f>'IG430'!$BS$4:$BS$84</c:f>
              <c:numCache>
                <c:formatCode>General</c:formatCode>
                <c:ptCount val="81"/>
                <c:pt idx="0">
                  <c:v>8.25</c:v>
                </c:pt>
                <c:pt idx="1">
                  <c:v>8.75</c:v>
                </c:pt>
                <c:pt idx="2">
                  <c:v>9.25</c:v>
                </c:pt>
                <c:pt idx="3">
                  <c:v>9.75</c:v>
                </c:pt>
                <c:pt idx="4">
                  <c:v>10.25</c:v>
                </c:pt>
                <c:pt idx="5">
                  <c:v>11</c:v>
                </c:pt>
                <c:pt idx="6">
                  <c:v>11.5</c:v>
                </c:pt>
                <c:pt idx="7">
                  <c:v>12</c:v>
                </c:pt>
                <c:pt idx="8">
                  <c:v>12.25</c:v>
                </c:pt>
                <c:pt idx="9">
                  <c:v>13</c:v>
                </c:pt>
                <c:pt idx="10">
                  <c:v>13.5</c:v>
                </c:pt>
                <c:pt idx="11">
                  <c:v>14</c:v>
                </c:pt>
                <c:pt idx="12">
                  <c:v>14.5</c:v>
                </c:pt>
                <c:pt idx="13">
                  <c:v>15.25</c:v>
                </c:pt>
                <c:pt idx="14">
                  <c:v>15.75</c:v>
                </c:pt>
                <c:pt idx="15">
                  <c:v>16.5</c:v>
                </c:pt>
                <c:pt idx="16">
                  <c:v>17</c:v>
                </c:pt>
                <c:pt idx="17">
                  <c:v>17.75</c:v>
                </c:pt>
                <c:pt idx="18">
                  <c:v>18.5</c:v>
                </c:pt>
                <c:pt idx="19">
                  <c:v>19</c:v>
                </c:pt>
                <c:pt idx="20">
                  <c:v>19.75</c:v>
                </c:pt>
                <c:pt idx="21">
                  <c:v>20.25</c:v>
                </c:pt>
                <c:pt idx="22">
                  <c:v>21</c:v>
                </c:pt>
                <c:pt idx="23">
                  <c:v>21.75</c:v>
                </c:pt>
                <c:pt idx="24">
                  <c:v>22.25</c:v>
                </c:pt>
                <c:pt idx="25">
                  <c:v>23</c:v>
                </c:pt>
                <c:pt idx="26">
                  <c:v>23.75</c:v>
                </c:pt>
                <c:pt idx="27">
                  <c:v>24.5</c:v>
                </c:pt>
                <c:pt idx="28">
                  <c:v>25.25</c:v>
                </c:pt>
                <c:pt idx="29">
                  <c:v>25.75</c:v>
                </c:pt>
                <c:pt idx="30">
                  <c:v>26.5</c:v>
                </c:pt>
                <c:pt idx="31">
                  <c:v>27</c:v>
                </c:pt>
                <c:pt idx="32">
                  <c:v>27.75</c:v>
                </c:pt>
                <c:pt idx="33">
                  <c:v>28.25</c:v>
                </c:pt>
                <c:pt idx="34">
                  <c:v>29</c:v>
                </c:pt>
                <c:pt idx="35">
                  <c:v>29.5</c:v>
                </c:pt>
                <c:pt idx="36">
                  <c:v>30.25</c:v>
                </c:pt>
                <c:pt idx="37">
                  <c:v>31</c:v>
                </c:pt>
                <c:pt idx="38">
                  <c:v>31.75</c:v>
                </c:pt>
                <c:pt idx="39">
                  <c:v>32.25</c:v>
                </c:pt>
                <c:pt idx="40">
                  <c:v>33</c:v>
                </c:pt>
                <c:pt idx="41">
                  <c:v>33.5</c:v>
                </c:pt>
                <c:pt idx="42">
                  <c:v>34</c:v>
                </c:pt>
                <c:pt idx="43">
                  <c:v>34.75</c:v>
                </c:pt>
                <c:pt idx="44">
                  <c:v>35.25</c:v>
                </c:pt>
                <c:pt idx="45">
                  <c:v>35.75</c:v>
                </c:pt>
                <c:pt idx="46">
                  <c:v>36.5</c:v>
                </c:pt>
                <c:pt idx="47">
                  <c:v>37</c:v>
                </c:pt>
                <c:pt idx="48">
                  <c:v>37.5</c:v>
                </c:pt>
                <c:pt idx="49">
                  <c:v>38</c:v>
                </c:pt>
                <c:pt idx="50">
                  <c:v>38.75</c:v>
                </c:pt>
                <c:pt idx="51">
                  <c:v>39.25</c:v>
                </c:pt>
                <c:pt idx="52">
                  <c:v>39.75</c:v>
                </c:pt>
                <c:pt idx="53">
                  <c:v>40.25</c:v>
                </c:pt>
                <c:pt idx="54">
                  <c:v>41</c:v>
                </c:pt>
                <c:pt idx="55">
                  <c:v>41.75</c:v>
                </c:pt>
                <c:pt idx="56">
                  <c:v>42.25</c:v>
                </c:pt>
                <c:pt idx="57">
                  <c:v>42.75</c:v>
                </c:pt>
                <c:pt idx="58">
                  <c:v>43.5</c:v>
                </c:pt>
                <c:pt idx="59">
                  <c:v>44</c:v>
                </c:pt>
                <c:pt idx="60">
                  <c:v>44.5</c:v>
                </c:pt>
                <c:pt idx="61">
                  <c:v>45</c:v>
                </c:pt>
                <c:pt idx="62">
                  <c:v>45.75</c:v>
                </c:pt>
                <c:pt idx="63">
                  <c:v>46.25</c:v>
                </c:pt>
                <c:pt idx="64">
                  <c:v>46.75</c:v>
                </c:pt>
                <c:pt idx="65">
                  <c:v>47.25</c:v>
                </c:pt>
                <c:pt idx="66">
                  <c:v>48</c:v>
                </c:pt>
                <c:pt idx="67">
                  <c:v>48.5</c:v>
                </c:pt>
                <c:pt idx="68">
                  <c:v>49</c:v>
                </c:pt>
                <c:pt idx="69">
                  <c:v>49.5</c:v>
                </c:pt>
                <c:pt idx="70">
                  <c:v>50.25</c:v>
                </c:pt>
                <c:pt idx="71">
                  <c:v>51</c:v>
                </c:pt>
                <c:pt idx="72">
                  <c:v>51.5</c:v>
                </c:pt>
                <c:pt idx="73">
                  <c:v>52</c:v>
                </c:pt>
                <c:pt idx="74">
                  <c:v>52.75</c:v>
                </c:pt>
                <c:pt idx="75">
                  <c:v>53.25</c:v>
                </c:pt>
                <c:pt idx="76">
                  <c:v>53.75</c:v>
                </c:pt>
                <c:pt idx="77">
                  <c:v>54.25</c:v>
                </c:pt>
                <c:pt idx="78">
                  <c:v>55</c:v>
                </c:pt>
                <c:pt idx="79">
                  <c:v>55.5</c:v>
                </c:pt>
                <c:pt idx="80">
                  <c:v>27.75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330-BC47-A3EE-842509F51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089392"/>
        <c:axId val="548991472"/>
      </c:scatterChart>
      <c:valAx>
        <c:axId val="549089392"/>
        <c:scaling>
          <c:orientation val="minMax"/>
          <c:max val="0.8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Strain (%)</a:t>
                </a:r>
              </a:p>
            </c:rich>
          </c:tx>
          <c:layout>
            <c:manualLayout>
              <c:xMode val="edge"/>
              <c:yMode val="edge"/>
              <c:x val="0.48179775155584298"/>
              <c:y val="0.908365019011406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48991472"/>
        <c:crosses val="autoZero"/>
        <c:crossBetween val="midCat"/>
      </c:valAx>
      <c:valAx>
        <c:axId val="548991472"/>
        <c:scaling>
          <c:orientation val="minMax"/>
          <c:min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/>
                </a:pPr>
                <a:r>
                  <a:rPr lang="en-US" sz="1200" b="0"/>
                  <a:t>Stress (MPa)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49089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601085765325201"/>
          <c:y val="3.9524740795927202E-2"/>
          <c:w val="0.31754515162341701"/>
          <c:h val="0.32065427510342798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c:spPr>
      <c:txPr>
        <a:bodyPr/>
        <a:lstStyle/>
        <a:p>
          <a:pPr>
            <a:lnSpc>
              <a:spcPct val="50000"/>
            </a:lnSpc>
            <a:defRPr sz="1200" kern="1100" cap="none" spc="1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Tensile Property Changes Vs DPA</a:t>
            </a:r>
          </a:p>
        </c:rich>
      </c:tx>
      <c:layout>
        <c:manualLayout>
          <c:xMode val="edge"/>
          <c:yMode val="edge"/>
          <c:x val="0.14364697320202"/>
          <c:y val="1.9184242938980699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POCO ZXF-5Q Tensile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accent1">
                  <a:lumMod val="50000"/>
                </a:schemeClr>
              </a:solidFill>
              <a:ln w="25400"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'Percent Change Comparison'!$C$13:$C$15</c:f>
              <c:numCache>
                <c:formatCode>General</c:formatCode>
                <c:ptCount val="3"/>
                <c:pt idx="0">
                  <c:v>0.10299999999999999</c:v>
                </c:pt>
                <c:pt idx="1">
                  <c:v>0.13100000000000001</c:v>
                </c:pt>
                <c:pt idx="2">
                  <c:v>5.6000000000000001E-2</c:v>
                </c:pt>
              </c:numCache>
            </c:numRef>
          </c:xVal>
          <c:yVal>
            <c:numRef>
              <c:f>'Percent Change Comparison'!$E$13:$E$15</c:f>
              <c:numCache>
                <c:formatCode>0.00%</c:formatCode>
                <c:ptCount val="3"/>
                <c:pt idx="0">
                  <c:v>0.31243580477041899</c:v>
                </c:pt>
                <c:pt idx="1">
                  <c:v>0.31243580477041899</c:v>
                </c:pt>
                <c:pt idx="2">
                  <c:v>0.45509187050633398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26-9344-A4C4-15D4CEA6E2DC}"/>
            </c:ext>
          </c:extLst>
        </c:ser>
        <c:ser>
          <c:idx val="1"/>
          <c:order val="1"/>
          <c:tx>
            <c:v>POCO ZXF-5Q Elastic Mod</c:v>
          </c:tx>
          <c:spPr>
            <a:ln w="28575">
              <a:noFill/>
            </a:ln>
          </c:spPr>
          <c:marker>
            <c:symbol val="diamond"/>
            <c:size val="10"/>
            <c:spPr>
              <a:noFill/>
              <a:ln w="25400"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'Percent Change Comparison'!$C$13:$C$15</c:f>
              <c:numCache>
                <c:formatCode>General</c:formatCode>
                <c:ptCount val="3"/>
                <c:pt idx="0">
                  <c:v>0.10299999999999999</c:v>
                </c:pt>
                <c:pt idx="1">
                  <c:v>0.13100000000000001</c:v>
                </c:pt>
                <c:pt idx="2">
                  <c:v>5.6000000000000001E-2</c:v>
                </c:pt>
              </c:numCache>
            </c:numRef>
          </c:xVal>
          <c:yVal>
            <c:numRef>
              <c:f>'Percent Change Comparison'!$G$13:$G$15</c:f>
              <c:numCache>
                <c:formatCode>0.00%</c:formatCode>
                <c:ptCount val="3"/>
                <c:pt idx="0">
                  <c:v>0.231667190590987</c:v>
                </c:pt>
                <c:pt idx="1">
                  <c:v>-8.4571682668860601E-2</c:v>
                </c:pt>
                <c:pt idx="2">
                  <c:v>0.27541623870398202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26-9344-A4C4-15D4CEA6E2DC}"/>
            </c:ext>
          </c:extLst>
        </c:ser>
        <c:ser>
          <c:idx val="2"/>
          <c:order val="2"/>
          <c:tx>
            <c:v>SGL R7650 Tensile</c:v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</c:spPr>
          </c:marker>
          <c:xVal>
            <c:numRef>
              <c:f>'Percent Change Comparison'!$C$29:$C$32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0.13100000000000001</c:v>
                </c:pt>
                <c:pt idx="3">
                  <c:v>0.13700000000000001</c:v>
                </c:pt>
              </c:numCache>
            </c:numRef>
          </c:xVal>
          <c:yVal>
            <c:numRef>
              <c:f>'Percent Change Comparison'!$E$29:$E$32</c:f>
              <c:numCache>
                <c:formatCode>0.00%</c:formatCode>
                <c:ptCount val="4"/>
                <c:pt idx="0">
                  <c:v>0.61079398028022802</c:v>
                </c:pt>
                <c:pt idx="1">
                  <c:v>0.60006919218128296</c:v>
                </c:pt>
                <c:pt idx="2">
                  <c:v>0.54592631032693295</c:v>
                </c:pt>
                <c:pt idx="3">
                  <c:v>0.535201522227988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26-9344-A4C4-15D4CEA6E2DC}"/>
            </c:ext>
          </c:extLst>
        </c:ser>
        <c:ser>
          <c:idx val="3"/>
          <c:order val="3"/>
          <c:tx>
            <c:v>SGL R7650 Elastic Mod</c:v>
          </c:tx>
          <c:spPr>
            <a:ln w="28575">
              <a:noFill/>
            </a:ln>
          </c:spPr>
          <c:marker>
            <c:symbol val="triangle"/>
            <c:size val="10"/>
            <c:spPr>
              <a:noFill/>
              <a:ln w="25400">
                <a:solidFill>
                  <a:srgbClr val="00B050"/>
                </a:solidFill>
              </a:ln>
            </c:spPr>
          </c:marker>
          <c:xVal>
            <c:numRef>
              <c:f>'Percent Change Comparison'!$C$29:$C$32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0.13100000000000001</c:v>
                </c:pt>
                <c:pt idx="3">
                  <c:v>0.13700000000000001</c:v>
                </c:pt>
              </c:numCache>
            </c:numRef>
          </c:xVal>
          <c:yVal>
            <c:numRef>
              <c:f>'Percent Change Comparison'!$G$29:$G$32</c:f>
              <c:numCache>
                <c:formatCode>0.00%</c:formatCode>
                <c:ptCount val="4"/>
                <c:pt idx="0">
                  <c:v>0.74869375645867298</c:v>
                </c:pt>
                <c:pt idx="1">
                  <c:v>0.64797129193095404</c:v>
                </c:pt>
                <c:pt idx="2">
                  <c:v>0.47847839897938399</c:v>
                </c:pt>
                <c:pt idx="3">
                  <c:v>0.54163260383676104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426-9344-A4C4-15D4CEA6E2DC}"/>
            </c:ext>
          </c:extLst>
        </c:ser>
        <c:ser>
          <c:idx val="4"/>
          <c:order val="4"/>
          <c:tx>
            <c:v>IG-430 Tensile</c:v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FFC000"/>
              </a:solidFill>
              <a:ln w="25400">
                <a:solidFill>
                  <a:srgbClr val="FFC000"/>
                </a:solidFill>
              </a:ln>
            </c:spPr>
          </c:marker>
          <c:xVal>
            <c:numRef>
              <c:f>'Percent Change Comparison'!$C$45:$C$48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0.13700000000000001</c:v>
                </c:pt>
                <c:pt idx="3">
                  <c:v>0.13100000000000001</c:v>
                </c:pt>
              </c:numCache>
            </c:numRef>
          </c:xVal>
          <c:yVal>
            <c:numRef>
              <c:f>'Percent Change Comparison'!$E$45:$E$48</c:f>
              <c:numCache>
                <c:formatCode>0.00%</c:formatCode>
                <c:ptCount val="4"/>
                <c:pt idx="0">
                  <c:v>1.1133504666576499</c:v>
                </c:pt>
                <c:pt idx="1">
                  <c:v>1.096577843906398</c:v>
                </c:pt>
                <c:pt idx="2">
                  <c:v>1.028946300554578</c:v>
                </c:pt>
                <c:pt idx="3">
                  <c:v>1.2994724739618551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426-9344-A4C4-15D4CEA6E2DC}"/>
            </c:ext>
          </c:extLst>
        </c:ser>
        <c:ser>
          <c:idx val="5"/>
          <c:order val="5"/>
          <c:tx>
            <c:v>IG-430 Elastic Modulus</c:v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 w="25400">
                <a:solidFill>
                  <a:srgbClr val="FFC000"/>
                </a:solidFill>
              </a:ln>
            </c:spPr>
          </c:marker>
          <c:xVal>
            <c:numRef>
              <c:f>'Percent Change Comparison'!$C$45:$C$48</c:f>
              <c:numCache>
                <c:formatCode>General</c:formatCode>
                <c:ptCount val="4"/>
                <c:pt idx="0">
                  <c:v>5.6000000000000001E-2</c:v>
                </c:pt>
                <c:pt idx="1">
                  <c:v>0.10299999999999999</c:v>
                </c:pt>
                <c:pt idx="2">
                  <c:v>0.13700000000000001</c:v>
                </c:pt>
                <c:pt idx="3">
                  <c:v>0.13100000000000001</c:v>
                </c:pt>
              </c:numCache>
            </c:numRef>
          </c:xVal>
          <c:yVal>
            <c:numRef>
              <c:f>'Percent Change Comparison'!$G$45:$G$48</c:f>
              <c:numCache>
                <c:formatCode>0.00%</c:formatCode>
                <c:ptCount val="4"/>
                <c:pt idx="0">
                  <c:v>1.5589439597495049</c:v>
                </c:pt>
                <c:pt idx="1">
                  <c:v>1.17204716281417</c:v>
                </c:pt>
                <c:pt idx="2">
                  <c:v>1.223329312126614</c:v>
                </c:pt>
                <c:pt idx="3">
                  <c:v>1.346315200800285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426-9344-A4C4-15D4CEA6E2DC}"/>
            </c:ext>
          </c:extLst>
        </c:ser>
        <c:ser>
          <c:idx val="6"/>
          <c:order val="6"/>
          <c:tx>
            <c:v>IG-430 Tensile 300 C Anneal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C000"/>
              </a:solidFill>
              <a:ln w="22225">
                <a:solidFill>
                  <a:srgbClr val="FFC000"/>
                </a:solidFill>
              </a:ln>
            </c:spPr>
          </c:marker>
          <c:xVal>
            <c:numRef>
              <c:f>'Percent Change Comparison'!$C$50</c:f>
              <c:numCache>
                <c:formatCode>General</c:formatCode>
                <c:ptCount val="1"/>
                <c:pt idx="0">
                  <c:v>0.10299999999999999</c:v>
                </c:pt>
              </c:numCache>
            </c:numRef>
          </c:xVal>
          <c:yVal>
            <c:numRef>
              <c:f>'Percent Change Comparison'!$E$50</c:f>
              <c:numCache>
                <c:formatCode>0.00%</c:formatCode>
                <c:ptCount val="1"/>
                <c:pt idx="0">
                  <c:v>0.44055187339375101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426-9344-A4C4-15D4CEA6E2DC}"/>
            </c:ext>
          </c:extLst>
        </c:ser>
        <c:ser>
          <c:idx val="7"/>
          <c:order val="7"/>
          <c:tx>
            <c:v>IG-430 Modulus 300 C Anneal</c:v>
          </c:tx>
          <c:spPr>
            <a:ln w="28575">
              <a:noFill/>
            </a:ln>
          </c:spPr>
          <c:marker>
            <c:symbol val="square"/>
            <c:size val="10"/>
            <c:spPr>
              <a:noFill/>
              <a:ln w="25400">
                <a:solidFill>
                  <a:srgbClr val="FFC000"/>
                </a:solidFill>
              </a:ln>
            </c:spPr>
          </c:marker>
          <c:xVal>
            <c:numRef>
              <c:f>'Percent Change Comparison'!$C$50</c:f>
              <c:numCache>
                <c:formatCode>General</c:formatCode>
                <c:ptCount val="1"/>
                <c:pt idx="0">
                  <c:v>0.10299999999999999</c:v>
                </c:pt>
              </c:numCache>
            </c:numRef>
          </c:xVal>
          <c:yVal>
            <c:numRef>
              <c:f>'Percent Change Comparison'!$G$50</c:f>
              <c:numCache>
                <c:formatCode>0.00%</c:formatCode>
                <c:ptCount val="1"/>
                <c:pt idx="0">
                  <c:v>0.83054113365091198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426-9344-A4C4-15D4CEA6E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236000"/>
        <c:axId val="549243008"/>
      </c:scatterChart>
      <c:valAx>
        <c:axId val="549236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DPA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49243008"/>
        <c:crosses val="autoZero"/>
        <c:crossBetween val="midCat"/>
      </c:valAx>
      <c:valAx>
        <c:axId val="5492430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Change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5492360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416283314963004"/>
          <c:y val="4.9544062675072803E-2"/>
          <c:w val="0.26067623800218598"/>
          <c:h val="0.3852754893162079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NuMI </a:t>
            </a:r>
          </a:p>
        </c:rich>
      </c:tx>
      <c:layout>
        <c:manualLayout>
          <c:xMode val="edge"/>
          <c:yMode val="edge"/>
          <c:x val="0.70556333795809101"/>
          <c:y val="8.9952496284287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3686802146475"/>
          <c:y val="6.9596331199919398E-2"/>
          <c:w val="0.75883853786157496"/>
          <c:h val="0.75766618565255806"/>
        </c:manualLayout>
      </c:layout>
      <c:scatterChart>
        <c:scatterStyle val="lineMarker"/>
        <c:varyColors val="0"/>
        <c:ser>
          <c:idx val="0"/>
          <c:order val="0"/>
          <c:tx>
            <c:strRef>
              <c:f>'W:\work\Oxford\radiate\data\hardness\NuMI-50C-01dpa\2017-01-16-NuMI-arrays_1_and_2_and_callibration_in_between\2017-01-13 NuMI-1st-array(near max)\[Hardness-modulus-NuMI-1st-array(near max).xlsx]Data_EBSD_and_Hardness'!$W$5</c:f>
              <c:strCache>
                <c:ptCount val="1"/>
                <c:pt idx="0">
                  <c:v>NuMI-0.5dpa-50C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[1]Data_EBSD_and_Hardness!$S$8:$S$208</c:f>
              <c:numCache>
                <c:formatCode>General</c:formatCode>
                <c:ptCount val="201"/>
                <c:pt idx="0">
                  <c:v>72.313685167230716</c:v>
                </c:pt>
                <c:pt idx="1">
                  <c:v>31.66827359591009</c:v>
                </c:pt>
                <c:pt idx="2">
                  <c:v>31.66827359591009</c:v>
                </c:pt>
                <c:pt idx="3">
                  <c:v>31.66827359591009</c:v>
                </c:pt>
                <c:pt idx="4">
                  <c:v>31.66827359591009</c:v>
                </c:pt>
                <c:pt idx="5">
                  <c:v>46.269711603547442</c:v>
                </c:pt>
                <c:pt idx="6">
                  <c:v>46.269711603547442</c:v>
                </c:pt>
                <c:pt idx="7">
                  <c:v>46.269711603547442</c:v>
                </c:pt>
                <c:pt idx="8">
                  <c:v>46.269711603547442</c:v>
                </c:pt>
                <c:pt idx="9">
                  <c:v>46.269711603547442</c:v>
                </c:pt>
                <c:pt idx="10">
                  <c:v>46.269711603547442</c:v>
                </c:pt>
                <c:pt idx="11">
                  <c:v>41.99159928235148</c:v>
                </c:pt>
                <c:pt idx="12">
                  <c:v>36.286785606328174</c:v>
                </c:pt>
                <c:pt idx="13">
                  <c:v>46.269711603547442</c:v>
                </c:pt>
                <c:pt idx="14">
                  <c:v>46.269711603547442</c:v>
                </c:pt>
                <c:pt idx="15">
                  <c:v>46.269711603547442</c:v>
                </c:pt>
                <c:pt idx="16">
                  <c:v>65.236722647393975</c:v>
                </c:pt>
                <c:pt idx="17">
                  <c:v>65.236722647393975</c:v>
                </c:pt>
                <c:pt idx="18">
                  <c:v>65.236722647393975</c:v>
                </c:pt>
                <c:pt idx="19">
                  <c:v>31.66827359591009</c:v>
                </c:pt>
                <c:pt idx="20">
                  <c:v>31.66827359591009</c:v>
                </c:pt>
                <c:pt idx="21">
                  <c:v>31.66827359591009</c:v>
                </c:pt>
                <c:pt idx="22">
                  <c:v>31.66827359591009</c:v>
                </c:pt>
                <c:pt idx="23">
                  <c:v>72.313685167230716</c:v>
                </c:pt>
                <c:pt idx="24">
                  <c:v>72.313685167230716</c:v>
                </c:pt>
                <c:pt idx="25">
                  <c:v>73.5384368150076</c:v>
                </c:pt>
                <c:pt idx="26">
                  <c:v>73.5384368150076</c:v>
                </c:pt>
                <c:pt idx="27">
                  <c:v>73.5384368150076</c:v>
                </c:pt>
                <c:pt idx="28">
                  <c:v>73.5384368150076</c:v>
                </c:pt>
                <c:pt idx="29">
                  <c:v>36.747470952863907</c:v>
                </c:pt>
                <c:pt idx="30">
                  <c:v>36.747470952863907</c:v>
                </c:pt>
                <c:pt idx="31">
                  <c:v>55.224377754689002</c:v>
                </c:pt>
                <c:pt idx="32">
                  <c:v>55.224377754689002</c:v>
                </c:pt>
                <c:pt idx="33">
                  <c:v>55.224377754689002</c:v>
                </c:pt>
                <c:pt idx="34">
                  <c:v>55.224377754689002</c:v>
                </c:pt>
                <c:pt idx="35">
                  <c:v>36.081481931565989</c:v>
                </c:pt>
                <c:pt idx="36">
                  <c:v>76.992118323143757</c:v>
                </c:pt>
                <c:pt idx="37">
                  <c:v>55.224377754689002</c:v>
                </c:pt>
                <c:pt idx="38">
                  <c:v>55.224377754689002</c:v>
                </c:pt>
                <c:pt idx="39">
                  <c:v>55.224377754689002</c:v>
                </c:pt>
                <c:pt idx="40">
                  <c:v>86.120489922035546</c:v>
                </c:pt>
                <c:pt idx="41">
                  <c:v>86.120489922035546</c:v>
                </c:pt>
                <c:pt idx="42">
                  <c:v>59.539477730005721</c:v>
                </c:pt>
                <c:pt idx="43">
                  <c:v>68.069945804433914</c:v>
                </c:pt>
                <c:pt idx="44">
                  <c:v>73.5384368150076</c:v>
                </c:pt>
                <c:pt idx="45">
                  <c:v>73.5384368150076</c:v>
                </c:pt>
                <c:pt idx="46">
                  <c:v>73.5384368150076</c:v>
                </c:pt>
                <c:pt idx="47">
                  <c:v>72.313685167230716</c:v>
                </c:pt>
                <c:pt idx="48">
                  <c:v>72.313685167230716</c:v>
                </c:pt>
                <c:pt idx="49">
                  <c:v>77.275654181225306</c:v>
                </c:pt>
                <c:pt idx="50">
                  <c:v>77.275654181225306</c:v>
                </c:pt>
                <c:pt idx="51">
                  <c:v>82.508426251083179</c:v>
                </c:pt>
                <c:pt idx="52">
                  <c:v>82.508426251083179</c:v>
                </c:pt>
                <c:pt idx="53">
                  <c:v>86.120489922035546</c:v>
                </c:pt>
                <c:pt idx="54">
                  <c:v>86.120489922035546</c:v>
                </c:pt>
                <c:pt idx="55">
                  <c:v>86.120489922035546</c:v>
                </c:pt>
                <c:pt idx="56">
                  <c:v>3.6997792443834951</c:v>
                </c:pt>
                <c:pt idx="57">
                  <c:v>76.992118323143757</c:v>
                </c:pt>
                <c:pt idx="58">
                  <c:v>76.992118323143757</c:v>
                </c:pt>
                <c:pt idx="59">
                  <c:v>76.992118323143757</c:v>
                </c:pt>
                <c:pt idx="60">
                  <c:v>76.992118323143757</c:v>
                </c:pt>
                <c:pt idx="61">
                  <c:v>76.992118323143757</c:v>
                </c:pt>
                <c:pt idx="62">
                  <c:v>3.6997792443834951</c:v>
                </c:pt>
                <c:pt idx="63">
                  <c:v>3.6997792443834951</c:v>
                </c:pt>
                <c:pt idx="64">
                  <c:v>3.6997792443834951</c:v>
                </c:pt>
                <c:pt idx="65">
                  <c:v>3.6997792443834951</c:v>
                </c:pt>
                <c:pt idx="66">
                  <c:v>86.67420832440493</c:v>
                </c:pt>
                <c:pt idx="67">
                  <c:v>82.508426251083179</c:v>
                </c:pt>
                <c:pt idx="68">
                  <c:v>82.508426251083179</c:v>
                </c:pt>
                <c:pt idx="69">
                  <c:v>82.508426251083179</c:v>
                </c:pt>
                <c:pt idx="70">
                  <c:v>77.275654181225306</c:v>
                </c:pt>
                <c:pt idx="71">
                  <c:v>72.313685167230716</c:v>
                </c:pt>
                <c:pt idx="72">
                  <c:v>72.313685167230716</c:v>
                </c:pt>
                <c:pt idx="73">
                  <c:v>82.508426251083179</c:v>
                </c:pt>
                <c:pt idx="74">
                  <c:v>82.508426251083179</c:v>
                </c:pt>
                <c:pt idx="75">
                  <c:v>82.508426251083179</c:v>
                </c:pt>
                <c:pt idx="76">
                  <c:v>82.508426251083179</c:v>
                </c:pt>
                <c:pt idx="77">
                  <c:v>82.508426251083179</c:v>
                </c:pt>
                <c:pt idx="78">
                  <c:v>82.508426251083179</c:v>
                </c:pt>
                <c:pt idx="79">
                  <c:v>82.508426251083179</c:v>
                </c:pt>
                <c:pt idx="80">
                  <c:v>76.992118323143757</c:v>
                </c:pt>
                <c:pt idx="81">
                  <c:v>76.992118323143757</c:v>
                </c:pt>
                <c:pt idx="82">
                  <c:v>76.992118323143757</c:v>
                </c:pt>
                <c:pt idx="83">
                  <c:v>28.668968836271251</c:v>
                </c:pt>
                <c:pt idx="84">
                  <c:v>56.01223596496596</c:v>
                </c:pt>
                <c:pt idx="85">
                  <c:v>61.418570088449073</c:v>
                </c:pt>
                <c:pt idx="86">
                  <c:v>61.418570088449073</c:v>
                </c:pt>
                <c:pt idx="87">
                  <c:v>61.418570088449073</c:v>
                </c:pt>
                <c:pt idx="88">
                  <c:v>36.014863629540081</c:v>
                </c:pt>
                <c:pt idx="89">
                  <c:v>49.985814966183227</c:v>
                </c:pt>
                <c:pt idx="90">
                  <c:v>70.428188032850485</c:v>
                </c:pt>
                <c:pt idx="91">
                  <c:v>73.689357253741093</c:v>
                </c:pt>
                <c:pt idx="92">
                  <c:v>82.183518796379602</c:v>
                </c:pt>
                <c:pt idx="93">
                  <c:v>82.183518796379602</c:v>
                </c:pt>
                <c:pt idx="94">
                  <c:v>70.121369744389341</c:v>
                </c:pt>
                <c:pt idx="95">
                  <c:v>72.313685167230716</c:v>
                </c:pt>
                <c:pt idx="96">
                  <c:v>72.313685167230716</c:v>
                </c:pt>
                <c:pt idx="97">
                  <c:v>55.753076153358343</c:v>
                </c:pt>
                <c:pt idx="98">
                  <c:v>55.753076153358343</c:v>
                </c:pt>
                <c:pt idx="99">
                  <c:v>68.833175438823559</c:v>
                </c:pt>
                <c:pt idx="100">
                  <c:v>57.569820259017547</c:v>
                </c:pt>
                <c:pt idx="101">
                  <c:v>50.35933285232403</c:v>
                </c:pt>
                <c:pt idx="102">
                  <c:v>67.49899611233613</c:v>
                </c:pt>
                <c:pt idx="103">
                  <c:v>46.983768709287922</c:v>
                </c:pt>
                <c:pt idx="104">
                  <c:v>61.418570088449073</c:v>
                </c:pt>
                <c:pt idx="105">
                  <c:v>61.418570088449073</c:v>
                </c:pt>
                <c:pt idx="106">
                  <c:v>46.983768709287922</c:v>
                </c:pt>
                <c:pt idx="107">
                  <c:v>81.354346477409734</c:v>
                </c:pt>
                <c:pt idx="108">
                  <c:v>81.354346477409734</c:v>
                </c:pt>
                <c:pt idx="109">
                  <c:v>46.983768709287922</c:v>
                </c:pt>
                <c:pt idx="110">
                  <c:v>46.983768709287922</c:v>
                </c:pt>
                <c:pt idx="111">
                  <c:v>46.983768709287922</c:v>
                </c:pt>
                <c:pt idx="112">
                  <c:v>46.983768709287922</c:v>
                </c:pt>
                <c:pt idx="113">
                  <c:v>46.983768709287922</c:v>
                </c:pt>
                <c:pt idx="114">
                  <c:v>46.983768709287922</c:v>
                </c:pt>
                <c:pt idx="115">
                  <c:v>68.833175438823559</c:v>
                </c:pt>
                <c:pt idx="116">
                  <c:v>68.833175438823559</c:v>
                </c:pt>
                <c:pt idx="117">
                  <c:v>68.833175438823559</c:v>
                </c:pt>
                <c:pt idx="118">
                  <c:v>68.833175438823559</c:v>
                </c:pt>
                <c:pt idx="119">
                  <c:v>72.313685167230716</c:v>
                </c:pt>
                <c:pt idx="120">
                  <c:v>72.313685167230716</c:v>
                </c:pt>
                <c:pt idx="121">
                  <c:v>68.833175438823559</c:v>
                </c:pt>
                <c:pt idx="122">
                  <c:v>68.833175438823559</c:v>
                </c:pt>
                <c:pt idx="123">
                  <c:v>68.833175438823559</c:v>
                </c:pt>
                <c:pt idx="124">
                  <c:v>68.833175438823559</c:v>
                </c:pt>
                <c:pt idx="125">
                  <c:v>54.719609647353977</c:v>
                </c:pt>
                <c:pt idx="126">
                  <c:v>54.719609647353977</c:v>
                </c:pt>
                <c:pt idx="127">
                  <c:v>46.983768709287922</c:v>
                </c:pt>
                <c:pt idx="128">
                  <c:v>46.983768709287922</c:v>
                </c:pt>
                <c:pt idx="129">
                  <c:v>40.492437138948553</c:v>
                </c:pt>
                <c:pt idx="130">
                  <c:v>40.492437138948553</c:v>
                </c:pt>
                <c:pt idx="131">
                  <c:v>81.354346477409734</c:v>
                </c:pt>
                <c:pt idx="132">
                  <c:v>50.212765822672303</c:v>
                </c:pt>
                <c:pt idx="133">
                  <c:v>50.212765822672303</c:v>
                </c:pt>
                <c:pt idx="134">
                  <c:v>50.212765822672303</c:v>
                </c:pt>
                <c:pt idx="135">
                  <c:v>81.635768167413076</c:v>
                </c:pt>
                <c:pt idx="136">
                  <c:v>81.635768167413076</c:v>
                </c:pt>
                <c:pt idx="137">
                  <c:v>81.635768167413076</c:v>
                </c:pt>
                <c:pt idx="138">
                  <c:v>81.635768167413076</c:v>
                </c:pt>
                <c:pt idx="139">
                  <c:v>68.833175438823559</c:v>
                </c:pt>
                <c:pt idx="140">
                  <c:v>68.833175438823559</c:v>
                </c:pt>
                <c:pt idx="141">
                  <c:v>68.833175438823559</c:v>
                </c:pt>
                <c:pt idx="142">
                  <c:v>68.833175438823559</c:v>
                </c:pt>
                <c:pt idx="143">
                  <c:v>33.955587335499168</c:v>
                </c:pt>
                <c:pt idx="144">
                  <c:v>72.313685167230716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[1]Data_EBSD_and_Hardness!$X$8:$X$208</c:f>
              <c:numCache>
                <c:formatCode>General</c:formatCode>
                <c:ptCount val="201"/>
                <c:pt idx="2">
                  <c:v>8.01</c:v>
                </c:pt>
                <c:pt idx="3">
                  <c:v>8.33</c:v>
                </c:pt>
                <c:pt idx="5">
                  <c:v>7.56</c:v>
                </c:pt>
                <c:pt idx="6">
                  <c:v>7.51</c:v>
                </c:pt>
                <c:pt idx="7">
                  <c:v>7.6599999999999957</c:v>
                </c:pt>
                <c:pt idx="8">
                  <c:v>7.22</c:v>
                </c:pt>
                <c:pt idx="9">
                  <c:v>7.46</c:v>
                </c:pt>
                <c:pt idx="10">
                  <c:v>7.2</c:v>
                </c:pt>
                <c:pt idx="11">
                  <c:v>7.71</c:v>
                </c:pt>
                <c:pt idx="12">
                  <c:v>8.08</c:v>
                </c:pt>
                <c:pt idx="14">
                  <c:v>7.43</c:v>
                </c:pt>
                <c:pt idx="15">
                  <c:v>7.29</c:v>
                </c:pt>
                <c:pt idx="17">
                  <c:v>7.41</c:v>
                </c:pt>
                <c:pt idx="18">
                  <c:v>7.3599999999999977</c:v>
                </c:pt>
                <c:pt idx="19">
                  <c:v>8.2200000000000006</c:v>
                </c:pt>
                <c:pt idx="20">
                  <c:v>8.44</c:v>
                </c:pt>
                <c:pt idx="21">
                  <c:v>8.24</c:v>
                </c:pt>
                <c:pt idx="22">
                  <c:v>8.1</c:v>
                </c:pt>
                <c:pt idx="27">
                  <c:v>6.96</c:v>
                </c:pt>
                <c:pt idx="28">
                  <c:v>7.25</c:v>
                </c:pt>
                <c:pt idx="29">
                  <c:v>8.26</c:v>
                </c:pt>
                <c:pt idx="30">
                  <c:v>8.2100000000000009</c:v>
                </c:pt>
                <c:pt idx="32">
                  <c:v>7.07</c:v>
                </c:pt>
                <c:pt idx="33">
                  <c:v>6.93</c:v>
                </c:pt>
                <c:pt idx="35">
                  <c:v>7.93</c:v>
                </c:pt>
                <c:pt idx="36">
                  <c:v>6.85</c:v>
                </c:pt>
                <c:pt idx="38">
                  <c:v>7.5</c:v>
                </c:pt>
                <c:pt idx="39">
                  <c:v>7.1599999999999966</c:v>
                </c:pt>
                <c:pt idx="41">
                  <c:v>7.06</c:v>
                </c:pt>
                <c:pt idx="42">
                  <c:v>7.04</c:v>
                </c:pt>
                <c:pt idx="43">
                  <c:v>7.1199999999999974</c:v>
                </c:pt>
                <c:pt idx="45">
                  <c:v>7.6</c:v>
                </c:pt>
                <c:pt idx="46">
                  <c:v>7.08</c:v>
                </c:pt>
                <c:pt idx="49">
                  <c:v>6.81</c:v>
                </c:pt>
                <c:pt idx="51">
                  <c:v>7.13</c:v>
                </c:pt>
                <c:pt idx="52">
                  <c:v>7.02</c:v>
                </c:pt>
                <c:pt idx="54">
                  <c:v>6.88</c:v>
                </c:pt>
                <c:pt idx="55">
                  <c:v>7.03</c:v>
                </c:pt>
                <c:pt idx="56">
                  <c:v>8.7900000000000009</c:v>
                </c:pt>
                <c:pt idx="58">
                  <c:v>7.09</c:v>
                </c:pt>
                <c:pt idx="59">
                  <c:v>7.1199999999999974</c:v>
                </c:pt>
                <c:pt idx="60">
                  <c:v>7.3199999999999976</c:v>
                </c:pt>
                <c:pt idx="61">
                  <c:v>6.9</c:v>
                </c:pt>
                <c:pt idx="63">
                  <c:v>9.25</c:v>
                </c:pt>
                <c:pt idx="64">
                  <c:v>9.2900000000000009</c:v>
                </c:pt>
                <c:pt idx="66">
                  <c:v>7.1199999999999974</c:v>
                </c:pt>
                <c:pt idx="67">
                  <c:v>7.6</c:v>
                </c:pt>
                <c:pt idx="68">
                  <c:v>7.02</c:v>
                </c:pt>
                <c:pt idx="69">
                  <c:v>6.81</c:v>
                </c:pt>
                <c:pt idx="73">
                  <c:v>6.79</c:v>
                </c:pt>
                <c:pt idx="74">
                  <c:v>6.98</c:v>
                </c:pt>
                <c:pt idx="75">
                  <c:v>7.13</c:v>
                </c:pt>
                <c:pt idx="76">
                  <c:v>6.92</c:v>
                </c:pt>
                <c:pt idx="79">
                  <c:v>7.14</c:v>
                </c:pt>
                <c:pt idx="80">
                  <c:v>7.06</c:v>
                </c:pt>
                <c:pt idx="83">
                  <c:v>8.7000000000000011</c:v>
                </c:pt>
                <c:pt idx="86">
                  <c:v>7.67</c:v>
                </c:pt>
                <c:pt idx="87">
                  <c:v>7.08</c:v>
                </c:pt>
                <c:pt idx="92">
                  <c:v>6.78</c:v>
                </c:pt>
                <c:pt idx="94">
                  <c:v>7.21</c:v>
                </c:pt>
                <c:pt idx="97">
                  <c:v>8.1</c:v>
                </c:pt>
                <c:pt idx="100">
                  <c:v>7.63</c:v>
                </c:pt>
                <c:pt idx="101">
                  <c:v>7.37</c:v>
                </c:pt>
                <c:pt idx="106">
                  <c:v>7.09</c:v>
                </c:pt>
                <c:pt idx="108">
                  <c:v>7.01</c:v>
                </c:pt>
                <c:pt idx="110">
                  <c:v>7.42</c:v>
                </c:pt>
                <c:pt idx="111">
                  <c:v>7.29</c:v>
                </c:pt>
                <c:pt idx="112">
                  <c:v>7.2</c:v>
                </c:pt>
                <c:pt idx="113">
                  <c:v>7.14</c:v>
                </c:pt>
                <c:pt idx="115">
                  <c:v>6.91</c:v>
                </c:pt>
                <c:pt idx="117">
                  <c:v>7.02</c:v>
                </c:pt>
                <c:pt idx="121">
                  <c:v>6.95</c:v>
                </c:pt>
                <c:pt idx="122">
                  <c:v>6.85</c:v>
                </c:pt>
                <c:pt idx="123">
                  <c:v>6.99</c:v>
                </c:pt>
                <c:pt idx="125">
                  <c:v>7.3599999999999977</c:v>
                </c:pt>
                <c:pt idx="127">
                  <c:v>7.41</c:v>
                </c:pt>
                <c:pt idx="129">
                  <c:v>7.28</c:v>
                </c:pt>
                <c:pt idx="130">
                  <c:v>7.48</c:v>
                </c:pt>
                <c:pt idx="131">
                  <c:v>7</c:v>
                </c:pt>
                <c:pt idx="132">
                  <c:v>7.03</c:v>
                </c:pt>
                <c:pt idx="135">
                  <c:v>6.6099999999999977</c:v>
                </c:pt>
                <c:pt idx="136">
                  <c:v>6.56</c:v>
                </c:pt>
                <c:pt idx="137">
                  <c:v>6.79</c:v>
                </c:pt>
                <c:pt idx="138">
                  <c:v>6.76</c:v>
                </c:pt>
                <c:pt idx="140">
                  <c:v>7.1099999999999994</c:v>
                </c:pt>
                <c:pt idx="141">
                  <c:v>6.81</c:v>
                </c:pt>
                <c:pt idx="142">
                  <c:v>6.94</c:v>
                </c:pt>
                <c:pt idx="143">
                  <c:v>7.97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C074-4E1E-8DE7-0E90E8FE4860}"/>
            </c:ext>
          </c:extLst>
        </c:ser>
        <c:ser>
          <c:idx val="1"/>
          <c:order val="1"/>
          <c:tx>
            <c:strRef>
              <c:f>'W:\work\Oxford\radiate\data\hardness\NuMI-50C-01dpa\2017-05-06_0_3dpa-NuMI-06May2017-12x12\[Hardness-modulus-NuMI-03dpa.xlsx]Data_EBSD_and_Hardness'!$W$5</c:f>
              <c:strCache>
                <c:ptCount val="1"/>
                <c:pt idx="0">
                  <c:v>NuMI-0.3dpa-50C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[2]Data_EBSD_and_Hardness!$S$8:$S$208</c:f>
              <c:numCache>
                <c:formatCode>General</c:formatCode>
                <c:ptCount val="201"/>
                <c:pt idx="0">
                  <c:v>57.560088067994293</c:v>
                </c:pt>
                <c:pt idx="1">
                  <c:v>57.560088067994293</c:v>
                </c:pt>
                <c:pt idx="2">
                  <c:v>57.560088067994293</c:v>
                </c:pt>
                <c:pt idx="3">
                  <c:v>57.560088067994293</c:v>
                </c:pt>
                <c:pt idx="4">
                  <c:v>57.560088067994293</c:v>
                </c:pt>
                <c:pt idx="5">
                  <c:v>75.692616855035709</c:v>
                </c:pt>
                <c:pt idx="6">
                  <c:v>73.437583600946695</c:v>
                </c:pt>
                <c:pt idx="7">
                  <c:v>62.304684021220311</c:v>
                </c:pt>
                <c:pt idx="8">
                  <c:v>62.304684021220311</c:v>
                </c:pt>
                <c:pt idx="9">
                  <c:v>62.304684021220311</c:v>
                </c:pt>
                <c:pt idx="10">
                  <c:v>62.304684021220311</c:v>
                </c:pt>
                <c:pt idx="11">
                  <c:v>87.076943149607686</c:v>
                </c:pt>
                <c:pt idx="12">
                  <c:v>73.447455673053199</c:v>
                </c:pt>
                <c:pt idx="13">
                  <c:v>73.447455673053199</c:v>
                </c:pt>
                <c:pt idx="14">
                  <c:v>68.306146265311654</c:v>
                </c:pt>
                <c:pt idx="15">
                  <c:v>62.304684021220311</c:v>
                </c:pt>
                <c:pt idx="16">
                  <c:v>62.304684021220311</c:v>
                </c:pt>
                <c:pt idx="17">
                  <c:v>68.306146265311654</c:v>
                </c:pt>
                <c:pt idx="18">
                  <c:v>68.306146265311654</c:v>
                </c:pt>
                <c:pt idx="19">
                  <c:v>68.306146265311654</c:v>
                </c:pt>
                <c:pt idx="20">
                  <c:v>68.306146265311654</c:v>
                </c:pt>
                <c:pt idx="21">
                  <c:v>57.560088067994293</c:v>
                </c:pt>
                <c:pt idx="22">
                  <c:v>57.560088067994293</c:v>
                </c:pt>
                <c:pt idx="23">
                  <c:v>49.390549299853731</c:v>
                </c:pt>
                <c:pt idx="24">
                  <c:v>49.390549299853731</c:v>
                </c:pt>
                <c:pt idx="25">
                  <c:v>50.137529931133344</c:v>
                </c:pt>
                <c:pt idx="26">
                  <c:v>57.560088067994293</c:v>
                </c:pt>
                <c:pt idx="27">
                  <c:v>68.306146265311654</c:v>
                </c:pt>
                <c:pt idx="28">
                  <c:v>68.306146265311654</c:v>
                </c:pt>
                <c:pt idx="29">
                  <c:v>68.306146265311654</c:v>
                </c:pt>
                <c:pt idx="30">
                  <c:v>68.306146265311654</c:v>
                </c:pt>
                <c:pt idx="31">
                  <c:v>68.306146265311654</c:v>
                </c:pt>
                <c:pt idx="32">
                  <c:v>68.306146265311654</c:v>
                </c:pt>
                <c:pt idx="33">
                  <c:v>68.306146265311654</c:v>
                </c:pt>
                <c:pt idx="34">
                  <c:v>80.663699383128133</c:v>
                </c:pt>
                <c:pt idx="35">
                  <c:v>80.663699383128133</c:v>
                </c:pt>
                <c:pt idx="36">
                  <c:v>52.862108390344368</c:v>
                </c:pt>
                <c:pt idx="37">
                  <c:v>52.862108390344368</c:v>
                </c:pt>
                <c:pt idx="38">
                  <c:v>68.306146265311654</c:v>
                </c:pt>
                <c:pt idx="39">
                  <c:v>68.306146265311654</c:v>
                </c:pt>
                <c:pt idx="40">
                  <c:v>68.306146265311654</c:v>
                </c:pt>
                <c:pt idx="41">
                  <c:v>68.306146265311654</c:v>
                </c:pt>
                <c:pt idx="42">
                  <c:v>68.306146265311654</c:v>
                </c:pt>
                <c:pt idx="43">
                  <c:v>43.664462059063247</c:v>
                </c:pt>
                <c:pt idx="44">
                  <c:v>43.664462059063247</c:v>
                </c:pt>
                <c:pt idx="45">
                  <c:v>43.664462059063247</c:v>
                </c:pt>
                <c:pt idx="46">
                  <c:v>24.91923189756444</c:v>
                </c:pt>
                <c:pt idx="47">
                  <c:v>40.591244842083498</c:v>
                </c:pt>
                <c:pt idx="48">
                  <c:v>24.91923189756444</c:v>
                </c:pt>
                <c:pt idx="49">
                  <c:v>24.91923189756444</c:v>
                </c:pt>
                <c:pt idx="50">
                  <c:v>43.664462059063247</c:v>
                </c:pt>
                <c:pt idx="51">
                  <c:v>43.664462059063247</c:v>
                </c:pt>
                <c:pt idx="52">
                  <c:v>34.495639181077962</c:v>
                </c:pt>
                <c:pt idx="53">
                  <c:v>34.495639181077962</c:v>
                </c:pt>
                <c:pt idx="54">
                  <c:v>34.495639181077962</c:v>
                </c:pt>
                <c:pt idx="55">
                  <c:v>34.495639181077962</c:v>
                </c:pt>
                <c:pt idx="56">
                  <c:v>34.495639181077962</c:v>
                </c:pt>
                <c:pt idx="57">
                  <c:v>34.495639181077962</c:v>
                </c:pt>
                <c:pt idx="58">
                  <c:v>34.495639181077962</c:v>
                </c:pt>
                <c:pt idx="59">
                  <c:v>34.495639181077962</c:v>
                </c:pt>
                <c:pt idx="60">
                  <c:v>34.495639181077962</c:v>
                </c:pt>
                <c:pt idx="61">
                  <c:v>34.495639181077962</c:v>
                </c:pt>
                <c:pt idx="62">
                  <c:v>34.495639181077962</c:v>
                </c:pt>
                <c:pt idx="63">
                  <c:v>34.495639181077962</c:v>
                </c:pt>
                <c:pt idx="64">
                  <c:v>34.495639181077962</c:v>
                </c:pt>
                <c:pt idx="65">
                  <c:v>34.495639181077962</c:v>
                </c:pt>
                <c:pt idx="66">
                  <c:v>34.495639181077962</c:v>
                </c:pt>
                <c:pt idx="67">
                  <c:v>34.495639181077962</c:v>
                </c:pt>
                <c:pt idx="68">
                  <c:v>34.495639181077962</c:v>
                </c:pt>
                <c:pt idx="69">
                  <c:v>24.91923189756444</c:v>
                </c:pt>
                <c:pt idx="70">
                  <c:v>24.91923189756444</c:v>
                </c:pt>
                <c:pt idx="71">
                  <c:v>24.91923189756444</c:v>
                </c:pt>
                <c:pt idx="72">
                  <c:v>24.91923189756444</c:v>
                </c:pt>
                <c:pt idx="73">
                  <c:v>24.91923189756444</c:v>
                </c:pt>
                <c:pt idx="74">
                  <c:v>24.91923189756444</c:v>
                </c:pt>
                <c:pt idx="75">
                  <c:v>82.952598527728682</c:v>
                </c:pt>
                <c:pt idx="76">
                  <c:v>13.592215623096889</c:v>
                </c:pt>
                <c:pt idx="77">
                  <c:v>61.336900290085218</c:v>
                </c:pt>
                <c:pt idx="78">
                  <c:v>61.336900290085218</c:v>
                </c:pt>
                <c:pt idx="79">
                  <c:v>61.336900290085218</c:v>
                </c:pt>
                <c:pt idx="80">
                  <c:v>34.495639181077962</c:v>
                </c:pt>
                <c:pt idx="81">
                  <c:v>34.495639181077962</c:v>
                </c:pt>
                <c:pt idx="82">
                  <c:v>34.495639181077962</c:v>
                </c:pt>
                <c:pt idx="83">
                  <c:v>64.616990641776667</c:v>
                </c:pt>
                <c:pt idx="84">
                  <c:v>65.776034315513868</c:v>
                </c:pt>
                <c:pt idx="85">
                  <c:v>56.42759611038062</c:v>
                </c:pt>
                <c:pt idx="86">
                  <c:v>56.42759611038062</c:v>
                </c:pt>
                <c:pt idx="87">
                  <c:v>56.42759611038062</c:v>
                </c:pt>
                <c:pt idx="88">
                  <c:v>56.42759611038062</c:v>
                </c:pt>
                <c:pt idx="89">
                  <c:v>81.157610640444815</c:v>
                </c:pt>
                <c:pt idx="90">
                  <c:v>86.940079836287111</c:v>
                </c:pt>
                <c:pt idx="91">
                  <c:v>86.940079836287111</c:v>
                </c:pt>
                <c:pt idx="92">
                  <c:v>82.467031860739382</c:v>
                </c:pt>
                <c:pt idx="93">
                  <c:v>82.467031860739382</c:v>
                </c:pt>
                <c:pt idx="94">
                  <c:v>78.364624767353803</c:v>
                </c:pt>
                <c:pt idx="95">
                  <c:v>78.364624767353803</c:v>
                </c:pt>
                <c:pt idx="96">
                  <c:v>48.825807253380241</c:v>
                </c:pt>
                <c:pt idx="97">
                  <c:v>46.269711603547442</c:v>
                </c:pt>
                <c:pt idx="98">
                  <c:v>88.81171171812376</c:v>
                </c:pt>
                <c:pt idx="99">
                  <c:v>77.364529910896195</c:v>
                </c:pt>
                <c:pt idx="100">
                  <c:v>77.364529910896195</c:v>
                </c:pt>
                <c:pt idx="101">
                  <c:v>59.24606389038464</c:v>
                </c:pt>
                <c:pt idx="102">
                  <c:v>59.24606389038464</c:v>
                </c:pt>
                <c:pt idx="103">
                  <c:v>74.97598578879375</c:v>
                </c:pt>
                <c:pt idx="104">
                  <c:v>56.42759611038062</c:v>
                </c:pt>
                <c:pt idx="105">
                  <c:v>56.42759611038062</c:v>
                </c:pt>
                <c:pt idx="106">
                  <c:v>56.42759611038062</c:v>
                </c:pt>
                <c:pt idx="107">
                  <c:v>65.776034315513868</c:v>
                </c:pt>
                <c:pt idx="108">
                  <c:v>51.481386124758387</c:v>
                </c:pt>
                <c:pt idx="109">
                  <c:v>66.981522076119305</c:v>
                </c:pt>
                <c:pt idx="110">
                  <c:v>66.981522076119305</c:v>
                </c:pt>
                <c:pt idx="111">
                  <c:v>66.981522076119305</c:v>
                </c:pt>
                <c:pt idx="112">
                  <c:v>66.981522076119305</c:v>
                </c:pt>
                <c:pt idx="113">
                  <c:v>82.467031860739382</c:v>
                </c:pt>
                <c:pt idx="114">
                  <c:v>82.467031860739382</c:v>
                </c:pt>
                <c:pt idx="115">
                  <c:v>82.467031860739382</c:v>
                </c:pt>
                <c:pt idx="116">
                  <c:v>82.467031860739382</c:v>
                </c:pt>
                <c:pt idx="117">
                  <c:v>82.467031860739382</c:v>
                </c:pt>
                <c:pt idx="118">
                  <c:v>82.467031860739382</c:v>
                </c:pt>
                <c:pt idx="119">
                  <c:v>46.269711603547442</c:v>
                </c:pt>
                <c:pt idx="120">
                  <c:v>37.721092294178803</c:v>
                </c:pt>
                <c:pt idx="121">
                  <c:v>82.467031860739382</c:v>
                </c:pt>
                <c:pt idx="122">
                  <c:v>82.467031860739382</c:v>
                </c:pt>
                <c:pt idx="123">
                  <c:v>82.467031860739382</c:v>
                </c:pt>
                <c:pt idx="124">
                  <c:v>82.467031860739382</c:v>
                </c:pt>
                <c:pt idx="125">
                  <c:v>82.467031860739382</c:v>
                </c:pt>
                <c:pt idx="126">
                  <c:v>33.331898286688727</c:v>
                </c:pt>
                <c:pt idx="127">
                  <c:v>66.981522076119305</c:v>
                </c:pt>
                <c:pt idx="128">
                  <c:v>66.981522076119305</c:v>
                </c:pt>
                <c:pt idx="129">
                  <c:v>66.981522076119305</c:v>
                </c:pt>
                <c:pt idx="130">
                  <c:v>66.981522076119305</c:v>
                </c:pt>
                <c:pt idx="131">
                  <c:v>59.514804975160168</c:v>
                </c:pt>
                <c:pt idx="132">
                  <c:v>59.514804975160168</c:v>
                </c:pt>
                <c:pt idx="133">
                  <c:v>38.280832248008252</c:v>
                </c:pt>
                <c:pt idx="134">
                  <c:v>72.325956836320586</c:v>
                </c:pt>
                <c:pt idx="135">
                  <c:v>44.69448653815045</c:v>
                </c:pt>
                <c:pt idx="136">
                  <c:v>32.662542664729457</c:v>
                </c:pt>
                <c:pt idx="137">
                  <c:v>50.744444236137923</c:v>
                </c:pt>
                <c:pt idx="138">
                  <c:v>33.883652486963797</c:v>
                </c:pt>
                <c:pt idx="139">
                  <c:v>82.467031860739382</c:v>
                </c:pt>
                <c:pt idx="140">
                  <c:v>82.467031860739382</c:v>
                </c:pt>
                <c:pt idx="141">
                  <c:v>82.467031860739382</c:v>
                </c:pt>
                <c:pt idx="142">
                  <c:v>82.467031860739382</c:v>
                </c:pt>
                <c:pt idx="143">
                  <c:v>82.467031860739382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[2]Data_EBSD_and_Hardness!$X$8:$X$208</c:f>
              <c:numCache>
                <c:formatCode>General</c:formatCode>
                <c:ptCount val="201"/>
                <c:pt idx="1">
                  <c:v>5.95</c:v>
                </c:pt>
                <c:pt idx="2">
                  <c:v>6.56</c:v>
                </c:pt>
                <c:pt idx="3">
                  <c:v>6.54</c:v>
                </c:pt>
                <c:pt idx="4">
                  <c:v>6.02</c:v>
                </c:pt>
                <c:pt idx="7">
                  <c:v>6.1499999999999986</c:v>
                </c:pt>
                <c:pt idx="8">
                  <c:v>6.51</c:v>
                </c:pt>
                <c:pt idx="9">
                  <c:v>6.24</c:v>
                </c:pt>
                <c:pt idx="10">
                  <c:v>6.3599999999999977</c:v>
                </c:pt>
                <c:pt idx="13">
                  <c:v>5.42</c:v>
                </c:pt>
                <c:pt idx="16">
                  <c:v>6.37</c:v>
                </c:pt>
                <c:pt idx="19">
                  <c:v>6.17</c:v>
                </c:pt>
                <c:pt idx="21">
                  <c:v>6.1899999999999986</c:v>
                </c:pt>
                <c:pt idx="23">
                  <c:v>6.52</c:v>
                </c:pt>
                <c:pt idx="24">
                  <c:v>6.87</c:v>
                </c:pt>
                <c:pt idx="25">
                  <c:v>6.74</c:v>
                </c:pt>
                <c:pt idx="26">
                  <c:v>6.25</c:v>
                </c:pt>
                <c:pt idx="27">
                  <c:v>5.85</c:v>
                </c:pt>
                <c:pt idx="28">
                  <c:v>5.78</c:v>
                </c:pt>
                <c:pt idx="29">
                  <c:v>6.43</c:v>
                </c:pt>
                <c:pt idx="31">
                  <c:v>5.33</c:v>
                </c:pt>
                <c:pt idx="32">
                  <c:v>5.3</c:v>
                </c:pt>
                <c:pt idx="33">
                  <c:v>5.8</c:v>
                </c:pt>
                <c:pt idx="34">
                  <c:v>5.85</c:v>
                </c:pt>
                <c:pt idx="35">
                  <c:v>5.51</c:v>
                </c:pt>
                <c:pt idx="39">
                  <c:v>6.14</c:v>
                </c:pt>
                <c:pt idx="40">
                  <c:v>6.28</c:v>
                </c:pt>
                <c:pt idx="41">
                  <c:v>6.05</c:v>
                </c:pt>
                <c:pt idx="42">
                  <c:v>6.3599999999999977</c:v>
                </c:pt>
                <c:pt idx="43">
                  <c:v>6.89</c:v>
                </c:pt>
                <c:pt idx="44">
                  <c:v>6.53</c:v>
                </c:pt>
                <c:pt idx="45">
                  <c:v>6.42</c:v>
                </c:pt>
                <c:pt idx="49">
                  <c:v>7.57</c:v>
                </c:pt>
                <c:pt idx="51">
                  <c:v>6.6199999999999957</c:v>
                </c:pt>
                <c:pt idx="53">
                  <c:v>6.57</c:v>
                </c:pt>
                <c:pt idx="54">
                  <c:v>6.8</c:v>
                </c:pt>
                <c:pt idx="55">
                  <c:v>6.71</c:v>
                </c:pt>
                <c:pt idx="56">
                  <c:v>6.58</c:v>
                </c:pt>
                <c:pt idx="57">
                  <c:v>6.71</c:v>
                </c:pt>
                <c:pt idx="58">
                  <c:v>6.6</c:v>
                </c:pt>
                <c:pt idx="59">
                  <c:v>6.67</c:v>
                </c:pt>
                <c:pt idx="60">
                  <c:v>6.41</c:v>
                </c:pt>
                <c:pt idx="61">
                  <c:v>6.59</c:v>
                </c:pt>
                <c:pt idx="62">
                  <c:v>6.6599999999999957</c:v>
                </c:pt>
                <c:pt idx="63">
                  <c:v>6.89</c:v>
                </c:pt>
                <c:pt idx="64">
                  <c:v>6.6099999999999977</c:v>
                </c:pt>
                <c:pt idx="67">
                  <c:v>6.94</c:v>
                </c:pt>
                <c:pt idx="68">
                  <c:v>6.92</c:v>
                </c:pt>
                <c:pt idx="69">
                  <c:v>8.07</c:v>
                </c:pt>
                <c:pt idx="70">
                  <c:v>8.06</c:v>
                </c:pt>
                <c:pt idx="71">
                  <c:v>7.72</c:v>
                </c:pt>
                <c:pt idx="72">
                  <c:v>8.08</c:v>
                </c:pt>
                <c:pt idx="73">
                  <c:v>7.63</c:v>
                </c:pt>
                <c:pt idx="74">
                  <c:v>7.3599999999999977</c:v>
                </c:pt>
                <c:pt idx="75">
                  <c:v>5.88</c:v>
                </c:pt>
                <c:pt idx="76">
                  <c:v>8.15</c:v>
                </c:pt>
                <c:pt idx="77">
                  <c:v>6.54</c:v>
                </c:pt>
                <c:pt idx="78">
                  <c:v>6.53</c:v>
                </c:pt>
                <c:pt idx="79">
                  <c:v>6.47</c:v>
                </c:pt>
                <c:pt idx="81">
                  <c:v>6.93</c:v>
                </c:pt>
                <c:pt idx="82">
                  <c:v>6.58</c:v>
                </c:pt>
                <c:pt idx="83">
                  <c:v>6.1099999999999994</c:v>
                </c:pt>
                <c:pt idx="84">
                  <c:v>5.46</c:v>
                </c:pt>
                <c:pt idx="87">
                  <c:v>5.76</c:v>
                </c:pt>
                <c:pt idx="88">
                  <c:v>6.05</c:v>
                </c:pt>
                <c:pt idx="91">
                  <c:v>6.06</c:v>
                </c:pt>
                <c:pt idx="94">
                  <c:v>6.41</c:v>
                </c:pt>
                <c:pt idx="99">
                  <c:v>5.6</c:v>
                </c:pt>
                <c:pt idx="101">
                  <c:v>5.6599999999999957</c:v>
                </c:pt>
                <c:pt idx="102">
                  <c:v>6.07</c:v>
                </c:pt>
                <c:pt idx="104">
                  <c:v>5.96</c:v>
                </c:pt>
                <c:pt idx="105">
                  <c:v>6.21</c:v>
                </c:pt>
                <c:pt idx="106">
                  <c:v>0</c:v>
                </c:pt>
                <c:pt idx="107">
                  <c:v>6.13</c:v>
                </c:pt>
                <c:pt idx="110">
                  <c:v>6.33</c:v>
                </c:pt>
                <c:pt idx="111">
                  <c:v>6.3</c:v>
                </c:pt>
                <c:pt idx="112">
                  <c:v>6.56</c:v>
                </c:pt>
                <c:pt idx="114">
                  <c:v>5.88</c:v>
                </c:pt>
                <c:pt idx="115">
                  <c:v>5.76</c:v>
                </c:pt>
                <c:pt idx="116">
                  <c:v>6.08</c:v>
                </c:pt>
                <c:pt idx="117">
                  <c:v>5.94</c:v>
                </c:pt>
                <c:pt idx="119">
                  <c:v>6.28</c:v>
                </c:pt>
                <c:pt idx="120">
                  <c:v>6.05</c:v>
                </c:pt>
                <c:pt idx="121">
                  <c:v>6.13</c:v>
                </c:pt>
                <c:pt idx="122">
                  <c:v>6.08</c:v>
                </c:pt>
                <c:pt idx="123">
                  <c:v>6.23</c:v>
                </c:pt>
                <c:pt idx="124">
                  <c:v>5.5</c:v>
                </c:pt>
                <c:pt idx="126">
                  <c:v>6.51</c:v>
                </c:pt>
                <c:pt idx="127">
                  <c:v>6.26</c:v>
                </c:pt>
                <c:pt idx="128">
                  <c:v>6.18</c:v>
                </c:pt>
                <c:pt idx="129">
                  <c:v>5.77</c:v>
                </c:pt>
                <c:pt idx="130">
                  <c:v>5.94</c:v>
                </c:pt>
                <c:pt idx="131">
                  <c:v>6.27</c:v>
                </c:pt>
                <c:pt idx="138">
                  <c:v>6.67</c:v>
                </c:pt>
                <c:pt idx="139">
                  <c:v>6.01</c:v>
                </c:pt>
                <c:pt idx="140">
                  <c:v>6.04</c:v>
                </c:pt>
                <c:pt idx="141">
                  <c:v>5.73</c:v>
                </c:pt>
                <c:pt idx="142">
                  <c:v>5.6599999999999957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C074-4E1E-8DE7-0E90E8FE4860}"/>
            </c:ext>
          </c:extLst>
        </c:ser>
        <c:ser>
          <c:idx val="3"/>
          <c:order val="2"/>
          <c:tx>
            <c:strRef>
              <c:f>'W:\work\Oxford\radiate\data\hardness\NuMI-50C-01dpa\2017-01-16-NuMI-arrays_1_and_2_and_callibration_in_between\2017-01-15 NuMI-indentation_n2-low-dose-or-as-received-deformed\[Hardness-modulus-NuMI-2nd-array(01dpa).xlsx]Data_EBSD_and_Hardness'!$W$5</c:f>
              <c:strCache>
                <c:ptCount val="1"/>
                <c:pt idx="0">
                  <c:v>NuMI-0.1dpa-50C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[3]Data_EBSD_and_Hardness!$S$8:$S$208</c:f>
              <c:numCache>
                <c:formatCode>General</c:formatCode>
                <c:ptCount val="201"/>
                <c:pt idx="0">
                  <c:v>90</c:v>
                </c:pt>
                <c:pt idx="1">
                  <c:v>90</c:v>
                </c:pt>
                <c:pt idx="2">
                  <c:v>90</c:v>
                </c:pt>
                <c:pt idx="3">
                  <c:v>90</c:v>
                </c:pt>
                <c:pt idx="4">
                  <c:v>73.613570718674495</c:v>
                </c:pt>
                <c:pt idx="5">
                  <c:v>73.613570718674495</c:v>
                </c:pt>
                <c:pt idx="6">
                  <c:v>45.788505449321448</c:v>
                </c:pt>
                <c:pt idx="7">
                  <c:v>45.788505449321448</c:v>
                </c:pt>
                <c:pt idx="8">
                  <c:v>45.788505449321448</c:v>
                </c:pt>
                <c:pt idx="9">
                  <c:v>45.788505449321448</c:v>
                </c:pt>
                <c:pt idx="10">
                  <c:v>38.341458153969619</c:v>
                </c:pt>
                <c:pt idx="11">
                  <c:v>45.788505449321448</c:v>
                </c:pt>
                <c:pt idx="12">
                  <c:v>45.788505449321448</c:v>
                </c:pt>
                <c:pt idx="13">
                  <c:v>73.613570718674495</c:v>
                </c:pt>
                <c:pt idx="14">
                  <c:v>73.613570718674495</c:v>
                </c:pt>
                <c:pt idx="15">
                  <c:v>73.613570718674495</c:v>
                </c:pt>
                <c:pt idx="16">
                  <c:v>58.925911385550151</c:v>
                </c:pt>
                <c:pt idx="17">
                  <c:v>58.925911385550151</c:v>
                </c:pt>
                <c:pt idx="18">
                  <c:v>58.925911385550151</c:v>
                </c:pt>
                <c:pt idx="19">
                  <c:v>90</c:v>
                </c:pt>
                <c:pt idx="20">
                  <c:v>75.396743183780259</c:v>
                </c:pt>
                <c:pt idx="21">
                  <c:v>42.58220677698376</c:v>
                </c:pt>
                <c:pt idx="22">
                  <c:v>42.58220677698376</c:v>
                </c:pt>
                <c:pt idx="23">
                  <c:v>40.837591957583143</c:v>
                </c:pt>
                <c:pt idx="24">
                  <c:v>40.837591957583143</c:v>
                </c:pt>
                <c:pt idx="25">
                  <c:v>82.633293335728652</c:v>
                </c:pt>
                <c:pt idx="26">
                  <c:v>82.633293335728652</c:v>
                </c:pt>
                <c:pt idx="27">
                  <c:v>30.694859997278421</c:v>
                </c:pt>
                <c:pt idx="28">
                  <c:v>82.633293335728652</c:v>
                </c:pt>
                <c:pt idx="29">
                  <c:v>82.633293335728652</c:v>
                </c:pt>
                <c:pt idx="30">
                  <c:v>82.633293335728652</c:v>
                </c:pt>
                <c:pt idx="31">
                  <c:v>82.633293335728652</c:v>
                </c:pt>
                <c:pt idx="32">
                  <c:v>82.633293335728652</c:v>
                </c:pt>
                <c:pt idx="33">
                  <c:v>82.633293335728652</c:v>
                </c:pt>
                <c:pt idx="34">
                  <c:v>40.837591957583143</c:v>
                </c:pt>
                <c:pt idx="35">
                  <c:v>40.837591957583143</c:v>
                </c:pt>
                <c:pt idx="36">
                  <c:v>42.58220677698376</c:v>
                </c:pt>
                <c:pt idx="37">
                  <c:v>42.58220677698376</c:v>
                </c:pt>
                <c:pt idx="38">
                  <c:v>42.58220677698376</c:v>
                </c:pt>
                <c:pt idx="39">
                  <c:v>42.58220677698376</c:v>
                </c:pt>
                <c:pt idx="40">
                  <c:v>82.443204441770902</c:v>
                </c:pt>
                <c:pt idx="41">
                  <c:v>82.443204441770902</c:v>
                </c:pt>
                <c:pt idx="42">
                  <c:v>82.443204441770902</c:v>
                </c:pt>
                <c:pt idx="43">
                  <c:v>40.837591957583143</c:v>
                </c:pt>
                <c:pt idx="44">
                  <c:v>40.837591957583143</c:v>
                </c:pt>
                <c:pt idx="45">
                  <c:v>40.837591957583143</c:v>
                </c:pt>
                <c:pt idx="46">
                  <c:v>40.837591957583143</c:v>
                </c:pt>
                <c:pt idx="47">
                  <c:v>70.518110847621344</c:v>
                </c:pt>
                <c:pt idx="48">
                  <c:v>70.518110847621344</c:v>
                </c:pt>
                <c:pt idx="49">
                  <c:v>71.66546069365053</c:v>
                </c:pt>
                <c:pt idx="50">
                  <c:v>71.66546069365053</c:v>
                </c:pt>
                <c:pt idx="51">
                  <c:v>70.518110847621344</c:v>
                </c:pt>
                <c:pt idx="52">
                  <c:v>70.518110847621344</c:v>
                </c:pt>
                <c:pt idx="53">
                  <c:v>76.036241960560133</c:v>
                </c:pt>
                <c:pt idx="54">
                  <c:v>76.036241960560133</c:v>
                </c:pt>
                <c:pt idx="55">
                  <c:v>82.443204441770902</c:v>
                </c:pt>
                <c:pt idx="56">
                  <c:v>82.443204441770902</c:v>
                </c:pt>
                <c:pt idx="57">
                  <c:v>82.443204441770902</c:v>
                </c:pt>
                <c:pt idx="58">
                  <c:v>82.443204441770902</c:v>
                </c:pt>
                <c:pt idx="59">
                  <c:v>85.664060779962114</c:v>
                </c:pt>
                <c:pt idx="60">
                  <c:v>90</c:v>
                </c:pt>
                <c:pt idx="61">
                  <c:v>90</c:v>
                </c:pt>
                <c:pt idx="62">
                  <c:v>90</c:v>
                </c:pt>
                <c:pt idx="63">
                  <c:v>90</c:v>
                </c:pt>
                <c:pt idx="64">
                  <c:v>79.909163478788898</c:v>
                </c:pt>
                <c:pt idx="65">
                  <c:v>79.909163478788898</c:v>
                </c:pt>
                <c:pt idx="66">
                  <c:v>76.036241960560133</c:v>
                </c:pt>
                <c:pt idx="67">
                  <c:v>75.864972781295975</c:v>
                </c:pt>
                <c:pt idx="68">
                  <c:v>25.987440757507681</c:v>
                </c:pt>
                <c:pt idx="69">
                  <c:v>25.987440757507681</c:v>
                </c:pt>
                <c:pt idx="70">
                  <c:v>25.987440757507681</c:v>
                </c:pt>
                <c:pt idx="71">
                  <c:v>25.987440757507681</c:v>
                </c:pt>
                <c:pt idx="72">
                  <c:v>25.987440757507681</c:v>
                </c:pt>
                <c:pt idx="73">
                  <c:v>41.7996591799944</c:v>
                </c:pt>
                <c:pt idx="74">
                  <c:v>57.472097949201157</c:v>
                </c:pt>
                <c:pt idx="75">
                  <c:v>76.967679631205897</c:v>
                </c:pt>
                <c:pt idx="76">
                  <c:v>66.077781799975909</c:v>
                </c:pt>
                <c:pt idx="77">
                  <c:v>66.077781799975909</c:v>
                </c:pt>
                <c:pt idx="78">
                  <c:v>66.077781799975909</c:v>
                </c:pt>
                <c:pt idx="79">
                  <c:v>66.077781799975909</c:v>
                </c:pt>
                <c:pt idx="80">
                  <c:v>43.274021140270001</c:v>
                </c:pt>
                <c:pt idx="81">
                  <c:v>66.077781799975909</c:v>
                </c:pt>
                <c:pt idx="82">
                  <c:v>66.077781799975909</c:v>
                </c:pt>
                <c:pt idx="83">
                  <c:v>66.077781799975909</c:v>
                </c:pt>
                <c:pt idx="84">
                  <c:v>66.077781799975909</c:v>
                </c:pt>
                <c:pt idx="85">
                  <c:v>68.463247053845905</c:v>
                </c:pt>
                <c:pt idx="86">
                  <c:v>79.006495569841306</c:v>
                </c:pt>
                <c:pt idx="87">
                  <c:v>25.987440757507681</c:v>
                </c:pt>
                <c:pt idx="88">
                  <c:v>25.987440757507681</c:v>
                </c:pt>
                <c:pt idx="89">
                  <c:v>25.987440757507681</c:v>
                </c:pt>
                <c:pt idx="90">
                  <c:v>75.537722833295646</c:v>
                </c:pt>
                <c:pt idx="91">
                  <c:v>75.537722833295646</c:v>
                </c:pt>
                <c:pt idx="92">
                  <c:v>75.537722833295646</c:v>
                </c:pt>
                <c:pt idx="93">
                  <c:v>71.047190526063503</c:v>
                </c:pt>
                <c:pt idx="94">
                  <c:v>75.819304796334009</c:v>
                </c:pt>
                <c:pt idx="95">
                  <c:v>60.463286132718387</c:v>
                </c:pt>
                <c:pt idx="96">
                  <c:v>60.463286132718387</c:v>
                </c:pt>
                <c:pt idx="97">
                  <c:v>32.547510021381143</c:v>
                </c:pt>
                <c:pt idx="98">
                  <c:v>38.142744978374253</c:v>
                </c:pt>
                <c:pt idx="99">
                  <c:v>43.274021140270001</c:v>
                </c:pt>
                <c:pt idx="100">
                  <c:v>90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[3]Data_EBSD_and_Hardness!$X$8:$X$208</c:f>
              <c:numCache>
                <c:formatCode>General</c:formatCode>
                <c:ptCount val="201"/>
                <c:pt idx="0">
                  <c:v>4.84</c:v>
                </c:pt>
                <c:pt idx="1">
                  <c:v>4.84</c:v>
                </c:pt>
                <c:pt idx="2">
                  <c:v>4.99</c:v>
                </c:pt>
                <c:pt idx="3">
                  <c:v>4.96</c:v>
                </c:pt>
                <c:pt idx="5">
                  <c:v>5.23</c:v>
                </c:pt>
                <c:pt idx="7">
                  <c:v>5.42</c:v>
                </c:pt>
                <c:pt idx="8">
                  <c:v>5.21</c:v>
                </c:pt>
                <c:pt idx="9">
                  <c:v>5.54</c:v>
                </c:pt>
                <c:pt idx="13">
                  <c:v>5.1599999999999966</c:v>
                </c:pt>
                <c:pt idx="14">
                  <c:v>5.42</c:v>
                </c:pt>
                <c:pt idx="16">
                  <c:v>5.25</c:v>
                </c:pt>
                <c:pt idx="17">
                  <c:v>4.88</c:v>
                </c:pt>
                <c:pt idx="18">
                  <c:v>4.79</c:v>
                </c:pt>
                <c:pt idx="19">
                  <c:v>4.72</c:v>
                </c:pt>
                <c:pt idx="20">
                  <c:v>4.7300000000000004</c:v>
                </c:pt>
                <c:pt idx="23">
                  <c:v>5.76</c:v>
                </c:pt>
                <c:pt idx="24">
                  <c:v>5.77</c:v>
                </c:pt>
                <c:pt idx="25">
                  <c:v>4.78</c:v>
                </c:pt>
                <c:pt idx="26">
                  <c:v>5</c:v>
                </c:pt>
                <c:pt idx="27">
                  <c:v>6.97</c:v>
                </c:pt>
                <c:pt idx="28">
                  <c:v>4.88</c:v>
                </c:pt>
                <c:pt idx="29">
                  <c:v>5.07</c:v>
                </c:pt>
                <c:pt idx="30">
                  <c:v>5.0999999999999996</c:v>
                </c:pt>
                <c:pt idx="31">
                  <c:v>4.93</c:v>
                </c:pt>
                <c:pt idx="32">
                  <c:v>4.9800000000000004</c:v>
                </c:pt>
                <c:pt idx="33">
                  <c:v>5.07</c:v>
                </c:pt>
                <c:pt idx="35">
                  <c:v>6.03</c:v>
                </c:pt>
                <c:pt idx="37">
                  <c:v>5.73</c:v>
                </c:pt>
                <c:pt idx="38">
                  <c:v>5.3</c:v>
                </c:pt>
                <c:pt idx="40">
                  <c:v>5.14</c:v>
                </c:pt>
                <c:pt idx="41">
                  <c:v>4.92</c:v>
                </c:pt>
                <c:pt idx="42">
                  <c:v>4.9000000000000004</c:v>
                </c:pt>
                <c:pt idx="44">
                  <c:v>5.92</c:v>
                </c:pt>
                <c:pt idx="45">
                  <c:v>6.1199999999999974</c:v>
                </c:pt>
                <c:pt idx="48">
                  <c:v>5.13</c:v>
                </c:pt>
                <c:pt idx="50">
                  <c:v>4.8899999999999997</c:v>
                </c:pt>
                <c:pt idx="51">
                  <c:v>5.0599999999999996</c:v>
                </c:pt>
                <c:pt idx="52">
                  <c:v>4.88</c:v>
                </c:pt>
                <c:pt idx="53">
                  <c:v>5.0199999999999996</c:v>
                </c:pt>
                <c:pt idx="55">
                  <c:v>5</c:v>
                </c:pt>
                <c:pt idx="56">
                  <c:v>4.97</c:v>
                </c:pt>
                <c:pt idx="57">
                  <c:v>4.93</c:v>
                </c:pt>
                <c:pt idx="59">
                  <c:v>5.04</c:v>
                </c:pt>
                <c:pt idx="60">
                  <c:v>5.09</c:v>
                </c:pt>
                <c:pt idx="61">
                  <c:v>4.79</c:v>
                </c:pt>
                <c:pt idx="62">
                  <c:v>5.0599999999999996</c:v>
                </c:pt>
                <c:pt idx="64">
                  <c:v>4.74</c:v>
                </c:pt>
                <c:pt idx="66">
                  <c:v>4.74</c:v>
                </c:pt>
                <c:pt idx="67">
                  <c:v>5.1099999999999994</c:v>
                </c:pt>
                <c:pt idx="69">
                  <c:v>6.8599999999999977</c:v>
                </c:pt>
                <c:pt idx="70">
                  <c:v>6.87</c:v>
                </c:pt>
                <c:pt idx="71">
                  <c:v>6.67</c:v>
                </c:pt>
                <c:pt idx="73">
                  <c:v>5.52</c:v>
                </c:pt>
                <c:pt idx="74">
                  <c:v>5.27</c:v>
                </c:pt>
                <c:pt idx="75">
                  <c:v>4.8</c:v>
                </c:pt>
                <c:pt idx="81">
                  <c:v>5.25</c:v>
                </c:pt>
                <c:pt idx="82">
                  <c:v>4.8099999999999996</c:v>
                </c:pt>
                <c:pt idx="83">
                  <c:v>5.3</c:v>
                </c:pt>
                <c:pt idx="84">
                  <c:v>5.22</c:v>
                </c:pt>
                <c:pt idx="85">
                  <c:v>5.44</c:v>
                </c:pt>
                <c:pt idx="87">
                  <c:v>7.2</c:v>
                </c:pt>
                <c:pt idx="88">
                  <c:v>7.26</c:v>
                </c:pt>
                <c:pt idx="90">
                  <c:v>4.6199999999999957</c:v>
                </c:pt>
                <c:pt idx="91">
                  <c:v>4.9800000000000004</c:v>
                </c:pt>
                <c:pt idx="92">
                  <c:v>5.3</c:v>
                </c:pt>
                <c:pt idx="93">
                  <c:v>4.74</c:v>
                </c:pt>
                <c:pt idx="96">
                  <c:v>4.95</c:v>
                </c:pt>
                <c:pt idx="98">
                  <c:v>6.18</c:v>
                </c:pt>
                <c:pt idx="99">
                  <c:v>5.9</c:v>
                </c:pt>
                <c:pt idx="100">
                  <c:v>4.72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C074-4E1E-8DE7-0E90E8FE4860}"/>
            </c:ext>
          </c:extLst>
        </c:ser>
        <c:ser>
          <c:idx val="2"/>
          <c:order val="3"/>
          <c:tx>
            <c:strRef>
              <c:f>'W:\work\Oxford\radiate\data\hardness\as-received\2016-02-05-PF60-cross-rolled-as-received\[Hardness-modulus-PF60-cross-rolled-new.xlsx]Data_EBSD_and_Hardness'!$W$5</c:f>
              <c:strCache>
                <c:ptCount val="1"/>
                <c:pt idx="0">
                  <c:v>PF60-cross-rolled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8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xVal>
            <c:numRef>
              <c:f>[1]Data_EBSD_and_Hardness!$S$8:$S$208</c:f>
              <c:numCache>
                <c:formatCode>General</c:formatCode>
                <c:ptCount val="201"/>
                <c:pt idx="0">
                  <c:v>29.691002357086919</c:v>
                </c:pt>
                <c:pt idx="1">
                  <c:v>56.151637079092481</c:v>
                </c:pt>
                <c:pt idx="2">
                  <c:v>82.402984612213444</c:v>
                </c:pt>
                <c:pt idx="3">
                  <c:v>34.460601985037243</c:v>
                </c:pt>
                <c:pt idx="4">
                  <c:v>34.460601985037243</c:v>
                </c:pt>
                <c:pt idx="5">
                  <c:v>46.269711603547442</c:v>
                </c:pt>
                <c:pt idx="6">
                  <c:v>46.269711603547442</c:v>
                </c:pt>
                <c:pt idx="7">
                  <c:v>62.969139740157011</c:v>
                </c:pt>
                <c:pt idx="8">
                  <c:v>17.43664738151292</c:v>
                </c:pt>
                <c:pt idx="9">
                  <c:v>34.63941783883925</c:v>
                </c:pt>
                <c:pt idx="10">
                  <c:v>28.919898859326029</c:v>
                </c:pt>
                <c:pt idx="11">
                  <c:v>28.919898859326029</c:v>
                </c:pt>
                <c:pt idx="12">
                  <c:v>28.919898859326029</c:v>
                </c:pt>
                <c:pt idx="13">
                  <c:v>28.919898859326029</c:v>
                </c:pt>
                <c:pt idx="14">
                  <c:v>23.675031031519161</c:v>
                </c:pt>
                <c:pt idx="15">
                  <c:v>34.460601985037243</c:v>
                </c:pt>
                <c:pt idx="16">
                  <c:v>41.90772524531878</c:v>
                </c:pt>
                <c:pt idx="17">
                  <c:v>82.402984612213444</c:v>
                </c:pt>
                <c:pt idx="18">
                  <c:v>7.3689592326851816</c:v>
                </c:pt>
                <c:pt idx="19">
                  <c:v>27.59456853717619</c:v>
                </c:pt>
                <c:pt idx="20">
                  <c:v>15.22385708192898</c:v>
                </c:pt>
                <c:pt idx="21">
                  <c:v>15.22385708192898</c:v>
                </c:pt>
                <c:pt idx="22">
                  <c:v>9.3469228796332562</c:v>
                </c:pt>
                <c:pt idx="23">
                  <c:v>9.3796153541031995</c:v>
                </c:pt>
                <c:pt idx="24">
                  <c:v>23.675031031519161</c:v>
                </c:pt>
                <c:pt idx="25">
                  <c:v>23.675031031519161</c:v>
                </c:pt>
                <c:pt idx="26">
                  <c:v>16.791805058066799</c:v>
                </c:pt>
                <c:pt idx="27">
                  <c:v>28.919898859326029</c:v>
                </c:pt>
                <c:pt idx="28">
                  <c:v>28.919898859326029</c:v>
                </c:pt>
                <c:pt idx="29">
                  <c:v>38.315710330705507</c:v>
                </c:pt>
                <c:pt idx="30">
                  <c:v>16.791805058066799</c:v>
                </c:pt>
                <c:pt idx="31">
                  <c:v>16.791805058066799</c:v>
                </c:pt>
                <c:pt idx="32">
                  <c:v>16.791805058066799</c:v>
                </c:pt>
                <c:pt idx="33">
                  <c:v>16.791805058066799</c:v>
                </c:pt>
                <c:pt idx="34">
                  <c:v>16.791805058066799</c:v>
                </c:pt>
                <c:pt idx="35">
                  <c:v>43.384646594979692</c:v>
                </c:pt>
                <c:pt idx="36">
                  <c:v>32.547510021381143</c:v>
                </c:pt>
                <c:pt idx="37">
                  <c:v>48.978049927304149</c:v>
                </c:pt>
                <c:pt idx="38">
                  <c:v>48.978049927304149</c:v>
                </c:pt>
                <c:pt idx="39">
                  <c:v>15.22385708192898</c:v>
                </c:pt>
                <c:pt idx="40">
                  <c:v>48.978049927304149</c:v>
                </c:pt>
                <c:pt idx="41">
                  <c:v>48.978049927304149</c:v>
                </c:pt>
                <c:pt idx="42">
                  <c:v>58.990398339664551</c:v>
                </c:pt>
                <c:pt idx="43">
                  <c:v>58.990398339664551</c:v>
                </c:pt>
                <c:pt idx="44">
                  <c:v>19.210607501156691</c:v>
                </c:pt>
                <c:pt idx="45">
                  <c:v>19.210607501156691</c:v>
                </c:pt>
                <c:pt idx="46">
                  <c:v>16.791805058066799</c:v>
                </c:pt>
                <c:pt idx="47">
                  <c:v>34.385057919044968</c:v>
                </c:pt>
                <c:pt idx="48">
                  <c:v>42.154077874174931</c:v>
                </c:pt>
                <c:pt idx="49">
                  <c:v>28.85666200022499</c:v>
                </c:pt>
                <c:pt idx="50">
                  <c:v>29.683402651050521</c:v>
                </c:pt>
                <c:pt idx="51">
                  <c:v>29.683402651050521</c:v>
                </c:pt>
                <c:pt idx="52">
                  <c:v>34.385057919044968</c:v>
                </c:pt>
                <c:pt idx="53">
                  <c:v>51.452719751313403</c:v>
                </c:pt>
                <c:pt idx="54">
                  <c:v>19.210607501156691</c:v>
                </c:pt>
                <c:pt idx="55">
                  <c:v>19.210607501156691</c:v>
                </c:pt>
                <c:pt idx="56">
                  <c:v>19.210607501156691</c:v>
                </c:pt>
                <c:pt idx="57">
                  <c:v>58.990398339664551</c:v>
                </c:pt>
                <c:pt idx="58">
                  <c:v>34.55093538418523</c:v>
                </c:pt>
                <c:pt idx="59">
                  <c:v>29.581899078638731</c:v>
                </c:pt>
                <c:pt idx="60">
                  <c:v>18.202790142439181</c:v>
                </c:pt>
                <c:pt idx="61">
                  <c:v>47.780345123296946</c:v>
                </c:pt>
                <c:pt idx="62">
                  <c:v>47.780345123296946</c:v>
                </c:pt>
                <c:pt idx="63">
                  <c:v>84.247824502412499</c:v>
                </c:pt>
                <c:pt idx="64">
                  <c:v>19.210607501156691</c:v>
                </c:pt>
                <c:pt idx="65">
                  <c:v>28.299310050138281</c:v>
                </c:pt>
                <c:pt idx="66">
                  <c:v>18.913338181850559</c:v>
                </c:pt>
                <c:pt idx="67">
                  <c:v>47.102189530958803</c:v>
                </c:pt>
                <c:pt idx="68">
                  <c:v>29.683402651050521</c:v>
                </c:pt>
                <c:pt idx="69">
                  <c:v>29.683402651050521</c:v>
                </c:pt>
                <c:pt idx="70">
                  <c:v>40.539468397720398</c:v>
                </c:pt>
                <c:pt idx="71">
                  <c:v>40.539468397720398</c:v>
                </c:pt>
                <c:pt idx="72">
                  <c:v>40.539468397720398</c:v>
                </c:pt>
                <c:pt idx="73">
                  <c:v>22.190492958521219</c:v>
                </c:pt>
                <c:pt idx="74">
                  <c:v>69.186837286937816</c:v>
                </c:pt>
                <c:pt idx="75">
                  <c:v>48.260768923020962</c:v>
                </c:pt>
                <c:pt idx="76">
                  <c:v>71.64403779206647</c:v>
                </c:pt>
                <c:pt idx="77">
                  <c:v>11.80855214353463</c:v>
                </c:pt>
                <c:pt idx="78">
                  <c:v>41.023971503493392</c:v>
                </c:pt>
                <c:pt idx="79">
                  <c:v>47.780345123296946</c:v>
                </c:pt>
                <c:pt idx="80">
                  <c:v>39.671342979882667</c:v>
                </c:pt>
                <c:pt idx="81">
                  <c:v>5.7439048294049071</c:v>
                </c:pt>
                <c:pt idx="82">
                  <c:v>50.713437084497293</c:v>
                </c:pt>
                <c:pt idx="83">
                  <c:v>54.320665643001838</c:v>
                </c:pt>
                <c:pt idx="84">
                  <c:v>54.320665643001838</c:v>
                </c:pt>
                <c:pt idx="85">
                  <c:v>18.07695336390432</c:v>
                </c:pt>
                <c:pt idx="86">
                  <c:v>18.07695336390432</c:v>
                </c:pt>
                <c:pt idx="87">
                  <c:v>40.539468397720398</c:v>
                </c:pt>
                <c:pt idx="88">
                  <c:v>40.539468397720398</c:v>
                </c:pt>
                <c:pt idx="89">
                  <c:v>49.33473514575482</c:v>
                </c:pt>
                <c:pt idx="90">
                  <c:v>73.198038954039276</c:v>
                </c:pt>
                <c:pt idx="91">
                  <c:v>18.07695336390432</c:v>
                </c:pt>
                <c:pt idx="92">
                  <c:v>40.539468397720398</c:v>
                </c:pt>
                <c:pt idx="93">
                  <c:v>18.07695336390432</c:v>
                </c:pt>
                <c:pt idx="94">
                  <c:v>18.07695336390432</c:v>
                </c:pt>
                <c:pt idx="95">
                  <c:v>54.320665643001838</c:v>
                </c:pt>
                <c:pt idx="96">
                  <c:v>54.320665643001838</c:v>
                </c:pt>
                <c:pt idx="97">
                  <c:v>54.320665643001838</c:v>
                </c:pt>
                <c:pt idx="98">
                  <c:v>5.9676452109421199</c:v>
                </c:pt>
                <c:pt idx="99">
                  <c:v>80.364493377723505</c:v>
                </c:pt>
                <c:pt idx="100">
                  <c:v>35.913114978955321</c:v>
                </c:pt>
                <c:pt idx="101">
                  <c:v>14.50189767765503</c:v>
                </c:pt>
                <c:pt idx="102">
                  <c:v>54.320665643001838</c:v>
                </c:pt>
                <c:pt idx="103">
                  <c:v>8.5801187832555925</c:v>
                </c:pt>
                <c:pt idx="104">
                  <c:v>8.5801187832555925</c:v>
                </c:pt>
                <c:pt idx="105">
                  <c:v>18.07695336390432</c:v>
                </c:pt>
                <c:pt idx="106">
                  <c:v>18.07695336390432</c:v>
                </c:pt>
                <c:pt idx="107">
                  <c:v>18.07695336390432</c:v>
                </c:pt>
                <c:pt idx="108">
                  <c:v>18.07695336390432</c:v>
                </c:pt>
                <c:pt idx="109">
                  <c:v>26.664059214107589</c:v>
                </c:pt>
                <c:pt idx="110">
                  <c:v>73.198038954039276</c:v>
                </c:pt>
                <c:pt idx="111">
                  <c:v>73.198038954039276</c:v>
                </c:pt>
                <c:pt idx="112">
                  <c:v>18.07695336390432</c:v>
                </c:pt>
                <c:pt idx="113">
                  <c:v>8.5801187832555925</c:v>
                </c:pt>
                <c:pt idx="114">
                  <c:v>8.5801187832555925</c:v>
                </c:pt>
                <c:pt idx="115">
                  <c:v>8.5801187832555925</c:v>
                </c:pt>
                <c:pt idx="116">
                  <c:v>8.5801187832555925</c:v>
                </c:pt>
                <c:pt idx="117">
                  <c:v>14.50189767765503</c:v>
                </c:pt>
                <c:pt idx="118">
                  <c:v>14.50189767765503</c:v>
                </c:pt>
                <c:pt idx="119">
                  <c:v>9.8830006196043207</c:v>
                </c:pt>
                <c:pt idx="120">
                  <c:v>37.791732782364129</c:v>
                </c:pt>
                <c:pt idx="121">
                  <c:v>14.50189767765503</c:v>
                </c:pt>
                <c:pt idx="122">
                  <c:v>54.219741036316847</c:v>
                </c:pt>
                <c:pt idx="123">
                  <c:v>38.437607613855192</c:v>
                </c:pt>
                <c:pt idx="124">
                  <c:v>8.5801187832555925</c:v>
                </c:pt>
                <c:pt idx="125">
                  <c:v>8.5801187832555925</c:v>
                </c:pt>
                <c:pt idx="126">
                  <c:v>8.5801187832555925</c:v>
                </c:pt>
                <c:pt idx="127">
                  <c:v>31.261272785476599</c:v>
                </c:pt>
                <c:pt idx="128">
                  <c:v>24.747276191511279</c:v>
                </c:pt>
                <c:pt idx="129">
                  <c:v>10.060682689005301</c:v>
                </c:pt>
                <c:pt idx="130">
                  <c:v>26.749999335229219</c:v>
                </c:pt>
                <c:pt idx="131">
                  <c:v>50.137529931133344</c:v>
                </c:pt>
                <c:pt idx="132">
                  <c:v>16.885250474575919</c:v>
                </c:pt>
                <c:pt idx="133">
                  <c:v>14.094519069224701</c:v>
                </c:pt>
                <c:pt idx="134">
                  <c:v>14.50189767765503</c:v>
                </c:pt>
                <c:pt idx="135">
                  <c:v>34.540778642494097</c:v>
                </c:pt>
                <c:pt idx="136">
                  <c:v>38.603394644029983</c:v>
                </c:pt>
                <c:pt idx="137">
                  <c:v>38.603394644029983</c:v>
                </c:pt>
                <c:pt idx="138">
                  <c:v>30.912748321439629</c:v>
                </c:pt>
                <c:pt idx="139">
                  <c:v>37.791732782364129</c:v>
                </c:pt>
                <c:pt idx="140">
                  <c:v>32.606808284791363</c:v>
                </c:pt>
                <c:pt idx="141">
                  <c:v>32.606808284791363</c:v>
                </c:pt>
                <c:pt idx="142">
                  <c:v>22.71199714341143</c:v>
                </c:pt>
                <c:pt idx="143">
                  <c:v>12.40003478937707</c:v>
                </c:pt>
                <c:pt idx="144">
                  <c:v>34.8523209750782</c:v>
                </c:pt>
                <c:pt idx="145">
                  <c:v>34.8523209750782</c:v>
                </c:pt>
                <c:pt idx="146">
                  <c:v>16.885250474575919</c:v>
                </c:pt>
                <c:pt idx="147">
                  <c:v>16.885250474575919</c:v>
                </c:pt>
                <c:pt idx="148">
                  <c:v>16.48563663506593</c:v>
                </c:pt>
                <c:pt idx="149">
                  <c:v>38.362094670691967</c:v>
                </c:pt>
                <c:pt idx="150">
                  <c:v>38.362094670691967</c:v>
                </c:pt>
                <c:pt idx="151">
                  <c:v>59.396929615541822</c:v>
                </c:pt>
                <c:pt idx="152">
                  <c:v>16.857490970512561</c:v>
                </c:pt>
                <c:pt idx="153">
                  <c:v>14.50189767765503</c:v>
                </c:pt>
                <c:pt idx="154">
                  <c:v>14.50189767765503</c:v>
                </c:pt>
                <c:pt idx="155">
                  <c:v>34.8523209750782</c:v>
                </c:pt>
                <c:pt idx="156">
                  <c:v>12.40003478937707</c:v>
                </c:pt>
                <c:pt idx="157">
                  <c:v>80.146368313258463</c:v>
                </c:pt>
                <c:pt idx="158">
                  <c:v>58.964925531686717</c:v>
                </c:pt>
                <c:pt idx="159">
                  <c:v>21.20522631277608</c:v>
                </c:pt>
                <c:pt idx="160">
                  <c:v>82.778586877058601</c:v>
                </c:pt>
                <c:pt idx="161">
                  <c:v>67.008588407781161</c:v>
                </c:pt>
                <c:pt idx="162">
                  <c:v>77.587061273409716</c:v>
                </c:pt>
                <c:pt idx="163">
                  <c:v>14.50189767765503</c:v>
                </c:pt>
                <c:pt idx="164">
                  <c:v>14.50189767765503</c:v>
                </c:pt>
                <c:pt idx="165">
                  <c:v>14.50189767765503</c:v>
                </c:pt>
                <c:pt idx="166">
                  <c:v>14.50189767765503</c:v>
                </c:pt>
                <c:pt idx="167">
                  <c:v>36.713099778020322</c:v>
                </c:pt>
                <c:pt idx="168">
                  <c:v>36.713099778020322</c:v>
                </c:pt>
                <c:pt idx="169">
                  <c:v>24.496393343513979</c:v>
                </c:pt>
                <c:pt idx="170">
                  <c:v>31.111967437733998</c:v>
                </c:pt>
                <c:pt idx="171">
                  <c:v>36.713099778020322</c:v>
                </c:pt>
                <c:pt idx="172">
                  <c:v>36.713099778020322</c:v>
                </c:pt>
                <c:pt idx="173">
                  <c:v>36.713099778020322</c:v>
                </c:pt>
                <c:pt idx="174">
                  <c:v>14.50189767765503</c:v>
                </c:pt>
                <c:pt idx="175">
                  <c:v>14.50189767765503</c:v>
                </c:pt>
                <c:pt idx="176">
                  <c:v>16.29362889348452</c:v>
                </c:pt>
                <c:pt idx="177">
                  <c:v>77.587061273409716</c:v>
                </c:pt>
                <c:pt idx="178">
                  <c:v>45.788505449321448</c:v>
                </c:pt>
                <c:pt idx="179">
                  <c:v>45.788505449321448</c:v>
                </c:pt>
                <c:pt idx="180">
                  <c:v>51.002631942219068</c:v>
                </c:pt>
                <c:pt idx="181">
                  <c:v>51.002631942219068</c:v>
                </c:pt>
                <c:pt idx="182">
                  <c:v>26.71697844557475</c:v>
                </c:pt>
                <c:pt idx="183">
                  <c:v>26.71697844557475</c:v>
                </c:pt>
                <c:pt idx="184">
                  <c:v>26.71697844557475</c:v>
                </c:pt>
                <c:pt idx="185">
                  <c:v>34.931232419224912</c:v>
                </c:pt>
                <c:pt idx="186">
                  <c:v>42.757480409537699</c:v>
                </c:pt>
                <c:pt idx="187">
                  <c:v>55.946929025438898</c:v>
                </c:pt>
                <c:pt idx="188">
                  <c:v>55.946929025438898</c:v>
                </c:pt>
                <c:pt idx="189">
                  <c:v>18.36013042457467</c:v>
                </c:pt>
                <c:pt idx="190">
                  <c:v>88.291206109935501</c:v>
                </c:pt>
                <c:pt idx="191">
                  <c:v>55.946929025438898</c:v>
                </c:pt>
                <c:pt idx="192">
                  <c:v>55.946929025438898</c:v>
                </c:pt>
                <c:pt idx="193">
                  <c:v>55.946929025438898</c:v>
                </c:pt>
                <c:pt idx="194">
                  <c:v>32.213054361624543</c:v>
                </c:pt>
                <c:pt idx="195">
                  <c:v>26.71697844557475</c:v>
                </c:pt>
                <c:pt idx="196">
                  <c:v>26.71697844557475</c:v>
                </c:pt>
                <c:pt idx="197">
                  <c:v>26.71697844557475</c:v>
                </c:pt>
                <c:pt idx="198">
                  <c:v>26.71697844557475</c:v>
                </c:pt>
                <c:pt idx="199">
                  <c:v>51.002631942219068</c:v>
                </c:pt>
                <c:pt idx="200">
                  <c:v>29.543712469572021</c:v>
                </c:pt>
              </c:numCache>
            </c:numRef>
          </c:xVal>
          <c:yVal>
            <c:numRef>
              <c:f>[1]Data_EBSD_and_Hardness!$X$8:$X$208</c:f>
              <c:numCache>
                <c:formatCode>General</c:formatCode>
                <c:ptCount val="201"/>
                <c:pt idx="4">
                  <c:v>4.6399999999999997</c:v>
                </c:pt>
                <c:pt idx="5">
                  <c:v>3.84</c:v>
                </c:pt>
                <c:pt idx="11">
                  <c:v>4.9400000000000004</c:v>
                </c:pt>
                <c:pt idx="12">
                  <c:v>4.46</c:v>
                </c:pt>
                <c:pt idx="14">
                  <c:v>5.27</c:v>
                </c:pt>
                <c:pt idx="17">
                  <c:v>3.03</c:v>
                </c:pt>
                <c:pt idx="18">
                  <c:v>5.54</c:v>
                </c:pt>
                <c:pt idx="21">
                  <c:v>5.47</c:v>
                </c:pt>
                <c:pt idx="22">
                  <c:v>5.29</c:v>
                </c:pt>
                <c:pt idx="24">
                  <c:v>5.46</c:v>
                </c:pt>
                <c:pt idx="25">
                  <c:v>4.8</c:v>
                </c:pt>
                <c:pt idx="26">
                  <c:v>5.41</c:v>
                </c:pt>
                <c:pt idx="29">
                  <c:v>3.78</c:v>
                </c:pt>
                <c:pt idx="30">
                  <c:v>5.45</c:v>
                </c:pt>
                <c:pt idx="31">
                  <c:v>5.13</c:v>
                </c:pt>
                <c:pt idx="32">
                  <c:v>5.1499999999999986</c:v>
                </c:pt>
                <c:pt idx="33">
                  <c:v>5.1599999999999966</c:v>
                </c:pt>
                <c:pt idx="35">
                  <c:v>3.42</c:v>
                </c:pt>
                <c:pt idx="36">
                  <c:v>4.47</c:v>
                </c:pt>
                <c:pt idx="37">
                  <c:v>3.21</c:v>
                </c:pt>
                <c:pt idx="38">
                  <c:v>3.35</c:v>
                </c:pt>
                <c:pt idx="39">
                  <c:v>5.43</c:v>
                </c:pt>
                <c:pt idx="40">
                  <c:v>3.39</c:v>
                </c:pt>
                <c:pt idx="41">
                  <c:v>3.25</c:v>
                </c:pt>
                <c:pt idx="42">
                  <c:v>3.2</c:v>
                </c:pt>
                <c:pt idx="44">
                  <c:v>5.6</c:v>
                </c:pt>
                <c:pt idx="46">
                  <c:v>5.22</c:v>
                </c:pt>
                <c:pt idx="47">
                  <c:v>4.21</c:v>
                </c:pt>
                <c:pt idx="49">
                  <c:v>4.63</c:v>
                </c:pt>
                <c:pt idx="52">
                  <c:v>4.38</c:v>
                </c:pt>
                <c:pt idx="53">
                  <c:v>3.91</c:v>
                </c:pt>
                <c:pt idx="54">
                  <c:v>5.24</c:v>
                </c:pt>
                <c:pt idx="55">
                  <c:v>5.27</c:v>
                </c:pt>
                <c:pt idx="57">
                  <c:v>3.45</c:v>
                </c:pt>
                <c:pt idx="60">
                  <c:v>5.1499999999999986</c:v>
                </c:pt>
                <c:pt idx="61">
                  <c:v>3.71</c:v>
                </c:pt>
                <c:pt idx="63">
                  <c:v>3.14</c:v>
                </c:pt>
                <c:pt idx="64">
                  <c:v>5.17</c:v>
                </c:pt>
                <c:pt idx="66">
                  <c:v>5.38</c:v>
                </c:pt>
                <c:pt idx="67">
                  <c:v>3.48</c:v>
                </c:pt>
                <c:pt idx="70">
                  <c:v>4.3899999999999997</c:v>
                </c:pt>
                <c:pt idx="71">
                  <c:v>4.3</c:v>
                </c:pt>
                <c:pt idx="72">
                  <c:v>4</c:v>
                </c:pt>
                <c:pt idx="75">
                  <c:v>3.5</c:v>
                </c:pt>
                <c:pt idx="76">
                  <c:v>2.5499999999999998</c:v>
                </c:pt>
                <c:pt idx="77">
                  <c:v>5.6</c:v>
                </c:pt>
                <c:pt idx="83">
                  <c:v>3.3</c:v>
                </c:pt>
                <c:pt idx="87">
                  <c:v>4.33</c:v>
                </c:pt>
                <c:pt idx="88">
                  <c:v>4.47</c:v>
                </c:pt>
                <c:pt idx="90">
                  <c:v>3</c:v>
                </c:pt>
                <c:pt idx="95">
                  <c:v>3.46</c:v>
                </c:pt>
                <c:pt idx="96">
                  <c:v>3.47</c:v>
                </c:pt>
                <c:pt idx="98">
                  <c:v>5.5</c:v>
                </c:pt>
                <c:pt idx="99">
                  <c:v>3.12</c:v>
                </c:pt>
                <c:pt idx="100">
                  <c:v>4.1399999999999997</c:v>
                </c:pt>
                <c:pt idx="104">
                  <c:v>5.38</c:v>
                </c:pt>
                <c:pt idx="110">
                  <c:v>3.22</c:v>
                </c:pt>
                <c:pt idx="111">
                  <c:v>3.32</c:v>
                </c:pt>
                <c:pt idx="113">
                  <c:v>5.3599999999999977</c:v>
                </c:pt>
                <c:pt idx="114">
                  <c:v>5.58</c:v>
                </c:pt>
                <c:pt idx="115">
                  <c:v>5.58</c:v>
                </c:pt>
                <c:pt idx="119">
                  <c:v>5.5</c:v>
                </c:pt>
                <c:pt idx="120">
                  <c:v>3.61</c:v>
                </c:pt>
                <c:pt idx="122">
                  <c:v>3.62</c:v>
                </c:pt>
                <c:pt idx="124">
                  <c:v>5.56</c:v>
                </c:pt>
                <c:pt idx="125">
                  <c:v>5.56</c:v>
                </c:pt>
                <c:pt idx="126">
                  <c:v>5.43</c:v>
                </c:pt>
                <c:pt idx="128">
                  <c:v>5.38</c:v>
                </c:pt>
                <c:pt idx="131">
                  <c:v>3.53</c:v>
                </c:pt>
                <c:pt idx="136">
                  <c:v>3.79</c:v>
                </c:pt>
                <c:pt idx="140">
                  <c:v>3.98</c:v>
                </c:pt>
                <c:pt idx="142">
                  <c:v>4.83</c:v>
                </c:pt>
                <c:pt idx="143">
                  <c:v>5.37</c:v>
                </c:pt>
                <c:pt idx="145">
                  <c:v>4.1499999999999986</c:v>
                </c:pt>
                <c:pt idx="157">
                  <c:v>3.12</c:v>
                </c:pt>
                <c:pt idx="159">
                  <c:v>5.45</c:v>
                </c:pt>
                <c:pt idx="167">
                  <c:v>4.4000000000000004</c:v>
                </c:pt>
                <c:pt idx="168">
                  <c:v>4.38</c:v>
                </c:pt>
                <c:pt idx="170">
                  <c:v>5.09</c:v>
                </c:pt>
                <c:pt idx="171">
                  <c:v>4.4800000000000004</c:v>
                </c:pt>
                <c:pt idx="177">
                  <c:v>2.5099999999999998</c:v>
                </c:pt>
                <c:pt idx="178">
                  <c:v>3.43</c:v>
                </c:pt>
                <c:pt idx="179">
                  <c:v>3.4</c:v>
                </c:pt>
                <c:pt idx="190">
                  <c:v>2.81</c:v>
                </c:pt>
                <c:pt idx="192">
                  <c:v>3.06</c:v>
                </c:pt>
                <c:pt idx="193">
                  <c:v>3.41</c:v>
                </c:pt>
                <c:pt idx="200">
                  <c:v>4.3899999999999997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74-4E1E-8DE7-0E90E8FE4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328592"/>
        <c:axId val="431337184"/>
        <c:extLst/>
      </c:scatterChart>
      <c:valAx>
        <c:axId val="431328592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/>
                  <a:t>Angle with [0001]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1337184"/>
        <c:crosses val="autoZero"/>
        <c:crossBetween val="midCat"/>
        <c:majorUnit val="10"/>
      </c:valAx>
      <c:valAx>
        <c:axId val="431337184"/>
        <c:scaling>
          <c:orientation val="minMax"/>
          <c:max val="10"/>
          <c:min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Hardness, GPa</a:t>
                </a:r>
              </a:p>
            </c:rich>
          </c:tx>
          <c:layout>
            <c:manualLayout>
              <c:xMode val="edge"/>
              <c:yMode val="edge"/>
              <c:x val="1.5391283560214601E-2"/>
              <c:y val="0.24037111276046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1328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0.8889</cdr:x>
      <cdr:y>0.25786</cdr:y>
    </cdr:from>
    <cdr:to>
      <cdr:x>1</cdr:x>
      <cdr:y>0.35603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0B41A76-E397-463E-B685-D0A719607BA1}"/>
            </a:ext>
          </a:extLst>
        </cdr:cNvPr>
        <cdr:cNvSpPr txBox="1"/>
      </cdr:nvSpPr>
      <cdr:spPr>
        <a:xfrm xmlns:a="http://schemas.openxmlformats.org/drawingml/2006/main">
          <a:off x="4034314" y="777139"/>
          <a:ext cx="504232" cy="295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0070C0"/>
              </a:solidFill>
            </a:rPr>
            <a:t>0.5 dpa</a:t>
          </a:r>
        </a:p>
      </cdr:txBody>
    </cdr:sp>
  </cdr:relSizeAnchor>
  <cdr:relSizeAnchor xmlns:cdr="http://schemas.openxmlformats.org/drawingml/2006/chartDrawing">
    <cdr:from>
      <cdr:x>0.8889</cdr:x>
      <cdr:y>0.35186</cdr:y>
    </cdr:from>
    <cdr:to>
      <cdr:x>1</cdr:x>
      <cdr:y>0.45003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24443BF-F159-4CA7-B034-A923400ECC4B}"/>
            </a:ext>
          </a:extLst>
        </cdr:cNvPr>
        <cdr:cNvSpPr txBox="1"/>
      </cdr:nvSpPr>
      <cdr:spPr>
        <a:xfrm xmlns:a="http://schemas.openxmlformats.org/drawingml/2006/main">
          <a:off x="4034314" y="1060437"/>
          <a:ext cx="504232" cy="295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C00000"/>
              </a:solidFill>
            </a:rPr>
            <a:t>0.3 dpa</a:t>
          </a:r>
        </a:p>
      </cdr:txBody>
    </cdr:sp>
  </cdr:relSizeAnchor>
  <cdr:relSizeAnchor xmlns:cdr="http://schemas.openxmlformats.org/drawingml/2006/chartDrawing">
    <cdr:from>
      <cdr:x>0.8889</cdr:x>
      <cdr:y>0.44584</cdr:y>
    </cdr:from>
    <cdr:to>
      <cdr:x>1</cdr:x>
      <cdr:y>0.54401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EDD4AD6-878B-4FDB-B2B3-3DC6B73B8775}"/>
            </a:ext>
          </a:extLst>
        </cdr:cNvPr>
        <cdr:cNvSpPr txBox="1"/>
      </cdr:nvSpPr>
      <cdr:spPr>
        <a:xfrm xmlns:a="http://schemas.openxmlformats.org/drawingml/2006/main">
          <a:off x="4034314" y="1343674"/>
          <a:ext cx="504232" cy="2958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accent4">
                  <a:lumMod val="75000"/>
                </a:schemeClr>
              </a:solidFill>
            </a:rPr>
            <a:t>0.1 dpa</a:t>
          </a:r>
        </a:p>
      </cdr:txBody>
    </cdr:sp>
  </cdr:relSizeAnchor>
  <cdr:relSizeAnchor xmlns:cdr="http://schemas.openxmlformats.org/drawingml/2006/chartDrawing">
    <cdr:from>
      <cdr:x>0.8889</cdr:x>
      <cdr:y>0.638</cdr:y>
    </cdr:from>
    <cdr:to>
      <cdr:x>1</cdr:x>
      <cdr:y>0.78212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D6CF5FC4-06F7-4517-A092-0277F49DD098}"/>
            </a:ext>
          </a:extLst>
        </cdr:cNvPr>
        <cdr:cNvSpPr txBox="1"/>
      </cdr:nvSpPr>
      <cdr:spPr>
        <a:xfrm xmlns:a="http://schemas.openxmlformats.org/drawingml/2006/main">
          <a:off x="4034314" y="1922807"/>
          <a:ext cx="504232" cy="434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Ins="0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0dpa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11/28/18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11/28/18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 light on horn description, other details</a:t>
            </a:r>
          </a:p>
        </p:txBody>
      </p:sp>
    </p:spTree>
    <p:extLst>
      <p:ext uri="{BB962C8B-B14F-4D97-AF65-F5344CB8AC3E}">
        <p14:creationId xmlns:p14="http://schemas.microsoft.com/office/powerpoint/2010/main" val="2391786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102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055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733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449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54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710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40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note that use of data from nuclear materials research is limited and should not be depended upon.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23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 to make:</a:t>
            </a:r>
          </a:p>
          <a:p>
            <a:pPr marL="228600" indent="-228600">
              <a:buAutoNum type="arabicParenR"/>
            </a:pPr>
            <a:r>
              <a:rPr lang="en-US" dirty="0"/>
              <a:t>LE to HE Correlation</a:t>
            </a:r>
            <a:r>
              <a:rPr lang="en-US" baseline="0" dirty="0"/>
              <a:t> and Micro-mechanics validation are necessary to enable affordable LE Ion Irradiations and PIE.</a:t>
            </a:r>
          </a:p>
          <a:p>
            <a:pPr marL="228600" indent="-228600">
              <a:buAutoNum type="arabicParenR"/>
            </a:pPr>
            <a:r>
              <a:rPr lang="en-US" baseline="0" dirty="0"/>
              <a:t>Thermal Shock tests and Simulation development is needed to make use of radiation damage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27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80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tie in with 100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pp</a:t>
            </a:r>
            <a:r>
              <a:rPr lang="en-US" dirty="0"/>
              <a:t> collider collimator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66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12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E5FAA-BF48-9E49-A90E-B49408BEAACF}" type="slidenum">
              <a:rPr lang="en-US"/>
              <a:pPr/>
              <a:t>16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100"/>
              <a:t>Ta-rod after irradiation with 6E18 protons in</a:t>
            </a:r>
            <a:br>
              <a:rPr lang="en-US" sz="1100"/>
            </a:br>
            <a:r>
              <a:rPr lang="en-US" sz="1100"/>
              <a:t> 2.4 </a:t>
            </a:r>
            <a:r>
              <a:rPr lang="en-US" sz="1100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100">
                <a:ea typeface="Times New Roman" charset="0"/>
                <a:cs typeface="Times New Roman" charset="0"/>
              </a:rPr>
              <a:t>s</a:t>
            </a:r>
            <a:r>
              <a:rPr lang="en-US" sz="1100"/>
              <a:t> pulses of 3E13 at ISOLDE</a:t>
            </a:r>
          </a:p>
        </p:txBody>
      </p:sp>
    </p:spTree>
    <p:extLst>
      <p:ext uri="{BB962C8B-B14F-4D97-AF65-F5344CB8AC3E}">
        <p14:creationId xmlns:p14="http://schemas.microsoft.com/office/powerpoint/2010/main" val="2626109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10676-1A56-E248-AFBC-67E6D91A8FBB}" type="slidenum">
              <a:rPr lang="en-US"/>
              <a:pPr/>
              <a:t>17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Note that magnitude of stresses is not the issue, but the number of stress cycles from just one pulse. High Cycle Fatigue!</a:t>
            </a:r>
          </a:p>
        </p:txBody>
      </p:sp>
    </p:spTree>
    <p:extLst>
      <p:ext uri="{BB962C8B-B14F-4D97-AF65-F5344CB8AC3E}">
        <p14:creationId xmlns:p14="http://schemas.microsoft.com/office/powerpoint/2010/main" val="1840360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notes that all</a:t>
            </a:r>
            <a:r>
              <a:rPr lang="en-US" baseline="0" dirty="0"/>
              <a:t> the properties that are important for thermo-mechanical health of the target are affected by radiation damage. The dependence on irradiation temperature is due to annealing (or healing) the crystal structure is faster at higher temperatures.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8BFE3-1036-6443-9949-3087D7391B3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4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9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723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60A8-9CF0-429F-9668-C18A6A080E00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C3A17-7267-476E-B98D-D31AE4D3D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3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</p:spTree>
    <p:extLst>
      <p:ext uri="{BB962C8B-B14F-4D97-AF65-F5344CB8AC3E}">
        <p14:creationId xmlns:p14="http://schemas.microsoft.com/office/powerpoint/2010/main" val="401531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pic>
        <p:nvPicPr>
          <p:cNvPr id="7" name="Picture 6" descr="RaDIATE - Hex Rad Damage Red Reverse Blur alpha orange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33" y="62436"/>
            <a:ext cx="489820" cy="6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6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839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5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53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137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867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110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462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806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9/7/2016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t>P. Hurh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63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8ef26d66-797d-4f4f-8d8f-f8bea7c5a328" descr="C2F07D7E-E266-4FE0-A1DA-F457F6C32ECA@dhcp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3124" y="896936"/>
            <a:ext cx="2598424" cy="256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754032"/>
            <a:ext cx="8499232" cy="1003049"/>
          </a:xfrm>
          <a:prstGeom prst="rect">
            <a:avLst/>
          </a:prstGeom>
        </p:spPr>
        <p:txBody>
          <a:bodyPr vert="horz" wrap="square" lIns="0" tIns="4572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 descr="IMG_0171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1" y="896935"/>
            <a:ext cx="2195588" cy="2569804"/>
          </a:xfrm>
          <a:prstGeom prst="rect">
            <a:avLst/>
          </a:prstGeom>
        </p:spPr>
      </p:pic>
      <p:pic>
        <p:nvPicPr>
          <p:cNvPr id="16" name="Picture 15" descr="samples in bag close-up.jp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827" y="889960"/>
            <a:ext cx="2407633" cy="2576779"/>
          </a:xfrm>
          <a:prstGeom prst="rect">
            <a:avLst/>
          </a:prstGeom>
          <a:effectLst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787" y="889962"/>
            <a:ext cx="1998747" cy="25767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2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57748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P. Hurh | HPT R&amp;D Program | Introduction for I. </a:t>
            </a:r>
            <a:r>
              <a:rPr lang="en-US" sz="1100" baseline="0" dirty="0" err="1">
                <a:latin typeface="Helvetica" panose="020B0604020202020204" pitchFamily="34" charset="0"/>
                <a:cs typeface="Helvetica" panose="020B0604020202020204" pitchFamily="34" charset="0"/>
              </a:rPr>
              <a:t>Szlufarska</a:t>
            </a:r>
            <a:r>
              <a:rPr lang="en-US" sz="11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, UW</a:t>
            </a:r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baseline="0" dirty="0">
                <a:latin typeface="Helvetica" panose="020B0604020202020204" pitchFamily="34" charset="0"/>
                <a:cs typeface="Helvetica" panose="020B0604020202020204" pitchFamily="34" charset="0"/>
              </a:rPr>
              <a:t>29 Dec 2018</a:t>
            </a:r>
            <a:endParaRPr lang="en-US" alt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  <p:sldLayoutId id="2147484098" r:id="rId7"/>
    <p:sldLayoutId id="2147484113" r:id="rId8"/>
    <p:sldLayoutId id="2147484114" r:id="rId9"/>
    <p:sldLayoutId id="2147484115" r:id="rId10"/>
    <p:sldLayoutId id="2147484116" r:id="rId11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60900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9567"/>
            <a:ext cx="7315200" cy="423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58685" y="88624"/>
            <a:ext cx="880568" cy="3071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  <a:ea typeface="+mn-ea"/>
              </a:rPr>
              <a:t>9/7/2016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9252" y="88624"/>
            <a:ext cx="465133" cy="30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F2F5E10-5301-4EE6-90D2-A6C4A3F62BED}" type="slidenum">
              <a:rPr lang="en-US" smtClean="0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83138">
                  <a:lumMod val="50000"/>
                  <a:lumOff val="50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63182" y="395784"/>
            <a:ext cx="940762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r">
              <a:defRPr sz="10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283138">
                    <a:lumMod val="50000"/>
                    <a:lumOff val="50000"/>
                  </a:srgbClr>
                </a:solidFill>
                <a:latin typeface="Arial"/>
                <a:ea typeface="+mn-ea"/>
              </a:rPr>
              <a:t>P. Hurh</a:t>
            </a:r>
          </a:p>
        </p:txBody>
      </p:sp>
    </p:spTree>
    <p:extLst>
      <p:ext uri="{BB962C8B-B14F-4D97-AF65-F5344CB8AC3E}">
        <p14:creationId xmlns:p14="http://schemas.microsoft.com/office/powerpoint/2010/main" val="3234759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radiate.fnal.gov/" TargetMode="External"/><Relationship Id="rId7" Type="http://schemas.openxmlformats.org/officeDocument/2006/relationships/image" Target="../media/image5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f"/><Relationship Id="rId3" Type="http://schemas.openxmlformats.org/officeDocument/2006/relationships/image" Target="../media/image70.png"/><Relationship Id="rId7" Type="http://schemas.microsoft.com/office/2007/relationships/hdphoto" Target="../media/hdphoto2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10" Type="http://schemas.openxmlformats.org/officeDocument/2006/relationships/chart" Target="../charts/chart3.xml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0.png"/><Relationship Id="rId3" Type="http://schemas.openxmlformats.org/officeDocument/2006/relationships/image" Target="../media/image57.pn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image" Target="../media/image260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1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5" Type="http://schemas.openxmlformats.org/officeDocument/2006/relationships/hyperlink" Target="https://www.dropbox.com/s/6ozzzyoi1402e2i/IMG_6712.m4v?dl=0" TargetMode="External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tiff"/><Relationship Id="rId4" Type="http://schemas.openxmlformats.org/officeDocument/2006/relationships/image" Target="../media/image111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ti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fnal.gov/e/HPT_Roadmap_Workshop_2017" TargetMode="Externa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10" Type="http://schemas.openxmlformats.org/officeDocument/2006/relationships/image" Target="../media/image141.png"/><Relationship Id="rId4" Type="http://schemas.openxmlformats.org/officeDocument/2006/relationships/image" Target="../media/image137.png"/><Relationship Id="rId9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emf"/><Relationship Id="rId4" Type="http://schemas.openxmlformats.org/officeDocument/2006/relationships/image" Target="../media/image14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Patrick Hurh</a:t>
            </a:r>
          </a:p>
          <a:p>
            <a:r>
              <a:rPr lang="en-US" altLang="en-US" dirty="0">
                <a:latin typeface="Helvetica" pitchFamily="124" charset="0"/>
              </a:rPr>
              <a:t>Introduction for I. </a:t>
            </a:r>
            <a:r>
              <a:rPr lang="en-US" altLang="en-US" dirty="0" err="1">
                <a:latin typeface="Helvetica" pitchFamily="124" charset="0"/>
              </a:rPr>
              <a:t>Szlufarska</a:t>
            </a:r>
            <a:r>
              <a:rPr lang="en-US" altLang="en-US" dirty="0">
                <a:latin typeface="Helvetica" pitchFamily="124" charset="0"/>
              </a:rPr>
              <a:t>, UW</a:t>
            </a:r>
          </a:p>
          <a:p>
            <a:r>
              <a:rPr lang="en-US" altLang="en-US" dirty="0">
                <a:latin typeface="Helvetica" pitchFamily="124" charset="0"/>
              </a:rPr>
              <a:t>29 Nov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754759"/>
            <a:ext cx="8499232" cy="136195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</a:t>
            </a:r>
            <a:r>
              <a:rPr lang="en-US" dirty="0" err="1"/>
              <a:t>Fermilab</a:t>
            </a:r>
            <a:r>
              <a:rPr lang="en-US" dirty="0"/>
              <a:t> High Power </a:t>
            </a:r>
            <a:r>
              <a:rPr lang="en-US" dirty="0" err="1"/>
              <a:t>Targetry</a:t>
            </a:r>
            <a:r>
              <a:rPr lang="en-US" dirty="0"/>
              <a:t> R&amp;D Program</a:t>
            </a:r>
            <a:r>
              <a:rPr lang="en-US" b="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0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3535878" cy="641739"/>
          </a:xfrm>
        </p:spPr>
        <p:txBody>
          <a:bodyPr/>
          <a:lstStyle/>
          <a:p>
            <a:r>
              <a:rPr lang="en-US" sz="2400" dirty="0"/>
              <a:t>Challenging Environments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924" y="58002"/>
            <a:ext cx="5041076" cy="336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57" y="3348847"/>
            <a:ext cx="5272643" cy="3515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" y="3040082"/>
            <a:ext cx="4167045" cy="38179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908789"/>
            <a:ext cx="3871358" cy="2058863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charset="0"/>
              </a:rPr>
              <a:t>Replaced NuMI Horn summer 2015 due to failed stripline</a:t>
            </a:r>
            <a:endParaRPr lang="en-US" dirty="0"/>
          </a:p>
          <a:p>
            <a:pPr lvl="1"/>
            <a:r>
              <a:rPr lang="en-US" dirty="0">
                <a:latin typeface="Helvetica" charset="0"/>
              </a:rPr>
              <a:t>First 700 kW capable horn, in service since Sept. 2013, accumulated ~ 27 million pulses</a:t>
            </a:r>
          </a:p>
          <a:p>
            <a:r>
              <a:rPr lang="en-US" dirty="0">
                <a:latin typeface="Helvetica" charset="0"/>
              </a:rPr>
              <a:t>Failure was due to fatigue, likely enhance by vibrations</a:t>
            </a:r>
          </a:p>
        </p:txBody>
      </p:sp>
    </p:spTree>
    <p:extLst>
      <p:ext uri="{BB962C8B-B14F-4D97-AF65-F5344CB8AC3E}">
        <p14:creationId xmlns:p14="http://schemas.microsoft.com/office/powerpoint/2010/main" val="324941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2" y="841514"/>
            <a:ext cx="8066088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2400" dirty="0"/>
              <a:t>DUNE: Deep Underground Neutrino Experiment</a:t>
            </a:r>
            <a:br>
              <a:rPr lang="en-US" sz="2400" dirty="0"/>
            </a:br>
            <a:r>
              <a:rPr lang="en-US" sz="2400" dirty="0"/>
              <a:t>LBNF: Long-Baseline Neutrino Facility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1" y="3936049"/>
            <a:ext cx="8060627" cy="25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32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19" y="316860"/>
            <a:ext cx="8843057" cy="569268"/>
          </a:xfrm>
        </p:spPr>
        <p:txBody>
          <a:bodyPr/>
          <a:lstStyle/>
          <a:p>
            <a:r>
              <a:rPr lang="en-US" sz="2800" dirty="0"/>
              <a:t>DUNE Considering optimized focusing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103" y="873156"/>
            <a:ext cx="699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Automated optimizations yielding 2m target and 3 large horns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53" y="3440063"/>
            <a:ext cx="2922647" cy="28962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16138" y="5067300"/>
            <a:ext cx="920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9900"/>
                </a:solidFill>
              </a:rPr>
              <a:t>NuMI</a:t>
            </a:r>
            <a:r>
              <a:rPr lang="en-US" sz="1400" b="1" dirty="0">
                <a:solidFill>
                  <a:srgbClr val="009900"/>
                </a:solidFill>
              </a:rPr>
              <a:t>-like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270571" y="5294828"/>
            <a:ext cx="183560" cy="160497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04492" y="4384568"/>
            <a:ext cx="1321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80 GeV protons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51037" y="3389903"/>
            <a:ext cx="2092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Optimized target &amp; horns push the envelope of technology, particularly with a 1.2 MW beam (upgradeable to 2.4 MW)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452280"/>
            <a:ext cx="8686800" cy="185205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933" y="3699252"/>
            <a:ext cx="3609103" cy="269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940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975794"/>
            <a:ext cx="8672513" cy="2055119"/>
          </a:xfrm>
        </p:spPr>
        <p:txBody>
          <a:bodyPr/>
          <a:lstStyle/>
          <a:p>
            <a:r>
              <a:rPr lang="en-US" sz="2000" dirty="0"/>
              <a:t>Recently major accelerator facilities have been limited in beam power not by their accelerators, but by their target facilities (SNS, NuMI/MINOS)</a:t>
            </a:r>
          </a:p>
          <a:p>
            <a:r>
              <a:rPr lang="en-US" sz="2000" dirty="0"/>
              <a:t>Plans for future high power, high intensity  target facilities will present even greater challenges</a:t>
            </a:r>
          </a:p>
          <a:p>
            <a:r>
              <a:rPr lang="en-US" sz="2000" dirty="0"/>
              <a:t>To maximize the benefit of high power accelerators (physics/$), these challenges must be addressed in time to provide critical input to multi-MW target facility design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916" y="888306"/>
            <a:ext cx="4342471" cy="2985014"/>
          </a:xfrm>
          <a:prstGeom prst="rect">
            <a:avLst/>
          </a:prstGeom>
        </p:spPr>
      </p:pic>
      <p:pic>
        <p:nvPicPr>
          <p:cNvPr id="8" name="Picture 7" descr="Target 7 After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835964"/>
            <a:ext cx="2352898" cy="3037356"/>
          </a:xfrm>
          <a:prstGeom prst="rect">
            <a:avLst/>
          </a:prstGeom>
        </p:spPr>
      </p:pic>
      <p:pic>
        <p:nvPicPr>
          <p:cNvPr id="9" name="Picture 8" descr="P1020235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916" y="835964"/>
            <a:ext cx="4684923" cy="3037356"/>
          </a:xfrm>
          <a:prstGeom prst="rect">
            <a:avLst/>
          </a:prstGeom>
        </p:spPr>
      </p:pic>
      <p:pic>
        <p:nvPicPr>
          <p:cNvPr id="10" name="Picture 9" descr="SNS window.tiff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5458365" y="835964"/>
            <a:ext cx="3442748" cy="30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23"/>
            <a:ext cx="8229600" cy="707720"/>
          </a:xfrm>
        </p:spPr>
        <p:txBody>
          <a:bodyPr/>
          <a:lstStyle/>
          <a:p>
            <a:r>
              <a:rPr lang="en-US" sz="3200" dirty="0"/>
              <a:t>High Power Targetry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52899"/>
            <a:ext cx="8229600" cy="2197102"/>
          </a:xfrm>
        </p:spPr>
        <p:txBody>
          <a:bodyPr numCol="2">
            <a:noAutofit/>
          </a:bodyPr>
          <a:lstStyle/>
          <a:p>
            <a:r>
              <a:rPr lang="en-US" sz="1800" dirty="0"/>
              <a:t>Target</a:t>
            </a:r>
          </a:p>
          <a:p>
            <a:pPr lvl="1"/>
            <a:r>
              <a:rPr lang="en-US" sz="1600" dirty="0"/>
              <a:t>Solid, Liquid, Rotating, </a:t>
            </a:r>
            <a:r>
              <a:rPr lang="en-US" sz="1600" dirty="0" err="1"/>
              <a:t>Rastered</a:t>
            </a:r>
            <a:endParaRPr lang="en-US" sz="1600" dirty="0"/>
          </a:p>
          <a:p>
            <a:r>
              <a:rPr lang="en-US" sz="1800" dirty="0"/>
              <a:t>Other production devices:</a:t>
            </a:r>
          </a:p>
          <a:p>
            <a:pPr lvl="1"/>
            <a:r>
              <a:rPr lang="en-US" sz="1600" dirty="0"/>
              <a:t>Collection optics (horns, solenoids)</a:t>
            </a:r>
          </a:p>
          <a:p>
            <a:pPr lvl="1"/>
            <a:r>
              <a:rPr lang="en-US" sz="1600" dirty="0"/>
              <a:t>Monitors &amp; Instrumentation </a:t>
            </a:r>
          </a:p>
          <a:p>
            <a:pPr lvl="1"/>
            <a:r>
              <a:rPr lang="en-US" sz="1600" dirty="0"/>
              <a:t>Beam windows</a:t>
            </a:r>
          </a:p>
          <a:p>
            <a:pPr lvl="1"/>
            <a:r>
              <a:rPr lang="en-US" sz="1600" dirty="0"/>
              <a:t>Absorbers</a:t>
            </a:r>
          </a:p>
          <a:p>
            <a:r>
              <a:rPr lang="en-US" sz="1800" dirty="0"/>
              <a:t>Collimators (e.g. 100 </a:t>
            </a:r>
            <a:r>
              <a:rPr lang="en-US" sz="1800" dirty="0" err="1"/>
              <a:t>TeV</a:t>
            </a:r>
            <a:r>
              <a:rPr lang="en-US" sz="1800" dirty="0"/>
              <a:t> </a:t>
            </a:r>
            <a:r>
              <a:rPr lang="en-US" sz="1800" dirty="0" err="1"/>
              <a:t>pp</a:t>
            </a:r>
            <a:r>
              <a:rPr lang="en-US" sz="1800" dirty="0"/>
              <a:t> collimators)</a:t>
            </a:r>
          </a:p>
          <a:p>
            <a:r>
              <a:rPr lang="en-US" sz="1800" dirty="0"/>
              <a:t>Facility Requirements:</a:t>
            </a:r>
          </a:p>
          <a:p>
            <a:pPr lvl="1"/>
            <a:r>
              <a:rPr lang="en-US" sz="1600" dirty="0"/>
              <a:t>Remote Handling</a:t>
            </a:r>
          </a:p>
          <a:p>
            <a:pPr lvl="1"/>
            <a:r>
              <a:rPr lang="en-US" sz="1600" dirty="0"/>
              <a:t>Shielding &amp; Radiation Transport</a:t>
            </a:r>
          </a:p>
          <a:p>
            <a:pPr lvl="1"/>
            <a:r>
              <a:rPr lang="en-US" sz="1600" dirty="0"/>
              <a:t>Air Handling</a:t>
            </a:r>
          </a:p>
          <a:p>
            <a:pPr lvl="1"/>
            <a:r>
              <a:rPr lang="en-US" sz="1600" dirty="0"/>
              <a:t>Cooling System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963" y="950002"/>
            <a:ext cx="2051758" cy="27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50" y="950002"/>
            <a:ext cx="2225832" cy="2732208"/>
          </a:xfrm>
          <a:prstGeom prst="rect">
            <a:avLst/>
          </a:prstGeom>
        </p:spPr>
      </p:pic>
      <p:pic>
        <p:nvPicPr>
          <p:cNvPr id="8" name="Picture 7" descr="04-0083-03D.hr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250" y="950002"/>
            <a:ext cx="2106713" cy="2735179"/>
          </a:xfrm>
          <a:prstGeom prst="rect">
            <a:avLst/>
          </a:prstGeom>
        </p:spPr>
      </p:pic>
      <p:pic>
        <p:nvPicPr>
          <p:cNvPr id="9" name="Content Placeholder 3" descr="DSC0415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721" y="950002"/>
            <a:ext cx="2398230" cy="27292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693885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R&amp;D Needed to Support:</a:t>
            </a:r>
          </a:p>
        </p:txBody>
      </p:sp>
    </p:spTree>
    <p:extLst>
      <p:ext uri="{BB962C8B-B14F-4D97-AF65-F5344CB8AC3E}">
        <p14:creationId xmlns:p14="http://schemas.microsoft.com/office/powerpoint/2010/main" val="761044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Power/Intensity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346"/>
            <a:ext cx="4965700" cy="4987867"/>
          </a:xfrm>
        </p:spPr>
        <p:txBody>
          <a:bodyPr/>
          <a:lstStyle/>
          <a:p>
            <a:r>
              <a:rPr lang="en-US" sz="2000" dirty="0"/>
              <a:t>Material Behavior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Thermal “shock” response</a:t>
            </a:r>
          </a:p>
          <a:p>
            <a:pPr lvl="1"/>
            <a:r>
              <a:rPr lang="en-US" sz="2000" b="1" dirty="0">
                <a:solidFill>
                  <a:srgbClr val="AF272F"/>
                </a:solidFill>
              </a:rPr>
              <a:t>Radiation damage</a:t>
            </a:r>
          </a:p>
          <a:p>
            <a:pPr lvl="1"/>
            <a:r>
              <a:rPr lang="en-US" sz="2000" dirty="0"/>
              <a:t>Highly non-linear thermo-mechanical simulation</a:t>
            </a:r>
          </a:p>
          <a:p>
            <a:r>
              <a:rPr lang="en-US" sz="2000" dirty="0"/>
              <a:t>Targetry Technologies (System Behavior)</a:t>
            </a:r>
          </a:p>
          <a:p>
            <a:pPr lvl="1"/>
            <a:r>
              <a:rPr lang="en-US" sz="2000" dirty="0"/>
              <a:t>Remote handling</a:t>
            </a:r>
          </a:p>
          <a:p>
            <a:pPr lvl="1"/>
            <a:r>
              <a:rPr lang="en-US" sz="2000" dirty="0"/>
              <a:t>Target system simulation (optimize for physics &amp; longevity)</a:t>
            </a:r>
          </a:p>
          <a:p>
            <a:pPr lvl="1"/>
            <a:r>
              <a:rPr lang="en-US" sz="2000" dirty="0"/>
              <a:t>Rapid heat removal</a:t>
            </a:r>
          </a:p>
          <a:p>
            <a:pPr lvl="1"/>
            <a:r>
              <a:rPr lang="en-US" sz="2000" dirty="0"/>
              <a:t>Radiation protection</a:t>
            </a:r>
          </a:p>
          <a:p>
            <a:pPr lvl="1"/>
            <a:r>
              <a:rPr lang="en-US" sz="2000" dirty="0"/>
              <a:t>Radiation accelerated corrosion</a:t>
            </a:r>
          </a:p>
          <a:p>
            <a:pPr lvl="1"/>
            <a:r>
              <a:rPr lang="en-US" sz="2000" dirty="0"/>
              <a:t>Manufacturing technologies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94300" y="1060293"/>
            <a:ext cx="3362497" cy="1491808"/>
            <a:chOff x="5194300" y="1060293"/>
            <a:chExt cx="3362497" cy="1491808"/>
          </a:xfrm>
        </p:grpSpPr>
        <p:sp>
          <p:nvSpPr>
            <p:cNvPr id="4" name="Right Brace 3"/>
            <p:cNvSpPr/>
            <p:nvPr/>
          </p:nvSpPr>
          <p:spPr>
            <a:xfrm>
              <a:off x="5194300" y="1060293"/>
              <a:ext cx="736277" cy="1491808"/>
            </a:xfrm>
            <a:prstGeom prst="righ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67565" y="1405505"/>
              <a:ext cx="25892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Subjects of the </a:t>
              </a:r>
              <a:r>
                <a:rPr lang="en-US" sz="2000" dirty="0" err="1"/>
                <a:t>RaDIATE</a:t>
              </a:r>
              <a:r>
                <a:rPr lang="en-US" sz="2000" dirty="0"/>
                <a:t> Collaboration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56211" y="2206889"/>
            <a:ext cx="3920839" cy="4023775"/>
            <a:chOff x="5056211" y="2206889"/>
            <a:chExt cx="3920839" cy="4023775"/>
          </a:xfrm>
        </p:grpSpPr>
        <p:sp>
          <p:nvSpPr>
            <p:cNvPr id="6" name="Rectangle 5"/>
            <p:cNvSpPr/>
            <p:nvPr/>
          </p:nvSpPr>
          <p:spPr>
            <a:xfrm>
              <a:off x="5056211" y="3645341"/>
              <a:ext cx="3920839" cy="25853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GB" sz="1800" dirty="0"/>
                <a:t>Proton Accelerators for Science and Innovation Workshop 2012 identified radiation damage as the most cross-cutting challenge facing HPT facilities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sz="1800" dirty="0"/>
                <a:t>P5 2014 Recommendation for GARD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GB" sz="1800" dirty="0"/>
                <a:t>Prioritized first by 2017 HPT R&amp;D Roadmap Workshop</a:t>
              </a:r>
              <a:endParaRPr lang="en-US" sz="1800" dirty="0"/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H="1" flipV="1">
              <a:off x="6990929" y="2206889"/>
              <a:ext cx="25702" cy="1438452"/>
            </a:xfrm>
            <a:prstGeom prst="straightConnector1">
              <a:avLst/>
            </a:prstGeom>
            <a:ln>
              <a:tailEnd type="arrow" w="med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02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96476"/>
            <a:ext cx="8042276" cy="552824"/>
          </a:xfrm>
        </p:spPr>
        <p:txBody>
          <a:bodyPr>
            <a:noAutofit/>
          </a:bodyPr>
          <a:lstStyle/>
          <a:p>
            <a:r>
              <a:rPr lang="en-US" sz="3200" dirty="0"/>
              <a:t>Thermal Shock (stress waves)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97400"/>
            <a:ext cx="7467600" cy="15240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dirty="0"/>
              <a:t>Fast expansion of material surrounded by cooler material creates a  sudden local area of compressive stress</a:t>
            </a:r>
          </a:p>
          <a:p>
            <a:pPr eaLnBrk="1" hangingPunct="1"/>
            <a:r>
              <a:rPr lang="en-US" sz="2400" dirty="0"/>
              <a:t>Stress waves (not shock waves) move through the target</a:t>
            </a:r>
          </a:p>
          <a:p>
            <a:pPr eaLnBrk="1" hangingPunct="1"/>
            <a:r>
              <a:rPr lang="en-US" sz="2400" dirty="0"/>
              <a:t>Plastic deformation, cracking, and fatigue can occur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03689" y="3851275"/>
            <a:ext cx="4019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Ta-rod after irradiation with 6E18 protons in 2.4 </a:t>
            </a:r>
            <a:r>
              <a:rPr lang="en-US" sz="1400" dirty="0" err="1">
                <a:latin typeface="Symbol" charset="2"/>
                <a:ea typeface="Times New Roman" charset="0"/>
                <a:cs typeface="Times New Roman" charset="0"/>
                <a:sym typeface="Symbol" charset="2"/>
              </a:rPr>
              <a:t></a:t>
            </a:r>
            <a:r>
              <a:rPr lang="en-US" sz="1400" dirty="0" err="1">
                <a:ea typeface="Times New Roman" charset="0"/>
                <a:cs typeface="Times New Roman" charset="0"/>
              </a:rPr>
              <a:t>s</a:t>
            </a:r>
            <a:r>
              <a:rPr lang="en-US" sz="1400" dirty="0"/>
              <a:t> pulses of 3E13 at ISOLDE (photo courtesy of J. </a:t>
            </a:r>
            <a:r>
              <a:rPr lang="en-US" sz="1400" dirty="0" err="1"/>
              <a:t>Lettry</a:t>
            </a:r>
            <a:r>
              <a:rPr lang="en-US" sz="1400" dirty="0"/>
              <a:t>)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622801" y="3851275"/>
            <a:ext cx="3969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Simulation of stress wave propagation in Li lens (</a:t>
            </a:r>
            <a:r>
              <a:rPr lang="en-US" sz="1400" dirty="0" err="1"/>
              <a:t>pbar</a:t>
            </a:r>
            <a:r>
              <a:rPr lang="en-US" sz="1400" dirty="0"/>
              <a:t> source, Fermilab)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89" y="952500"/>
            <a:ext cx="4019112" cy="2898775"/>
          </a:xfrm>
          <a:prstGeom prst="rect">
            <a:avLst/>
          </a:prstGeom>
        </p:spPr>
      </p:pic>
      <p:pic>
        <p:nvPicPr>
          <p:cNvPr id="9" name="Picture 8" descr="liwav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10" y="952500"/>
            <a:ext cx="3827805" cy="28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2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744"/>
            <a:ext cx="8686800" cy="64173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Stress wave example: T2K window</a:t>
            </a:r>
            <a:endParaRPr lang="en-US" sz="2800" b="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963380"/>
            <a:ext cx="5753100" cy="2118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Material response dependent upon: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Specific heat (temperature jump)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Coefficient of thermal expansion (induced strain)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Modulus of elasticity (associated stress)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Flow stress behavior (plastic deformation)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Strength limits (yield, fatigue, fracture toughness)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03049"/>
            <a:ext cx="681830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/>
              <a:t>Heavy dependence upon material properties, but:</a:t>
            </a:r>
          </a:p>
          <a:p>
            <a:pPr>
              <a:spcBef>
                <a:spcPts val="0"/>
              </a:spcBef>
            </a:pPr>
            <a:r>
              <a:rPr lang="en-US" sz="1800" b="1" i="1" dirty="0"/>
              <a:t>Material properties dependent upon Radiation Damage…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62082"/>
            <a:ext cx="2235200" cy="29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T2K window schemati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50" y="862082"/>
            <a:ext cx="825500" cy="2772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25" y="836682"/>
            <a:ext cx="4388324" cy="358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7900" y="4420580"/>
            <a:ext cx="1587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S. </a:t>
            </a:r>
            <a:r>
              <a:rPr lang="en-US" sz="1400" i="1" dirty="0" err="1"/>
              <a:t>Bidhar</a:t>
            </a:r>
            <a:r>
              <a:rPr lang="en-US" sz="1400" i="1" dirty="0"/>
              <a:t>, FNAL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42719" y="3634516"/>
            <a:ext cx="1874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8171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/>
              <a:t>Radiation Damage Effects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799" y="945198"/>
            <a:ext cx="4343401" cy="5658802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Displacements in crystal lattice</a:t>
            </a:r>
            <a:br>
              <a:rPr lang="en-US" sz="2200" dirty="0"/>
            </a:br>
            <a:r>
              <a:rPr lang="en-US" sz="1500" dirty="0"/>
              <a:t>(expressed as Displacements Per Atom, DPA)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/>
              <a:t>Embrittlement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Creep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Swelling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Fracture toughness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Thermal/electrical conductivity reduction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Coefficient of thermal expansion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Modulus of Elasticity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Fatigue response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Accelerated corrosion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Transmutation products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sz="1800" dirty="0"/>
              <a:t>H, He gas production can cause void formation and </a:t>
            </a:r>
            <a:r>
              <a:rPr lang="en-US" sz="1800" dirty="0" err="1"/>
              <a:t>embrittlement</a:t>
            </a:r>
            <a:br>
              <a:rPr lang="en-US" sz="1800" dirty="0"/>
            </a:br>
            <a:r>
              <a:rPr lang="en-US" sz="1800" dirty="0"/>
              <a:t>(expressed as atomic parts per million per DPA, </a:t>
            </a:r>
            <a:r>
              <a:rPr lang="en-US" sz="1800" dirty="0" err="1"/>
              <a:t>appm</a:t>
            </a:r>
            <a:r>
              <a:rPr lang="en-US" sz="1800" dirty="0"/>
              <a:t>/DPA)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200" dirty="0"/>
              <a:t>Very dependent upon material condition and irradiation conditions </a:t>
            </a:r>
            <a:r>
              <a:rPr lang="en-US" sz="1900" dirty="0"/>
              <a:t>(e.g. temp, dose rate)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1137" y="5537200"/>
            <a:ext cx="3657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S. A. Malloy, et al., Journal of Nuclear Material, 2005. (LANSCE irradiations)</a:t>
            </a:r>
          </a:p>
        </p:txBody>
      </p:sp>
      <p:pic>
        <p:nvPicPr>
          <p:cNvPr id="12" name="Picture 6" descr="rad damage embrit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1041400"/>
            <a:ext cx="3968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888036" y="2463800"/>
            <a:ext cx="110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 DPA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4657" y="2463800"/>
            <a:ext cx="1389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3.2 DPA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137" y="4991100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23.3 DPA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0898" y="4991100"/>
            <a:ext cx="145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14.9 DPA</a:t>
            </a:r>
          </a:p>
        </p:txBody>
      </p:sp>
    </p:spTree>
    <p:extLst>
      <p:ext uri="{BB962C8B-B14F-4D97-AF65-F5344CB8AC3E}">
        <p14:creationId xmlns:p14="http://schemas.microsoft.com/office/powerpoint/2010/main" val="3547373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Radiation damage effects can be significant</a:t>
            </a:r>
          </a:p>
        </p:txBody>
      </p:sp>
      <p:pic>
        <p:nvPicPr>
          <p:cNvPr id="7" name="Picture 6" descr="Graphite K radiation damage neutron grap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76300"/>
            <a:ext cx="3670300" cy="4597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5482397"/>
            <a:ext cx="344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N. Maruyama and M. </a:t>
            </a:r>
            <a:r>
              <a:rPr lang="en-US" sz="1200" dirty="0" err="1"/>
              <a:t>Harayama</a:t>
            </a:r>
            <a:r>
              <a:rPr lang="en-US" sz="1200" dirty="0"/>
              <a:t>, “Neutron irradiation effect on … graphite materials,” Journal of Nuclear Materials, 195, 44-50 (1992)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79500" y="3710047"/>
            <a:ext cx="0" cy="912753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9500" y="4152900"/>
            <a:ext cx="2705100" cy="898610"/>
          </a:xfrm>
          <a:prstGeom prst="straightConnector1">
            <a:avLst/>
          </a:prstGeom>
          <a:ln>
            <a:solidFill>
              <a:srgbClr val="DB720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84600" y="5051510"/>
            <a:ext cx="13970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Factor of 10 reduction in conductivity at 0.02 DPA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1019294"/>
            <a:ext cx="3442138" cy="332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5295900" y="4346694"/>
            <a:ext cx="3442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D.L. Porter and F. A. Garner, J. Nuclear Materials, </a:t>
            </a:r>
            <a:r>
              <a:rPr lang="en-US" sz="1200" b="1" dirty="0"/>
              <a:t>159</a:t>
            </a:r>
            <a:r>
              <a:rPr lang="en-US" sz="1200" dirty="0"/>
              <a:t>, p. 114 (1988)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5800" y="5051510"/>
            <a:ext cx="28067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Void swelling in 316 Stainless steel tube (on right) exposed to reactor dose of 1.5E23 n/cm</a:t>
            </a:r>
            <a:r>
              <a:rPr lang="en-US" sz="1600" baseline="30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501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Power Targetry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975794"/>
            <a:ext cx="8672513" cy="2055119"/>
          </a:xfrm>
        </p:spPr>
        <p:txBody>
          <a:bodyPr/>
          <a:lstStyle/>
          <a:p>
            <a:r>
              <a:rPr lang="en-US" sz="2000" dirty="0"/>
              <a:t>Recently major accelerator facilities have been limited in beam power not by their accelerators, but by their target facilities (SNS, NuMI/MINOS)</a:t>
            </a:r>
          </a:p>
          <a:p>
            <a:r>
              <a:rPr lang="en-US" sz="2000" dirty="0"/>
              <a:t>Plans for future high power, high intensity  target facilities will present even greater challenges</a:t>
            </a:r>
          </a:p>
          <a:p>
            <a:r>
              <a:rPr lang="en-US" sz="2000" dirty="0"/>
              <a:t>To maximize the benefit of high power accelerators (physics/$), these challenges must be addressed in time to provide critical input to multi-MW target facility design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393" y="1009404"/>
            <a:ext cx="3947655" cy="2713618"/>
          </a:xfrm>
          <a:prstGeom prst="rect">
            <a:avLst/>
          </a:prstGeom>
        </p:spPr>
      </p:pic>
      <p:pic>
        <p:nvPicPr>
          <p:cNvPr id="9" name="Picture 8" descr="P102023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653" y="2433366"/>
            <a:ext cx="2335087" cy="1513897"/>
          </a:xfrm>
          <a:prstGeom prst="rect">
            <a:avLst/>
          </a:prstGeom>
        </p:spPr>
      </p:pic>
      <p:pic>
        <p:nvPicPr>
          <p:cNvPr id="10" name="Picture 9" descr="SNS window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6696653" y="332508"/>
            <a:ext cx="2335087" cy="2060125"/>
          </a:xfrm>
          <a:prstGeom prst="rect">
            <a:avLst/>
          </a:prstGeom>
        </p:spPr>
      </p:pic>
      <p:pic>
        <p:nvPicPr>
          <p:cNvPr id="11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66" y="1352888"/>
            <a:ext cx="2391722" cy="23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88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 bwMode="auto">
          <a:xfrm>
            <a:off x="3002035" y="2809051"/>
            <a:ext cx="6022641" cy="783193"/>
          </a:xfrm>
          <a:prstGeom prst="round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 2017, MoU revision has counted J-PARC (KEK+JAEA) &amp; CERN as official participants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35" y="1200859"/>
            <a:ext cx="2088776" cy="2030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6731" y="3266947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latin typeface="Yu Gothic UI" panose="020B0500000000000000" pitchFamily="50" charset="-128"/>
                <a:ea typeface="Yu Gothic UI" panose="020B0500000000000000" pitchFamily="50" charset="-128"/>
                <a:hlinkClick r:id="rId3"/>
              </a:rPr>
              <a:t>http://radiate.fnal.gov</a:t>
            </a:r>
            <a:endParaRPr lang="en-US" sz="1400" dirty="0">
              <a:solidFill>
                <a:srgbClr val="FFFF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86391" y="1174542"/>
            <a:ext cx="62360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generate new and useful materials data for application within the accelerator and fission/fusion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recruit and develop new scientific and engineering experts who can cross the boundaries between these communities;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400" dirty="0">
                <a:solidFill>
                  <a:srgbClr val="006699"/>
                </a:solidFill>
                <a:latin typeface="Calibri" charset="0"/>
                <a:ea typeface="Calibri" charset="0"/>
                <a:cs typeface="Calibri" charset="0"/>
              </a:rPr>
              <a:t>To initiate and coordinate a continuing synergy between research in these communities, benefitting both proton accelerator applications in science and industry and carbon-free energy technologies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64"/>
          <a:stretch/>
        </p:blipFill>
        <p:spPr>
          <a:xfrm>
            <a:off x="2278069" y="1187998"/>
            <a:ext cx="518995" cy="518994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2179378" y="1741724"/>
            <a:ext cx="715976" cy="1453532"/>
            <a:chOff x="2512557" y="3572662"/>
            <a:chExt cx="547331" cy="1111162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6624" y="3595092"/>
              <a:ext cx="503372" cy="503371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7188" y="4185448"/>
              <a:ext cx="535848" cy="498376"/>
            </a:xfrm>
            <a:prstGeom prst="rect">
              <a:avLst/>
            </a:prstGeom>
          </p:spPr>
        </p:pic>
        <p:sp>
          <p:nvSpPr>
            <p:cNvPr id="26" name="角丸四角形 25"/>
            <p:cNvSpPr/>
            <p:nvPr/>
          </p:nvSpPr>
          <p:spPr bwMode="auto">
            <a:xfrm>
              <a:off x="2512557" y="3572662"/>
              <a:ext cx="547331" cy="1100815"/>
            </a:xfrm>
            <a:prstGeom prst="roundRect">
              <a:avLst>
                <a:gd name="adj" fmla="val 8854"/>
              </a:avLst>
            </a:prstGeom>
            <a:noFill/>
            <a:ln w="28575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939" y="3663704"/>
            <a:ext cx="3466363" cy="277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グループ化 16"/>
          <p:cNvGrpSpPr/>
          <p:nvPr/>
        </p:nvGrpSpPr>
        <p:grpSpPr>
          <a:xfrm>
            <a:off x="242997" y="3663703"/>
            <a:ext cx="4470645" cy="2776167"/>
            <a:chOff x="242997" y="3663703"/>
            <a:chExt cx="4470645" cy="2776167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426824" y="3663703"/>
              <a:ext cx="4286818" cy="2776167"/>
              <a:chOff x="426824" y="3663703"/>
              <a:chExt cx="4286818" cy="2776167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6824" y="3663703"/>
                <a:ext cx="4225858" cy="27730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2525735" y="6132093"/>
                <a:ext cx="21879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>
                    <a:solidFill>
                      <a:srgbClr val="FFFF00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rPr>
                  <a:t>@J-PARC, Sep.20, 2017</a:t>
                </a:r>
                <a:endParaRPr kumimoji="1" lang="ja-JP" altLang="en-US" sz="1400" b="1" dirty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6" name="正方形/長方形 5"/>
            <p:cNvSpPr/>
            <p:nvPr/>
          </p:nvSpPr>
          <p:spPr>
            <a:xfrm>
              <a:off x="242997" y="4316472"/>
              <a:ext cx="6399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STFC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178770" y="4165987"/>
              <a:ext cx="6864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CERN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2156760" y="4302554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FRIB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2650817" y="4065851"/>
              <a:ext cx="7024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PNNL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4198757" y="4215610"/>
              <a:ext cx="5148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ESS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3857958" y="5006584"/>
              <a:ext cx="6815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00CC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FNAL</a:t>
              </a:r>
              <a:endParaRPr lang="ja-JP" altLang="en-US" sz="1600" dirty="0">
                <a:solidFill>
                  <a:srgbClr val="00C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23060" y="4969241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小塚ゴシック Pro M" panose="020B0700000000000000" pitchFamily="34" charset="-128"/>
                  <a:ea typeface="小塚ゴシック Pro M" panose="020B0700000000000000" pitchFamily="34" charset="-128"/>
                </a:rPr>
                <a:t>J-PARC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6584690" y="6132093"/>
            <a:ext cx="2000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@</a:t>
            </a:r>
            <a:r>
              <a:rPr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FNAL</a:t>
            </a:r>
            <a:r>
              <a:rPr kumimoji="1" lang="en-US" altLang="ja-JP" sz="1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, Dec.11, 2017</a:t>
            </a:r>
            <a:endParaRPr kumimoji="1" lang="ja-JP" altLang="en-US" sz="14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13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Strategy for HPT Material R&amp;D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5470"/>
            <a:ext cx="8794376" cy="5613248"/>
          </a:xfrm>
        </p:spPr>
        <p:txBody>
          <a:bodyPr/>
          <a:lstStyle/>
          <a:p>
            <a:pPr marL="9525" lvl="4" indent="0">
              <a:buNone/>
            </a:pPr>
            <a:r>
              <a:rPr lang="en-US" b="1" dirty="0"/>
              <a:t>Near Term (2010-2019)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Determine</a:t>
            </a:r>
            <a:r>
              <a:rPr lang="en-US" dirty="0"/>
              <a:t> material behavior of </a:t>
            </a:r>
            <a:r>
              <a:rPr lang="en-US" dirty="0">
                <a:solidFill>
                  <a:schemeClr val="accent4"/>
                </a:solidFill>
              </a:rPr>
              <a:t>currently identified </a:t>
            </a:r>
            <a:r>
              <a:rPr lang="en-US" dirty="0" err="1">
                <a:solidFill>
                  <a:schemeClr val="accent4"/>
                </a:solidFill>
              </a:rPr>
              <a:t>targetry</a:t>
            </a:r>
            <a:r>
              <a:rPr lang="en-US" dirty="0">
                <a:solidFill>
                  <a:schemeClr val="accent4"/>
                </a:solidFill>
              </a:rPr>
              <a:t> materials </a:t>
            </a:r>
            <a:r>
              <a:rPr lang="en-US" dirty="0">
                <a:solidFill>
                  <a:schemeClr val="accent6"/>
                </a:solidFill>
              </a:rPr>
              <a:t>(Be, graphite, </a:t>
            </a:r>
            <a:r>
              <a:rPr lang="en-US" dirty="0" err="1">
                <a:solidFill>
                  <a:schemeClr val="accent6"/>
                </a:solidFill>
              </a:rPr>
              <a:t>Ti</a:t>
            </a:r>
            <a:r>
              <a:rPr lang="en-US" dirty="0">
                <a:solidFill>
                  <a:schemeClr val="accent6"/>
                </a:solidFill>
              </a:rPr>
              <a:t> alloys)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via “</a:t>
            </a:r>
            <a:r>
              <a:rPr lang="en-US" dirty="0">
                <a:solidFill>
                  <a:schemeClr val="accent4"/>
                </a:solidFill>
              </a:rPr>
              <a:t>conventional</a:t>
            </a:r>
            <a:r>
              <a:rPr lang="en-US" dirty="0"/>
              <a:t>” methods (HE p irradiations, thermal shock tests, autopsy)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Develop and validate FE material models of currently identified </a:t>
            </a:r>
            <a:r>
              <a:rPr lang="en-US" dirty="0" err="1">
                <a:solidFill>
                  <a:schemeClr val="accent4"/>
                </a:solidFill>
              </a:rPr>
              <a:t>targetry</a:t>
            </a:r>
            <a:r>
              <a:rPr lang="en-US" dirty="0">
                <a:solidFill>
                  <a:schemeClr val="accent4"/>
                </a:solidFill>
              </a:rPr>
              <a:t> materials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Explore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new</a:t>
            </a:r>
            <a:r>
              <a:rPr lang="en-US" dirty="0"/>
              <a:t>, more effective Methods of Irradiated Material Characterization (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/>
              <a:t>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Explore ab initio and molecular dynamics </a:t>
            </a:r>
            <a:r>
              <a:rPr lang="en-US" dirty="0">
                <a:solidFill>
                  <a:schemeClr val="accent6"/>
                </a:solidFill>
              </a:rPr>
              <a:t>to model </a:t>
            </a:r>
            <a:r>
              <a:rPr lang="en-US" dirty="0"/>
              <a:t>irradiated material behavior</a:t>
            </a:r>
          </a:p>
          <a:p>
            <a:pPr marL="231775" lvl="4" indent="-222250">
              <a:spcAft>
                <a:spcPts val="600"/>
              </a:spcAft>
            </a:pPr>
            <a:r>
              <a:rPr lang="en-US" dirty="0">
                <a:solidFill>
                  <a:schemeClr val="accent4"/>
                </a:solidFill>
              </a:rPr>
              <a:t>Identify promising novel materials </a:t>
            </a:r>
            <a:r>
              <a:rPr lang="en-US" dirty="0"/>
              <a:t>for use in </a:t>
            </a:r>
            <a:r>
              <a:rPr lang="en-US" dirty="0" err="1"/>
              <a:t>targetry</a:t>
            </a:r>
            <a:r>
              <a:rPr lang="en-US" dirty="0"/>
              <a:t> environments</a:t>
            </a:r>
          </a:p>
          <a:p>
            <a:pPr marL="9525" lvl="4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Mid Term (2020-2024)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Develop 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ideas into valid experimental techniques </a:t>
            </a:r>
          </a:p>
          <a:p>
            <a:pPr marL="231775" lvl="4" indent="-222250">
              <a:spcAft>
                <a:spcPts val="600"/>
              </a:spcAft>
            </a:pPr>
            <a:r>
              <a:rPr lang="en-US" dirty="0"/>
              <a:t>Continue with material studies stemming from near-term results with a focus on </a:t>
            </a:r>
            <a:r>
              <a:rPr lang="en-US" dirty="0">
                <a:solidFill>
                  <a:schemeClr val="accent4"/>
                </a:solidFill>
              </a:rPr>
              <a:t>reducing costs and risks </a:t>
            </a:r>
            <a:r>
              <a:rPr lang="en-US" dirty="0">
                <a:solidFill>
                  <a:schemeClr val="accent6"/>
                </a:solidFill>
              </a:rPr>
              <a:t>associated with high-energy proton irradiations</a:t>
            </a:r>
          </a:p>
          <a:p>
            <a:pPr marL="9525" lvl="4" indent="0">
              <a:buNone/>
            </a:pPr>
            <a:r>
              <a:rPr lang="en-US" b="1" dirty="0"/>
              <a:t>Far Term (2025-2040)</a:t>
            </a:r>
          </a:p>
          <a:p>
            <a:pPr marL="295275" lvl="4" indent="-285750"/>
            <a:r>
              <a:rPr lang="en-US" dirty="0">
                <a:solidFill>
                  <a:schemeClr val="accent4"/>
                </a:solidFill>
              </a:rPr>
              <a:t>Utilize</a:t>
            </a:r>
            <a:r>
              <a:rPr lang="en-US" dirty="0"/>
              <a:t> the developed 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/>
              <a:t> techniques, ab initio/MD modeling, and previous experimental results to </a:t>
            </a:r>
            <a:r>
              <a:rPr lang="en-US" dirty="0">
                <a:solidFill>
                  <a:schemeClr val="accent4"/>
                </a:solidFill>
              </a:rPr>
              <a:t>develop and select </a:t>
            </a:r>
            <a:r>
              <a:rPr lang="en-US" dirty="0"/>
              <a:t>promising candidate </a:t>
            </a:r>
            <a:r>
              <a:rPr lang="en-US" dirty="0" err="1"/>
              <a:t>targetry</a:t>
            </a:r>
            <a:r>
              <a:rPr lang="en-US" dirty="0"/>
              <a:t> materials</a:t>
            </a:r>
          </a:p>
          <a:p>
            <a:pPr marL="295275" lvl="4" indent="-285750"/>
            <a:r>
              <a:rPr lang="en-US" dirty="0">
                <a:solidFill>
                  <a:schemeClr val="accent4"/>
                </a:solidFill>
              </a:rPr>
              <a:t>Qualify</a:t>
            </a:r>
            <a:r>
              <a:rPr lang="en-US" dirty="0"/>
              <a:t> the most promising candidate </a:t>
            </a:r>
            <a:r>
              <a:rPr lang="en-US" dirty="0" err="1"/>
              <a:t>targetry</a:t>
            </a:r>
            <a:r>
              <a:rPr lang="en-US" dirty="0"/>
              <a:t> materials for next generation HPT facilities with a combination of </a:t>
            </a:r>
            <a:r>
              <a:rPr lang="en-US" dirty="0">
                <a:solidFill>
                  <a:schemeClr val="accent4"/>
                </a:solidFill>
              </a:rPr>
              <a:t>high-energy proton and 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/>
              <a:t> techniques</a:t>
            </a:r>
          </a:p>
          <a:p>
            <a:pPr marL="295275" lvl="4" indent="-285750"/>
            <a:endParaRPr lang="en-US" dirty="0"/>
          </a:p>
          <a:p>
            <a:pPr marL="231775" lvl="4" indent="-2222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99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7794"/>
            <a:ext cx="8686800" cy="641739"/>
          </a:xfrm>
        </p:spPr>
        <p:txBody>
          <a:bodyPr/>
          <a:lstStyle/>
          <a:p>
            <a:r>
              <a:rPr lang="en-US" dirty="0" err="1"/>
              <a:t>MIMiC</a:t>
            </a:r>
            <a:r>
              <a:rPr lang="en-US" dirty="0"/>
              <a:t> – Replicating proton beam interaction damage with little or no residual activity</a:t>
            </a:r>
            <a:r>
              <a:rPr lang="en-US" sz="1600" b="0" dirty="0"/>
              <a:t> (1)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023" y="1033606"/>
            <a:ext cx="8794376" cy="5613248"/>
          </a:xfrm>
        </p:spPr>
        <p:txBody>
          <a:bodyPr/>
          <a:lstStyle/>
          <a:p>
            <a:pPr marL="9525" lvl="4" indent="0">
              <a:spcAft>
                <a:spcPts val="600"/>
              </a:spcAft>
              <a:buNone/>
            </a:pPr>
            <a:r>
              <a:rPr lang="en-US" dirty="0"/>
              <a:t>The current routes for </a:t>
            </a:r>
            <a:r>
              <a:rPr lang="en-US" b="1" dirty="0">
                <a:solidFill>
                  <a:srgbClr val="C00000"/>
                </a:solidFill>
              </a:rPr>
              <a:t>high-energy proton irradiations are expensive</a:t>
            </a:r>
            <a:r>
              <a:rPr lang="en-US" dirty="0"/>
              <a:t>, long in duration, and lack control of testing conditions and schedule.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A41453-006A-A943-9C69-8B5B80E73099}"/>
              </a:ext>
            </a:extLst>
          </p:cNvPr>
          <p:cNvSpPr txBox="1">
            <a:spLocks/>
          </p:cNvSpPr>
          <p:nvPr/>
        </p:nvSpPr>
        <p:spPr>
          <a:xfrm>
            <a:off x="228601" y="1869142"/>
            <a:ext cx="4432610" cy="445097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4" indent="-222250"/>
            <a:r>
              <a:rPr lang="en-US" b="1" dirty="0">
                <a:solidFill>
                  <a:srgbClr val="C00000"/>
                </a:solidFill>
                <a:latin typeface="+mn-lt"/>
              </a:rPr>
              <a:t>Low-energy ion irradiations </a:t>
            </a:r>
            <a:r>
              <a:rPr lang="en-US" dirty="0">
                <a:latin typeface="+mn-lt"/>
              </a:rPr>
              <a:t>are attractive because they allow study of the evolution of the micro-structure during irradiation without activating the specimens, are relatively low cost, and can achieve high dose in very short durations.</a:t>
            </a:r>
          </a:p>
          <a:p>
            <a:pPr marL="231775" lvl="4" indent="-222250"/>
            <a:r>
              <a:rPr lang="en-US" b="1" dirty="0">
                <a:solidFill>
                  <a:srgbClr val="C00000"/>
                </a:solidFill>
                <a:latin typeface="+mn-lt"/>
              </a:rPr>
              <a:t>Micro-mechanics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meso</a:t>
            </a:r>
            <a:r>
              <a:rPr lang="en-US" dirty="0">
                <a:latin typeface="+mn-lt"/>
              </a:rPr>
              <a:t>-scale testing are potential enabling technologies to overcome some of the limitations of low-energy irradiations as </a:t>
            </a:r>
            <a:r>
              <a:rPr lang="en-US" dirty="0"/>
              <a:t>well as to drastically reduce specimen size requirements (which also reduces activity of specimens).</a:t>
            </a:r>
          </a:p>
          <a:p>
            <a:pPr marL="231775" lvl="4" indent="-222250"/>
            <a:r>
              <a:rPr lang="en-US" b="1" dirty="0">
                <a:solidFill>
                  <a:srgbClr val="C00000"/>
                </a:solidFill>
              </a:rPr>
              <a:t>Ion irradiations and micro-mechanics have been used in the </a:t>
            </a:r>
            <a:r>
              <a:rPr lang="en-US" b="1" dirty="0" err="1">
                <a:solidFill>
                  <a:srgbClr val="C00000"/>
                </a:solidFill>
              </a:rPr>
              <a:t>RaDIATE</a:t>
            </a:r>
            <a:r>
              <a:rPr lang="en-US" b="1" dirty="0">
                <a:solidFill>
                  <a:srgbClr val="C00000"/>
                </a:solidFill>
              </a:rPr>
              <a:t> studies on beryllium.</a:t>
            </a:r>
          </a:p>
          <a:p>
            <a:pPr marL="231775" lvl="4" indent="-222250"/>
            <a:endParaRPr lang="en-US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70CC2-D7C1-DA47-94BA-7A9C0346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591" y="1948008"/>
            <a:ext cx="2721580" cy="1814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8066A-BFA7-614D-A7C8-75B6EABAC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7439" y="1948008"/>
            <a:ext cx="1443649" cy="1814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8DF94-92CE-D346-84B8-9B798E56F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439" y="3945931"/>
            <a:ext cx="1904354" cy="18567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A98AD0-5DDA-E340-AB26-C78B06D1C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99" y="3921521"/>
            <a:ext cx="2319072" cy="19055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39302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7794"/>
            <a:ext cx="8686800" cy="641739"/>
          </a:xfrm>
        </p:spPr>
        <p:txBody>
          <a:bodyPr/>
          <a:lstStyle/>
          <a:p>
            <a:r>
              <a:rPr lang="en-US" dirty="0" err="1"/>
              <a:t>MIMiC</a:t>
            </a:r>
            <a:r>
              <a:rPr lang="en-US" dirty="0"/>
              <a:t> – Replicating proton beam interaction damage with little or no residual activity</a:t>
            </a:r>
            <a:r>
              <a:rPr lang="en-US" sz="1600" b="0" dirty="0"/>
              <a:t> (2)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A41453-006A-A943-9C69-8B5B80E73099}"/>
              </a:ext>
            </a:extLst>
          </p:cNvPr>
          <p:cNvSpPr txBox="1">
            <a:spLocks/>
          </p:cNvSpPr>
          <p:nvPr/>
        </p:nvSpPr>
        <p:spPr>
          <a:xfrm>
            <a:off x="486541" y="2353236"/>
            <a:ext cx="4432610" cy="3979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lvl="4" indent="-222250"/>
            <a:r>
              <a:rPr lang="en-US" b="1" dirty="0">
                <a:solidFill>
                  <a:srgbClr val="C00000"/>
                </a:solidFill>
              </a:rPr>
              <a:t>Thermal shock testing </a:t>
            </a:r>
            <a:r>
              <a:rPr lang="en-US" dirty="0"/>
              <a:t>using electron beams, lasers, or other techniques could reduce the cost and length of R&amp;D cycles compared to proton beam-line tests.</a:t>
            </a:r>
          </a:p>
          <a:p>
            <a:pPr marL="239713" lvl="4" indent="-239713"/>
            <a:r>
              <a:rPr lang="en-US" b="1" dirty="0">
                <a:solidFill>
                  <a:srgbClr val="C00000"/>
                </a:solidFill>
              </a:rPr>
              <a:t>Electron beam induced thermal fatigue </a:t>
            </a:r>
            <a:r>
              <a:rPr lang="en-US" dirty="0">
                <a:solidFill>
                  <a:schemeClr val="accent6"/>
                </a:solidFill>
              </a:rPr>
              <a:t>could allow the unique combination of proton beam-like thermal shock cycling at relatively high frequency while simultaneously creating radiation damage. </a:t>
            </a:r>
          </a:p>
          <a:p>
            <a:pPr marL="239713" lvl="4" indent="-239713"/>
            <a:r>
              <a:rPr lang="en-US" b="1" dirty="0">
                <a:solidFill>
                  <a:srgbClr val="C00000"/>
                </a:solidFill>
              </a:rPr>
              <a:t>LDRD proposal </a:t>
            </a:r>
            <a:r>
              <a:rPr lang="en-US" dirty="0">
                <a:solidFill>
                  <a:schemeClr val="accent6"/>
                </a:solidFill>
              </a:rPr>
              <a:t>for a prototype testing station has been submitted (S. </a:t>
            </a:r>
            <a:r>
              <a:rPr lang="en-US" dirty="0" err="1">
                <a:solidFill>
                  <a:schemeClr val="accent6"/>
                </a:solidFill>
              </a:rPr>
              <a:t>Bidhar</a:t>
            </a:r>
            <a:r>
              <a:rPr lang="en-US" dirty="0">
                <a:solidFill>
                  <a:schemeClr val="accent6"/>
                </a:solidFill>
              </a:rPr>
              <a:t> et al.) capable of up to 0.5 DPA per week in beryllium (see right).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C7EA9-61E2-4A4D-94F1-980463753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290" y="639412"/>
            <a:ext cx="2569509" cy="2898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11DD8-A565-614B-9C42-AF9652C2E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691" y="3338224"/>
            <a:ext cx="3348709" cy="33173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B8530-2982-DD4A-9C50-F0B574851D75}"/>
              </a:ext>
            </a:extLst>
          </p:cNvPr>
          <p:cNvSpPr/>
          <p:nvPr/>
        </p:nvSpPr>
        <p:spPr>
          <a:xfrm>
            <a:off x="290161" y="1043284"/>
            <a:ext cx="54713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/>
              </a:rPr>
              <a:t>Likewise, </a:t>
            </a:r>
            <a:r>
              <a:rPr lang="en-US" sz="1800" b="1" dirty="0">
                <a:solidFill>
                  <a:srgbClr val="C00000"/>
                </a:solidFill>
                <a:latin typeface="Helvetica"/>
              </a:rPr>
              <a:t>proton beam thermal shock studies are expensive</a:t>
            </a:r>
            <a:r>
              <a:rPr lang="en-US" sz="1800" dirty="0">
                <a:solidFill>
                  <a:schemeClr val="accent6"/>
                </a:solidFill>
                <a:latin typeface="Helvetica"/>
              </a:rPr>
              <a:t>, long in duration, not suitable for high-cycle fatigue studies and dependent upon the host accelerator facility operations schedule. </a:t>
            </a:r>
          </a:p>
        </p:txBody>
      </p:sp>
    </p:spTree>
    <p:extLst>
      <p:ext uri="{BB962C8B-B14F-4D97-AF65-F5344CB8AC3E}">
        <p14:creationId xmlns:p14="http://schemas.microsoft.com/office/powerpoint/2010/main" val="1093290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Strategy for HPT Material R&amp;D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576"/>
            <a:ext cx="8794376" cy="5613248"/>
          </a:xfrm>
        </p:spPr>
        <p:txBody>
          <a:bodyPr/>
          <a:lstStyle/>
          <a:p>
            <a:pPr marL="9525" lvl="4" indent="0">
              <a:buNone/>
            </a:pPr>
            <a:r>
              <a:rPr lang="en-US" b="1" dirty="0"/>
              <a:t>Near Term (2010-2019)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Determine</a:t>
            </a:r>
            <a:r>
              <a:rPr lang="en-US" dirty="0"/>
              <a:t> material behavior of </a:t>
            </a:r>
            <a:r>
              <a:rPr lang="en-US" dirty="0">
                <a:solidFill>
                  <a:schemeClr val="accent4"/>
                </a:solidFill>
              </a:rPr>
              <a:t>currently identified </a:t>
            </a:r>
            <a:r>
              <a:rPr lang="en-US" dirty="0" err="1">
                <a:solidFill>
                  <a:schemeClr val="accent4"/>
                </a:solidFill>
              </a:rPr>
              <a:t>targetry</a:t>
            </a:r>
            <a:r>
              <a:rPr lang="en-US" dirty="0">
                <a:solidFill>
                  <a:schemeClr val="accent4"/>
                </a:solidFill>
              </a:rPr>
              <a:t> materials </a:t>
            </a:r>
            <a:r>
              <a:rPr lang="en-US" dirty="0">
                <a:solidFill>
                  <a:schemeClr val="accent6"/>
                </a:solidFill>
              </a:rPr>
              <a:t>(Be, graphite, </a:t>
            </a:r>
            <a:r>
              <a:rPr lang="en-US" dirty="0" err="1">
                <a:solidFill>
                  <a:schemeClr val="accent6"/>
                </a:solidFill>
              </a:rPr>
              <a:t>Ti</a:t>
            </a:r>
            <a:r>
              <a:rPr lang="en-US" dirty="0">
                <a:solidFill>
                  <a:schemeClr val="accent6"/>
                </a:solidFill>
              </a:rPr>
              <a:t> alloys)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via “</a:t>
            </a:r>
            <a:r>
              <a:rPr lang="en-US" dirty="0">
                <a:solidFill>
                  <a:schemeClr val="accent4"/>
                </a:solidFill>
              </a:rPr>
              <a:t>conventional</a:t>
            </a:r>
            <a:r>
              <a:rPr lang="en-US" dirty="0"/>
              <a:t>” methods (HE p irradiations, thermal shock tests, autopsy)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Develop and validate FE material models of currently identified </a:t>
            </a:r>
            <a:r>
              <a:rPr lang="en-US" dirty="0" err="1">
                <a:solidFill>
                  <a:schemeClr val="accent4"/>
                </a:solidFill>
              </a:rPr>
              <a:t>targetry</a:t>
            </a:r>
            <a:r>
              <a:rPr lang="en-US" dirty="0">
                <a:solidFill>
                  <a:schemeClr val="accent4"/>
                </a:solidFill>
              </a:rPr>
              <a:t> materials</a:t>
            </a:r>
          </a:p>
          <a:p>
            <a:pPr marL="231775" lvl="4" indent="-222250"/>
            <a:r>
              <a:rPr lang="en-US" b="1" dirty="0">
                <a:solidFill>
                  <a:schemeClr val="tx1"/>
                </a:solidFill>
              </a:rPr>
              <a:t>Explore</a:t>
            </a:r>
            <a:r>
              <a:rPr lang="en-US" dirty="0"/>
              <a:t> </a:t>
            </a:r>
            <a:r>
              <a:rPr lang="en-US" dirty="0">
                <a:solidFill>
                  <a:schemeClr val="accent4"/>
                </a:solidFill>
              </a:rPr>
              <a:t>new</a:t>
            </a:r>
            <a:r>
              <a:rPr lang="en-US" dirty="0"/>
              <a:t>, more effective, methods of irradiated material characterization (</a:t>
            </a:r>
            <a:r>
              <a:rPr lang="en-US" b="1" dirty="0" err="1">
                <a:solidFill>
                  <a:schemeClr val="tx1"/>
                </a:solidFill>
              </a:rPr>
              <a:t>MIMiC</a:t>
            </a:r>
            <a:r>
              <a:rPr lang="en-US" dirty="0"/>
              <a:t>)</a:t>
            </a:r>
          </a:p>
          <a:p>
            <a:pPr marL="231775" lvl="4" indent="-222250"/>
            <a:r>
              <a:rPr lang="en-US" dirty="0">
                <a:solidFill>
                  <a:schemeClr val="accent4"/>
                </a:solidFill>
              </a:rPr>
              <a:t>Explore ab initio and molecular dynamics </a:t>
            </a:r>
            <a:r>
              <a:rPr lang="en-US" dirty="0">
                <a:solidFill>
                  <a:schemeClr val="accent6"/>
                </a:solidFill>
              </a:rPr>
              <a:t>to model </a:t>
            </a:r>
            <a:r>
              <a:rPr lang="en-US" dirty="0"/>
              <a:t>irradiated material behavior</a:t>
            </a:r>
          </a:p>
          <a:p>
            <a:pPr marL="231775" lvl="4" indent="-222250">
              <a:spcAft>
                <a:spcPts val="600"/>
              </a:spcAft>
            </a:pPr>
            <a:r>
              <a:rPr lang="en-US" dirty="0">
                <a:solidFill>
                  <a:schemeClr val="accent4"/>
                </a:solidFill>
              </a:rPr>
              <a:t>Identify promising novel materials </a:t>
            </a:r>
            <a:r>
              <a:rPr lang="en-US" dirty="0"/>
              <a:t>for use in </a:t>
            </a:r>
            <a:r>
              <a:rPr lang="en-US" dirty="0" err="1"/>
              <a:t>targetry</a:t>
            </a:r>
            <a:r>
              <a:rPr lang="en-US" dirty="0"/>
              <a:t> environments</a:t>
            </a:r>
          </a:p>
          <a:p>
            <a:pPr marL="9525" lvl="4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Mid Term (2020-2024)</a:t>
            </a:r>
          </a:p>
          <a:p>
            <a:pPr marL="231775" lvl="4" indent="-222250"/>
            <a:r>
              <a:rPr lang="en-US" b="1" dirty="0">
                <a:solidFill>
                  <a:schemeClr val="tx1"/>
                </a:solidFill>
              </a:rPr>
              <a:t>Develop </a:t>
            </a:r>
            <a:r>
              <a:rPr lang="en-US" b="1" dirty="0" err="1">
                <a:solidFill>
                  <a:schemeClr val="tx1"/>
                </a:solidFill>
              </a:rPr>
              <a:t>MIMiC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/>
              <a:t>ideas into valid experimental techniques </a:t>
            </a:r>
          </a:p>
          <a:p>
            <a:pPr marL="231775" lvl="4" indent="-222250">
              <a:spcAft>
                <a:spcPts val="600"/>
              </a:spcAft>
            </a:pPr>
            <a:r>
              <a:rPr lang="en-US" dirty="0"/>
              <a:t>Continue with material studies stemming from near-term results with a focus on </a:t>
            </a:r>
            <a:r>
              <a:rPr lang="en-US" dirty="0">
                <a:solidFill>
                  <a:schemeClr val="accent4"/>
                </a:solidFill>
              </a:rPr>
              <a:t>reducing costs and risks </a:t>
            </a:r>
            <a:r>
              <a:rPr lang="en-US" dirty="0">
                <a:solidFill>
                  <a:schemeClr val="accent6"/>
                </a:solidFill>
              </a:rPr>
              <a:t>associated with high-energy proton irradiations</a:t>
            </a:r>
          </a:p>
          <a:p>
            <a:pPr marL="9525" lvl="4" indent="0">
              <a:buNone/>
            </a:pPr>
            <a:r>
              <a:rPr lang="en-US" b="1" dirty="0"/>
              <a:t>Far Term (2025-2040)</a:t>
            </a:r>
          </a:p>
          <a:p>
            <a:pPr marL="295275" lvl="4" indent="-285750"/>
            <a:r>
              <a:rPr lang="en-US" b="1" dirty="0">
                <a:solidFill>
                  <a:schemeClr val="tx1"/>
                </a:solidFill>
              </a:rPr>
              <a:t>Utilize</a:t>
            </a:r>
            <a:r>
              <a:rPr lang="en-US" dirty="0"/>
              <a:t> the developed </a:t>
            </a:r>
            <a:r>
              <a:rPr lang="en-US" b="1" dirty="0" err="1">
                <a:solidFill>
                  <a:schemeClr val="tx1"/>
                </a:solidFill>
              </a:rPr>
              <a:t>MIMiC</a:t>
            </a:r>
            <a:r>
              <a:rPr lang="en-US" dirty="0"/>
              <a:t> techniques, ab initio/MD modeling, and previous experimental results to </a:t>
            </a:r>
            <a:r>
              <a:rPr lang="en-US" dirty="0">
                <a:solidFill>
                  <a:schemeClr val="accent4"/>
                </a:solidFill>
              </a:rPr>
              <a:t>develop and select </a:t>
            </a:r>
            <a:r>
              <a:rPr lang="en-US" dirty="0"/>
              <a:t>promising candidate </a:t>
            </a:r>
            <a:r>
              <a:rPr lang="en-US" dirty="0" err="1"/>
              <a:t>targetry</a:t>
            </a:r>
            <a:r>
              <a:rPr lang="en-US" dirty="0"/>
              <a:t> materials</a:t>
            </a:r>
          </a:p>
          <a:p>
            <a:pPr marL="295275" lvl="4" indent="-285750"/>
            <a:r>
              <a:rPr lang="en-US" dirty="0">
                <a:solidFill>
                  <a:schemeClr val="accent4"/>
                </a:solidFill>
              </a:rPr>
              <a:t>Qualify</a:t>
            </a:r>
            <a:r>
              <a:rPr lang="en-US" dirty="0"/>
              <a:t> the most promising candidate </a:t>
            </a:r>
            <a:r>
              <a:rPr lang="en-US" dirty="0" err="1"/>
              <a:t>targetry</a:t>
            </a:r>
            <a:r>
              <a:rPr lang="en-US" dirty="0"/>
              <a:t> materials for next generation HPT facilities with a combination of </a:t>
            </a:r>
            <a:r>
              <a:rPr lang="en-US" dirty="0">
                <a:solidFill>
                  <a:schemeClr val="accent4"/>
                </a:solidFill>
              </a:rPr>
              <a:t>high-energy proton and </a:t>
            </a:r>
            <a:r>
              <a:rPr lang="en-US" dirty="0" err="1">
                <a:solidFill>
                  <a:schemeClr val="accent4"/>
                </a:solidFill>
              </a:rPr>
              <a:t>MIMiC</a:t>
            </a:r>
            <a:r>
              <a:rPr lang="en-US" dirty="0"/>
              <a:t> techniques</a:t>
            </a:r>
          </a:p>
          <a:p>
            <a:pPr marL="295275" lvl="4" indent="-285750"/>
            <a:endParaRPr lang="en-US" dirty="0"/>
          </a:p>
          <a:p>
            <a:pPr marL="231775" lvl="4" indent="-2222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7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8925-04E1-7B4F-A839-C796B6FAD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Targetry</a:t>
            </a:r>
            <a:r>
              <a:rPr lang="en-US" dirty="0"/>
              <a:t> Materials Science and Technology Lab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BE4CE-DC15-214A-BA79-6D34A5B1D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Target Systems Department is proposing an initiative to build the </a:t>
            </a:r>
            <a:r>
              <a:rPr lang="en-US" sz="1800" b="1" dirty="0">
                <a:solidFill>
                  <a:srgbClr val="C00000"/>
                </a:solidFill>
              </a:rPr>
              <a:t>infrastructure</a:t>
            </a:r>
            <a:r>
              <a:rPr lang="en-US" sz="1800" dirty="0"/>
              <a:t> required to support the ambitious materials R&amp;D program. Current objectives: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Evaluate</a:t>
            </a:r>
            <a:r>
              <a:rPr lang="en-US" sz="1800" dirty="0"/>
              <a:t> radiation damage effects and thermal shock behavior in </a:t>
            </a:r>
            <a:r>
              <a:rPr lang="en-US" sz="1800" b="1" dirty="0">
                <a:solidFill>
                  <a:srgbClr val="C00000"/>
                </a:solidFill>
              </a:rPr>
              <a:t>HPT materials</a:t>
            </a:r>
            <a:r>
              <a:rPr lang="en-US" sz="1800" dirty="0"/>
              <a:t> </a:t>
            </a:r>
          </a:p>
          <a:p>
            <a:r>
              <a:rPr lang="en-US" sz="1800" dirty="0"/>
              <a:t>Accelerate and reduce costs of the iterative irradiated materials characterization by </a:t>
            </a:r>
            <a:r>
              <a:rPr lang="en-US" sz="1800" b="1" dirty="0">
                <a:solidFill>
                  <a:srgbClr val="C00000"/>
                </a:solidFill>
              </a:rPr>
              <a:t>developing</a:t>
            </a:r>
            <a:r>
              <a:rPr lang="en-US" sz="1800" dirty="0"/>
              <a:t> lower cost/duration </a:t>
            </a:r>
            <a:r>
              <a:rPr lang="en-US" sz="1800" b="1" dirty="0" err="1">
                <a:solidFill>
                  <a:srgbClr val="C00000"/>
                </a:solidFill>
              </a:rPr>
              <a:t>MIMiC</a:t>
            </a:r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1800" dirty="0"/>
              <a:t>Enable </a:t>
            </a:r>
            <a:r>
              <a:rPr lang="en-US" sz="1800" b="1" dirty="0">
                <a:solidFill>
                  <a:srgbClr val="C00000"/>
                </a:solidFill>
              </a:rPr>
              <a:t>simulation of HPT materials </a:t>
            </a:r>
            <a:r>
              <a:rPr lang="en-US" sz="1800" dirty="0"/>
              <a:t>by developing and validating </a:t>
            </a:r>
            <a:r>
              <a:rPr lang="en-US" sz="1800" b="1" dirty="0">
                <a:solidFill>
                  <a:srgbClr val="C00000"/>
                </a:solidFill>
              </a:rPr>
              <a:t>elevated temperature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C00000"/>
                </a:solidFill>
              </a:rPr>
              <a:t>high strain-rate </a:t>
            </a:r>
            <a:r>
              <a:rPr lang="en-US" sz="1800" dirty="0"/>
              <a:t>material strength and damage models.</a:t>
            </a:r>
          </a:p>
          <a:p>
            <a:r>
              <a:rPr lang="en-US" sz="1800" dirty="0"/>
              <a:t>Develop </a:t>
            </a:r>
            <a:r>
              <a:rPr lang="en-US" sz="1800" b="1" dirty="0">
                <a:solidFill>
                  <a:srgbClr val="C00000"/>
                </a:solidFill>
              </a:rPr>
              <a:t>materials science and engineering expertise </a:t>
            </a:r>
            <a:r>
              <a:rPr lang="en-US" sz="1800" dirty="0"/>
              <a:t>in target and nuclear materials by </a:t>
            </a:r>
            <a:r>
              <a:rPr lang="en-US" sz="1800" b="1" dirty="0">
                <a:solidFill>
                  <a:srgbClr val="C00000"/>
                </a:solidFill>
              </a:rPr>
              <a:t>collaborating with University students </a:t>
            </a:r>
            <a:r>
              <a:rPr lang="en-US" sz="1800" dirty="0"/>
              <a:t>and research groups.</a:t>
            </a:r>
          </a:p>
          <a:p>
            <a:r>
              <a:rPr lang="en-US" sz="1800" dirty="0"/>
              <a:t>Explore </a:t>
            </a:r>
            <a:r>
              <a:rPr lang="en-US" sz="1800" b="1" dirty="0">
                <a:solidFill>
                  <a:srgbClr val="C00000"/>
                </a:solidFill>
              </a:rPr>
              <a:t>synergies</a:t>
            </a:r>
            <a:r>
              <a:rPr lang="en-US" sz="1800" dirty="0"/>
              <a:t> for applications of research </a:t>
            </a:r>
            <a:r>
              <a:rPr lang="en-US" sz="1800" b="1" dirty="0">
                <a:solidFill>
                  <a:srgbClr val="C00000"/>
                </a:solidFill>
              </a:rPr>
              <a:t>across the DOE complex </a:t>
            </a:r>
            <a:r>
              <a:rPr lang="en-US" sz="1800" dirty="0"/>
              <a:t>(HEP, NP, Fusion, NE) and global partners.</a:t>
            </a:r>
            <a:endParaRPr lang="en-US" sz="1600" dirty="0"/>
          </a:p>
          <a:p>
            <a:pPr marL="0" indent="0">
              <a:buNone/>
            </a:pPr>
            <a:r>
              <a:rPr lang="en-US" sz="1800" dirty="0"/>
              <a:t>These objectives will be achieved by building the laboratory </a:t>
            </a:r>
            <a:r>
              <a:rPr lang="en-US" sz="1800" b="1" dirty="0">
                <a:solidFill>
                  <a:srgbClr val="C00000"/>
                </a:solidFill>
              </a:rPr>
              <a:t>infrastructure</a:t>
            </a:r>
            <a:r>
              <a:rPr lang="en-US" sz="1800" dirty="0"/>
              <a:t>: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Materials science lab </a:t>
            </a:r>
            <a:r>
              <a:rPr lang="en-US" sz="1800" dirty="0"/>
              <a:t>capable of </a:t>
            </a:r>
            <a:r>
              <a:rPr lang="en-US" sz="1800" b="1" dirty="0">
                <a:solidFill>
                  <a:srgbClr val="C00000"/>
                </a:solidFill>
              </a:rPr>
              <a:t>activated</a:t>
            </a:r>
            <a:r>
              <a:rPr lang="en-US" sz="1800" dirty="0"/>
              <a:t> specimen research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Thermal test stand </a:t>
            </a:r>
            <a:r>
              <a:rPr lang="en-US" sz="1800" dirty="0"/>
              <a:t>to evaluate high heat-flux cooling concepts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Robotics lab</a:t>
            </a:r>
            <a:r>
              <a:rPr lang="en-US" sz="1800" dirty="0"/>
              <a:t> to innovate remote handling methods</a:t>
            </a:r>
          </a:p>
          <a:p>
            <a:r>
              <a:rPr lang="en-US" sz="1800" dirty="0"/>
              <a:t>Lab-space to </a:t>
            </a:r>
            <a:r>
              <a:rPr lang="en-US" sz="1800" b="1" dirty="0">
                <a:solidFill>
                  <a:srgbClr val="C00000"/>
                </a:solidFill>
              </a:rPr>
              <a:t>support </a:t>
            </a:r>
            <a:r>
              <a:rPr lang="en-US" sz="1800" b="1" dirty="0" err="1">
                <a:solidFill>
                  <a:srgbClr val="C00000"/>
                </a:solidFill>
              </a:rPr>
              <a:t>MIMiC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development, potentially including irradiations</a:t>
            </a:r>
          </a:p>
          <a:p>
            <a:r>
              <a:rPr lang="en-US" sz="1800" dirty="0"/>
              <a:t>High-strain rate, dynamic </a:t>
            </a:r>
            <a:r>
              <a:rPr lang="en-US" sz="1800" b="1" dirty="0">
                <a:solidFill>
                  <a:srgbClr val="C00000"/>
                </a:solidFill>
              </a:rPr>
              <a:t>stress wave test machine </a:t>
            </a:r>
            <a:r>
              <a:rPr lang="en-US" sz="1800" dirty="0"/>
              <a:t>(split-Hopkinson bar)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675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Major HPT Accomplishments &amp; Impacts (HEP)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5636941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 err="1"/>
              <a:t>RaDIATE</a:t>
            </a:r>
            <a:r>
              <a:rPr lang="en-US" sz="1600" dirty="0"/>
              <a:t> collaboration grew from 5 institutions (2013) to 14 institutions (2017) on the MOU and 70 participants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Completed comprehensive literature study on Reactor Radiation Damage in Tungsten, Graphite and Beryllium within context of HPT irradiation environment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First Round of Proton Beam Studies on Graphite </a:t>
            </a:r>
            <a:r>
              <a:rPr lang="en-US" sz="1400" dirty="0"/>
              <a:t>(completed 2018)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Degradation of mechanical/thermal properties and swelling can be partially negated by irradiating at high temperature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Identified most radiation damage resistant graphite grade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NSLS-II studies confirmed lattice swelling in HE proton irradiated graphite is similar to reactor irradiated graphite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First Round of Proton and Ion Beam Studies on Beryllium </a:t>
            </a:r>
            <a:r>
              <a:rPr lang="en-US" sz="1400" dirty="0"/>
              <a:t>(completed 2018)</a:t>
            </a:r>
            <a:endParaRPr lang="en-US" sz="16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Significant hardening at low dose can be partially overcome by higher irradiation temperature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Both Li and He production and subsequent diffusion effects may limit high temperature operation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33893" y="1208874"/>
            <a:ext cx="2581507" cy="75643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Very relevant to HEP (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NOvA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, LBNF, Mu2e) and also NP and BES (FRIB, SNS-TS2)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586761" y="1587092"/>
            <a:ext cx="747132" cy="490763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333893" y="2670719"/>
            <a:ext cx="2581507" cy="78025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Informed design of LBNF target cooling system and choice of graphite grade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5726151" y="3060847"/>
            <a:ext cx="607742" cy="189157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506720" y="3060847"/>
            <a:ext cx="827173" cy="717477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333893" y="3882474"/>
            <a:ext cx="2581507" cy="980918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Allows confidence to use reactor data for lattice swelling of graphite in High Energy (HE) proton regime</a:t>
            </a: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5413917" y="4289105"/>
            <a:ext cx="919976" cy="8382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333893" y="5243757"/>
            <a:ext cx="2581507" cy="78715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Will inform design of Be beam windows for LBNF (desired operating temperature)</a:t>
            </a:r>
          </a:p>
        </p:txBody>
      </p:sp>
      <p:cxnSp>
        <p:nvCxnSpPr>
          <p:cNvPr id="17" name="Straight Arrow Connector 16"/>
          <p:cNvCxnSpPr>
            <a:cxnSpLocks/>
            <a:stCxn id="16" idx="1"/>
          </p:cNvCxnSpPr>
          <p:nvPr/>
        </p:nvCxnSpPr>
        <p:spPr>
          <a:xfrm flipH="1">
            <a:off x="5726151" y="5637335"/>
            <a:ext cx="607742" cy="265924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6" idx="1"/>
          </p:cNvCxnSpPr>
          <p:nvPr/>
        </p:nvCxnSpPr>
        <p:spPr>
          <a:xfrm flipH="1" flipV="1">
            <a:off x="5726151" y="5459506"/>
            <a:ext cx="607742" cy="17782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71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Major HPT Accomplishments &amp; Impacts </a:t>
            </a:r>
            <a:r>
              <a:rPr lang="en-US" sz="2000" dirty="0"/>
              <a:t>(</a:t>
            </a:r>
            <a:r>
              <a:rPr lang="en-US" sz="2000" dirty="0" err="1"/>
              <a:t>con’t</a:t>
            </a:r>
            <a:r>
              <a:rPr lang="en-US" sz="20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6399"/>
            <a:ext cx="5815361" cy="498786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/>
              <a:t>In-beam Thermal Shock Test on Beryllium at CERN’s </a:t>
            </a:r>
            <a:r>
              <a:rPr lang="en-US" sz="1600" dirty="0" err="1"/>
              <a:t>HiRadMat</a:t>
            </a:r>
            <a:r>
              <a:rPr lang="en-US" sz="1600" dirty="0"/>
              <a:t> </a:t>
            </a:r>
            <a:r>
              <a:rPr lang="en-US" sz="1400" dirty="0"/>
              <a:t>(completed in 2018)</a:t>
            </a:r>
            <a:endParaRPr lang="en-US" sz="12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Validated empirically developed Johnson-Cook strength model used to predict deformation at high temperature and strain rates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Demonstrated potential use of glassy carbon beam windows at very high beam intensities</a:t>
            </a:r>
          </a:p>
          <a:p>
            <a:pPr>
              <a:spcBef>
                <a:spcPts val="1200"/>
              </a:spcBef>
            </a:pPr>
            <a:r>
              <a:rPr lang="en-US" sz="1600" dirty="0" err="1"/>
              <a:t>RaDIATE</a:t>
            </a:r>
            <a:r>
              <a:rPr lang="en-US" sz="1600" dirty="0"/>
              <a:t> organized proton irradiation at BNL’s Isotope Production (BLIP) facility </a:t>
            </a:r>
            <a:r>
              <a:rPr lang="en-US" sz="1400" dirty="0"/>
              <a:t>(completed in 2018)</a:t>
            </a:r>
            <a:endParaRPr lang="en-US" sz="12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100’s of specimens supported by 8 </a:t>
            </a:r>
            <a:r>
              <a:rPr lang="en-US" sz="1400" dirty="0" err="1"/>
              <a:t>RaDIATE</a:t>
            </a:r>
            <a:r>
              <a:rPr lang="en-US" sz="1400" dirty="0"/>
              <a:t> institutions subjected to 4.5x10</a:t>
            </a:r>
            <a:r>
              <a:rPr lang="en-US" sz="1400" baseline="30000" dirty="0"/>
              <a:t>21</a:t>
            </a:r>
            <a:r>
              <a:rPr lang="en-US" sz="1400" dirty="0"/>
              <a:t> 181 MeV protons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Post-Irradiation Examinations (PIE) underway now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Includes fatigue testing of irradiated </a:t>
            </a:r>
            <a:r>
              <a:rPr lang="en-US" sz="1400" dirty="0" err="1"/>
              <a:t>Ti</a:t>
            </a:r>
            <a:r>
              <a:rPr lang="en-US" sz="1400" dirty="0"/>
              <a:t> alloys utilizing FNAL custom designed and built testing machine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In-beam Thermal Shock Test on previously irradiated material at CERN’s </a:t>
            </a:r>
            <a:r>
              <a:rPr lang="en-US" sz="1600" dirty="0" err="1"/>
              <a:t>HiRadMat</a:t>
            </a:r>
            <a:endParaRPr lang="en-US" sz="16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Brought together radiation damage and thermal shock for </a:t>
            </a:r>
            <a:r>
              <a:rPr lang="en-US" sz="1400" b="1" dirty="0"/>
              <a:t>the first time</a:t>
            </a:r>
            <a:r>
              <a:rPr lang="en-US" sz="1400" dirty="0"/>
              <a:t> in a controlled experimental setting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Experiment ran successfully last month. PIE phase next.</a:t>
            </a:r>
            <a:endParaRPr lang="en-US" sz="1100" dirty="0"/>
          </a:p>
          <a:p>
            <a:pPr lvl="1">
              <a:spcBef>
                <a:spcPts val="1200"/>
              </a:spcBef>
            </a:pPr>
            <a:endParaRPr lang="en-US" sz="1100" dirty="0"/>
          </a:p>
          <a:p>
            <a:pPr>
              <a:spcBef>
                <a:spcPts val="1200"/>
              </a:spcBef>
            </a:pPr>
            <a:endParaRPr lang="en-US" sz="1100" dirty="0"/>
          </a:p>
        </p:txBody>
      </p:sp>
      <p:sp>
        <p:nvSpPr>
          <p:cNvPr id="4" name="Rounded Rectangle 3"/>
          <p:cNvSpPr/>
          <p:nvPr/>
        </p:nvSpPr>
        <p:spPr>
          <a:xfrm>
            <a:off x="6456557" y="1243395"/>
            <a:ext cx="2542478" cy="1109511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Allows prediction of stress and deformation of Be beam windows or targets (alternate 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target material for LBNF)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43961" y="1612165"/>
            <a:ext cx="412595" cy="183181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456556" y="2591880"/>
            <a:ext cx="2542478" cy="991645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Benefits many facilities including LBNF, T2K, BDF at CERN, FRIB, and even LHC-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HiLumi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(collimators)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>
            <a:off x="5413664" y="3087703"/>
            <a:ext cx="1042892" cy="278952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7" idx="1"/>
          </p:cNvCxnSpPr>
          <p:nvPr/>
        </p:nvCxnSpPr>
        <p:spPr>
          <a:xfrm flipH="1">
            <a:off x="5018809" y="3087703"/>
            <a:ext cx="1437747" cy="93357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345047" y="3908538"/>
            <a:ext cx="2687443" cy="1076871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Radiation damage effects on high cycle fatigue are relatively unknown. Immediately benefits LBNF, T2K, FRIB</a:t>
            </a:r>
          </a:p>
        </p:txBody>
      </p:sp>
      <p:cxnSp>
        <p:nvCxnSpPr>
          <p:cNvPr id="14" name="Straight Arrow Connector 13"/>
          <p:cNvCxnSpPr>
            <a:cxnSpLocks/>
            <a:stCxn id="13" idx="1"/>
          </p:cNvCxnSpPr>
          <p:nvPr/>
        </p:nvCxnSpPr>
        <p:spPr>
          <a:xfrm flipH="1">
            <a:off x="5673436" y="4446974"/>
            <a:ext cx="671611" cy="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211228" y="5324743"/>
            <a:ext cx="2821261" cy="825931"/>
          </a:xfrm>
          <a:prstGeom prst="round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Benefits facilities that use Be or 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Ti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beam windows or graphite targets (LBNF, T2K, FRIB, and more)</a:t>
            </a:r>
          </a:p>
        </p:txBody>
      </p:sp>
      <p:cxnSp>
        <p:nvCxnSpPr>
          <p:cNvPr id="19" name="Straight Arrow Connector 18"/>
          <p:cNvCxnSpPr>
            <a:cxnSpLocks/>
            <a:stCxn id="18" idx="1"/>
          </p:cNvCxnSpPr>
          <p:nvPr/>
        </p:nvCxnSpPr>
        <p:spPr>
          <a:xfrm flipH="1">
            <a:off x="5590309" y="5737709"/>
            <a:ext cx="620919" cy="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440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Meetings, Conferences, Workshops and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7759700" cy="4987867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1800" dirty="0"/>
              <a:t>4 in-person annual </a:t>
            </a:r>
            <a:r>
              <a:rPr lang="en-US" sz="1800" dirty="0" err="1"/>
              <a:t>RaDIATE</a:t>
            </a:r>
            <a:r>
              <a:rPr lang="en-US" sz="1800" dirty="0"/>
              <a:t> collaboration meetings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FNAL, Oxford, PNNL, J-PARC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50 </a:t>
            </a:r>
            <a:r>
              <a:rPr lang="en-US" sz="1800" dirty="0" err="1"/>
              <a:t>RaDIATE</a:t>
            </a:r>
            <a:r>
              <a:rPr lang="en-US" sz="1800" dirty="0"/>
              <a:t> video conference meetings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FNAL hosted HPT R&amp;D Roadmap Workshop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Many invited/contributed oral presentations &amp; session chair roles at conferences &amp; workshops such as: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High Power </a:t>
            </a:r>
            <a:r>
              <a:rPr lang="en-US" sz="1400" dirty="0" err="1"/>
              <a:t>Targetry</a:t>
            </a:r>
            <a:r>
              <a:rPr lang="en-US" sz="1400" dirty="0"/>
              <a:t> Workshops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ANS Nuclear Applications of Accelerators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International Workshop on Spallation Materials and Technology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IPAC &amp; NAPAC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Particle Accelerators for Science and Innovation Workshops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International Congress on Fracture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International Workshop on Beryllium Technology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List of Publications (7)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In Back-up Slides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Phys Rev </a:t>
            </a:r>
            <a:r>
              <a:rPr lang="en-US" sz="1400" dirty="0" err="1"/>
              <a:t>Acc</a:t>
            </a:r>
            <a:r>
              <a:rPr lang="en-US" sz="1400" dirty="0"/>
              <a:t>-Beams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Journal of Nuclear Materials</a:t>
            </a:r>
          </a:p>
          <a:p>
            <a:pPr lvl="1">
              <a:buFont typeface="Arial" charset="0"/>
              <a:buChar char="•"/>
            </a:pPr>
            <a:r>
              <a:rPr lang="en-US" sz="1400" dirty="0"/>
              <a:t>Nuclear Materials and Energy</a:t>
            </a:r>
          </a:p>
          <a:p>
            <a:pPr marL="9525" lvl="1" indent="0">
              <a:buNone/>
            </a:pPr>
            <a:endParaRPr lang="en-US" sz="18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1781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Graphite Results –</a:t>
            </a:r>
            <a:r>
              <a:rPr lang="en-US" sz="2000" b="0" dirty="0"/>
              <a:t>Tensile Properties Partially Recover When Annealed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0" y="1311118"/>
          <a:ext cx="8503238" cy="5027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77278" y="972564"/>
            <a:ext cx="334868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/>
              <a:t>Irradiation Temperature ~150 ˚C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797" y="5854406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pic>
        <p:nvPicPr>
          <p:cNvPr id="11" name="Picture 10" descr="samples in bag close-up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0662" y="831618"/>
            <a:ext cx="2001644" cy="159600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7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 of HPT Challenges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49" y="103664"/>
            <a:ext cx="4119751" cy="55500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20" y="1221465"/>
            <a:ext cx="6674004" cy="4987867"/>
          </a:xfrm>
          <a:solidFill>
            <a:schemeClr val="bg2">
              <a:lumMod val="95000"/>
              <a:alpha val="87000"/>
            </a:schemeClr>
          </a:solidFill>
        </p:spPr>
        <p:txBody>
          <a:bodyPr lIns="91440" rIns="91440"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sz="2000" dirty="0"/>
              <a:t>Sustained, focused research into target technology in the context of a broad international collaboration of interested laboratories will be essential.”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/>
              <a:t>-Snowmass 2013 Report, Section 6.4.3 High Power Targets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“High power targets, as noted at Snowmass, will address critical needs and should be included in GARD.”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1600" dirty="0"/>
              <a:t>-2014 Report of the Particle Physics Project Prioritization Panel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“Fund generic high-power component R&amp;D at a level necessary to carry out needed thermal shock studies and ionizing radiation damage studies on candidate materials that are not covered by project-directed research."</a:t>
            </a:r>
          </a:p>
          <a:p>
            <a:pPr marL="0" indent="0">
              <a:buNone/>
            </a:pPr>
            <a:r>
              <a:rPr lang="en-US" sz="1600" dirty="0"/>
              <a:t>	-Recommendation 1 from Accelerator R&amp;D Sub-panel 2015 Report</a:t>
            </a:r>
          </a:p>
        </p:txBody>
      </p:sp>
    </p:spTree>
    <p:extLst>
      <p:ext uri="{BB962C8B-B14F-4D97-AF65-F5344CB8AC3E}">
        <p14:creationId xmlns:p14="http://schemas.microsoft.com/office/powerpoint/2010/main" val="1492529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Graphite Results – Tensile Properties Summary Plot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3814" y="6030913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Simos et al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59879"/>
              </p:ext>
            </p:extLst>
          </p:nvPr>
        </p:nvGraphicFramePr>
        <p:xfrm>
          <a:off x="-1" y="971550"/>
          <a:ext cx="7616283" cy="529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88281" y="3553745"/>
            <a:ext cx="3212832" cy="2646445"/>
          </a:xfrm>
        </p:spPr>
        <p:txBody>
          <a:bodyPr/>
          <a:lstStyle/>
          <a:p>
            <a:r>
              <a:rPr lang="en-US" sz="2000" dirty="0"/>
              <a:t>POCO ZXF-5Q exhibited smallest change</a:t>
            </a:r>
          </a:p>
          <a:p>
            <a:r>
              <a:rPr lang="en-US" sz="2000" dirty="0"/>
              <a:t>IG-430 exhibited largest change</a:t>
            </a:r>
          </a:p>
          <a:p>
            <a:r>
              <a:rPr lang="en-US" sz="2000" dirty="0"/>
              <a:t>Increase in E lowers IG-430 thermal shock resistance</a:t>
            </a:r>
          </a:p>
        </p:txBody>
      </p:sp>
    </p:spTree>
    <p:extLst>
      <p:ext uri="{BB962C8B-B14F-4D97-AF65-F5344CB8AC3E}">
        <p14:creationId xmlns:p14="http://schemas.microsoft.com/office/powerpoint/2010/main" val="174709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Graphite Results – X-ray diffraction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55" y="3248877"/>
            <a:ext cx="7791721" cy="3040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8317" y="589231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W. </a:t>
            </a:r>
            <a:r>
              <a:rPr lang="en-US" sz="1100" dirty="0" err="1">
                <a:solidFill>
                  <a:srgbClr val="000000"/>
                </a:solidFill>
                <a:latin typeface="Times New Roman" charset="0"/>
              </a:rPr>
              <a:t>Bollmann</a:t>
            </a:r>
            <a:r>
              <a:rPr lang="en-US" sz="1100" dirty="0">
                <a:solidFill>
                  <a:srgbClr val="000000"/>
                </a:solidFill>
                <a:latin typeface="Times New Roman" charset="0"/>
              </a:rPr>
              <a:t>. “Electron-microscopic observations on radiation damage in graphite” Phil. Mag., 5(54):621-624, June 1960. 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317" y="707081"/>
            <a:ext cx="4198122" cy="2831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11901" y="724820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29419" y="1447290"/>
            <a:ext cx="387509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XRD on BLIP irradiated POCO graphite indicates agreement </a:t>
            </a:r>
            <a:r>
              <a:rPr lang="en-US" sz="2000"/>
              <a:t>with c-axis lattice </a:t>
            </a:r>
            <a:r>
              <a:rPr lang="en-US" sz="2000" dirty="0"/>
              <a:t>growth results from neutron irradiation</a:t>
            </a:r>
          </a:p>
        </p:txBody>
      </p:sp>
    </p:spTree>
    <p:extLst>
      <p:ext uri="{BB962C8B-B14F-4D97-AF65-F5344CB8AC3E}">
        <p14:creationId xmlns:p14="http://schemas.microsoft.com/office/powerpoint/2010/main" val="608048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04" y="1511507"/>
            <a:ext cx="2828353" cy="28369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7395519" cy="721325"/>
          </a:xfrm>
        </p:spPr>
        <p:txBody>
          <a:bodyPr/>
          <a:lstStyle/>
          <a:p>
            <a:r>
              <a:rPr lang="en-US" sz="1600" dirty="0"/>
              <a:t>B.J. Marsden, “Irradiation Damage in Graphite due to fast neutrons in fission and fusion systems,” IAEA-TECDOC-1154, 2000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irradiated graphite dimensional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38595"/>
            <a:ext cx="6280200" cy="433853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3640174" y="2438200"/>
            <a:ext cx="931826" cy="2687443"/>
          </a:xfrm>
          <a:prstGeom prst="rightBrace">
            <a:avLst>
              <a:gd name="adj1" fmla="val 8333"/>
              <a:gd name="adj2" fmla="val 22614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1662" y="2445181"/>
            <a:ext cx="170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change in c-axis growth ~250 ˚C</a:t>
            </a:r>
          </a:p>
        </p:txBody>
      </p:sp>
    </p:spTree>
    <p:extLst>
      <p:ext uri="{BB962C8B-B14F-4D97-AF65-F5344CB8AC3E}">
        <p14:creationId xmlns:p14="http://schemas.microsoft.com/office/powerpoint/2010/main" val="1912065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00036"/>
            <a:ext cx="8686800" cy="427877"/>
          </a:xfrm>
        </p:spPr>
        <p:txBody>
          <a:bodyPr/>
          <a:lstStyle/>
          <a:p>
            <a:r>
              <a:rPr lang="en-US" sz="2400" dirty="0"/>
              <a:t>Graphite Results – X-ray diffraction of </a:t>
            </a:r>
            <a:r>
              <a:rPr lang="en-US" sz="2400" dirty="0" err="1"/>
              <a:t>NuMI</a:t>
            </a:r>
            <a:r>
              <a:rPr lang="en-US" sz="2400" dirty="0"/>
              <a:t> graphite fin shows lattice growth and </a:t>
            </a:r>
            <a:r>
              <a:rPr lang="en-US" sz="2400" dirty="0" err="1"/>
              <a:t>amorphitization</a:t>
            </a:r>
            <a:r>
              <a:rPr lang="en-US" sz="2400" dirty="0"/>
              <a:t> at beam center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6" y="1176639"/>
            <a:ext cx="8701087" cy="51006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9797" y="5938722"/>
            <a:ext cx="1561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Simos et al</a:t>
            </a:r>
            <a:endParaRPr lang="en-US" sz="1600" dirty="0"/>
          </a:p>
        </p:txBody>
      </p:sp>
      <p:pic>
        <p:nvPicPr>
          <p:cNvPr id="9" name="8ef26d66-797d-4f4f-8d8f-f8bea7c5a328" descr="C2F07D7E-E266-4FE0-A1DA-F457F6C32ECA@dhc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9797" y="827913"/>
            <a:ext cx="1775603" cy="17560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79707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0" r="5016"/>
          <a:stretch/>
        </p:blipFill>
        <p:spPr>
          <a:xfrm>
            <a:off x="5248974" y="2047913"/>
            <a:ext cx="3135990" cy="1343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993"/>
            <a:ext cx="8686800" cy="641739"/>
          </a:xfrm>
        </p:spPr>
        <p:txBody>
          <a:bodyPr/>
          <a:lstStyle/>
          <a:p>
            <a:r>
              <a:rPr lang="en-US" sz="2400" dirty="0"/>
              <a:t>Be Results - Beryllium beam window </a:t>
            </a:r>
            <a:r>
              <a:rPr lang="en-US" dirty="0"/>
              <a:t>from </a:t>
            </a:r>
            <a:r>
              <a:rPr lang="en-US" dirty="0" err="1"/>
              <a:t>NuMI</a:t>
            </a:r>
            <a:r>
              <a:rPr lang="en-US" dirty="0"/>
              <a:t> </a:t>
            </a:r>
            <a:r>
              <a:rPr lang="en-US" sz="2000" dirty="0"/>
              <a:t>(1.6E21 POT)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" y="967596"/>
            <a:ext cx="4759951" cy="4987867"/>
          </a:xfrm>
        </p:spPr>
        <p:txBody>
          <a:bodyPr/>
          <a:lstStyle/>
          <a:p>
            <a:r>
              <a:rPr lang="en-US" sz="1600" dirty="0"/>
              <a:t>NuMI Be window</a:t>
            </a:r>
            <a:r>
              <a:rPr lang="en-US" sz="1400" dirty="0"/>
              <a:t> (</a:t>
            </a:r>
            <a:r>
              <a:rPr lang="en-US" sz="1400" dirty="0" err="1"/>
              <a:t>Kuksenko</a:t>
            </a:r>
            <a:r>
              <a:rPr lang="en-US" sz="1400" dirty="0"/>
              <a:t>, Oxford)</a:t>
            </a:r>
            <a:endParaRPr lang="en-US" sz="1200" dirty="0"/>
          </a:p>
          <a:p>
            <a:pPr lvl="1"/>
            <a:r>
              <a:rPr lang="en-US" sz="1400" dirty="0" err="1"/>
              <a:t>Nanohardness</a:t>
            </a:r>
            <a:r>
              <a:rPr lang="en-US" sz="1400" dirty="0"/>
              <a:t> shows significant hardening</a:t>
            </a:r>
          </a:p>
          <a:p>
            <a:pPr lvl="1"/>
            <a:r>
              <a:rPr lang="en-US" sz="1400" dirty="0"/>
              <a:t>Atomic Probe Tomography shows Li production matches MARS </a:t>
            </a:r>
            <a:r>
              <a:rPr lang="en-US" sz="1200" dirty="0"/>
              <a:t>[6] </a:t>
            </a:r>
            <a:r>
              <a:rPr lang="en-US" sz="1400" dirty="0"/>
              <a:t>predictions and remains homogeneously distributed at ~50 ˚C</a:t>
            </a:r>
          </a:p>
          <a:p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005" y="3257673"/>
            <a:ext cx="4763929" cy="2908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829" y="858317"/>
            <a:ext cx="1456763" cy="14128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159" l="2149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356" y="910094"/>
            <a:ext cx="1316752" cy="13335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613" y="933819"/>
            <a:ext cx="1519787" cy="120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FF75FC-6AC2-4516-BA10-15818E9AB577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322980"/>
            <a:ext cx="4489938" cy="968654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36CE30B-8C8D-4952-AE50-C3E20C004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041466"/>
              </p:ext>
            </p:extLst>
          </p:nvPr>
        </p:nvGraphicFramePr>
        <p:xfrm>
          <a:off x="0" y="3253180"/>
          <a:ext cx="4538546" cy="301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277322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Ion implantation of Beryllium indicates reduced hardening at higher irradiation temperature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55804"/>
            <a:ext cx="4266875" cy="3180937"/>
          </a:xfrm>
        </p:spPr>
        <p:txBody>
          <a:bodyPr/>
          <a:lstStyle/>
          <a:p>
            <a:r>
              <a:rPr lang="en-US" sz="1600" dirty="0"/>
              <a:t>He implantation study at Surrey/Oxford</a:t>
            </a:r>
            <a:endParaRPr lang="en-US" sz="1400" dirty="0"/>
          </a:p>
          <a:p>
            <a:pPr lvl="1"/>
            <a:r>
              <a:rPr lang="en-US" sz="1400" dirty="0"/>
              <a:t>Maximum beam energy: 2 MeV =&gt; 7.5µm implantation depth (SRIM)</a:t>
            </a:r>
          </a:p>
          <a:p>
            <a:pPr lvl="1"/>
            <a:r>
              <a:rPr lang="en-US" sz="1400" dirty="0"/>
              <a:t>Dose: up to 0.1 </a:t>
            </a:r>
            <a:r>
              <a:rPr lang="en-US" sz="1400" dirty="0" err="1"/>
              <a:t>dpa</a:t>
            </a:r>
            <a:r>
              <a:rPr lang="en-US" sz="1400" dirty="0"/>
              <a:t> currently</a:t>
            </a:r>
          </a:p>
          <a:p>
            <a:pPr lvl="1"/>
            <a:r>
              <a:rPr lang="en-US" sz="1400" dirty="0"/>
              <a:t>Temperature: 50ºC and 200ºC</a:t>
            </a:r>
          </a:p>
          <a:p>
            <a:pPr lvl="1"/>
            <a:r>
              <a:rPr lang="en-US" sz="1400" dirty="0"/>
              <a:t>Nano-indentation indicates significant hardening dominated by 2000 </a:t>
            </a:r>
            <a:r>
              <a:rPr lang="en-US" sz="1400" dirty="0" err="1"/>
              <a:t>appm</a:t>
            </a:r>
            <a:r>
              <a:rPr lang="en-US" sz="1400" dirty="0"/>
              <a:t> He production (DPA is lower order effect)</a:t>
            </a:r>
          </a:p>
          <a:p>
            <a:pPr lvl="1"/>
            <a:r>
              <a:rPr lang="en-US" sz="1400" dirty="0"/>
              <a:t>Less hardening at higher temperature</a:t>
            </a:r>
          </a:p>
          <a:p>
            <a:pPr lvl="1"/>
            <a:r>
              <a:rPr lang="en-US" sz="1400" dirty="0"/>
              <a:t>Micro-cantilever work shows increase of fracture strength and decrease of work to fracture with severe drop for 50C implantation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419" y="904529"/>
            <a:ext cx="2699761" cy="17998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901" y="904529"/>
            <a:ext cx="1570197" cy="197343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274D91-0DAF-41F0-88CF-8C2C54166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08" y="3152348"/>
            <a:ext cx="4691688" cy="314996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5178889" y="4793932"/>
            <a:ext cx="1065209" cy="981949"/>
            <a:chOff x="1875289" y="1171593"/>
            <a:chExt cx="3934183" cy="362667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175011" flipH="1" flipV="1">
              <a:off x="1894323" y="1868656"/>
              <a:ext cx="2304994" cy="2343061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flipV="1">
              <a:off x="3072151" y="1606425"/>
              <a:ext cx="0" cy="2024676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>
              <a:off x="3104948" y="3752850"/>
              <a:ext cx="876925" cy="37959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>
              <a:off x="3140868" y="3721394"/>
              <a:ext cx="1189350" cy="22853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4308216" y="3456910"/>
                  <a:ext cx="1501256" cy="544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216" y="3456910"/>
                  <a:ext cx="1501256" cy="544779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3097868" y="1171593"/>
                  <a:ext cx="1232350" cy="544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868" y="1171593"/>
                  <a:ext cx="1232350" cy="544779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3586638" y="4253491"/>
                  <a:ext cx="1446521" cy="5447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638" y="4253491"/>
                  <a:ext cx="1446521" cy="544779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Oval 57"/>
            <p:cNvSpPr/>
            <p:nvPr/>
          </p:nvSpPr>
          <p:spPr>
            <a:xfrm>
              <a:off x="3009496" y="3092408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966633" y="2277748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447958" y="3850281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949965" y="3610546"/>
              <a:ext cx="190904" cy="190904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19">
            <a:extLst>
              <a:ext uri="{FF2B5EF4-FFF2-40B4-BE49-F238E27FC236}">
                <a16:creationId xmlns:a16="http://schemas.microsoft.com/office/drawing/2014/main" id="{0756F9EB-C0EE-46F8-B2A8-6453BE692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550" y="3959289"/>
            <a:ext cx="3156996" cy="2268284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008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8322"/>
            <a:ext cx="8686800" cy="641739"/>
          </a:xfrm>
        </p:spPr>
        <p:txBody>
          <a:bodyPr/>
          <a:lstStyle/>
          <a:p>
            <a:r>
              <a:rPr lang="en-US" sz="2400" dirty="0"/>
              <a:t>High Energy Proton Irradiation Completed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1" y="852546"/>
            <a:ext cx="4779187" cy="5328678"/>
          </a:xfrm>
        </p:spPr>
        <p:txBody>
          <a:bodyPr/>
          <a:lstStyle/>
          <a:p>
            <a:pPr marL="342900" lvl="2" indent="-342900"/>
            <a:r>
              <a:rPr lang="en-US" sz="1600" dirty="0"/>
              <a:t>181 MeV p irradiation @ BNL’s BLIP facility</a:t>
            </a:r>
            <a:endParaRPr lang="en-US" sz="1100" dirty="0"/>
          </a:p>
          <a:p>
            <a:pPr lvl="1"/>
            <a:r>
              <a:rPr lang="en-US" sz="1400" dirty="0"/>
              <a:t>Includes graphite at various temp (up to ~1,000 ˚C)</a:t>
            </a:r>
          </a:p>
          <a:p>
            <a:pPr lvl="1"/>
            <a:r>
              <a:rPr lang="en-US" sz="1400" dirty="0"/>
              <a:t>Also Beryllium, Ti alloys, Si, TZM, Al, &amp; </a:t>
            </a:r>
            <a:r>
              <a:rPr lang="en-US" sz="1400" dirty="0" err="1"/>
              <a:t>Ir</a:t>
            </a:r>
            <a:endParaRPr lang="en-US" sz="1400" dirty="0"/>
          </a:p>
          <a:p>
            <a:pPr lvl="1"/>
            <a:r>
              <a:rPr lang="en-US" sz="1400" dirty="0"/>
              <a:t>Over 200 specimens from 6 </a:t>
            </a:r>
            <a:r>
              <a:rPr lang="en-US" sz="1400" dirty="0" err="1"/>
              <a:t>RaDIATE</a:t>
            </a:r>
            <a:r>
              <a:rPr lang="en-US" sz="1400" dirty="0"/>
              <a:t> collaborators</a:t>
            </a:r>
          </a:p>
          <a:p>
            <a:pPr lvl="1"/>
            <a:r>
              <a:rPr lang="en-US" sz="1400" dirty="0"/>
              <a:t>Participants: BNL, PNNL, FRIB, ESS, CERN,</a:t>
            </a:r>
            <a:br>
              <a:rPr lang="en-US" sz="1400" dirty="0"/>
            </a:br>
            <a:r>
              <a:rPr lang="en-US" sz="1400" dirty="0"/>
              <a:t>J-PARC, STFC, Oxford, FNAL</a:t>
            </a:r>
          </a:p>
          <a:p>
            <a:r>
              <a:rPr lang="en-US" sz="1600" dirty="0"/>
              <a:t>Completed irradiation on March 9, 2018</a:t>
            </a:r>
          </a:p>
          <a:p>
            <a:pPr lvl="1"/>
            <a:r>
              <a:rPr lang="en-US" sz="1400" dirty="0"/>
              <a:t>4.5E21 accumulated protons on target</a:t>
            </a:r>
          </a:p>
          <a:p>
            <a:pPr lvl="1"/>
            <a:r>
              <a:rPr lang="en-US" sz="1400" dirty="0"/>
              <a:t>1.52 peak DPA on </a:t>
            </a:r>
            <a:r>
              <a:rPr lang="en-US" sz="1400" dirty="0" err="1"/>
              <a:t>Ti</a:t>
            </a:r>
            <a:r>
              <a:rPr lang="en-US" sz="1400" dirty="0"/>
              <a:t> alloy achieved</a:t>
            </a:r>
          </a:p>
          <a:p>
            <a:pPr lvl="1"/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shipment of activated samples to PNNL completed</a:t>
            </a:r>
          </a:p>
          <a:p>
            <a:pPr lvl="1"/>
            <a:r>
              <a:rPr lang="en-US" sz="1400" dirty="0"/>
              <a:t>Be, Graphite, and </a:t>
            </a:r>
            <a:r>
              <a:rPr lang="en-US" sz="1400" dirty="0" err="1"/>
              <a:t>Ti</a:t>
            </a:r>
            <a:r>
              <a:rPr lang="en-US" sz="1400" dirty="0"/>
              <a:t> alloy samples will be included in thermal shock in-beam experiment at CERN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722" y="1104272"/>
            <a:ext cx="2914148" cy="16699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940" y="1819965"/>
            <a:ext cx="914098" cy="5630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649" y="208871"/>
            <a:ext cx="857424" cy="520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247" y="208871"/>
            <a:ext cx="954153" cy="6436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20740" y="2416655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Tensile specimens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25649" y="777578"/>
            <a:ext cx="10052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Microstructural analysis specimens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44278" y="734940"/>
            <a:ext cx="100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34" charset="0"/>
              </a:rPr>
              <a:t>Fatigue specimens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961" y="4294353"/>
            <a:ext cx="2939030" cy="1886871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グループ化 16"/>
          <p:cNvGrpSpPr/>
          <p:nvPr/>
        </p:nvGrpSpPr>
        <p:grpSpPr>
          <a:xfrm>
            <a:off x="7348654" y="2728286"/>
            <a:ext cx="1616337" cy="1397665"/>
            <a:chOff x="2792020" y="2329199"/>
            <a:chExt cx="2436594" cy="250300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図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2020" y="2457293"/>
              <a:ext cx="2436594" cy="2374906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27" name="直線矢印コネクタ 40"/>
            <p:cNvCxnSpPr/>
            <p:nvPr/>
          </p:nvCxnSpPr>
          <p:spPr>
            <a:xfrm flipV="1">
              <a:off x="3505467" y="3156994"/>
              <a:ext cx="1171473" cy="209781"/>
            </a:xfrm>
            <a:prstGeom prst="straightConnector1">
              <a:avLst/>
            </a:prstGeom>
            <a:ln w="63500">
              <a:noFill/>
              <a:headEnd type="triangle" w="med" len="med"/>
              <a:tailEnd type="triangle" w="med" len="med"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46"/>
            <p:cNvSpPr txBox="1"/>
            <p:nvPr/>
          </p:nvSpPr>
          <p:spPr>
            <a:xfrm rot="20933609">
              <a:off x="3290237" y="2329199"/>
              <a:ext cx="1585710" cy="8267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ln>
                    <a:solidFill>
                      <a:srgbClr val="002060"/>
                    </a:solidFill>
                  </a:ln>
                  <a:solidFill>
                    <a:srgbClr val="FFCCFF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</a:effectLst>
                </a:rPr>
                <a:t>70mm</a:t>
              </a:r>
              <a:endParaRPr lang="ja-JP" altLang="en-US" b="1" dirty="0">
                <a:ln>
                  <a:solidFill>
                    <a:srgbClr val="002060"/>
                  </a:solidFill>
                </a:ln>
                <a:solidFill>
                  <a:srgbClr val="FFCCFF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6" name="Bent Arrow 5"/>
          <p:cNvSpPr/>
          <p:nvPr/>
        </p:nvSpPr>
        <p:spPr>
          <a:xfrm rot="10800000" flipH="1">
            <a:off x="6624566" y="2805548"/>
            <a:ext cx="602166" cy="634763"/>
          </a:xfrm>
          <a:prstGeom prst="bentArrow">
            <a:avLst>
              <a:gd name="adj1" fmla="val 25000"/>
              <a:gd name="adj2" fmla="val 21000"/>
              <a:gd name="adj3" fmla="val 25000"/>
              <a:gd name="adj4" fmla="val 4375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>
            <a:off x="6232137" y="3735037"/>
            <a:ext cx="1049761" cy="1213640"/>
          </a:xfrm>
          <a:prstGeom prst="curvedRightArrow">
            <a:avLst>
              <a:gd name="adj1" fmla="val 16289"/>
              <a:gd name="adj2" fmla="val 35960"/>
              <a:gd name="adj3" fmla="val 3562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図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68" y="4234613"/>
            <a:ext cx="2319977" cy="1944147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図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6100" y="4234613"/>
            <a:ext cx="2348190" cy="1946611"/>
          </a:xfrm>
          <a:prstGeom prst="rect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97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Post-Irradiation-Examinations (PIE) beginning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82672"/>
            <a:ext cx="4711390" cy="2629228"/>
          </a:xfrm>
        </p:spPr>
        <p:txBody>
          <a:bodyPr/>
          <a:lstStyle/>
          <a:p>
            <a:r>
              <a:rPr lang="en-US" sz="1600" dirty="0"/>
              <a:t>Preliminary results indicate hardening of </a:t>
            </a:r>
            <a:r>
              <a:rPr lang="en-US" sz="1600" dirty="0" err="1"/>
              <a:t>Ti</a:t>
            </a:r>
            <a:r>
              <a:rPr lang="en-US" sz="1600" dirty="0"/>
              <a:t> alloys at relatively low dose</a:t>
            </a:r>
          </a:p>
          <a:p>
            <a:r>
              <a:rPr lang="en-US" sz="1600" dirty="0"/>
              <a:t>Fatigue samples will be shipped to FNAL to conduct testing with unique machine compatible with testing highly active samples (25 Hz)</a:t>
            </a:r>
          </a:p>
          <a:p>
            <a:r>
              <a:rPr lang="en-US" sz="1600" dirty="0"/>
              <a:t>Will be the first time radiation effects on high cycle fatigue are tested on Titanium alloys</a:t>
            </a:r>
          </a:p>
          <a:p>
            <a:r>
              <a:rPr lang="en-US" sz="1600" dirty="0"/>
              <a:t>In collaboration with Oxford and STFC, </a:t>
            </a:r>
            <a:r>
              <a:rPr lang="en-US" sz="1600" dirty="0" err="1"/>
              <a:t>meso</a:t>
            </a:r>
            <a:r>
              <a:rPr lang="en-US" sz="1600" dirty="0"/>
              <a:t>-scale ultrasonic fatigue testing will also be employed (20 kHz)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374" y="895890"/>
            <a:ext cx="3226899" cy="245547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グループ化 4"/>
          <p:cNvGrpSpPr/>
          <p:nvPr/>
        </p:nvGrpSpPr>
        <p:grpSpPr>
          <a:xfrm>
            <a:off x="3683000" y="895890"/>
            <a:ext cx="3771900" cy="2633861"/>
            <a:chOff x="89322" y="3625124"/>
            <a:chExt cx="3892862" cy="247285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図 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304" y="3631778"/>
              <a:ext cx="3701880" cy="2466204"/>
            </a:xfrm>
            <a:prstGeom prst="rect">
              <a:avLst/>
            </a:prstGeom>
          </p:spPr>
        </p:pic>
        <p:pic>
          <p:nvPicPr>
            <p:cNvPr id="7" name="Picture 14" descr="C:\Users\byun372\Desktop\ByunTS\P0B-SP&amp;JIG DRAWINGS &amp; EQUIPMENT\TP-Grips &amp; Specimens\TPB&amp;SS3.bmp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322" y="3625124"/>
              <a:ext cx="644673" cy="23200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右矢印 8"/>
            <p:cNvSpPr/>
            <p:nvPr/>
          </p:nvSpPr>
          <p:spPr bwMode="auto">
            <a:xfrm rot="9000000">
              <a:off x="1844182" y="5720825"/>
              <a:ext cx="455812" cy="354521"/>
            </a:xfrm>
            <a:prstGeom prst="right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0" name="Picture 9">
            <a:hlinkClick r:id="rId5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516" y="3687325"/>
            <a:ext cx="3596884" cy="2346332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539" y="981480"/>
            <a:ext cx="1419296" cy="1419296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4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9539" y="2457045"/>
            <a:ext cx="1471097" cy="429726"/>
          </a:xfrm>
          <a:prstGeom prst="rect">
            <a:avLst/>
          </a:prstGeom>
        </p:spPr>
      </p:pic>
      <p:cxnSp>
        <p:nvCxnSpPr>
          <p:cNvPr id="13" name="直線矢印コネクタ 29"/>
          <p:cNvCxnSpPr/>
          <p:nvPr/>
        </p:nvCxnSpPr>
        <p:spPr bwMode="auto">
          <a:xfrm>
            <a:off x="7754692" y="2161729"/>
            <a:ext cx="1147352" cy="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FF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正方形/長方形 31"/>
          <p:cNvSpPr/>
          <p:nvPr/>
        </p:nvSpPr>
        <p:spPr>
          <a:xfrm>
            <a:off x="7802477" y="1862675"/>
            <a:ext cx="81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FF00"/>
                </a:solidFill>
                <a:latin typeface="+mn-lt"/>
                <a:ea typeface="小塚ゴシック Pro R" panose="020B0400000000000000" pitchFamily="34" charset="-128"/>
              </a:rPr>
              <a:t>3.4mm </a:t>
            </a:r>
            <a:endParaRPr lang="ja-JP" altLang="en-US" sz="16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1052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AEF31-D688-4208-BD97-7755CEBB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60" y="855540"/>
            <a:ext cx="8672513" cy="1600762"/>
          </a:xfrm>
        </p:spPr>
        <p:txBody>
          <a:bodyPr/>
          <a:lstStyle/>
          <a:p>
            <a:r>
              <a:rPr lang="en-US" sz="1800" dirty="0"/>
              <a:t>Experiment successfully completed in September 2015</a:t>
            </a:r>
          </a:p>
          <a:p>
            <a:r>
              <a:rPr lang="en-US" sz="1800" dirty="0"/>
              <a:t>Consisted of four specimen arrays of thin Beryllium discs and slugs</a:t>
            </a:r>
          </a:p>
          <a:p>
            <a:pPr lvl="1"/>
            <a:r>
              <a:rPr lang="en-US" sz="1600" dirty="0"/>
              <a:t>Various commercial grades (S200F, S200FH, PF60, S65F) and thicknesses</a:t>
            </a:r>
          </a:p>
          <a:p>
            <a:pPr lvl="1"/>
            <a:r>
              <a:rPr lang="en-US" sz="1600" dirty="0"/>
              <a:t>Real time measurements of temperature, strain and displacement</a:t>
            </a:r>
          </a:p>
          <a:p>
            <a:pPr lvl="1"/>
            <a:r>
              <a:rPr lang="en-US" sz="1600" dirty="0"/>
              <a:t>PIE of thin disc specimen at the University of Oxford (2016-2017)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EF8715-FA0C-4908-80E0-8D7EDDD0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experimental set-up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8FDA3-4896-4EF6-A808-2C829822B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23" y="2703995"/>
            <a:ext cx="4030110" cy="31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BD1FE-F4DA-47D9-967F-1A7D482BB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722" y="2305696"/>
            <a:ext cx="2916579" cy="1311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100E96-C4CC-4CB8-9C88-A3D30179C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369" y="3573422"/>
            <a:ext cx="2591635" cy="1117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9E053D-0AFB-45F0-AF4C-0C0CDFAF8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015" y="4734484"/>
            <a:ext cx="1744826" cy="1119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63B3A-3903-49E8-9387-E97E24969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187" y="4793010"/>
            <a:ext cx="1635089" cy="10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0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0B9B40-3AB3-4F6C-BA6A-EA66B0E7B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online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056CF-4732-4F0D-BF68-AB9D181C3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07" y="1023265"/>
            <a:ext cx="1679586" cy="2236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8DBB2-0140-40FD-A2A0-B6E32A59B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491" y="679629"/>
            <a:ext cx="1455241" cy="1418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10112-3CA0-4316-86AF-2F92402A9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04" y="3662945"/>
            <a:ext cx="3418933" cy="2565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173D91-0A99-4A0E-B743-CE340A23E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956" y="3663520"/>
            <a:ext cx="3418933" cy="256541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DD2B210-2428-4B4E-99D3-FC3BDFA80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958" y="982273"/>
            <a:ext cx="4891997" cy="1247971"/>
          </a:xfrm>
        </p:spPr>
        <p:txBody>
          <a:bodyPr/>
          <a:lstStyle/>
          <a:p>
            <a:pPr marL="0" indent="0">
              <a:buNone/>
            </a:pPr>
            <a:r>
              <a:rPr lang="en-US" sz="1600" u="sng" dirty="0"/>
              <a:t>Real-time thermomechanical measurements</a:t>
            </a:r>
            <a:endParaRPr lang="en-US" sz="1400" u="sng" dirty="0"/>
          </a:p>
          <a:p>
            <a:r>
              <a:rPr lang="en-US" sz="1400" dirty="0"/>
              <a:t>Instrumented Be slugs in downstream containment boxes</a:t>
            </a:r>
          </a:p>
          <a:p>
            <a:r>
              <a:rPr lang="en-US" sz="1400" dirty="0"/>
              <a:t>LDV for radial displacement measurements</a:t>
            </a:r>
          </a:p>
          <a:p>
            <a:r>
              <a:rPr lang="en-US" sz="1400" dirty="0"/>
              <a:t>Strain and temperature gages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70686-C805-4DD4-AAE5-AC65FE32DF0E}"/>
              </a:ext>
            </a:extLst>
          </p:cNvPr>
          <p:cNvSpPr txBox="1"/>
          <p:nvPr/>
        </p:nvSpPr>
        <p:spPr>
          <a:xfrm>
            <a:off x="1199601" y="3386521"/>
            <a:ext cx="2558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Array 3 – 24 bunches, 3.2e12 POT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91762-2682-4FE4-A2D0-3AF0A97109C1}"/>
              </a:ext>
            </a:extLst>
          </p:cNvPr>
          <p:cNvSpPr txBox="1"/>
          <p:nvPr/>
        </p:nvSpPr>
        <p:spPr>
          <a:xfrm>
            <a:off x="5313633" y="3380409"/>
            <a:ext cx="2643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Array 4 – 216 bunches, 2.8e13 POT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18BDF-22FB-4107-BDF7-14329404C68A}"/>
              </a:ext>
            </a:extLst>
          </p:cNvPr>
          <p:cNvSpPr txBox="1"/>
          <p:nvPr/>
        </p:nvSpPr>
        <p:spPr>
          <a:xfrm>
            <a:off x="2440063" y="2384224"/>
            <a:ext cx="5821915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Distinctive strain response for the three different Be grades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Residual plastic strain observed upon cool-down</a:t>
            </a:r>
          </a:p>
        </p:txBody>
      </p:sp>
    </p:spTree>
    <p:extLst>
      <p:ext uri="{BB962C8B-B14F-4D97-AF65-F5344CB8AC3E}">
        <p14:creationId xmlns:p14="http://schemas.microsoft.com/office/powerpoint/2010/main" val="23178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HPT R&amp;D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20744"/>
            <a:ext cx="8672513" cy="5179334"/>
          </a:xfrm>
        </p:spPr>
        <p:txBody>
          <a:bodyPr/>
          <a:lstStyle/>
          <a:p>
            <a:pPr marL="350837" lvl="3" indent="-285750">
              <a:buFont typeface="Arial" charset="0"/>
              <a:buChar char="•"/>
            </a:pPr>
            <a:r>
              <a:rPr lang="en-US" sz="2000" dirty="0">
                <a:solidFill>
                  <a:srgbClr val="505050"/>
                </a:solidFill>
              </a:rPr>
              <a:t>Objectives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To enable the design, construction, and operation of multi-MW target facilities through development of the required simulation/modeling methods and through measurement of required irradiated material behavior data;</a:t>
            </a:r>
          </a:p>
          <a:p>
            <a:pPr marL="808037" lvl="5" indent="-285750"/>
            <a:r>
              <a:rPr lang="en-US" sz="1800" dirty="0">
                <a:solidFill>
                  <a:srgbClr val="505050"/>
                </a:solidFill>
              </a:rPr>
              <a:t>To develop advanced </a:t>
            </a:r>
            <a:r>
              <a:rPr lang="en-US" sz="1800" dirty="0" err="1">
                <a:solidFill>
                  <a:srgbClr val="505050"/>
                </a:solidFill>
              </a:rPr>
              <a:t>targetry</a:t>
            </a:r>
            <a:r>
              <a:rPr lang="en-US" sz="1800" dirty="0">
                <a:solidFill>
                  <a:srgbClr val="505050"/>
                </a:solidFill>
              </a:rPr>
              <a:t> technologies using these methods and data;</a:t>
            </a:r>
          </a:p>
          <a:p>
            <a:pPr marL="808037" lvl="5" indent="-285750"/>
            <a:r>
              <a:rPr lang="en-US" sz="1800" dirty="0">
                <a:solidFill>
                  <a:srgbClr val="505050"/>
                </a:solidFill>
              </a:rPr>
              <a:t>And to point the way to new radiation and thermal shock compatible materials and technologies. </a:t>
            </a:r>
          </a:p>
          <a:p>
            <a:pPr marL="350837" lvl="3" indent="-285750">
              <a:buFont typeface="Arial" charset="0"/>
              <a:buChar char="•"/>
            </a:pPr>
            <a:r>
              <a:rPr lang="en-US" sz="2000" dirty="0">
                <a:solidFill>
                  <a:srgbClr val="505050"/>
                </a:solidFill>
              </a:rPr>
              <a:t>Outcomes</a:t>
            </a:r>
            <a:br>
              <a:rPr lang="en-US" sz="2000" dirty="0">
                <a:solidFill>
                  <a:srgbClr val="505050"/>
                </a:solidFill>
              </a:rPr>
            </a:br>
            <a:r>
              <a:rPr lang="en-US" dirty="0">
                <a:solidFill>
                  <a:srgbClr val="505050"/>
                </a:solidFill>
              </a:rPr>
              <a:t>Reduce the cost and enhance the effectiveness of existing and future facilities by: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Lowering operation costs;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Increasing operating time;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And optimizing useful secondary particle production.</a:t>
            </a:r>
          </a:p>
          <a:p>
            <a:pPr marL="350837" lvl="4" indent="-285750">
              <a:buFont typeface="Arial" charset="0"/>
              <a:buChar char="•"/>
            </a:pPr>
            <a:r>
              <a:rPr lang="en-US" sz="2000" dirty="0">
                <a:solidFill>
                  <a:srgbClr val="505050"/>
                </a:solidFill>
              </a:rPr>
              <a:t>Beneficiaries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Specifically planned to benefit HEP projects such as LBNF and other multi-MW or high intensity beamlines</a:t>
            </a:r>
          </a:p>
          <a:p>
            <a:pPr marL="808037" lvl="5" indent="-285750"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</a:rPr>
              <a:t>But also generally benefits all HPT facilities such as spallation neutron sources and rare isotope beam facilities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34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1E3108-7467-4E69-8342-910D18B0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83" y="954450"/>
            <a:ext cx="7452584" cy="756889"/>
          </a:xfrm>
        </p:spPr>
        <p:txBody>
          <a:bodyPr/>
          <a:lstStyle/>
          <a:p>
            <a:r>
              <a:rPr lang="en-US" sz="1600" dirty="0"/>
              <a:t>Thin disc specimen PIE performed at University of Oxford</a:t>
            </a:r>
          </a:p>
          <a:p>
            <a:r>
              <a:rPr lang="en-US" sz="1600" dirty="0"/>
              <a:t>Optical microscopy and profilometry to measure out-of-plane plastic deformations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8FF2C-B282-43DA-874A-EF0DC9BF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Post Irradiation Examination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3058F-1AFD-4FAD-ACAA-0C5C140F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184" y="679629"/>
            <a:ext cx="1347333" cy="1303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CF4A3-D3EA-44CB-8BE8-37A1E4986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2" y="2073796"/>
            <a:ext cx="3270178" cy="2004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1CD83-07B1-4CF9-9082-58B6E81FF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82" y="4267367"/>
            <a:ext cx="3299441" cy="1989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E5008E-9FCB-4431-9DF5-16B4F06B4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638" y="4271025"/>
            <a:ext cx="3336020" cy="1986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6D28B0-696C-43DE-92DB-FC012C89C5D0}"/>
              </a:ext>
            </a:extLst>
          </p:cNvPr>
          <p:cNvSpPr txBox="1"/>
          <p:nvPr/>
        </p:nvSpPr>
        <p:spPr>
          <a:xfrm>
            <a:off x="368731" y="1774656"/>
            <a:ext cx="1813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S-65F grade specimens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244AFF-92A3-4200-A8CC-6BADCA7B58E2}"/>
              </a:ext>
            </a:extLst>
          </p:cNvPr>
          <p:cNvSpPr txBox="1"/>
          <p:nvPr/>
        </p:nvSpPr>
        <p:spPr>
          <a:xfrm>
            <a:off x="3780560" y="2204546"/>
            <a:ext cx="5300619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Be grades showed less plastic deformation than predicted by available literature strength models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S200FH showed least plastic deformation, in agreement with empirical strength model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Observed plastic strain ratcheting in Array 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Glassy carbon windows survived without signs of degradation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B8C15-E8E5-4EA4-B3AD-67CEB0A6424A}"/>
              </a:ext>
            </a:extLst>
          </p:cNvPr>
          <p:cNvSpPr txBox="1"/>
          <p:nvPr/>
        </p:nvSpPr>
        <p:spPr>
          <a:xfrm>
            <a:off x="406982" y="4056893"/>
            <a:ext cx="2007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Kuksenko</a:t>
            </a:r>
            <a:r>
              <a:rPr lang="en-US" sz="1000" dirty="0"/>
              <a:t> (University of Oxford)</a:t>
            </a:r>
          </a:p>
        </p:txBody>
      </p:sp>
    </p:spTree>
    <p:extLst>
      <p:ext uri="{BB962C8B-B14F-4D97-AF65-F5344CB8AC3E}">
        <p14:creationId xmlns:p14="http://schemas.microsoft.com/office/powerpoint/2010/main" val="2482732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B00BA9-6BAC-4442-B9DA-5808B682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BeGrid1 (HRMT24) – data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BACCB6-2218-41CF-96A5-B6799FFE6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15" y="2864329"/>
            <a:ext cx="3398406" cy="2400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B81AE-1BEC-4F8F-B473-0F948B1B9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55" y="3204227"/>
            <a:ext cx="871216" cy="931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752B51-7ED5-4969-97B1-9409C8283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89" y="2795013"/>
            <a:ext cx="3470144" cy="252152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softEdge rad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9BE02-0A44-45DF-B6C9-F909FF250AB0}"/>
              </a:ext>
            </a:extLst>
          </p:cNvPr>
          <p:cNvSpPr txBox="1"/>
          <p:nvPr/>
        </p:nvSpPr>
        <p:spPr>
          <a:xfrm>
            <a:off x="5740261" y="2507808"/>
            <a:ext cx="24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S-200FH 0.75 mm thick specimen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C6677B1-A887-4A9C-9264-A615B117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70" y="794047"/>
            <a:ext cx="8421628" cy="968651"/>
          </a:xfrm>
        </p:spPr>
        <p:txBody>
          <a:bodyPr/>
          <a:lstStyle/>
          <a:p>
            <a:pPr marL="0" indent="0">
              <a:buNone/>
            </a:pPr>
            <a:r>
              <a:rPr lang="en-US" sz="1600" u="sng" dirty="0"/>
              <a:t>Beryllium S-200FH Johnson-Cook strength model</a:t>
            </a:r>
            <a:endParaRPr lang="en-US" sz="1400" u="sng" dirty="0"/>
          </a:p>
          <a:p>
            <a:r>
              <a:rPr lang="en-US" sz="1400" dirty="0"/>
              <a:t>Strength model parameters empirically determined at Southwest Research Institute (</a:t>
            </a:r>
            <a:r>
              <a:rPr lang="en-US" sz="1400" dirty="0" err="1"/>
              <a:t>SwRI</a:t>
            </a:r>
            <a:r>
              <a:rPr lang="en-US" sz="1400" dirty="0"/>
              <a:t>)</a:t>
            </a:r>
          </a:p>
          <a:p>
            <a:r>
              <a:rPr lang="en-US" sz="1400" dirty="0"/>
              <a:t>High strain rate and elevated temperature testing with Split-Hopkinson pressure 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0A4663-607B-432B-A179-068E41AE39A9}"/>
                  </a:ext>
                </a:extLst>
              </p:cNvPr>
              <p:cNvSpPr txBox="1"/>
              <p:nvPr/>
            </p:nvSpPr>
            <p:spPr>
              <a:xfrm>
                <a:off x="192485" y="1659015"/>
                <a:ext cx="3777507" cy="366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𝐶𝑙𝑛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0A4663-607B-432B-A179-068E41AE39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85" y="1659015"/>
                <a:ext cx="3777507" cy="366703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8653FDE-67B7-4E89-8F12-15FB22E23855}"/>
              </a:ext>
            </a:extLst>
          </p:cNvPr>
          <p:cNvSpPr txBox="1"/>
          <p:nvPr/>
        </p:nvSpPr>
        <p:spPr>
          <a:xfrm>
            <a:off x="211338" y="5605058"/>
            <a:ext cx="8802074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HRMT24 completed successfully and safely with valuable PIE results and validation of advanced strength model</a:t>
            </a:r>
            <a:endParaRPr lang="en-US" sz="1400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F06562-9C0E-4669-8A53-D97D1FB3C3E6}"/>
              </a:ext>
            </a:extLst>
          </p:cNvPr>
          <p:cNvCxnSpPr/>
          <p:nvPr/>
        </p:nvCxnSpPr>
        <p:spPr>
          <a:xfrm flipH="1" flipV="1">
            <a:off x="6816049" y="3444539"/>
            <a:ext cx="86556" cy="82519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BA98BF-D0B5-474B-99DC-EA65F4F33873}"/>
              </a:ext>
            </a:extLst>
          </p:cNvPr>
          <p:cNvCxnSpPr/>
          <p:nvPr/>
        </p:nvCxnSpPr>
        <p:spPr>
          <a:xfrm flipV="1">
            <a:off x="6902605" y="3568304"/>
            <a:ext cx="86556" cy="70142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83AC41-947B-4782-AC82-3E0E643E073E}"/>
              </a:ext>
            </a:extLst>
          </p:cNvPr>
          <p:cNvSpPr txBox="1"/>
          <p:nvPr/>
        </p:nvSpPr>
        <p:spPr>
          <a:xfrm>
            <a:off x="6483774" y="4286421"/>
            <a:ext cx="83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Good agreement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833A1E0-784E-439E-94D5-0084713BE74B}"/>
              </a:ext>
            </a:extLst>
          </p:cNvPr>
          <p:cNvSpPr/>
          <p:nvPr/>
        </p:nvSpPr>
        <p:spPr>
          <a:xfrm>
            <a:off x="4439264" y="3816177"/>
            <a:ext cx="444795" cy="2661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2B5B3-6295-4149-B377-D03819A3FACF}"/>
              </a:ext>
            </a:extLst>
          </p:cNvPr>
          <p:cNvSpPr txBox="1"/>
          <p:nvPr/>
        </p:nvSpPr>
        <p:spPr>
          <a:xfrm>
            <a:off x="7792721" y="5305094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S. Bidhar (FNAL)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D7AE1-0DF2-437F-9278-D917516C2E31}"/>
              </a:ext>
            </a:extLst>
          </p:cNvPr>
          <p:cNvSpPr txBox="1"/>
          <p:nvPr/>
        </p:nvSpPr>
        <p:spPr>
          <a:xfrm>
            <a:off x="242870" y="2088375"/>
            <a:ext cx="46817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Yield stress (</a:t>
            </a:r>
            <a:r>
              <a:rPr lang="el-GR" sz="1400" dirty="0"/>
              <a:t>σ</a:t>
            </a:r>
            <a:r>
              <a:rPr lang="en-US" sz="1400" baseline="-25000" dirty="0"/>
              <a:t>y</a:t>
            </a:r>
            <a:r>
              <a:rPr lang="en-US" sz="1400" dirty="0"/>
              <a:t>) dependent on strain rate and temperature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Model parameters A, B, C, m, n empirically determined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Be JC damage model postponed due to limited funding</a:t>
            </a:r>
          </a:p>
        </p:txBody>
      </p:sp>
    </p:spTree>
    <p:extLst>
      <p:ext uri="{BB962C8B-B14F-4D97-AF65-F5344CB8AC3E}">
        <p14:creationId xmlns:p14="http://schemas.microsoft.com/office/powerpoint/2010/main" val="1007699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0" r="5973"/>
          <a:stretch/>
        </p:blipFill>
        <p:spPr>
          <a:xfrm>
            <a:off x="4978400" y="441959"/>
            <a:ext cx="4081568" cy="3047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Preparations for </a:t>
            </a:r>
            <a:r>
              <a:rPr lang="en-US" dirty="0" err="1"/>
              <a:t>HiRadMat</a:t>
            </a:r>
            <a:r>
              <a:rPr lang="en-US" dirty="0"/>
              <a:t>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68992"/>
            <a:ext cx="4749800" cy="1778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dirty="0"/>
              <a:t>Finished final design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Rapidly fabricating and assembling parts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Working with CERN to create work-dose-plan and procedures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PNNL preparing activated specimens for shipment to CERN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150" y="1602534"/>
            <a:ext cx="3079750" cy="2566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21976"/>
            <a:ext cx="3408467" cy="857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335" y="3588730"/>
            <a:ext cx="3633633" cy="26596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93100" y="5448300"/>
            <a:ext cx="850900" cy="8001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86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861535"/>
            <a:ext cx="3955895" cy="5274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248" y="858643"/>
            <a:ext cx="3958064" cy="52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9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43835" y="1467909"/>
            <a:ext cx="5386033" cy="4039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03263" y="1071891"/>
            <a:ext cx="4399237" cy="42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26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679629"/>
            <a:ext cx="4078607" cy="543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08" y="679628"/>
            <a:ext cx="4078607" cy="54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25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904723"/>
            <a:ext cx="3860800" cy="5147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886" y="904722"/>
            <a:ext cx="38608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1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51" y="859972"/>
            <a:ext cx="6847114" cy="51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40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48" y="816427"/>
            <a:ext cx="7108903" cy="53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242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313" y="876299"/>
            <a:ext cx="6901543" cy="51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3159" y="36513"/>
            <a:ext cx="8483641" cy="800893"/>
          </a:xfrm>
        </p:spPr>
        <p:txBody>
          <a:bodyPr/>
          <a:lstStyle/>
          <a:p>
            <a:r>
              <a:rPr lang="en-US" sz="3600" dirty="0"/>
              <a:t>The NuMI Beam  </a:t>
            </a:r>
            <a:r>
              <a:rPr lang="en-US" sz="2000" dirty="0"/>
              <a:t>“Neutrinos at the Main Injector”</a:t>
            </a:r>
          </a:p>
        </p:txBody>
      </p:sp>
      <p:pic>
        <p:nvPicPr>
          <p:cNvPr id="585731" name="Picture 3" descr="Bea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98713"/>
            <a:ext cx="9144000" cy="2705100"/>
          </a:xfrm>
          <a:prstGeom prst="rect">
            <a:avLst/>
          </a:prstGeom>
          <a:noFill/>
        </p:spPr>
      </p:pic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5500688" y="4752975"/>
            <a:ext cx="168275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963613" y="11890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>
              <a:latin typeface="Symbol" pitchFamily="18" charset="2"/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0812" y="4887913"/>
            <a:ext cx="3958049" cy="1055687"/>
          </a:xfrm>
          <a:ln>
            <a:solidFill>
              <a:srgbClr val="6633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400 kW design average power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700 kW upgrade for NOvA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</a:t>
            </a:r>
            <a:r>
              <a:rPr lang="en-US" sz="2000" dirty="0">
                <a:latin typeface="Symbol" pitchFamily="18" charset="2"/>
              </a:rPr>
              <a:t>s ~ </a:t>
            </a:r>
            <a:r>
              <a:rPr lang="en-US" sz="2000" dirty="0"/>
              <a:t>1 mm</a:t>
            </a:r>
            <a:endParaRPr lang="en-US" sz="2000" dirty="0"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525" y="1701800"/>
            <a:ext cx="3659188" cy="1225550"/>
            <a:chOff x="6" y="1000"/>
            <a:chExt cx="2305" cy="772"/>
          </a:xfrm>
        </p:grpSpPr>
        <p:sp>
          <p:nvSpPr>
            <p:cNvPr id="585736" name="Rectangle 8"/>
            <p:cNvSpPr>
              <a:spLocks noChangeArrowheads="1"/>
            </p:cNvSpPr>
            <p:nvPr/>
          </p:nvSpPr>
          <p:spPr bwMode="auto">
            <a:xfrm>
              <a:off x="12" y="1000"/>
              <a:ext cx="2299" cy="449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interaction length, C target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Produces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  <a:latin typeface="Symbol" pitchFamily="18" charset="2"/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, K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r>
                <a:rPr lang="en-US" sz="2000" dirty="0">
                  <a:solidFill>
                    <a:srgbClr val="663300"/>
                  </a:solidFill>
                </a:rPr>
                <a:t> mesons</a:t>
              </a: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>
              <a:off x="6" y="1443"/>
              <a:ext cx="120" cy="329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38" name="Line 10"/>
            <p:cNvSpPr>
              <a:spLocks noChangeShapeType="1"/>
            </p:cNvSpPr>
            <p:nvPr/>
          </p:nvSpPr>
          <p:spPr bwMode="auto">
            <a:xfrm flipH="1">
              <a:off x="532" y="1443"/>
              <a:ext cx="1778" cy="29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1913" y="4133850"/>
            <a:ext cx="3736975" cy="754063"/>
            <a:chOff x="39" y="2532"/>
            <a:chExt cx="2354" cy="475"/>
          </a:xfrm>
        </p:grpSpPr>
        <p:sp>
          <p:nvSpPr>
            <p:cNvPr id="585740" name="Line 12"/>
            <p:cNvSpPr>
              <a:spLocks noChangeShapeType="1"/>
            </p:cNvSpPr>
            <p:nvPr/>
          </p:nvSpPr>
          <p:spPr bwMode="auto">
            <a:xfrm flipH="1" flipV="1">
              <a:off x="39" y="2532"/>
              <a:ext cx="63" cy="47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1" name="Line 13"/>
            <p:cNvSpPr>
              <a:spLocks noChangeShapeType="1"/>
            </p:cNvSpPr>
            <p:nvPr/>
          </p:nvSpPr>
          <p:spPr bwMode="auto">
            <a:xfrm flipH="1" flipV="1">
              <a:off x="639" y="2551"/>
              <a:ext cx="1754" cy="45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116013" y="4184650"/>
            <a:ext cx="4111625" cy="2625725"/>
            <a:chOff x="703" y="2564"/>
            <a:chExt cx="2590" cy="1654"/>
          </a:xfrm>
        </p:grpSpPr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802" y="3355"/>
              <a:ext cx="2491" cy="863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Pulsed focusing horns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Toroidal magnetic field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Parabolic inner conductor profile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Focuses meson momentum band</a:t>
              </a:r>
            </a:p>
          </p:txBody>
        </p:sp>
        <p:sp>
          <p:nvSpPr>
            <p:cNvPr id="585744" name="Line 16"/>
            <p:cNvSpPr>
              <a:spLocks noChangeShapeType="1"/>
            </p:cNvSpPr>
            <p:nvPr/>
          </p:nvSpPr>
          <p:spPr bwMode="auto">
            <a:xfrm flipH="1" flipV="1">
              <a:off x="703" y="2564"/>
              <a:ext cx="101" cy="79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5" name="Line 17"/>
            <p:cNvSpPr>
              <a:spLocks noChangeShapeType="1"/>
            </p:cNvSpPr>
            <p:nvPr/>
          </p:nvSpPr>
          <p:spPr bwMode="auto">
            <a:xfrm flipH="1" flipV="1">
              <a:off x="1994" y="2595"/>
              <a:ext cx="1297" cy="76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160588" y="1282700"/>
            <a:ext cx="4424362" cy="2027238"/>
            <a:chOff x="1361" y="736"/>
            <a:chExt cx="2787" cy="1277"/>
          </a:xfrm>
        </p:grpSpPr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>
              <a:off x="1366" y="736"/>
              <a:ext cx="2782" cy="635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2 m diameter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Roughly decay length for 10 GeV </a:t>
              </a:r>
              <a:r>
                <a:rPr lang="en-US" sz="20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2000" baseline="30000" dirty="0">
                  <a:solidFill>
                    <a:srgbClr val="663300"/>
                  </a:solidFill>
                </a:rPr>
                <a:t>+</a:t>
              </a:r>
              <a:endParaRPr lang="en-US" sz="2000" dirty="0">
                <a:solidFill>
                  <a:srgbClr val="663300"/>
                </a:solidFill>
              </a:endParaRP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He-filled</a:t>
              </a:r>
            </a:p>
          </p:txBody>
        </p:sp>
        <p:sp>
          <p:nvSpPr>
            <p:cNvPr id="585748" name="Line 20"/>
            <p:cNvSpPr>
              <a:spLocks noChangeShapeType="1"/>
            </p:cNvSpPr>
            <p:nvPr/>
          </p:nvSpPr>
          <p:spPr bwMode="auto">
            <a:xfrm>
              <a:off x="1361" y="1367"/>
              <a:ext cx="677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49" name="Line 21"/>
            <p:cNvSpPr>
              <a:spLocks noChangeShapeType="1"/>
            </p:cNvSpPr>
            <p:nvPr/>
          </p:nvSpPr>
          <p:spPr bwMode="auto">
            <a:xfrm flipH="1">
              <a:off x="3671" y="1367"/>
              <a:ext cx="475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883150" y="1092200"/>
            <a:ext cx="3881438" cy="2127250"/>
            <a:chOff x="3076" y="616"/>
            <a:chExt cx="2445" cy="1340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081" y="616"/>
              <a:ext cx="2440" cy="608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Absorbs ~ 40 % of beam power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>
                  <a:solidFill>
                    <a:srgbClr val="663300"/>
                  </a:solidFill>
                </a:rPr>
                <a:t>Allows high-energy muons to penetrate</a:t>
              </a: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3076" y="1424"/>
              <a:ext cx="734" cy="532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 flipH="1">
              <a:off x="4469" y="1424"/>
              <a:ext cx="1050" cy="48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300663" y="4303713"/>
            <a:ext cx="3805237" cy="2259012"/>
            <a:chOff x="3339" y="2639"/>
            <a:chExt cx="2397" cy="1423"/>
          </a:xfrm>
        </p:grpSpPr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3348" y="3610"/>
              <a:ext cx="2383" cy="452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Measure hadron &amp; muon fluxes</a:t>
              </a:r>
            </a:p>
            <a:p>
              <a:pPr marL="231775" indent="-231775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>
                  <a:solidFill>
                    <a:srgbClr val="663300"/>
                  </a:solidFill>
                </a:rPr>
                <a:t>Arrays measure distributions</a:t>
              </a:r>
            </a:p>
          </p:txBody>
        </p:sp>
        <p:sp>
          <p:nvSpPr>
            <p:cNvPr id="585756" name="Line 28"/>
            <p:cNvSpPr>
              <a:spLocks noChangeShapeType="1"/>
            </p:cNvSpPr>
            <p:nvPr/>
          </p:nvSpPr>
          <p:spPr bwMode="auto">
            <a:xfrm flipV="1">
              <a:off x="3342" y="2646"/>
              <a:ext cx="291" cy="968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7" name="Line 29"/>
            <p:cNvSpPr>
              <a:spLocks noChangeShapeType="1"/>
            </p:cNvSpPr>
            <p:nvPr/>
          </p:nvSpPr>
          <p:spPr bwMode="auto">
            <a:xfrm flipV="1">
              <a:off x="3339" y="2639"/>
              <a:ext cx="573" cy="97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8" name="Line 30"/>
            <p:cNvSpPr>
              <a:spLocks noChangeShapeType="1"/>
            </p:cNvSpPr>
            <p:nvPr/>
          </p:nvSpPr>
          <p:spPr bwMode="auto">
            <a:xfrm flipH="1" flipV="1">
              <a:off x="4426" y="2740"/>
              <a:ext cx="1310" cy="87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5759" name="Line 31"/>
            <p:cNvSpPr>
              <a:spLocks noChangeShapeType="1"/>
            </p:cNvSpPr>
            <p:nvPr/>
          </p:nvSpPr>
          <p:spPr bwMode="auto">
            <a:xfrm flipH="1" flipV="1">
              <a:off x="5350" y="2804"/>
              <a:ext cx="386" cy="80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631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27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0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3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6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5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7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4" grpId="0" build="p" animBg="1"/>
      <p:bldP spid="585734" grpI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DB001-1C95-407E-B85F-A93642B94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BeGrid2 (HRMT43) – Pictures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8043" y="1477507"/>
            <a:ext cx="5382998" cy="4037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FFC9A-135D-7341-B63D-0A3C88A82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81" y="1371600"/>
            <a:ext cx="460586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598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116" y="250518"/>
            <a:ext cx="3751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Helvetica"/>
                <a:cs typeface="Helvetica"/>
              </a:rPr>
              <a:t>HPT R&amp;D Summary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931" y="920477"/>
            <a:ext cx="8030620" cy="5542953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R&amp;D for High Power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Targetry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is benefiting future accelerator target facilities such as LBNF-DUNE and T2K (US-Japan)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Material choice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Optimal operating temperature for annealing radiation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Developing/validating material models and simulation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Current HPT R&amp;D Projects include bringing together, for the first time, radiation damage and thermal shock in the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RaDIATE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HiRadMat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 Experiment, BeGrid2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Many challenges remain to achieve stable and reliable multi-MW accelerator target facilities 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The HPT R&amp;D core team is capable, but small. Additional investment is needed in order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Increase research scope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Further develop University 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Develop more efficient irradiation and examination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Add needed capabilities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Advanced Robotics Lab for Remote Handling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Post-Irradiation Examination Lab for Active Materials</a:t>
            </a:r>
          </a:p>
        </p:txBody>
      </p:sp>
    </p:spTree>
    <p:extLst>
      <p:ext uri="{BB962C8B-B14F-4D97-AF65-F5344CB8AC3E}">
        <p14:creationId xmlns:p14="http://schemas.microsoft.com/office/powerpoint/2010/main" val="10278342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58346A-BC2D-1A40-83A6-75A7574CF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8" y="244549"/>
            <a:ext cx="6143665" cy="5784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06322-1F0F-3544-85F7-6AC64BE3B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27" y="244549"/>
            <a:ext cx="2520185" cy="24135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954B35-2307-504A-855E-A7DDE3512DD2}"/>
              </a:ext>
            </a:extLst>
          </p:cNvPr>
          <p:cNvSpPr/>
          <p:nvPr/>
        </p:nvSpPr>
        <p:spPr>
          <a:xfrm>
            <a:off x="6524726" y="2711305"/>
            <a:ext cx="252018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• Beam Intercepting Devices Studies and Radiation Damage Effects</a:t>
            </a:r>
          </a:p>
          <a:p>
            <a:r>
              <a:rPr lang="en-US" sz="1050" dirty="0"/>
              <a:t>• Studies for multipurpose applications of dumps &amp; targets</a:t>
            </a:r>
          </a:p>
          <a:p>
            <a:r>
              <a:rPr lang="en-US" sz="1050" dirty="0"/>
              <a:t>• Neutrino Beam Target &amp; Windows</a:t>
            </a:r>
          </a:p>
          <a:p>
            <a:r>
              <a:rPr lang="en-US" sz="1050" dirty="0"/>
              <a:t>• Neutron Spallation Target Facilities</a:t>
            </a:r>
          </a:p>
          <a:p>
            <a:r>
              <a:rPr lang="en-US" sz="1050" dirty="0"/>
              <a:t>• Nuclear/Rare Process Physics Facilities</a:t>
            </a:r>
          </a:p>
          <a:p>
            <a:r>
              <a:rPr lang="en-US" sz="1050" dirty="0"/>
              <a:t>• High Power Target Radiation Damage Studies</a:t>
            </a:r>
          </a:p>
          <a:p>
            <a:r>
              <a:rPr lang="en-US" sz="1050" dirty="0"/>
              <a:t>• Post Irradiation Experiments Testing &amp; Techniques</a:t>
            </a:r>
          </a:p>
          <a:p>
            <a:r>
              <a:rPr lang="en-US" sz="1050" dirty="0"/>
              <a:t>• Monte Carlo Codes for Radiation Damage Estimation</a:t>
            </a:r>
          </a:p>
          <a:p>
            <a:r>
              <a:rPr lang="en-US" sz="1050" dirty="0"/>
              <a:t>• Radiation damage modelling (atomistic to micro-scale)</a:t>
            </a:r>
          </a:p>
          <a:p>
            <a:r>
              <a:rPr lang="en-US" sz="1050" dirty="0"/>
              <a:t>• Novel Materials for </a:t>
            </a:r>
            <a:r>
              <a:rPr lang="en-US" sz="1050" dirty="0" err="1"/>
              <a:t>Targetry</a:t>
            </a:r>
            <a:r>
              <a:rPr lang="en-US" sz="1050" dirty="0"/>
              <a:t> Application</a:t>
            </a:r>
          </a:p>
          <a:p>
            <a:r>
              <a:rPr lang="en-US" sz="1050" dirty="0"/>
              <a:t>• Low Energy Ion Beam Facilities &amp; Tests</a:t>
            </a:r>
          </a:p>
          <a:p>
            <a:r>
              <a:rPr lang="en-US" sz="1050" dirty="0"/>
              <a:t>• High Energy Proton Irradiation Experiment Status &amp; Plans</a:t>
            </a:r>
          </a:p>
          <a:p>
            <a:r>
              <a:rPr lang="en-US" sz="1050" dirty="0"/>
              <a:t>• Thermal Shock Studies and Techniques</a:t>
            </a:r>
          </a:p>
        </p:txBody>
      </p:sp>
    </p:spTree>
    <p:extLst>
      <p:ext uri="{BB962C8B-B14F-4D97-AF65-F5344CB8AC3E}">
        <p14:creationId xmlns:p14="http://schemas.microsoft.com/office/powerpoint/2010/main" val="3589951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0F1477-E5D8-43A3-84F8-CF38DBDFF061}"/>
              </a:ext>
            </a:extLst>
          </p:cNvPr>
          <p:cNvSpPr txBox="1"/>
          <p:nvPr/>
        </p:nvSpPr>
        <p:spPr>
          <a:xfrm>
            <a:off x="394138" y="417786"/>
            <a:ext cx="524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List of potential projects (in no particular order)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08DA9-2A54-4875-AE92-B38036F795F4}"/>
              </a:ext>
            </a:extLst>
          </p:cNvPr>
          <p:cNvSpPr txBox="1"/>
          <p:nvPr/>
        </p:nvSpPr>
        <p:spPr>
          <a:xfrm>
            <a:off x="484841" y="817896"/>
            <a:ext cx="834784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He bubble formation and void swelling in HCP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Beryllium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Glassy carbon (not HCP)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Graphite (complex microstructure with pores and cracks)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Ti</a:t>
            </a:r>
            <a:r>
              <a:rPr lang="en-US" sz="1600" dirty="0"/>
              <a:t> alloys (complex 2 phase microstructure)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Hydrogen trapping in graphite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Have assumed hydrogen leaves graphite through pores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 about trapping? If so, what affect would it have on material behavior?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Crystal lattice swelling in graphite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Light Source XRD shows swelling in </a:t>
            </a:r>
            <a:r>
              <a:rPr lang="en-US" sz="1600" dirty="0" err="1"/>
              <a:t>NuMI</a:t>
            </a:r>
            <a:r>
              <a:rPr lang="en-US" sz="1600" dirty="0"/>
              <a:t> </a:t>
            </a:r>
            <a:r>
              <a:rPr lang="en-US" sz="1600" dirty="0" err="1"/>
              <a:t>minos</a:t>
            </a:r>
            <a:r>
              <a:rPr lang="en-US" sz="1600" dirty="0"/>
              <a:t> target</a:t>
            </a:r>
            <a:endParaRPr lang="en-US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Assumed interstitial defects between basal planes?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What is relationship to temperature?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Lithium production, migration and effects in beryllium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Significant Li produced by transmutation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Does Li move to GB?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Relationship to temperature?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What will low melting temp Li do to grain boundary strength?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02796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528A36-9568-48AC-89FB-940B4DEBA946}"/>
              </a:ext>
            </a:extLst>
          </p:cNvPr>
          <p:cNvSpPr/>
          <p:nvPr/>
        </p:nvSpPr>
        <p:spPr>
          <a:xfrm>
            <a:off x="567558" y="441867"/>
            <a:ext cx="803253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Role of dose rate in displacement damage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</a:rPr>
              <a:t>Dose rates are very high during very short pulses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</a:rPr>
              <a:t>Empirical studies have shown that damage effects are less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</a:rPr>
              <a:t>What is cause?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4C97"/>
                </a:solidFill>
              </a:rPr>
              <a:t>What is effect of large temperature cycling from beam pulse?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to move from MARS/FLUKA output to atomic scale modeling?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Is it possible to take energy deposition and/or DPA results from MC codes as input to ab initio and MD computations?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Is there any way to link the calculations together to gain efficiency/accuracy?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0120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 keV H in Be tria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86" y="2429030"/>
            <a:ext cx="7315200" cy="2595025"/>
          </a:xfrm>
        </p:spPr>
        <p:txBody>
          <a:bodyPr/>
          <a:lstStyle/>
          <a:p>
            <a:r>
              <a:rPr lang="en-US" dirty="0" err="1"/>
              <a:t>RaDIATE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85" y="5078936"/>
            <a:ext cx="8603669" cy="1144632"/>
          </a:xfrm>
        </p:spPr>
        <p:txBody>
          <a:bodyPr>
            <a:normAutofit/>
          </a:bodyPr>
          <a:lstStyle/>
          <a:p>
            <a:pPr algn="ctr"/>
            <a:r>
              <a:rPr lang="en-US" sz="1600" dirty="0">
                <a:solidFill>
                  <a:srgbClr val="FFB666"/>
                </a:solidFill>
              </a:rPr>
              <a:t>10 </a:t>
            </a:r>
            <a:r>
              <a:rPr lang="en-US" sz="1600" dirty="0" err="1">
                <a:solidFill>
                  <a:srgbClr val="FFB666"/>
                </a:solidFill>
              </a:rPr>
              <a:t>keV</a:t>
            </a:r>
            <a:r>
              <a:rPr lang="en-US" sz="1600" dirty="0">
                <a:solidFill>
                  <a:srgbClr val="FFB666"/>
                </a:solidFill>
              </a:rPr>
              <a:t> protons into Beryllium (simulated with SRIM 2008 and artistically rendered with Graphic Converter by P. Hurh)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895" y="6363939"/>
            <a:ext cx="8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Ra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diation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D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amage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I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n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A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ccelerator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T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arget 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srgbClr val="FFB666"/>
                </a:solidFill>
                <a:effectLst/>
                <a:uLnTx/>
                <a:uFillTx/>
                <a:latin typeface="Arial"/>
                <a:ea typeface="+mn-ea"/>
              </a:rPr>
              <a:t>E</a:t>
            </a:r>
            <a:r>
              <a:rPr kumimoji="0" lang="en-US" sz="1800" b="0" i="0" u="none" strike="noStrike" kern="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</a:rPr>
              <a:t>nvironments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018695"/>
            <a:ext cx="7315200" cy="758167"/>
          </a:xfrm>
          <a:prstGeom prst="rect">
            <a:avLst/>
          </a:prstGeom>
          <a:solidFill>
            <a:schemeClr val="bg1">
              <a:lumMod val="85000"/>
              <a:lumOff val="15000"/>
              <a:alpha val="62000"/>
            </a:schemeClr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86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43980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 Slides Follow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3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165101" y="606240"/>
            <a:ext cx="4178300" cy="3701840"/>
            <a:chOff x="719138" y="573088"/>
            <a:chExt cx="4468696" cy="3960186"/>
          </a:xfrm>
        </p:grpSpPr>
        <p:pic>
          <p:nvPicPr>
            <p:cNvPr id="8198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573088"/>
              <a:ext cx="4468696" cy="3470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199" name="Rectangle 14"/>
            <p:cNvSpPr>
              <a:spLocks noChangeArrowheads="1"/>
            </p:cNvSpPr>
            <p:nvPr/>
          </p:nvSpPr>
          <p:spPr bwMode="auto">
            <a:xfrm>
              <a:off x="1277086" y="4168149"/>
              <a:ext cx="335280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1">
                    <a:gsLst>
                      <a:gs pos="0">
                        <a:srgbClr val="181847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r>
                <a:rPr lang="en-US" sz="900" i="1">
                  <a:latin typeface="Calibri" charset="0"/>
                </a:rPr>
                <a:t>From D. Filges, F. Goldenbaum, in:, Handb. Spallation Res., Wiley-VCH Verlag GmbH &amp; Co. KGaA, 2010, pp. 1–61. </a:t>
              </a:r>
            </a:p>
          </p:txBody>
        </p:sp>
      </p:grpSp>
      <p:sp>
        <p:nvSpPr>
          <p:cNvPr id="8195" name="desk1"/>
          <p:cNvSpPr>
            <a:spLocks noEditPoints="1" noChangeArrowheads="1"/>
          </p:cNvSpPr>
          <p:nvPr/>
        </p:nvSpPr>
        <p:spPr bwMode="auto">
          <a:xfrm>
            <a:off x="4343400" y="737157"/>
            <a:ext cx="4343400" cy="2162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4402138" y="756207"/>
            <a:ext cx="4440237" cy="22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GB" alt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Microstructural response:</a:t>
            </a: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creation of transmutation products;</a:t>
            </a: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en-US" sz="1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atomic displacements (cascades)</a:t>
            </a:r>
          </a:p>
          <a:p>
            <a:pPr marL="573088" lvl="1" indent="-236538">
              <a:lnSpc>
                <a:spcPct val="120000"/>
              </a:lnSpc>
              <a:buFontTx/>
              <a:buChar char="•"/>
              <a:defRPr/>
            </a:pPr>
            <a:r>
              <a:rPr lang="en-US" altLang="en-US" sz="1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number of stable interstitial/vacancy pairs created = DPA (Displacements Per Atom)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1800" i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3612"/>
            <a:ext cx="8686800" cy="6417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Radiation Damage Disorders Microstructure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932214" y="6018577"/>
            <a:ext cx="22263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000" dirty="0"/>
              <a:t>Slide prepared by V. </a:t>
            </a:r>
            <a:r>
              <a:rPr lang="en-GB" sz="1000" dirty="0" err="1"/>
              <a:t>Kuksenko</a:t>
            </a:r>
            <a:r>
              <a:rPr lang="en-GB" sz="1000" dirty="0"/>
              <a:t> (Oxford)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850692"/>
            <a:ext cx="3570806" cy="2064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275" y="3064572"/>
            <a:ext cx="3565802" cy="30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78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HPT R&amp;D Roadmap Workshop held at </a:t>
            </a:r>
            <a:r>
              <a:rPr lang="en-US" dirty="0" err="1"/>
              <a:t>Fermilab</a:t>
            </a:r>
            <a:r>
              <a:rPr lang="en-US" dirty="0"/>
              <a:t> to develop best R&amp;D routes for next generation </a:t>
            </a:r>
            <a:r>
              <a:rPr lang="en-US" dirty="0" err="1"/>
              <a:t>targetry</a:t>
            </a:r>
            <a:r>
              <a:rPr lang="en-US" dirty="0"/>
              <a:t>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135377"/>
          </a:xfrm>
        </p:spPr>
        <p:txBody>
          <a:bodyPr/>
          <a:lstStyle/>
          <a:p>
            <a:r>
              <a:rPr lang="en-US" sz="1800" dirty="0"/>
              <a:t>HPT R&amp;D Roadmap workshop held in late May 2017 to come to consensus among the HPT community on best path forward</a:t>
            </a:r>
          </a:p>
          <a:p>
            <a:r>
              <a:rPr lang="en-US" sz="1800" dirty="0"/>
              <a:t>Next generation target facility requirements were collected</a:t>
            </a:r>
          </a:p>
          <a:p>
            <a:r>
              <a:rPr lang="en-US" sz="1800" dirty="0"/>
              <a:t>Most promising R&amp;D cycles were identified</a:t>
            </a:r>
          </a:p>
          <a:p>
            <a:r>
              <a:rPr lang="en-US" sz="1800" dirty="0"/>
              <a:t>Enabling R&amp;D activities identified</a:t>
            </a:r>
          </a:p>
          <a:p>
            <a:r>
              <a:rPr lang="en-US" sz="1800" dirty="0"/>
              <a:t>Workshop report available on web-site</a:t>
            </a:r>
          </a:p>
          <a:p>
            <a:r>
              <a:rPr lang="en-US" sz="1800" dirty="0"/>
              <a:t>Final Roadmap report to be completed soon</a:t>
            </a:r>
          </a:p>
          <a:p>
            <a:endParaRPr lang="en-US" sz="1800" dirty="0"/>
          </a:p>
        </p:txBody>
      </p:sp>
      <p:pic>
        <p:nvPicPr>
          <p:cNvPr id="1026" name="Picture 2" descr="ttps://indico.fnal.gov/event/14212/material/1/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108" y="3323510"/>
            <a:ext cx="4416044" cy="29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6053" y="2422968"/>
            <a:ext cx="295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err="1">
                <a:hlinkClick r:id="rId3"/>
              </a:rPr>
              <a:t>indico.fnal.gov</a:t>
            </a:r>
            <a:r>
              <a:rPr lang="en-US" sz="1800" dirty="0">
                <a:hlinkClick r:id="rId3"/>
              </a:rPr>
              <a:t>/e/HPT_Roadmap_Workshop_2017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5235498" y="3883969"/>
            <a:ext cx="36799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Workshop Charge:</a:t>
            </a:r>
            <a:r>
              <a:rPr lang="en-US" sz="1600" dirty="0"/>
              <a:t> </a:t>
            </a:r>
            <a:r>
              <a:rPr lang="en-US" sz="1600" i="1" dirty="0"/>
              <a:t>Identify the required and most beneficial High Power </a:t>
            </a:r>
            <a:r>
              <a:rPr lang="en-US" sz="1600" i="1" dirty="0" err="1"/>
              <a:t>Targetry</a:t>
            </a:r>
            <a:r>
              <a:rPr lang="en-US" sz="1600" i="1" dirty="0"/>
              <a:t> (HPT) R&amp;D routes and associated key milestones, considering the needs, objectives, and timeline of the HEP experimental program as recommended in the 2014 P5 report.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1319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96"/>
            <a:ext cx="8686800" cy="641739"/>
          </a:xfrm>
        </p:spPr>
        <p:txBody>
          <a:bodyPr>
            <a:noAutofit/>
          </a:bodyPr>
          <a:lstStyle/>
          <a:p>
            <a:r>
              <a:rPr lang="en-US" sz="2400" dirty="0"/>
              <a:t>Exploration of Radiation Damage Effects to High Doses Likely Requires High and Low Energy Irradiation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0032"/>
            <a:ext cx="8229600" cy="526854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High energy</a:t>
            </a:r>
            <a:r>
              <a:rPr lang="en-US" dirty="0">
                <a:solidFill>
                  <a:srgbClr val="000000"/>
                </a:solidFill>
              </a:rPr>
              <a:t>, high fluence, large volume </a:t>
            </a:r>
            <a:r>
              <a:rPr lang="en-US" b="1" dirty="0">
                <a:solidFill>
                  <a:srgbClr val="000000"/>
                </a:solidFill>
              </a:rPr>
              <a:t>proton irradiations </a:t>
            </a:r>
            <a:r>
              <a:rPr lang="en-US" dirty="0">
                <a:solidFill>
                  <a:srgbClr val="000000"/>
                </a:solidFill>
              </a:rPr>
              <a:t>are expensive and time consuming</a:t>
            </a:r>
            <a:endParaRPr lang="en-US" b="1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Long irradiation beam times (months)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Difficulties of Post-Irradiation Examination (PIE) of highly activated samples</a:t>
            </a:r>
          </a:p>
          <a:p>
            <a:r>
              <a:rPr lang="en-US" b="1" dirty="0">
                <a:solidFill>
                  <a:srgbClr val="000000"/>
                </a:solidFill>
              </a:rPr>
              <a:t>Low energy</a:t>
            </a:r>
            <a:r>
              <a:rPr lang="en-US" dirty="0">
                <a:solidFill>
                  <a:srgbClr val="000000"/>
                </a:solidFill>
              </a:rPr>
              <a:t>, small volume </a:t>
            </a:r>
            <a:r>
              <a:rPr lang="en-US" b="1" dirty="0">
                <a:solidFill>
                  <a:srgbClr val="000000"/>
                </a:solidFill>
              </a:rPr>
              <a:t>ion irradiations </a:t>
            </a:r>
            <a:r>
              <a:rPr lang="en-US" dirty="0">
                <a:solidFill>
                  <a:srgbClr val="000000"/>
                </a:solidFill>
              </a:rPr>
              <a:t>are inexpensive and can achieve several DPA in an hour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Low to zero activation (PIE in “normal” lab areas)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Greatly accelerated damage rates (several DPA in hours)</a:t>
            </a:r>
          </a:p>
          <a:p>
            <a:r>
              <a:rPr lang="en-US" dirty="0">
                <a:solidFill>
                  <a:srgbClr val="000000"/>
                </a:solidFill>
              </a:rPr>
              <a:t>However </a:t>
            </a:r>
            <a:r>
              <a:rPr lang="en-US" b="1" dirty="0">
                <a:solidFill>
                  <a:srgbClr val="000000"/>
                </a:solidFill>
              </a:rPr>
              <a:t>Low energy ion irradiations have drawbacks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Very shallow penetration (0.5-100 microns)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Little gas production (transmutation) in samples</a:t>
            </a:r>
          </a:p>
          <a:p>
            <a:r>
              <a:rPr lang="en-US" b="1" dirty="0">
                <a:solidFill>
                  <a:srgbClr val="000000"/>
                </a:solidFill>
              </a:rPr>
              <a:t>Promising Solutions: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Micro-mechanics </a:t>
            </a:r>
            <a:r>
              <a:rPr lang="en-US" dirty="0">
                <a:solidFill>
                  <a:srgbClr val="000000"/>
                </a:solidFill>
              </a:rPr>
              <a:t>(coupled with advanced microscopy techniques) may enable evaluation of critical properties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Simultaneous implantation of He and H ions (</a:t>
            </a:r>
            <a:r>
              <a:rPr lang="en-US" b="1" dirty="0">
                <a:solidFill>
                  <a:srgbClr val="000000"/>
                </a:solidFill>
              </a:rPr>
              <a:t>triple-beam irradiation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/>
          </a:p>
          <a:p>
            <a:r>
              <a:rPr lang="en-US" sz="2600" b="1" dirty="0">
                <a:solidFill>
                  <a:srgbClr val="831D23"/>
                </a:solidFill>
              </a:rPr>
              <a:t>But still need HE proton irradiations to correlate and validate techniques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1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MINOS Target</a:t>
            </a:r>
          </a:p>
        </p:txBody>
      </p:sp>
      <p:pic>
        <p:nvPicPr>
          <p:cNvPr id="320516" name="Picture 4" descr="\\NUMISERVER\hylen$\My Documents\Talks\2002-04-numi-dir-rev\target-i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4572000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7" name="Picture 5" descr="\\numiserver\share\hylen\pictures-for-Nancy\target-graphite.jpg"/>
          <p:cNvPicPr>
            <a:picLocks noChangeAspect="1" noChangeArrowheads="1"/>
          </p:cNvPicPr>
          <p:nvPr/>
        </p:nvPicPr>
        <p:blipFill>
          <a:blip r:embed="rId3" cstate="print">
            <a:lum bright="1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5943600"/>
            <a:ext cx="7315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6" descr="\\numiserver\share\hylen\pictures-for-Nancy\taget-enbased.jpg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868488"/>
            <a:ext cx="4038600" cy="3084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0519" name="Picture 7" descr="\\numiserver\share\hylen\pictures-for-Nancy\target-encased.jpg"/>
          <p:cNvPicPr>
            <a:picLocks noChangeAspect="1" noChangeArrowheads="1"/>
          </p:cNvPicPr>
          <p:nvPr/>
        </p:nvPicPr>
        <p:blipFill>
          <a:blip r:embed="rId5" cstate="print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13" y="4097338"/>
            <a:ext cx="5113337" cy="184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1828800" y="6262584"/>
            <a:ext cx="154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 dirty="0">
                <a:solidFill>
                  <a:schemeClr val="accent2"/>
                </a:solidFill>
              </a:rPr>
              <a:t>Water cooled</a:t>
            </a:r>
          </a:p>
          <a:p>
            <a:r>
              <a:rPr lang="en-US" altLang="en-US" sz="1800" b="1" dirty="0">
                <a:solidFill>
                  <a:schemeClr val="accent2"/>
                </a:solidFill>
              </a:rPr>
              <a:t> graphite core</a:t>
            </a:r>
          </a:p>
        </p:txBody>
      </p:sp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5564188" y="5011738"/>
            <a:ext cx="2590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chemeClr val="accent2"/>
                </a:solidFill>
              </a:rPr>
              <a:t>Encased in</a:t>
            </a:r>
          </a:p>
          <a:p>
            <a:r>
              <a:rPr lang="en-US" altLang="en-US" sz="1800" b="1">
                <a:solidFill>
                  <a:schemeClr val="accent2"/>
                </a:solidFill>
              </a:rPr>
              <a:t> vacuum / helium can</a:t>
            </a:r>
          </a:p>
          <a:p>
            <a:r>
              <a:rPr lang="en-US" altLang="en-US" sz="1800" b="1">
                <a:solidFill>
                  <a:schemeClr val="accent2"/>
                </a:solidFill>
              </a:rPr>
              <a:t> with beryllium windows</a:t>
            </a:r>
          </a:p>
        </p:txBody>
      </p:sp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5241925" y="1139825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~ 4 kW beam power</a:t>
            </a:r>
          </a:p>
          <a:p>
            <a:r>
              <a:rPr lang="en-US" altLang="en-US" sz="1800" b="1"/>
              <a:t>         deposited in target</a:t>
            </a:r>
          </a:p>
        </p:txBody>
      </p:sp>
    </p:spTree>
    <p:extLst>
      <p:ext uri="{BB962C8B-B14F-4D97-AF65-F5344CB8AC3E}">
        <p14:creationId xmlns:p14="http://schemas.microsoft.com/office/powerpoint/2010/main" val="1907261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esk1"/>
          <p:cNvSpPr>
            <a:spLocks noEditPoints="1" noChangeArrowheads="1"/>
          </p:cNvSpPr>
          <p:nvPr/>
        </p:nvSpPr>
        <p:spPr bwMode="auto">
          <a:xfrm>
            <a:off x="708025" y="3449638"/>
            <a:ext cx="3254375" cy="29765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699" name="desk1"/>
          <p:cNvSpPr>
            <a:spLocks noEditPoints="1" noChangeArrowheads="1"/>
          </p:cNvSpPr>
          <p:nvPr/>
        </p:nvSpPr>
        <p:spPr bwMode="auto">
          <a:xfrm>
            <a:off x="4621213" y="923588"/>
            <a:ext cx="4319587" cy="55089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0350" y="1182508"/>
            <a:ext cx="4260850" cy="2159048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Useful where only small samples are available (implanted layer)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</a:pPr>
            <a:r>
              <a:rPr lang="en-GB" sz="1800" dirty="0">
                <a:latin typeface="Arial" charset="0"/>
                <a:cs typeface="Arial" charset="0"/>
              </a:rPr>
              <a:t>Geometry that can be manufactured quickly and reproducibly</a:t>
            </a:r>
          </a:p>
        </p:txBody>
      </p:sp>
      <p:grpSp>
        <p:nvGrpSpPr>
          <p:cNvPr id="29701" name="Group 56"/>
          <p:cNvGrpSpPr>
            <a:grpSpLocks/>
          </p:cNvGrpSpPr>
          <p:nvPr/>
        </p:nvGrpSpPr>
        <p:grpSpPr bwMode="auto">
          <a:xfrm>
            <a:off x="5205413" y="1284876"/>
            <a:ext cx="3128962" cy="2535238"/>
            <a:chOff x="4071" y="709"/>
            <a:chExt cx="1571" cy="1273"/>
          </a:xfrm>
        </p:grpSpPr>
        <p:pic>
          <p:nvPicPr>
            <p:cNvPr id="297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" y="709"/>
              <a:ext cx="1569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79" y="1819"/>
              <a:ext cx="1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071" y="711"/>
              <a:ext cx="1567" cy="1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715" name="TextBox 18"/>
            <p:cNvSpPr txBox="1">
              <a:spLocks noChangeArrowheads="1"/>
            </p:cNvSpPr>
            <p:nvPr/>
          </p:nvSpPr>
          <p:spPr bwMode="auto">
            <a:xfrm>
              <a:off x="4417" y="1844"/>
              <a:ext cx="63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latin typeface="Calibri" charset="0"/>
                </a:rPr>
                <a:t>0.3mm</a:t>
              </a:r>
            </a:p>
          </p:txBody>
        </p:sp>
      </p:grpSp>
      <p:grpSp>
        <p:nvGrpSpPr>
          <p:cNvPr id="29702" name="Group 64"/>
          <p:cNvGrpSpPr>
            <a:grpSpLocks/>
          </p:cNvGrpSpPr>
          <p:nvPr/>
        </p:nvGrpSpPr>
        <p:grpSpPr bwMode="auto">
          <a:xfrm>
            <a:off x="4872038" y="3675063"/>
            <a:ext cx="3852862" cy="2778125"/>
            <a:chOff x="3141" y="2219"/>
            <a:chExt cx="2427" cy="1750"/>
          </a:xfrm>
        </p:grpSpPr>
        <p:pic>
          <p:nvPicPr>
            <p:cNvPr id="2970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16"/>
              <a:ext cx="239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TextBox 4"/>
            <p:cNvSpPr txBox="1">
              <a:spLocks noChangeArrowheads="1"/>
            </p:cNvSpPr>
            <p:nvPr/>
          </p:nvSpPr>
          <p:spPr bwMode="auto">
            <a:xfrm>
              <a:off x="4743" y="2564"/>
              <a:ext cx="59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200">
                  <a:latin typeface="Calibri" charset="0"/>
                </a:rPr>
                <a:t>Beam Thickness 2um</a:t>
              </a:r>
            </a:p>
          </p:txBody>
        </p:sp>
        <p:sp>
          <p:nvSpPr>
            <p:cNvPr id="29710" name="TextBox 11"/>
            <p:cNvSpPr txBox="1">
              <a:spLocks noChangeArrowheads="1"/>
            </p:cNvSpPr>
            <p:nvPr/>
          </p:nvSpPr>
          <p:spPr bwMode="auto">
            <a:xfrm>
              <a:off x="3141" y="2219"/>
              <a:ext cx="8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Stress (Pa)</a:t>
              </a:r>
            </a:p>
          </p:txBody>
        </p:sp>
        <p:sp>
          <p:nvSpPr>
            <p:cNvPr id="29711" name="TextBox 13"/>
            <p:cNvSpPr txBox="1">
              <a:spLocks noChangeArrowheads="1"/>
            </p:cNvSpPr>
            <p:nvPr/>
          </p:nvSpPr>
          <p:spPr bwMode="auto">
            <a:xfrm>
              <a:off x="4694" y="3738"/>
              <a:ext cx="8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sz="1800">
                  <a:latin typeface="Calibri" charset="0"/>
                </a:rPr>
                <a:t>Strain</a:t>
              </a:r>
            </a:p>
          </p:txBody>
        </p:sp>
      </p:grpSp>
      <p:sp>
        <p:nvSpPr>
          <p:cNvPr id="29703" name="Rectangle 66"/>
          <p:cNvSpPr>
            <a:spLocks noChangeArrowheads="1"/>
          </p:cNvSpPr>
          <p:nvPr/>
        </p:nvSpPr>
        <p:spPr bwMode="auto">
          <a:xfrm>
            <a:off x="5527675" y="1306026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dirty="0">
                <a:solidFill>
                  <a:schemeClr val="bg1"/>
                </a:solidFill>
              </a:rPr>
              <a:t>Fe 6%Cr</a:t>
            </a:r>
          </a:p>
        </p:txBody>
      </p:sp>
      <p:sp>
        <p:nvSpPr>
          <p:cNvPr id="29704" name="Rectangle 67"/>
          <p:cNvSpPr>
            <a:spLocks noChangeArrowheads="1"/>
          </p:cNvSpPr>
          <p:nvPr/>
        </p:nvSpPr>
        <p:spPr bwMode="auto">
          <a:xfrm>
            <a:off x="5159374" y="892906"/>
            <a:ext cx="31670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1600" dirty="0"/>
              <a:t>Chris </a:t>
            </a:r>
            <a:r>
              <a:rPr lang="en-GB" sz="1600" dirty="0" err="1"/>
              <a:t>Hardie</a:t>
            </a:r>
            <a:r>
              <a:rPr lang="en-GB" sz="1600" dirty="0"/>
              <a:t>, University of Oxford</a:t>
            </a:r>
          </a:p>
        </p:txBody>
      </p:sp>
      <p:pic>
        <p:nvPicPr>
          <p:cNvPr id="29705" name="Content Placeholder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3576638"/>
            <a:ext cx="24288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18"/>
          <p:cNvSpPr>
            <a:spLocks noChangeArrowheads="1"/>
          </p:cNvSpPr>
          <p:nvPr/>
        </p:nvSpPr>
        <p:spPr bwMode="auto">
          <a:xfrm>
            <a:off x="1050925" y="6080125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i="1">
                <a:solidFill>
                  <a:schemeClr val="bg1"/>
                </a:solidFill>
              </a:rPr>
              <a:t>, D.Armstrong. University of Oxford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664"/>
            <a:ext cx="82550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Micro-mechanics can provide mechanical properties at the micro-scale</a:t>
            </a:r>
          </a:p>
        </p:txBody>
      </p:sp>
    </p:spTree>
    <p:extLst>
      <p:ext uri="{BB962C8B-B14F-4D97-AF65-F5344CB8AC3E}">
        <p14:creationId xmlns:p14="http://schemas.microsoft.com/office/powerpoint/2010/main" val="4091241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directions and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8" y="854442"/>
            <a:ext cx="4325094" cy="543775"/>
          </a:xfrm>
        </p:spPr>
        <p:txBody>
          <a:bodyPr/>
          <a:lstStyle/>
          <a:p>
            <a:pPr marL="520700" lvl="1" indent="-292100"/>
            <a:r>
              <a:rPr lang="en-US" sz="1400" dirty="0"/>
              <a:t>High frequency </a:t>
            </a:r>
            <a:r>
              <a:rPr lang="en-US" sz="1400" dirty="0" err="1"/>
              <a:t>meso</a:t>
            </a:r>
            <a:r>
              <a:rPr lang="en-US" sz="1400" dirty="0"/>
              <a:t>-scale fatigue testing (20 kHz, 100 um foil) (</a:t>
            </a:r>
            <a:r>
              <a:rPr lang="en-US" sz="1400" dirty="0" err="1"/>
              <a:t>Wilkenson</a:t>
            </a:r>
            <a:r>
              <a:rPr lang="en-US" sz="1400" dirty="0"/>
              <a:t>/Gong, Oxford)</a:t>
            </a:r>
          </a:p>
          <a:p>
            <a:pPr marL="520700" lvl="1" indent="-292100">
              <a:buNone/>
            </a:pPr>
            <a:endParaRPr lang="en-US" sz="12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90306" y="880098"/>
            <a:ext cx="4325094" cy="33957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228600">
              <a:buFont typeface="Arial" pitchFamily="34" charset="0"/>
              <a:buNone/>
            </a:pPr>
            <a:r>
              <a:rPr lang="en-US" sz="1800" b="1" dirty="0">
                <a:solidFill>
                  <a:srgbClr val="004C97"/>
                </a:solidFill>
              </a:rPr>
              <a:t>Other planned work</a:t>
            </a:r>
          </a:p>
          <a:p>
            <a:pPr marL="520700" lvl="1" indent="-292100"/>
            <a:r>
              <a:rPr lang="en-US" sz="1400" dirty="0"/>
              <a:t>Graphite</a:t>
            </a:r>
          </a:p>
          <a:p>
            <a:pPr marL="920750" lvl="2" indent="-292100"/>
            <a:r>
              <a:rPr lang="en-US" sz="1200" dirty="0"/>
              <a:t>2017-18 Low E ion irradiation studies (Notre Dame/Michigan/BNL?)</a:t>
            </a:r>
          </a:p>
          <a:p>
            <a:pPr marL="920750" lvl="2" indent="-292100"/>
            <a:r>
              <a:rPr lang="en-US" sz="1200" dirty="0"/>
              <a:t>2017 – Micro-mechanics (Liu @ Oxford)</a:t>
            </a:r>
          </a:p>
          <a:p>
            <a:pPr marL="920750" lvl="2" indent="-292100"/>
            <a:r>
              <a:rPr lang="en-US" sz="1200" dirty="0"/>
              <a:t>2018? - NOvA TA-01 target autopsy/PIE (PNNL)</a:t>
            </a:r>
          </a:p>
          <a:p>
            <a:pPr marL="520700" lvl="1" indent="-292100"/>
            <a:r>
              <a:rPr lang="en-US" sz="1400" dirty="0"/>
              <a:t>Beryllium</a:t>
            </a:r>
          </a:p>
          <a:p>
            <a:pPr marL="920750" lvl="2" indent="-292100"/>
            <a:r>
              <a:rPr lang="en-US" sz="1200" dirty="0"/>
              <a:t>2016-17 – Irradiation of Be fins in NOvA TA-02 target with PIE in 2018-19?</a:t>
            </a:r>
          </a:p>
          <a:p>
            <a:pPr marL="520700" lvl="1" indent="-292100"/>
            <a:r>
              <a:rPr lang="en-US" sz="1400" dirty="0"/>
              <a:t>Titanium 6Al-4V</a:t>
            </a:r>
          </a:p>
          <a:p>
            <a:pPr marL="920750" lvl="2" indent="-292100"/>
            <a:r>
              <a:rPr lang="en-US" sz="1200" dirty="0"/>
              <a:t>2018 - Macro-fatigue testing of BLIP specimens 2018 - </a:t>
            </a:r>
            <a:r>
              <a:rPr lang="en-US" sz="1200" dirty="0" err="1"/>
              <a:t>Meso</a:t>
            </a:r>
            <a:r>
              <a:rPr lang="en-US" sz="1200" dirty="0"/>
              <a:t>-fatigue testing of BLIP specimens (20 kHz) (Oxford, </a:t>
            </a:r>
            <a:r>
              <a:rPr lang="en-US" sz="1200" dirty="0" err="1"/>
              <a:t>Culham</a:t>
            </a:r>
            <a:r>
              <a:rPr lang="en-US" sz="1200" dirty="0"/>
              <a:t>)</a:t>
            </a:r>
          </a:p>
          <a:p>
            <a:pPr marL="920750" lvl="2" indent="-292100"/>
            <a:endParaRPr lang="en-US" sz="1200" dirty="0"/>
          </a:p>
          <a:p>
            <a:pPr marL="920750" lvl="2" indent="-292100"/>
            <a:endParaRPr lang="en-US" sz="1200" dirty="0"/>
          </a:p>
          <a:p>
            <a:pPr marL="520700" lvl="1" indent="-292100">
              <a:buFont typeface="Arial" pitchFamily="34" charset="0"/>
              <a:buNone/>
            </a:pPr>
            <a:endParaRPr lang="en-US" sz="1200" dirty="0"/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291" y="1386061"/>
            <a:ext cx="1826771" cy="136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58" y="2755951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58" y="1386062"/>
            <a:ext cx="1826771" cy="136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5968" y="4144960"/>
            <a:ext cx="407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lvl="1" indent="-2921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400" dirty="0">
                <a:solidFill>
                  <a:srgbClr val="404040"/>
                </a:solidFill>
                <a:latin typeface="Helvetica"/>
                <a:cs typeface="ＭＳ Ｐゴシック" charset="0"/>
              </a:rPr>
              <a:t>Micro-mechanics on graphite (Liu, Oxford)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3217" y="2754814"/>
            <a:ext cx="1827845" cy="137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231" y="2367169"/>
            <a:ext cx="967258" cy="7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31" y="4452737"/>
            <a:ext cx="1904354" cy="1856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885" y="4403915"/>
            <a:ext cx="2568133" cy="21102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214" y="3892064"/>
            <a:ext cx="3874150" cy="262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08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6553" y="46224"/>
            <a:ext cx="5375263" cy="1078942"/>
          </a:xfrm>
        </p:spPr>
        <p:txBody>
          <a:bodyPr/>
          <a:lstStyle/>
          <a:p>
            <a:pPr algn="l" eaLnBrk="1" hangingPunct="1"/>
            <a:r>
              <a:rPr lang="en-US" sz="2800" dirty="0"/>
              <a:t>Reactor materials studies are limited in relevance to Targetry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862244"/>
              </p:ext>
            </p:extLst>
          </p:nvPr>
        </p:nvGraphicFramePr>
        <p:xfrm>
          <a:off x="346553" y="1266274"/>
          <a:ext cx="8479947" cy="34533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6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1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8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2324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Irradiation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DPA rate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(DPA/s)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He gas production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04C97"/>
                          </a:solidFill>
                        </a:rPr>
                        <a:t>appm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/DPA)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4C97"/>
                          </a:solidFill>
                        </a:rPr>
                        <a:t>Irradiation Temp </a:t>
                      </a:r>
                      <a:r>
                        <a:rPr lang="en-US" sz="2000" b="0" dirty="0">
                          <a:solidFill>
                            <a:srgbClr val="004C97"/>
                          </a:solidFill>
                        </a:rPr>
                        <a:t>(˚C)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Mixed</a:t>
                      </a:r>
                      <a:r>
                        <a:rPr lang="en-US" sz="2400" baseline="0" dirty="0"/>
                        <a:t> spectrum fission reactor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3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-7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200-600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Fusion reactor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-6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1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400-1000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High energy</a:t>
                      </a:r>
                      <a:r>
                        <a:rPr lang="en-US" sz="2400" baseline="0" dirty="0"/>
                        <a:t> proton beam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6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-3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</a:t>
                      </a:r>
                      <a:r>
                        <a:rPr lang="en-US" sz="2400" b="0" baseline="0" dirty="0"/>
                        <a:t> x 10</a:t>
                      </a:r>
                      <a:r>
                        <a:rPr lang="en-US" sz="2400" b="0" baseline="30000" dirty="0"/>
                        <a:t>3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/>
                        <a:t>100-800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497356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595959"/>
                </a:solidFill>
              </a:rPr>
              <a:t>Effects from low energy neutron irradiations do not equal effects from high energy proton irradiations. Table compares typical irradiation parameters.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188779" y="371019"/>
            <a:ext cx="4542904" cy="820908"/>
            <a:chOff x="4967223" y="517631"/>
            <a:chExt cx="4542904" cy="820908"/>
          </a:xfrm>
        </p:grpSpPr>
        <p:sp>
          <p:nvSpPr>
            <p:cNvPr id="24" name="Not Equal 23"/>
            <p:cNvSpPr/>
            <p:nvPr/>
          </p:nvSpPr>
          <p:spPr>
            <a:xfrm>
              <a:off x="6506656" y="554555"/>
              <a:ext cx="920663" cy="594017"/>
            </a:xfrm>
            <a:prstGeom prst="mathNotEqual">
              <a:avLst>
                <a:gd name="adj1" fmla="val 15413"/>
                <a:gd name="adj2" fmla="val 6600000"/>
                <a:gd name="adj3" fmla="val 2797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7223" y="530625"/>
              <a:ext cx="2318666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n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1-14 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24303" y="517631"/>
              <a:ext cx="3485824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sz="7200" dirty="0">
                  <a:solidFill>
                    <a:srgbClr val="558ED5"/>
                  </a:solidFill>
                </a:rPr>
                <a:t>p</a:t>
              </a:r>
            </a:p>
            <a:p>
              <a:pPr algn="ctr">
                <a:lnSpc>
                  <a:spcPct val="50000"/>
                </a:lnSpc>
              </a:pPr>
              <a:r>
                <a:rPr lang="en-US" sz="1600" dirty="0">
                  <a:solidFill>
                    <a:srgbClr val="558ED5"/>
                  </a:solidFill>
                </a:rPr>
                <a:t>                100+ MeV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6553" y="5715000"/>
            <a:ext cx="847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Cannot directly utilize data from nuclear materials studies!</a:t>
            </a:r>
          </a:p>
        </p:txBody>
      </p:sp>
    </p:spTree>
    <p:extLst>
      <p:ext uri="{BB962C8B-B14F-4D97-AF65-F5344CB8AC3E}">
        <p14:creationId xmlns:p14="http://schemas.microsoft.com/office/powerpoint/2010/main" val="845099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Material Behavior Activities Overview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67350" y="11811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Ion Irradiations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235824" y="118110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HE Proton Irradiations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284" y="1219200"/>
            <a:ext cx="1865536" cy="838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Strength &amp; Damage Model Testing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8058" y="1524000"/>
            <a:ext cx="1865536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Micro-mechanics Validation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1315" y="255270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Thermal Shock Tests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276974" y="2508250"/>
            <a:ext cx="1387475" cy="698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Activity PIE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79788" y="44386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Low Activity PIE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974" y="3505200"/>
            <a:ext cx="1387475" cy="698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to HE Correlation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82284" y="3873500"/>
            <a:ext cx="1865536" cy="8001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Simulation  Techniques Development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397251" y="3486150"/>
            <a:ext cx="1387475" cy="6985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LE Ion Irradiations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90663" y="5626100"/>
            <a:ext cx="5200652" cy="53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Enabling Data &amp; Tools Available</a:t>
            </a:r>
          </a:p>
        </p:txBody>
      </p:sp>
      <p:cxnSp>
        <p:nvCxnSpPr>
          <p:cNvPr id="6" name="Straight Arrow Connector 5"/>
          <p:cNvCxnSpPr>
            <a:endCxn id="24" idx="0"/>
          </p:cNvCxnSpPr>
          <p:nvPr/>
        </p:nvCxnSpPr>
        <p:spPr>
          <a:xfrm flipH="1">
            <a:off x="6970712" y="3155950"/>
            <a:ext cx="2716" cy="349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15" idx="2"/>
          </p:cNvCxnSpPr>
          <p:nvPr/>
        </p:nvCxnSpPr>
        <p:spPr>
          <a:xfrm>
            <a:off x="1615052" y="2057400"/>
            <a:ext cx="4593" cy="495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7" idx="2"/>
          </p:cNvCxnSpPr>
          <p:nvPr/>
        </p:nvCxnSpPr>
        <p:spPr>
          <a:xfrm>
            <a:off x="6161088" y="1879600"/>
            <a:ext cx="539525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48" idx="0"/>
          </p:cNvCxnSpPr>
          <p:nvPr/>
        </p:nvCxnSpPr>
        <p:spPr>
          <a:xfrm>
            <a:off x="4060826" y="2203450"/>
            <a:ext cx="30163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7" idx="2"/>
          </p:cNvCxnSpPr>
          <p:nvPr/>
        </p:nvCxnSpPr>
        <p:spPr>
          <a:xfrm>
            <a:off x="1615052" y="4673600"/>
            <a:ext cx="717667" cy="952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3" idx="2"/>
          </p:cNvCxnSpPr>
          <p:nvPr/>
        </p:nvCxnSpPr>
        <p:spPr>
          <a:xfrm flipH="1">
            <a:off x="7400924" y="1879600"/>
            <a:ext cx="528638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4" idx="1"/>
          </p:cNvCxnSpPr>
          <p:nvPr/>
        </p:nvCxnSpPr>
        <p:spPr>
          <a:xfrm flipH="1">
            <a:off x="4814888" y="3854450"/>
            <a:ext cx="14620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22" idx="2"/>
          </p:cNvCxnSpPr>
          <p:nvPr/>
        </p:nvCxnSpPr>
        <p:spPr>
          <a:xfrm>
            <a:off x="4073526" y="5137150"/>
            <a:ext cx="17463" cy="488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Curved Right Arrow 90"/>
          <p:cNvSpPr/>
          <p:nvPr/>
        </p:nvSpPr>
        <p:spPr>
          <a:xfrm>
            <a:off x="2895824" y="4000500"/>
            <a:ext cx="471264" cy="876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urved Right Arrow 91"/>
          <p:cNvSpPr/>
          <p:nvPr/>
        </p:nvSpPr>
        <p:spPr>
          <a:xfrm flipH="1" flipV="1">
            <a:off x="4814888" y="3962400"/>
            <a:ext cx="471264" cy="8763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1" name="Straight Arrow Connector 120"/>
          <p:cNvCxnSpPr>
            <a:stCxn id="19" idx="2"/>
          </p:cNvCxnSpPr>
          <p:nvPr/>
        </p:nvCxnSpPr>
        <p:spPr>
          <a:xfrm>
            <a:off x="1615053" y="3251200"/>
            <a:ext cx="0" cy="62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 rot="552156">
            <a:off x="8342274" y="1492935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</a:p>
        </p:txBody>
      </p:sp>
      <p:sp>
        <p:nvSpPr>
          <p:cNvPr id="134" name="Rectangle 133"/>
          <p:cNvSpPr/>
          <p:nvPr/>
        </p:nvSpPr>
        <p:spPr>
          <a:xfrm rot="552156">
            <a:off x="7338128" y="2772179"/>
            <a:ext cx="6526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$$</a:t>
            </a:r>
          </a:p>
        </p:txBody>
      </p:sp>
      <p:sp>
        <p:nvSpPr>
          <p:cNvPr id="135" name="Rectangle 134"/>
          <p:cNvSpPr/>
          <p:nvPr/>
        </p:nvSpPr>
        <p:spPr>
          <a:xfrm rot="552156">
            <a:off x="4301532" y="3141689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¢¢</a:t>
            </a:r>
          </a:p>
        </p:txBody>
      </p:sp>
      <p:sp>
        <p:nvSpPr>
          <p:cNvPr id="136" name="Rectangle 135"/>
          <p:cNvSpPr/>
          <p:nvPr/>
        </p:nvSpPr>
        <p:spPr>
          <a:xfrm rot="552156">
            <a:off x="4329426" y="4813983"/>
            <a:ext cx="644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¢¢</a:t>
            </a:r>
          </a:p>
        </p:txBody>
      </p:sp>
    </p:spTree>
    <p:extLst>
      <p:ext uri="{BB962C8B-B14F-4D97-AF65-F5344CB8AC3E}">
        <p14:creationId xmlns:p14="http://schemas.microsoft.com/office/powerpoint/2010/main" val="521433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687" y="251921"/>
            <a:ext cx="4825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NT-02 Target Examination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71169" y="1156485"/>
            <a:ext cx="4728391" cy="3899609"/>
          </a:xfrm>
        </p:spPr>
        <p:txBody>
          <a:bodyPr/>
          <a:lstStyle/>
          <a:p>
            <a:r>
              <a:rPr lang="en-US" sz="1800" dirty="0">
                <a:latin typeface="Cambria" panose="02040503050406030204" pitchFamily="18" charset="0"/>
              </a:rPr>
              <a:t>Operation between 2006 to 2009, and again in 2011</a:t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Subjected to 120 GeV protons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Integrated POT ~ 6.1 x 10</a:t>
            </a:r>
            <a:r>
              <a:rPr lang="en-US" sz="1600" baseline="30000" dirty="0">
                <a:latin typeface="Cambria" panose="02040503050406030204" pitchFamily="18" charset="0"/>
              </a:rPr>
              <a:t>20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Gaussian beam spot size (1</a:t>
            </a:r>
            <a:r>
              <a:rPr lang="el-GR" sz="1600" dirty="0">
                <a:latin typeface="Cambria" panose="02040503050406030204" pitchFamily="18" charset="0"/>
              </a:rPr>
              <a:t>σ</a:t>
            </a:r>
            <a:r>
              <a:rPr lang="en-US" sz="1600" dirty="0">
                <a:latin typeface="Cambria" panose="02040503050406030204" pitchFamily="18" charset="0"/>
              </a:rPr>
              <a:t>): 1.1 mm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Peak </a:t>
            </a:r>
            <a:r>
              <a:rPr lang="en-US" sz="1600" dirty="0" err="1">
                <a:latin typeface="Cambria" panose="02040503050406030204" pitchFamily="18" charset="0"/>
              </a:rPr>
              <a:t>fluence</a:t>
            </a:r>
            <a:r>
              <a:rPr lang="en-US" sz="1600" dirty="0">
                <a:latin typeface="Cambria" panose="02040503050406030204" pitchFamily="18" charset="0"/>
              </a:rPr>
              <a:t>: 2.5 x 10</a:t>
            </a:r>
            <a:r>
              <a:rPr lang="en-US" sz="1600" baseline="30000" dirty="0">
                <a:latin typeface="Cambria" panose="02040503050406030204" pitchFamily="18" charset="0"/>
              </a:rPr>
              <a:t>22 </a:t>
            </a:r>
            <a:r>
              <a:rPr lang="en-US" sz="1600" dirty="0">
                <a:latin typeface="Cambria" panose="02040503050406030204" pitchFamily="18" charset="0"/>
              </a:rPr>
              <a:t>p/cm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  <a:p>
            <a:pPr lvl="1"/>
            <a:r>
              <a:rPr lang="en-US" sz="1600" b="1" dirty="0">
                <a:latin typeface="Cambria" panose="02040503050406030204" pitchFamily="18" charset="0"/>
              </a:rPr>
              <a:t>Estimated DPA ~ 0.63</a:t>
            </a:r>
            <a:br>
              <a:rPr lang="en-US" sz="1600" dirty="0">
                <a:latin typeface="Cambria" panose="02040503050406030204" pitchFamily="18" charset="0"/>
              </a:rPr>
            </a:br>
            <a:endParaRPr lang="en-US" sz="1600" dirty="0">
              <a:latin typeface="Cambria" panose="02040503050406030204" pitchFamily="18" charset="0"/>
            </a:endParaRPr>
          </a:p>
          <a:p>
            <a:r>
              <a:rPr lang="en-US" sz="1800" dirty="0">
                <a:latin typeface="Cambria" panose="02040503050406030204" pitchFamily="18" charset="0"/>
              </a:rPr>
              <a:t>Peak temperature ~ </a:t>
            </a:r>
            <a:r>
              <a:rPr lang="en-US" sz="1800" b="1" dirty="0">
                <a:latin typeface="Cambria" panose="02040503050406030204" pitchFamily="18" charset="0"/>
              </a:rPr>
              <a:t>330°C</a:t>
            </a:r>
            <a:endParaRPr lang="en-US" sz="1600" b="1" dirty="0">
              <a:latin typeface="Cambria" panose="02040503050406030204" pitchFamily="18" charset="0"/>
            </a:endParaRPr>
          </a:p>
          <a:p>
            <a:pPr lvl="1"/>
            <a:r>
              <a:rPr lang="en-US" sz="1600" dirty="0">
                <a:latin typeface="Cambria" panose="02040503050406030204" pitchFamily="18" charset="0"/>
              </a:rPr>
              <a:t>Heat to 330 C in 10 µs, cool to 60 C before next pulse (1.85 s cycle time)</a:t>
            </a:r>
            <a:br>
              <a:rPr lang="en-US" sz="1400" dirty="0">
                <a:latin typeface="Cambria" panose="02040503050406030204" pitchFamily="18" charset="0"/>
              </a:rPr>
            </a:br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749" y="1623374"/>
            <a:ext cx="3724347" cy="2518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687" y="4907430"/>
            <a:ext cx="83599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Neutrino yield declined 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10-15%</a:t>
            </a:r>
            <a:r>
              <a:rPr lang="en-US" sz="1800" dirty="0">
                <a:solidFill>
                  <a:srgbClr val="004C97"/>
                </a:solidFill>
                <a:latin typeface="Cambria" panose="02040503050406030204" pitchFamily="18" charset="0"/>
              </a:rPr>
              <a:t> during life, </a:t>
            </a:r>
            <a:r>
              <a:rPr lang="en-US" sz="1800" b="1" dirty="0">
                <a:solidFill>
                  <a:srgbClr val="004C97"/>
                </a:solidFill>
                <a:latin typeface="Cambria" panose="02040503050406030204" pitchFamily="18" charset="0"/>
              </a:rPr>
              <a:t>possibly due to radiation damage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- Yield reduction not observed in other NT targets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- NT-02 lifetime significantly longer than any other NT targets (2x or more)</a:t>
            </a:r>
          </a:p>
          <a:p>
            <a:endParaRPr lang="en-US" dirty="0">
              <a:solidFill>
                <a:srgbClr val="004C9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K. </a:t>
            </a:r>
            <a:r>
              <a:rPr lang="en-US" sz="1600" dirty="0" err="1"/>
              <a:t>Ammigan</a:t>
            </a:r>
            <a:r>
              <a:rPr lang="en-US" sz="1600" dirty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7719982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0255" y="250803"/>
            <a:ext cx="25019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4C97"/>
                </a:solidFill>
                <a:latin typeface="Cambria" panose="02040503050406030204" pitchFamily="18" charset="0"/>
              </a:rPr>
              <a:t>NT-02 Target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4886" y="2850958"/>
            <a:ext cx="4944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Graphite fin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47 fins – 6.4 mm x 15 mm x 20 mm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Graphite fins soldered to water cooling tubes attached on top/bottom of fins</a:t>
            </a:r>
          </a:p>
          <a:p>
            <a:endParaRPr lang="en-US" sz="1600" dirty="0">
              <a:solidFill>
                <a:srgbClr val="004C97"/>
              </a:solidFill>
              <a:latin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95" y="1202936"/>
            <a:ext cx="8328440" cy="2889495"/>
            <a:chOff x="30195" y="1202936"/>
            <a:chExt cx="8328440" cy="2889495"/>
          </a:xfrm>
        </p:grpSpPr>
        <p:sp>
          <p:nvSpPr>
            <p:cNvPr id="12" name="TextBox 11"/>
            <p:cNvSpPr txBox="1"/>
            <p:nvPr/>
          </p:nvSpPr>
          <p:spPr>
            <a:xfrm>
              <a:off x="30195" y="1763435"/>
              <a:ext cx="819148" cy="5847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Proton beam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192" y="1202936"/>
              <a:ext cx="7265903" cy="1473309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62745" y="2041953"/>
              <a:ext cx="145507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ight Brace 16"/>
            <p:cNvSpPr/>
            <p:nvPr/>
          </p:nvSpPr>
          <p:spPr>
            <a:xfrm rot="5400000">
              <a:off x="5225902" y="-96578"/>
              <a:ext cx="283748" cy="4927582"/>
            </a:xfrm>
            <a:prstGeom prst="rightBrace">
              <a:avLst>
                <a:gd name="adj1" fmla="val 0"/>
                <a:gd name="adj2" fmla="val 5000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4C97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880256" y="2519214"/>
              <a:ext cx="1487878" cy="62390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987748" y="1652795"/>
              <a:ext cx="1645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4C97"/>
                  </a:solidFill>
                  <a:latin typeface="Cambria" panose="02040503050406030204" pitchFamily="18" charset="0"/>
                </a:rPr>
                <a:t>Upstream end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9404" y="1643272"/>
              <a:ext cx="1675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4C97"/>
                  </a:solidFill>
                  <a:latin typeface="Cambria" panose="02040503050406030204" pitchFamily="18" charset="0"/>
                </a:rPr>
                <a:t>Downstream end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4534" y="2864039"/>
              <a:ext cx="2234101" cy="1228392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7977395" y="2126512"/>
              <a:ext cx="1163" cy="7309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606175" y="4056059"/>
            <a:ext cx="228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  <a:latin typeface="Cambria" panose="02040503050406030204" pitchFamily="18" charset="0"/>
              </a:rPr>
              <a:t>Target autopsy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67776" y="4622767"/>
            <a:ext cx="3721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Performed in hot cell at FNAL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Cracks observed along centerline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04040">
                    <a:lumMod val="50000"/>
                  </a:srgbClr>
                </a:solidFill>
                <a:latin typeface="Cambria" panose="02040503050406030204" pitchFamily="18" charset="0"/>
              </a:rPr>
              <a:t>Some fins broken in halves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9144" y="4579972"/>
            <a:ext cx="6494065" cy="1751368"/>
            <a:chOff x="699144" y="4579972"/>
            <a:chExt cx="6494065" cy="17513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4071" y="4593904"/>
              <a:ext cx="2183325" cy="14498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144" y="4579972"/>
              <a:ext cx="2183325" cy="1453005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2192571" y="5570759"/>
              <a:ext cx="0" cy="6575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3721708" y="5346422"/>
              <a:ext cx="7811" cy="8818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92571" y="6228305"/>
              <a:ext cx="364315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853507" y="5746565"/>
              <a:ext cx="1339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Cracks along centerline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729519" y="6450034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K. </a:t>
            </a:r>
            <a:r>
              <a:rPr lang="en-US" sz="1600" dirty="0" err="1"/>
              <a:t>Ammigan</a:t>
            </a:r>
            <a:r>
              <a:rPr lang="en-US" sz="1600" dirty="0"/>
              <a:t>, Fermilab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2790" y="6456459"/>
            <a:ext cx="358891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Autopsy work by V. </a:t>
            </a:r>
            <a:r>
              <a:rPr lang="en-US" sz="1600" dirty="0" err="1"/>
              <a:t>Sidorov</a:t>
            </a:r>
            <a:r>
              <a:rPr lang="en-US" sz="1600" dirty="0"/>
              <a:t>, Fermilab</a:t>
            </a:r>
          </a:p>
        </p:txBody>
      </p:sp>
    </p:spTree>
    <p:extLst>
      <p:ext uri="{BB962C8B-B14F-4D97-AF65-F5344CB8AC3E}">
        <p14:creationId xmlns:p14="http://schemas.microsoft.com/office/powerpoint/2010/main" val="1371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6"/>
          <p:cNvSpPr>
            <a:spLocks noChangeArrowheads="1"/>
          </p:cNvSpPr>
          <p:nvPr/>
        </p:nvSpPr>
        <p:spPr bwMode="auto">
          <a:xfrm>
            <a:off x="4648200" y="952500"/>
            <a:ext cx="4240213" cy="574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4" name="Picture 46" descr="C:\Documents and Settings\Dave Armstrong\Desktop\sca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233738"/>
            <a:ext cx="14414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-526532"/>
            <a:ext cx="9144000" cy="114300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Why use micro-mechanical testing?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4" y="960886"/>
            <a:ext cx="4260851" cy="5257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Useful where only small samples are available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1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Cost	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264"/>
              </a:spcAft>
            </a:pPr>
            <a:r>
              <a:rPr lang="en-GB" sz="19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Processing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Suitable for measuring individual </a:t>
            </a:r>
            <a:r>
              <a:rPr lang="en-GB" sz="24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microstructural</a:t>
            </a: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 features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itchFamily="34" charset="0"/>
                <a:cs typeface="Calibri" pitchFamily="34" charset="0"/>
              </a:rPr>
              <a:t>Samples that can be manufactured quickly and reproducibly</a:t>
            </a:r>
          </a:p>
          <a:p>
            <a:pPr eaLnBrk="1" hangingPunct="1">
              <a:lnSpc>
                <a:spcPct val="90000"/>
              </a:lnSpc>
              <a:spcAft>
                <a:spcPct val="30000"/>
              </a:spcAft>
            </a:pPr>
            <a:endParaRPr lang="en-GB" sz="24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368" name="Picture 22" descr="C:\Documents and Settings\Dave Armstrong\My Documents\Dphil\Conferences\MRS spring 09\pillar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500" y="3014663"/>
            <a:ext cx="12573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84725" y="4957763"/>
            <a:ext cx="3989388" cy="1657350"/>
            <a:chOff x="1844" y="20668"/>
            <a:chExt cx="5392" cy="3326"/>
          </a:xfrm>
        </p:grpSpPr>
        <p:pic>
          <p:nvPicPr>
            <p:cNvPr id="1540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4" y="20668"/>
              <a:ext cx="5392" cy="332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40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4" y="20668"/>
              <a:ext cx="1297" cy="1201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37113" y="2755900"/>
            <a:ext cx="808037" cy="334963"/>
            <a:chOff x="3047" y="1704"/>
            <a:chExt cx="509" cy="211"/>
          </a:xfrm>
        </p:grpSpPr>
        <p:sp>
          <p:nvSpPr>
            <p:cNvPr id="15397" name="Rectangle 19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8" name="Line 20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9" name="Rectangle 21"/>
            <p:cNvSpPr>
              <a:spLocks noChangeArrowheads="1"/>
            </p:cNvSpPr>
            <p:nvPr/>
          </p:nvSpPr>
          <p:spPr bwMode="auto">
            <a:xfrm>
              <a:off x="3115" y="1723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1u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4818063" y="4616450"/>
            <a:ext cx="808037" cy="304800"/>
            <a:chOff x="3047" y="1694"/>
            <a:chExt cx="509" cy="192"/>
          </a:xfrm>
        </p:grpSpPr>
        <p:sp>
          <p:nvSpPr>
            <p:cNvPr id="15394" name="Rectangle 27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5" name="Line 28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6" name="Rectangle 29"/>
            <p:cNvSpPr>
              <a:spLocks noChangeArrowheads="1"/>
            </p:cNvSpPr>
            <p:nvPr/>
          </p:nvSpPr>
          <p:spPr bwMode="auto">
            <a:xfrm>
              <a:off x="3115" y="1694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3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069013" y="4613275"/>
            <a:ext cx="808037" cy="304800"/>
            <a:chOff x="3047" y="1694"/>
            <a:chExt cx="509" cy="192"/>
          </a:xfrm>
        </p:grpSpPr>
        <p:sp>
          <p:nvSpPr>
            <p:cNvPr id="15391" name="Rectangle 31"/>
            <p:cNvSpPr>
              <a:spLocks noChangeArrowheads="1"/>
            </p:cNvSpPr>
            <p:nvPr/>
          </p:nvSpPr>
          <p:spPr bwMode="auto">
            <a:xfrm>
              <a:off x="3047" y="1704"/>
              <a:ext cx="50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92" name="Line 32"/>
            <p:cNvSpPr>
              <a:spLocks noChangeShapeType="1"/>
            </p:cNvSpPr>
            <p:nvPr/>
          </p:nvSpPr>
          <p:spPr bwMode="auto">
            <a:xfrm>
              <a:off x="3081" y="1726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93" name="Rectangle 33"/>
            <p:cNvSpPr>
              <a:spLocks noChangeArrowheads="1"/>
            </p:cNvSpPr>
            <p:nvPr/>
          </p:nvSpPr>
          <p:spPr bwMode="auto">
            <a:xfrm>
              <a:off x="3115" y="1694"/>
              <a:ext cx="3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10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5373" name="Line 39"/>
          <p:cNvSpPr>
            <a:spLocks noChangeShapeType="1"/>
          </p:cNvSpPr>
          <p:nvPr/>
        </p:nvSpPr>
        <p:spPr bwMode="auto">
          <a:xfrm>
            <a:off x="6013450" y="3232150"/>
            <a:ext cx="0" cy="171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7366000" y="3098800"/>
            <a:ext cx="1411288" cy="1819275"/>
            <a:chOff x="4640" y="1952"/>
            <a:chExt cx="889" cy="1146"/>
          </a:xfrm>
        </p:grpSpPr>
        <p:pic>
          <p:nvPicPr>
            <p:cNvPr id="15386" name="Picture 1033" descr="C:\Documents and Settings\Dave Armstrong\My Documents\Dphil\Presentations\second year talk\DD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0" y="1952"/>
              <a:ext cx="889" cy="11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670" y="2045"/>
              <a:ext cx="509" cy="192"/>
              <a:chOff x="3047" y="1694"/>
              <a:chExt cx="509" cy="192"/>
            </a:xfrm>
          </p:grpSpPr>
          <p:sp>
            <p:nvSpPr>
              <p:cNvPr id="15388" name="Rectangle 43"/>
              <p:cNvSpPr>
                <a:spLocks noChangeArrowheads="1"/>
              </p:cNvSpPr>
              <p:nvPr/>
            </p:nvSpPr>
            <p:spPr bwMode="auto">
              <a:xfrm>
                <a:off x="3047" y="1704"/>
                <a:ext cx="5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9" name="Line 44"/>
              <p:cNvSpPr>
                <a:spLocks noChangeShapeType="1"/>
              </p:cNvSpPr>
              <p:nvPr/>
            </p:nvSpPr>
            <p:spPr bwMode="auto">
              <a:xfrm>
                <a:off x="3081" y="1726"/>
                <a:ext cx="40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90" name="Rectangle 45"/>
              <p:cNvSpPr>
                <a:spLocks noChangeArrowheads="1"/>
              </p:cNvSpPr>
              <p:nvPr/>
            </p:nvSpPr>
            <p:spPr bwMode="auto">
              <a:xfrm>
                <a:off x="3108" y="1694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Arial" charset="0"/>
                    <a:cs typeface="Arial" charset="0"/>
                  </a:rPr>
                  <a:t>4</a:t>
                </a:r>
                <a:r>
                  <a:rPr lang="en-GB" sz="1400">
                    <a:latin typeface="Symbol" pitchFamily="18" charset="2"/>
                    <a:cs typeface="Arial" charset="0"/>
                  </a:rPr>
                  <a:t>m</a:t>
                </a:r>
                <a:r>
                  <a:rPr lang="en-GB" sz="1400">
                    <a:latin typeface="Arial" charset="0"/>
                    <a:cs typeface="Arial" charset="0"/>
                    <a:sym typeface="Symbol" pitchFamily="18" charset="2"/>
                  </a:rPr>
                  <a:t>m</a:t>
                </a:r>
              </a:p>
            </p:txBody>
          </p:sp>
        </p:grpSp>
      </p:grpSp>
      <p:sp>
        <p:nvSpPr>
          <p:cNvPr id="15375" name="Rectangle 41"/>
          <p:cNvSpPr>
            <a:spLocks noChangeArrowheads="1"/>
          </p:cNvSpPr>
          <p:nvPr/>
        </p:nvSpPr>
        <p:spPr bwMode="auto">
          <a:xfrm>
            <a:off x="4762500" y="1028700"/>
            <a:ext cx="4032250" cy="5607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778375" y="1055688"/>
            <a:ext cx="3997325" cy="2170112"/>
            <a:chOff x="3010" y="665"/>
            <a:chExt cx="2518" cy="1367"/>
          </a:xfrm>
        </p:grpSpPr>
        <p:pic>
          <p:nvPicPr>
            <p:cNvPr id="15381" name="Picture 34" descr="C:\Documents and Settings\Dave Armstrong\My Documents\Dphil\Conferences\MRS spring 09\talk\frac beam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10" y="665"/>
              <a:ext cx="2518" cy="136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4985" y="682"/>
              <a:ext cx="509" cy="192"/>
              <a:chOff x="3047" y="1700"/>
              <a:chExt cx="509" cy="192"/>
            </a:xfrm>
          </p:grpSpPr>
          <p:sp>
            <p:nvSpPr>
              <p:cNvPr id="15383" name="Rectangle 36"/>
              <p:cNvSpPr>
                <a:spLocks noChangeArrowheads="1"/>
              </p:cNvSpPr>
              <p:nvPr/>
            </p:nvSpPr>
            <p:spPr bwMode="auto">
              <a:xfrm>
                <a:off x="3047" y="1704"/>
                <a:ext cx="509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84" name="Line 37"/>
              <p:cNvSpPr>
                <a:spLocks noChangeShapeType="1"/>
              </p:cNvSpPr>
              <p:nvPr/>
            </p:nvSpPr>
            <p:spPr bwMode="auto">
              <a:xfrm>
                <a:off x="3081" y="1726"/>
                <a:ext cx="40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5" name="Rectangle 38"/>
              <p:cNvSpPr>
                <a:spLocks noChangeArrowheads="1"/>
              </p:cNvSpPr>
              <p:nvPr/>
            </p:nvSpPr>
            <p:spPr bwMode="auto">
              <a:xfrm>
                <a:off x="3115" y="1700"/>
                <a:ext cx="33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>
                    <a:latin typeface="Arial" charset="0"/>
                    <a:cs typeface="Arial" charset="0"/>
                  </a:rPr>
                  <a:t>3</a:t>
                </a:r>
                <a:r>
                  <a:rPr lang="en-GB" sz="1400">
                    <a:latin typeface="Symbol" pitchFamily="18" charset="2"/>
                    <a:cs typeface="Arial" charset="0"/>
                  </a:rPr>
                  <a:t>m</a:t>
                </a:r>
                <a:r>
                  <a:rPr lang="en-GB" sz="1400">
                    <a:latin typeface="Arial" charset="0"/>
                    <a:cs typeface="Arial" charset="0"/>
                    <a:sym typeface="Symbol" pitchFamily="18" charset="2"/>
                  </a:rPr>
                  <a:t>m</a:t>
                </a:r>
              </a:p>
            </p:txBody>
          </p:sp>
        </p:grpSp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7456488" y="5067300"/>
            <a:ext cx="1249362" cy="376238"/>
            <a:chOff x="3029" y="1800"/>
            <a:chExt cx="509" cy="237"/>
          </a:xfrm>
        </p:grpSpPr>
        <p:sp>
          <p:nvSpPr>
            <p:cNvPr id="15378" name="Rectangle 27"/>
            <p:cNvSpPr>
              <a:spLocks noChangeArrowheads="1"/>
            </p:cNvSpPr>
            <p:nvPr/>
          </p:nvSpPr>
          <p:spPr bwMode="auto">
            <a:xfrm>
              <a:off x="3029" y="1800"/>
              <a:ext cx="509" cy="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Line 28"/>
            <p:cNvSpPr>
              <a:spLocks noChangeShapeType="1"/>
            </p:cNvSpPr>
            <p:nvPr/>
          </p:nvSpPr>
          <p:spPr bwMode="auto">
            <a:xfrm>
              <a:off x="3072" y="1842"/>
              <a:ext cx="4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80" name="Rectangle 29"/>
            <p:cNvSpPr>
              <a:spLocks noChangeArrowheads="1"/>
            </p:cNvSpPr>
            <p:nvPr/>
          </p:nvSpPr>
          <p:spPr bwMode="auto">
            <a:xfrm>
              <a:off x="3150" y="1845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latin typeface="Arial" charset="0"/>
                  <a:cs typeface="Arial" charset="0"/>
                </a:rPr>
                <a:t>3</a:t>
              </a:r>
              <a:r>
                <a:rPr lang="en-GB" sz="1400">
                  <a:latin typeface="Symbol" pitchFamily="18" charset="2"/>
                  <a:cs typeface="Arial" charset="0"/>
                </a:rPr>
                <a:t>m</a:t>
              </a:r>
              <a:r>
                <a:rPr lang="en-GB" sz="1400">
                  <a:latin typeface="Arial" charset="0"/>
                  <a:cs typeface="Arial" charset="0"/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3063" y="5726205"/>
            <a:ext cx="411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courtesy of DEJ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4213513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3" y="109596"/>
            <a:ext cx="7772400" cy="820738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err="1">
                <a:solidFill>
                  <a:srgbClr val="000066"/>
                </a:solidFill>
              </a:rPr>
              <a:t>Microcantilever</a:t>
            </a:r>
            <a:r>
              <a:rPr lang="en-GB" sz="3200" dirty="0">
                <a:solidFill>
                  <a:srgbClr val="000066"/>
                </a:solidFill>
              </a:rPr>
              <a:t> Manufacture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" name="Picture 3" descr="C:\Documents and Settings\Dave Armstrong\Desktop\Cu beam manufacture\10edit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3292475" cy="4114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1400" y="1143000"/>
            <a:ext cx="5341938" cy="4705350"/>
            <a:chOff x="2256" y="720"/>
            <a:chExt cx="3365" cy="2964"/>
          </a:xfrm>
        </p:grpSpPr>
        <p:sp>
          <p:nvSpPr>
            <p:cNvPr id="6165" name="Line 14"/>
            <p:cNvSpPr>
              <a:spLocks noChangeShapeType="1"/>
            </p:cNvSpPr>
            <p:nvPr/>
          </p:nvSpPr>
          <p:spPr bwMode="auto">
            <a:xfrm>
              <a:off x="2256" y="1584"/>
              <a:ext cx="124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6166" name="Picture 4" descr="C:\Documents and Settings\Dave Armstrong\Desktop\Cu beam manufacture\6edit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720"/>
              <a:ext cx="2117" cy="2964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4800" y="3657600"/>
            <a:ext cx="6781800" cy="2994025"/>
            <a:chOff x="192" y="2434"/>
            <a:chExt cx="4272" cy="1886"/>
          </a:xfrm>
        </p:grpSpPr>
        <p:pic>
          <p:nvPicPr>
            <p:cNvPr id="6162" name="Picture 5" descr="C:\Documents and Settings\Dave Armstrong\Desktop\Cu beam manufacture\11edit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" y="2434"/>
              <a:ext cx="3492" cy="1886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163" name="Line 15"/>
            <p:cNvSpPr>
              <a:spLocks noChangeShapeType="1"/>
            </p:cNvSpPr>
            <p:nvPr/>
          </p:nvSpPr>
          <p:spPr bwMode="auto">
            <a:xfrm flipH="1">
              <a:off x="3696" y="3696"/>
              <a:ext cx="76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4" name="Line 16"/>
            <p:cNvSpPr>
              <a:spLocks noChangeShapeType="1"/>
            </p:cNvSpPr>
            <p:nvPr/>
          </p:nvSpPr>
          <p:spPr bwMode="auto">
            <a:xfrm>
              <a:off x="4464" y="3216"/>
              <a:ext cx="0" cy="48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191000" y="1128713"/>
            <a:ext cx="4706938" cy="5410200"/>
            <a:chOff x="2640" y="711"/>
            <a:chExt cx="2965" cy="3408"/>
          </a:xfrm>
        </p:grpSpPr>
        <p:sp>
          <p:nvSpPr>
            <p:cNvPr id="6159" name="Line 17"/>
            <p:cNvSpPr>
              <a:spLocks noChangeShapeType="1"/>
            </p:cNvSpPr>
            <p:nvPr/>
          </p:nvSpPr>
          <p:spPr bwMode="auto">
            <a:xfrm>
              <a:off x="2640" y="1767"/>
              <a:ext cx="0" cy="5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60" name="Line 18"/>
            <p:cNvSpPr>
              <a:spLocks noChangeShapeType="1"/>
            </p:cNvSpPr>
            <p:nvPr/>
          </p:nvSpPr>
          <p:spPr bwMode="auto">
            <a:xfrm>
              <a:off x="2640" y="1767"/>
              <a:ext cx="86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6161" name="Picture 27" descr="C:\Documents and Settings\Dave Armstrong\My Documents\Dphil\Conferences\MRS spring 09\talk\big beam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711"/>
              <a:ext cx="2101" cy="3408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096000" y="5943600"/>
            <a:ext cx="2514600" cy="685800"/>
            <a:chOff x="3840" y="3744"/>
            <a:chExt cx="1584" cy="432"/>
          </a:xfrm>
        </p:grpSpPr>
        <p:sp>
          <p:nvSpPr>
            <p:cNvPr id="6156" name="Rectangle 28"/>
            <p:cNvSpPr>
              <a:spLocks noChangeArrowheads="1"/>
            </p:cNvSpPr>
            <p:nvPr/>
          </p:nvSpPr>
          <p:spPr bwMode="auto">
            <a:xfrm>
              <a:off x="3840" y="3744"/>
              <a:ext cx="158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6157" name="Line 30"/>
            <p:cNvSpPr>
              <a:spLocks noChangeShapeType="1"/>
            </p:cNvSpPr>
            <p:nvPr/>
          </p:nvSpPr>
          <p:spPr bwMode="auto">
            <a:xfrm>
              <a:off x="3888" y="4032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58" name="Text Box 31"/>
            <p:cNvSpPr txBox="1">
              <a:spLocks noChangeArrowheads="1"/>
            </p:cNvSpPr>
            <p:nvPr/>
          </p:nvSpPr>
          <p:spPr bwMode="auto">
            <a:xfrm>
              <a:off x="4176" y="3744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Calibri" pitchFamily="34" charset="0"/>
                  <a:cs typeface="Arial" pitchFamily="34" charset="0"/>
                </a:rPr>
                <a:t>10</a:t>
              </a:r>
              <a:r>
                <a:rPr lang="en-GB" sz="1800">
                  <a:latin typeface="Calibri" pitchFamily="34" charset="0"/>
                  <a:cs typeface="Arial" pitchFamily="34" charset="0"/>
                  <a:sym typeface="Symbol" pitchFamily="18" charset="2"/>
                </a:rPr>
                <a:t>m</a:t>
              </a:r>
              <a:endParaRPr lang="en-GB" sz="1800"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91200" y="2362200"/>
            <a:ext cx="3893128" cy="3468415"/>
            <a:chOff x="5417127" y="2350494"/>
            <a:chExt cx="3893128" cy="3468415"/>
          </a:xfrm>
        </p:grpSpPr>
        <p:grpSp>
          <p:nvGrpSpPr>
            <p:cNvPr id="26" name="Group 17"/>
            <p:cNvGrpSpPr/>
            <p:nvPr/>
          </p:nvGrpSpPr>
          <p:grpSpPr>
            <a:xfrm>
              <a:off x="5417127" y="2350494"/>
              <a:ext cx="2937164" cy="3468415"/>
              <a:chOff x="5417127" y="2350494"/>
              <a:chExt cx="2937164" cy="3468415"/>
            </a:xfrm>
          </p:grpSpPr>
          <p:pic>
            <p:nvPicPr>
              <p:cNvPr id="31" name="Picture 6" descr="C:\Documents and Settings\Dave Armstrong\Desktop\Cu beam manufacture\13edit2.T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457382" y="2350494"/>
                <a:ext cx="2874763" cy="2263069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317673" y="5140036"/>
                <a:ext cx="1025236" cy="67887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5417127" y="4655127"/>
                <a:ext cx="872837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7329055" y="4655127"/>
                <a:ext cx="1025236" cy="47105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30"/>
            <p:cNvGrpSpPr>
              <a:grpSpLocks/>
            </p:cNvGrpSpPr>
            <p:nvPr/>
          </p:nvGrpSpPr>
          <p:grpSpPr bwMode="auto">
            <a:xfrm>
              <a:off x="7268731" y="3880989"/>
              <a:ext cx="2041526" cy="663575"/>
              <a:chOff x="1189" y="2823"/>
              <a:chExt cx="1286" cy="418"/>
            </a:xfrm>
          </p:grpSpPr>
          <p:sp>
            <p:nvSpPr>
              <p:cNvPr id="28" name="Rectangle 29"/>
              <p:cNvSpPr>
                <a:spLocks noChangeArrowheads="1"/>
              </p:cNvSpPr>
              <p:nvPr/>
            </p:nvSpPr>
            <p:spPr bwMode="auto">
              <a:xfrm>
                <a:off x="1189" y="2823"/>
                <a:ext cx="637" cy="41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1275" y="2823"/>
                <a:ext cx="120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/>
                  <a:t>2</a:t>
                </a:r>
                <a:r>
                  <a:rPr lang="en-GB" dirty="0">
                    <a:sym typeface="Symbol" pitchFamily="18" charset="2"/>
                  </a:rPr>
                  <a:t>m</a:t>
                </a:r>
                <a:endParaRPr lang="en-GB" dirty="0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>
                <a:off x="1275" y="3159"/>
                <a:ext cx="420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20862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Silicon BDTT\PlainImages\overview_05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6" y="22103"/>
            <a:ext cx="9114529" cy="68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324600" cy="492369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Current State of the 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6670082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749848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Fracture at 600</a:t>
            </a:r>
            <a:r>
              <a:rPr lang="en-GB" sz="3200" baseline="30000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D:\BDTT W5Ta\c4_016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895838"/>
            <a:ext cx="8820472" cy="5885962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86365" y="990600"/>
            <a:ext cx="1295400" cy="533400"/>
            <a:chOff x="685800" y="1447800"/>
            <a:chExt cx="1295400" cy="533400"/>
          </a:xfrm>
        </p:grpSpPr>
        <p:sp>
          <p:nvSpPr>
            <p:cNvPr id="6" name="Rectangle 5"/>
            <p:cNvSpPr/>
            <p:nvPr/>
          </p:nvSpPr>
          <p:spPr>
            <a:xfrm>
              <a:off x="685800" y="1447800"/>
              <a:ext cx="1066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76300" y="1828800"/>
              <a:ext cx="685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14400" y="1447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1µm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3063" y="6362700"/>
            <a:ext cx="411956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Slides courtesy of DJ Armstrong, Oxford</a:t>
            </a:r>
          </a:p>
        </p:txBody>
      </p:sp>
    </p:spTree>
    <p:extLst>
      <p:ext uri="{BB962C8B-B14F-4D97-AF65-F5344CB8AC3E}">
        <p14:creationId xmlns:p14="http://schemas.microsoft.com/office/powerpoint/2010/main" val="296017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NOvA</a:t>
            </a:r>
            <a:r>
              <a:rPr lang="en-US" dirty="0"/>
              <a:t> Target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45132" y="1043046"/>
            <a:ext cx="4168239" cy="218070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Graphite fins: 50 x 24 mm; 7.4mm wide</a:t>
            </a:r>
          </a:p>
          <a:p>
            <a:pPr>
              <a:lnSpc>
                <a:spcPct val="120000"/>
              </a:lnSpc>
            </a:pPr>
            <a:r>
              <a:rPr lang="en-US" dirty="0"/>
              <a:t>Helium atmosphere</a:t>
            </a:r>
          </a:p>
          <a:p>
            <a:pPr>
              <a:lnSpc>
                <a:spcPct val="120000"/>
              </a:lnSpc>
            </a:pPr>
            <a:r>
              <a:rPr lang="en-US" dirty="0"/>
              <a:t>Beryllium windows</a:t>
            </a:r>
          </a:p>
          <a:p>
            <a:pPr>
              <a:lnSpc>
                <a:spcPct val="120000"/>
              </a:lnSpc>
            </a:pPr>
            <a:r>
              <a:rPr lang="en-US" dirty="0"/>
              <a:t>Water cooled aluminum pressing plates</a:t>
            </a:r>
          </a:p>
          <a:p>
            <a:pPr>
              <a:lnSpc>
                <a:spcPct val="120000"/>
              </a:lnSpc>
            </a:pPr>
            <a:r>
              <a:rPr lang="en-US" i="1" dirty="0"/>
              <a:t>fins not brazed to cooling (cf. NT-series)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Water cooled outer vessel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85" y="3431969"/>
            <a:ext cx="5381886" cy="3295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5" y="953622"/>
            <a:ext cx="4688907" cy="35099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225" y="4624270"/>
            <a:ext cx="33232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4B96"/>
                </a:solidFill>
              </a:rPr>
              <a:t>IHEP </a:t>
            </a:r>
            <a:r>
              <a:rPr lang="en-US" sz="2000" dirty="0" err="1">
                <a:solidFill>
                  <a:srgbClr val="004B96"/>
                </a:solidFill>
              </a:rPr>
              <a:t>Protvino</a:t>
            </a:r>
            <a:r>
              <a:rPr lang="en-US" sz="2000" dirty="0">
                <a:solidFill>
                  <a:srgbClr val="004B96"/>
                </a:solidFill>
              </a:rPr>
              <a:t> (Russia) did initial design</a:t>
            </a:r>
          </a:p>
          <a:p>
            <a:endParaRPr lang="en-US" sz="2000" dirty="0">
              <a:solidFill>
                <a:srgbClr val="004B96"/>
              </a:solidFill>
            </a:endParaRPr>
          </a:p>
          <a:p>
            <a:r>
              <a:rPr lang="en-US" sz="2000" dirty="0">
                <a:solidFill>
                  <a:srgbClr val="004B96"/>
                </a:solidFill>
              </a:rPr>
              <a:t>STFC-RAL / FNAL did final design and construction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9061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6738" name="Picture 2" descr="featur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0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4876800" cy="792163"/>
          </a:xfrm>
        </p:spPr>
        <p:txBody>
          <a:bodyPr/>
          <a:lstStyle/>
          <a:p>
            <a:r>
              <a:rPr lang="en-US" altLang="en-US" sz="3200" dirty="0"/>
              <a:t>Horn Fabrication</a:t>
            </a:r>
          </a:p>
        </p:txBody>
      </p:sp>
      <p:pic>
        <p:nvPicPr>
          <p:cNvPr id="322565" name="Picture 5" descr="C:\Program Files\ArcSoft\PhotoBase\PHOTOS\my09-078.jpg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4170362"/>
            <a:ext cx="3810000" cy="20018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2563" name="Picture 3" descr=" Final_FV2                                                      00005506Kris OS                        B2717B04: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247775"/>
            <a:ext cx="4876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\\numiserver\share\hylen\2003-horn2-milestone\horn2-conductor-insertion.jpg"/>
          <p:cNvPicPr>
            <a:picLocks noChangeAspect="1" noChangeArrowheads="1"/>
          </p:cNvPicPr>
          <p:nvPr/>
        </p:nvPicPr>
        <p:blipFill>
          <a:blip r:embed="rId4" cstate="print">
            <a:lum bright="24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168900" y="444500"/>
            <a:ext cx="37592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Program Files\ArcSoft\PhotoBase\PHOTOS\my09-074.jpg"/>
          <p:cNvPicPr>
            <a:picLocks noChangeAspect="1" noChangeArrowheads="1"/>
          </p:cNvPicPr>
          <p:nvPr/>
        </p:nvPicPr>
        <p:blipFill rotWithShape="1">
          <a:blip r:embed="rId5" cstate="print">
            <a:lum bright="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9600" y="3951514"/>
            <a:ext cx="4181475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728778"/>
      </p:ext>
    </p:extLst>
  </p:cSld>
  <p:clrMapOvr>
    <a:masterClrMapping/>
  </p:clrMapOvr>
  <p:transition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">
    <a:dk1>
      <a:srgbClr val="004C97"/>
    </a:dk1>
    <a:lt1>
      <a:srgbClr val="FFFFFF"/>
    </a:lt1>
    <a:dk2>
      <a:srgbClr val="004C9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404040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52161</TotalTime>
  <Words>4649</Words>
  <Application>Microsoft Macintosh PowerPoint</Application>
  <PresentationFormat>On-screen Show (4:3)</PresentationFormat>
  <Paragraphs>609</Paragraphs>
  <Slides>69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5" baseType="lpstr">
      <vt:lpstr>MS PGothic</vt:lpstr>
      <vt:lpstr>MS PGothic</vt:lpstr>
      <vt:lpstr>Arial</vt:lpstr>
      <vt:lpstr>Calibri</vt:lpstr>
      <vt:lpstr>Cambria</vt:lpstr>
      <vt:lpstr>Cambria Math</vt:lpstr>
      <vt:lpstr>Helvetica</vt:lpstr>
      <vt:lpstr>Lucida Grande</vt:lpstr>
      <vt:lpstr>Symbol</vt:lpstr>
      <vt:lpstr>Times New Roman</vt:lpstr>
      <vt:lpstr>Wingdings</vt:lpstr>
      <vt:lpstr>Yu Gothic UI</vt:lpstr>
      <vt:lpstr>小塚ゴシック Pro M</vt:lpstr>
      <vt:lpstr>小塚ゴシック Pro R</vt:lpstr>
      <vt:lpstr>FNAL_TemplatePC_060514</vt:lpstr>
      <vt:lpstr>Perspective</vt:lpstr>
      <vt:lpstr>PowerPoint Presentation</vt:lpstr>
      <vt:lpstr>High Power Targetry Challenges</vt:lpstr>
      <vt:lpstr>Recognition of HPT Challenges</vt:lpstr>
      <vt:lpstr>Fermilab HPT R&amp;D Program</vt:lpstr>
      <vt:lpstr>The NuMI Beam  “Neutrinos at the Main Injector”</vt:lpstr>
      <vt:lpstr>The MINOS Target</vt:lpstr>
      <vt:lpstr>NOvA Target</vt:lpstr>
      <vt:lpstr>PowerPoint Presentation</vt:lpstr>
      <vt:lpstr>Horn Fabrication</vt:lpstr>
      <vt:lpstr>Challenging Environments</vt:lpstr>
      <vt:lpstr>DUNE: Deep Underground Neutrino Experiment LBNF: Long-Baseline Neutrino Facility</vt:lpstr>
      <vt:lpstr>DUNE Considering optimized focusing systems</vt:lpstr>
      <vt:lpstr>High Power Targetry Challenges</vt:lpstr>
      <vt:lpstr>High Power Targetry Scope</vt:lpstr>
      <vt:lpstr>High Power/Intensity Targetry Challenges</vt:lpstr>
      <vt:lpstr>Thermal Shock (stress waves)</vt:lpstr>
      <vt:lpstr>Stress wave example: T2K window</vt:lpstr>
      <vt:lpstr>Radiation Damage Effects</vt:lpstr>
      <vt:lpstr>Radiation damage effects can be significant</vt:lpstr>
      <vt:lpstr>PowerPoint Presentation</vt:lpstr>
      <vt:lpstr>Overview of Strategy for HPT Material R&amp;D</vt:lpstr>
      <vt:lpstr>MIMiC – Replicating proton beam interaction damage with little or no residual activity (1)</vt:lpstr>
      <vt:lpstr>MIMiC – Replicating proton beam interaction damage with little or no residual activity (2)</vt:lpstr>
      <vt:lpstr>Overview of Strategy for HPT Material R&amp;D</vt:lpstr>
      <vt:lpstr>Targetry Materials Science and Technology Lab Initiative</vt:lpstr>
      <vt:lpstr>Summary of Major HPT Accomplishments &amp; Impacts (HEP)</vt:lpstr>
      <vt:lpstr>Summary of Major HPT Accomplishments &amp; Impacts (con’t)</vt:lpstr>
      <vt:lpstr>Meetings, Conferences, Workshops and Publications</vt:lpstr>
      <vt:lpstr>Graphite Results –Tensile Properties Partially Recover When Annealed</vt:lpstr>
      <vt:lpstr>Graphite Results – Tensile Properties Summary Plot</vt:lpstr>
      <vt:lpstr>Graphite Results – X-ray diffraction</vt:lpstr>
      <vt:lpstr>Neutron irradiated graphite dimensional changes</vt:lpstr>
      <vt:lpstr>Graphite Results – X-ray diffraction of NuMI graphite fin shows lattice growth and amorphitization at beam center</vt:lpstr>
      <vt:lpstr>Be Results - Beryllium beam window from NuMI (1.6E21 POT) </vt:lpstr>
      <vt:lpstr>Ion implantation of Beryllium indicates reduced hardening at higher irradiation temperature</vt:lpstr>
      <vt:lpstr>High Energy Proton Irradiation Completed</vt:lpstr>
      <vt:lpstr>Post-Irradiation-Examinations (PIE) beginning</vt:lpstr>
      <vt:lpstr>BeGrid1 (HRMT24) – experimental set-up</vt:lpstr>
      <vt:lpstr>BeGrid1 (HRMT24) – online results</vt:lpstr>
      <vt:lpstr>BeGrid1 (HRMT24) – Post Irradiation Examination Results</vt:lpstr>
      <vt:lpstr>BeGrid1 (HRMT24) – data analysis</vt:lpstr>
      <vt:lpstr>Preparations for HiRadMat Experiment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BeGrid2 (HRMT43) – Pictures</vt:lpstr>
      <vt:lpstr>PowerPoint Presentation</vt:lpstr>
      <vt:lpstr>PowerPoint Presentation</vt:lpstr>
      <vt:lpstr>PowerPoint Presentation</vt:lpstr>
      <vt:lpstr>PowerPoint Presentation</vt:lpstr>
      <vt:lpstr>RaDIATE</vt:lpstr>
      <vt:lpstr>Back-Up Slides Follow</vt:lpstr>
      <vt:lpstr>PowerPoint Presentation</vt:lpstr>
      <vt:lpstr>HPT R&amp;D Roadmap Workshop held at Fermilab to develop best R&amp;D routes for next generation targetry facilities</vt:lpstr>
      <vt:lpstr>Exploration of Radiation Damage Effects to High Doses Likely Requires High and Low Energy Irradiation Studies</vt:lpstr>
      <vt:lpstr>PowerPoint Presentation</vt:lpstr>
      <vt:lpstr>New directions and techniques</vt:lpstr>
      <vt:lpstr>Reactor materials studies are limited in relevance to Targetry</vt:lpstr>
      <vt:lpstr>Material Behavior Activities Overview</vt:lpstr>
      <vt:lpstr>PowerPoint Presentation</vt:lpstr>
      <vt:lpstr>PowerPoint Presentation</vt:lpstr>
      <vt:lpstr>Why use micro-mechanical testing?</vt:lpstr>
      <vt:lpstr>Microcantilever Manufacture</vt:lpstr>
      <vt:lpstr>Current State of the Art</vt:lpstr>
      <vt:lpstr>Fracture at 600oC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Patrick G Hurh</cp:lastModifiedBy>
  <cp:revision>549</cp:revision>
  <cp:lastPrinted>2014-01-20T19:40:21Z</cp:lastPrinted>
  <dcterms:created xsi:type="dcterms:W3CDTF">2014-06-19T15:29:50Z</dcterms:created>
  <dcterms:modified xsi:type="dcterms:W3CDTF">2018-11-28T21:07:02Z</dcterms:modified>
</cp:coreProperties>
</file>