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29"/>
  </p:notesMasterIdLst>
  <p:handoutMasterIdLst>
    <p:handoutMasterId r:id="rId30"/>
  </p:handoutMasterIdLst>
  <p:sldIdLst>
    <p:sldId id="294" r:id="rId2"/>
    <p:sldId id="295" r:id="rId3"/>
    <p:sldId id="299" r:id="rId4"/>
    <p:sldId id="300" r:id="rId5"/>
    <p:sldId id="302" r:id="rId6"/>
    <p:sldId id="304" r:id="rId7"/>
    <p:sldId id="318" r:id="rId8"/>
    <p:sldId id="296" r:id="rId9"/>
    <p:sldId id="305" r:id="rId10"/>
    <p:sldId id="306" r:id="rId11"/>
    <p:sldId id="308" r:id="rId12"/>
    <p:sldId id="309" r:id="rId13"/>
    <p:sldId id="323" r:id="rId14"/>
    <p:sldId id="317" r:id="rId15"/>
    <p:sldId id="311" r:id="rId16"/>
    <p:sldId id="324" r:id="rId17"/>
    <p:sldId id="312" r:id="rId18"/>
    <p:sldId id="314" r:id="rId19"/>
    <p:sldId id="315" r:id="rId20"/>
    <p:sldId id="307" r:id="rId21"/>
    <p:sldId id="319" r:id="rId22"/>
    <p:sldId id="297" r:id="rId23"/>
    <p:sldId id="316" r:id="rId24"/>
    <p:sldId id="320" r:id="rId25"/>
    <p:sldId id="321" r:id="rId26"/>
    <p:sldId id="322" r:id="rId27"/>
    <p:sldId id="325" r:id="rId2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37" autoAdjust="0"/>
    <p:restoredTop sz="94756"/>
  </p:normalViewPr>
  <p:slideViewPr>
    <p:cSldViewPr snapToGrid="0" snapToObjects="1" showGuides="1">
      <p:cViewPr varScale="1">
        <p:scale>
          <a:sx n="95" d="100"/>
          <a:sy n="95" d="100"/>
        </p:scale>
        <p:origin x="1336" y="168"/>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rominsky/Documents/ftbf_number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ominsky/Documents/ftbf_number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FY18</a:t>
            </a:r>
            <a:r>
              <a:rPr lang="en-US" baseline="0"/>
              <a:t> User Group by Research Focus</a:t>
            </a:r>
            <a:endParaRPr lang="en-US"/>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8FF-334A-A14C-897F93071F3F}"/>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8FF-334A-A14C-897F93071F3F}"/>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8FF-334A-A14C-897F93071F3F}"/>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8FF-334A-A14C-897F93071F3F}"/>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8FF-334A-A14C-897F93071F3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E8FF-334A-A14C-897F93071F3F}"/>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E8FF-334A-A14C-897F93071F3F}"/>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E8FF-334A-A14C-897F93071F3F}"/>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E8FF-334A-A14C-897F93071F3F}"/>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E8FF-334A-A14C-897F93071F3F}"/>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'FY18 Numbers'!$A$15:$A$19</c:f>
              <c:strCache>
                <c:ptCount val="5"/>
                <c:pt idx="0">
                  <c:v>Collider (LHC)</c:v>
                </c:pt>
                <c:pt idx="1">
                  <c:v>Collider (Non LHC)</c:v>
                </c:pt>
                <c:pt idx="2">
                  <c:v>General R&amp;D</c:v>
                </c:pt>
                <c:pt idx="3">
                  <c:v>Outreach/Facility</c:v>
                </c:pt>
                <c:pt idx="4">
                  <c:v>Neutrino </c:v>
                </c:pt>
              </c:strCache>
            </c:strRef>
          </c:cat>
          <c:val>
            <c:numRef>
              <c:f>'FY18 Numbers'!$B$15:$B$19</c:f>
              <c:numCache>
                <c:formatCode>General</c:formatCode>
                <c:ptCount val="5"/>
                <c:pt idx="0">
                  <c:v>37</c:v>
                </c:pt>
                <c:pt idx="1">
                  <c:v>8</c:v>
                </c:pt>
                <c:pt idx="2">
                  <c:v>7</c:v>
                </c:pt>
                <c:pt idx="3">
                  <c:v>2</c:v>
                </c:pt>
                <c:pt idx="4">
                  <c:v>14</c:v>
                </c:pt>
              </c:numCache>
            </c:numRef>
          </c:val>
          <c:extLst>
            <c:ext xmlns:c16="http://schemas.microsoft.com/office/drawing/2014/chart" uri="{C3380CC4-5D6E-409C-BE32-E72D297353CC}">
              <c16:uniqueId val="{0000000A-E8FF-334A-A14C-897F93071F3F}"/>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FY18</a:t>
            </a:r>
            <a:r>
              <a:rPr lang="en-US" baseline="0"/>
              <a:t> Users By Job type</a:t>
            </a:r>
            <a:endParaRPr lang="en-US"/>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DF5-9144-BC10-16195B01424C}"/>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DF5-9144-BC10-16195B01424C}"/>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DF5-9144-BC10-16195B01424C}"/>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DF5-9144-BC10-16195B01424C}"/>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DF5-9144-BC10-16195B01424C}"/>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ADF5-9144-BC10-16195B01424C}"/>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ADF5-9144-BC10-16195B01424C}"/>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ADF5-9144-BC10-16195B01424C}"/>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ADF5-9144-BC10-16195B01424C}"/>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ADF5-9144-BC10-16195B01424C}"/>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'FY18 Numbers'!$A$1:$A$5</c:f>
              <c:strCache>
                <c:ptCount val="5"/>
                <c:pt idx="0">
                  <c:v>Postdoc</c:v>
                </c:pt>
                <c:pt idx="1">
                  <c:v>Scientist/Faculty</c:v>
                </c:pt>
                <c:pt idx="2">
                  <c:v>Grad Student</c:v>
                </c:pt>
                <c:pt idx="3">
                  <c:v>Engineers/Techs</c:v>
                </c:pt>
                <c:pt idx="4">
                  <c:v>Undergrad student</c:v>
                </c:pt>
              </c:strCache>
            </c:strRef>
          </c:cat>
          <c:val>
            <c:numRef>
              <c:f>'FY18 Numbers'!$B$1:$B$5</c:f>
              <c:numCache>
                <c:formatCode>General</c:formatCode>
                <c:ptCount val="5"/>
                <c:pt idx="0">
                  <c:v>43</c:v>
                </c:pt>
                <c:pt idx="1">
                  <c:v>89</c:v>
                </c:pt>
                <c:pt idx="2">
                  <c:v>60</c:v>
                </c:pt>
                <c:pt idx="3">
                  <c:v>5</c:v>
                </c:pt>
                <c:pt idx="4">
                  <c:v>19</c:v>
                </c:pt>
              </c:numCache>
            </c:numRef>
          </c:val>
          <c:extLst>
            <c:ext xmlns:c16="http://schemas.microsoft.com/office/drawing/2014/chart" uri="{C3380CC4-5D6E-409C-BE32-E72D297353CC}">
              <c16:uniqueId val="{0000000A-ADF5-9144-BC10-16195B01424C}"/>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11/12/18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11/12/18</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 Rominsky | FTBF Committee Meeting FY18</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11/12/18</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 Rominsky | FTBF Committee Meeting FY18</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11/12/18</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M. Rominsky | FTBF Committee Meeting FY18</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11/12/18</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 Rominsky | FTBF Committee Meeting FY18</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11/12/18</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M. Rominsky | FTBF Committee Meeting FY18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11/12/18</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M. Rominsky | FTBF Committee Meeting FY18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11/12/18</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 Rominsky | FTBF Committee Meeting FY18</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techpubs.fnal.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M. Rominsky 	</a:t>
            </a:r>
          </a:p>
          <a:p>
            <a:r>
              <a:rPr lang="en-US" dirty="0"/>
              <a:t>Annual Test Beam Committee Meeting </a:t>
            </a:r>
          </a:p>
          <a:p>
            <a:r>
              <a:rPr lang="en-US" dirty="0"/>
              <a:t>12 November 2018</a:t>
            </a:r>
          </a:p>
          <a:p>
            <a:endParaRPr lang="en-US" dirty="0"/>
          </a:p>
        </p:txBody>
      </p:sp>
      <p:sp>
        <p:nvSpPr>
          <p:cNvPr id="3" name="Text Placeholder 2"/>
          <p:cNvSpPr>
            <a:spLocks noGrp="1"/>
          </p:cNvSpPr>
          <p:nvPr>
            <p:ph type="body" sz="quarter" idx="11"/>
          </p:nvPr>
        </p:nvSpPr>
        <p:spPr/>
        <p:txBody>
          <a:bodyPr>
            <a:noAutofit/>
          </a:bodyPr>
          <a:lstStyle/>
          <a:p>
            <a:r>
              <a:rPr lang="en-US" b="0" dirty="0"/>
              <a:t>Progress on recommendations from previous meeting </a:t>
            </a:r>
            <a:endParaRPr lang="en-US"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A28D0-9476-4942-A8FC-1DB29FD80305}"/>
              </a:ext>
            </a:extLst>
          </p:cNvPr>
          <p:cNvSpPr>
            <a:spLocks noGrp="1"/>
          </p:cNvSpPr>
          <p:nvPr>
            <p:ph idx="1"/>
          </p:nvPr>
        </p:nvSpPr>
        <p:spPr/>
        <p:txBody>
          <a:bodyPr/>
          <a:lstStyle/>
          <a:p>
            <a:r>
              <a:rPr lang="en-US" dirty="0"/>
              <a:t>This year, a majority of users were from LHC and other collider groups </a:t>
            </a:r>
          </a:p>
        </p:txBody>
      </p:sp>
      <p:sp>
        <p:nvSpPr>
          <p:cNvPr id="3" name="Title 2">
            <a:extLst>
              <a:ext uri="{FF2B5EF4-FFF2-40B4-BE49-F238E27FC236}">
                <a16:creationId xmlns:a16="http://schemas.microsoft.com/office/drawing/2014/main" id="{261078B0-8F9B-1A4E-A9F3-3D9D1DC5AA3D}"/>
              </a:ext>
            </a:extLst>
          </p:cNvPr>
          <p:cNvSpPr>
            <a:spLocks noGrp="1"/>
          </p:cNvSpPr>
          <p:nvPr>
            <p:ph type="title"/>
          </p:nvPr>
        </p:nvSpPr>
        <p:spPr/>
        <p:txBody>
          <a:bodyPr/>
          <a:lstStyle/>
          <a:p>
            <a:r>
              <a:rPr lang="en-US" dirty="0"/>
              <a:t>Summary of Users  - Research groups</a:t>
            </a:r>
          </a:p>
        </p:txBody>
      </p:sp>
      <p:sp>
        <p:nvSpPr>
          <p:cNvPr id="4" name="Date Placeholder 3">
            <a:extLst>
              <a:ext uri="{FF2B5EF4-FFF2-40B4-BE49-F238E27FC236}">
                <a16:creationId xmlns:a16="http://schemas.microsoft.com/office/drawing/2014/main" id="{04C24BAA-FBED-C140-8DE6-55E7C9B6D862}"/>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221567F5-3F67-BA48-B9E8-2C4BD8BD2A4A}"/>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8E212369-8A1A-E445-A7EC-FBEA2009706D}"/>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graphicFrame>
        <p:nvGraphicFramePr>
          <p:cNvPr id="8" name="Table 7">
            <a:extLst>
              <a:ext uri="{FF2B5EF4-FFF2-40B4-BE49-F238E27FC236}">
                <a16:creationId xmlns:a16="http://schemas.microsoft.com/office/drawing/2014/main" id="{EF01854A-25E2-0744-9F48-8654C0343E45}"/>
              </a:ext>
            </a:extLst>
          </p:cNvPr>
          <p:cNvGraphicFramePr>
            <a:graphicFrameLocks noGrp="1"/>
          </p:cNvGraphicFramePr>
          <p:nvPr>
            <p:extLst>
              <p:ext uri="{D42A27DB-BD31-4B8C-83A1-F6EECF244321}">
                <p14:modId xmlns:p14="http://schemas.microsoft.com/office/powerpoint/2010/main" val="3790903433"/>
              </p:ext>
            </p:extLst>
          </p:nvPr>
        </p:nvGraphicFramePr>
        <p:xfrm>
          <a:off x="163000" y="3726954"/>
          <a:ext cx="4772072" cy="2595880"/>
        </p:xfrm>
        <a:graphic>
          <a:graphicData uri="http://schemas.openxmlformats.org/drawingml/2006/table">
            <a:tbl>
              <a:tblPr firstRow="1" bandRow="1">
                <a:tableStyleId>{5C22544A-7EE6-4342-B048-85BDC9FD1C3A}</a:tableStyleId>
              </a:tblPr>
              <a:tblGrid>
                <a:gridCol w="2386036">
                  <a:extLst>
                    <a:ext uri="{9D8B030D-6E8A-4147-A177-3AD203B41FA5}">
                      <a16:colId xmlns:a16="http://schemas.microsoft.com/office/drawing/2014/main" val="4031768877"/>
                    </a:ext>
                  </a:extLst>
                </a:gridCol>
                <a:gridCol w="2386036">
                  <a:extLst>
                    <a:ext uri="{9D8B030D-6E8A-4147-A177-3AD203B41FA5}">
                      <a16:colId xmlns:a16="http://schemas.microsoft.com/office/drawing/2014/main" val="85711885"/>
                    </a:ext>
                  </a:extLst>
                </a:gridCol>
              </a:tblGrid>
              <a:tr h="370840">
                <a:tc>
                  <a:txBody>
                    <a:bodyPr/>
                    <a:lstStyle/>
                    <a:p>
                      <a:r>
                        <a:rPr lang="en-US" dirty="0"/>
                        <a:t>Experiment</a:t>
                      </a:r>
                    </a:p>
                  </a:txBody>
                  <a:tcPr/>
                </a:tc>
                <a:tc>
                  <a:txBody>
                    <a:bodyPr/>
                    <a:lstStyle/>
                    <a:p>
                      <a:r>
                        <a:rPr lang="en-US" dirty="0"/>
                        <a:t>Beam weeks</a:t>
                      </a:r>
                    </a:p>
                  </a:txBody>
                  <a:tcPr/>
                </a:tc>
                <a:extLst>
                  <a:ext uri="{0D108BD9-81ED-4DB2-BD59-A6C34878D82A}">
                    <a16:rowId xmlns:a16="http://schemas.microsoft.com/office/drawing/2014/main" val="2490573349"/>
                  </a:ext>
                </a:extLst>
              </a:tr>
              <a:tr h="370840">
                <a:tc>
                  <a:txBody>
                    <a:bodyPr/>
                    <a:lstStyle/>
                    <a:p>
                      <a:r>
                        <a:rPr lang="en-US" dirty="0"/>
                        <a:t>Collider (LHC) </a:t>
                      </a:r>
                    </a:p>
                  </a:txBody>
                  <a:tcPr/>
                </a:tc>
                <a:tc>
                  <a:txBody>
                    <a:bodyPr/>
                    <a:lstStyle/>
                    <a:p>
                      <a:r>
                        <a:rPr lang="en-US" dirty="0"/>
                        <a:t>37</a:t>
                      </a:r>
                    </a:p>
                  </a:txBody>
                  <a:tcPr/>
                </a:tc>
                <a:extLst>
                  <a:ext uri="{0D108BD9-81ED-4DB2-BD59-A6C34878D82A}">
                    <a16:rowId xmlns:a16="http://schemas.microsoft.com/office/drawing/2014/main" val="2764939101"/>
                  </a:ext>
                </a:extLst>
              </a:tr>
              <a:tr h="370840">
                <a:tc>
                  <a:txBody>
                    <a:bodyPr/>
                    <a:lstStyle/>
                    <a:p>
                      <a:r>
                        <a:rPr lang="en-US" dirty="0"/>
                        <a:t>Collider (Non LHC) </a:t>
                      </a:r>
                    </a:p>
                  </a:txBody>
                  <a:tcPr/>
                </a:tc>
                <a:tc>
                  <a:txBody>
                    <a:bodyPr/>
                    <a:lstStyle/>
                    <a:p>
                      <a:r>
                        <a:rPr lang="en-US" dirty="0"/>
                        <a:t>8</a:t>
                      </a:r>
                    </a:p>
                  </a:txBody>
                  <a:tcPr/>
                </a:tc>
                <a:extLst>
                  <a:ext uri="{0D108BD9-81ED-4DB2-BD59-A6C34878D82A}">
                    <a16:rowId xmlns:a16="http://schemas.microsoft.com/office/drawing/2014/main" val="4220628701"/>
                  </a:ext>
                </a:extLst>
              </a:tr>
              <a:tr h="370840">
                <a:tc>
                  <a:txBody>
                    <a:bodyPr/>
                    <a:lstStyle/>
                    <a:p>
                      <a:r>
                        <a:rPr lang="en-US" dirty="0"/>
                        <a:t>General R&amp;D </a:t>
                      </a:r>
                    </a:p>
                  </a:txBody>
                  <a:tcPr/>
                </a:tc>
                <a:tc>
                  <a:txBody>
                    <a:bodyPr/>
                    <a:lstStyle/>
                    <a:p>
                      <a:r>
                        <a:rPr lang="en-US" dirty="0"/>
                        <a:t>7</a:t>
                      </a:r>
                    </a:p>
                  </a:txBody>
                  <a:tcPr/>
                </a:tc>
                <a:extLst>
                  <a:ext uri="{0D108BD9-81ED-4DB2-BD59-A6C34878D82A}">
                    <a16:rowId xmlns:a16="http://schemas.microsoft.com/office/drawing/2014/main" val="2740550318"/>
                  </a:ext>
                </a:extLst>
              </a:tr>
              <a:tr h="370840">
                <a:tc>
                  <a:txBody>
                    <a:bodyPr/>
                    <a:lstStyle/>
                    <a:p>
                      <a:r>
                        <a:rPr lang="en-US" dirty="0"/>
                        <a:t>Outreach/Facility</a:t>
                      </a:r>
                    </a:p>
                  </a:txBody>
                  <a:tcPr/>
                </a:tc>
                <a:tc>
                  <a:txBody>
                    <a:bodyPr/>
                    <a:lstStyle/>
                    <a:p>
                      <a:r>
                        <a:rPr lang="en-US" dirty="0"/>
                        <a:t>2</a:t>
                      </a:r>
                    </a:p>
                  </a:txBody>
                  <a:tcPr/>
                </a:tc>
                <a:extLst>
                  <a:ext uri="{0D108BD9-81ED-4DB2-BD59-A6C34878D82A}">
                    <a16:rowId xmlns:a16="http://schemas.microsoft.com/office/drawing/2014/main" val="4128629883"/>
                  </a:ext>
                </a:extLst>
              </a:tr>
              <a:tr h="370840">
                <a:tc>
                  <a:txBody>
                    <a:bodyPr/>
                    <a:lstStyle/>
                    <a:p>
                      <a:r>
                        <a:rPr lang="en-US" dirty="0"/>
                        <a:t>Neutrino </a:t>
                      </a:r>
                    </a:p>
                  </a:txBody>
                  <a:tcPr/>
                </a:tc>
                <a:tc>
                  <a:txBody>
                    <a:bodyPr/>
                    <a:lstStyle/>
                    <a:p>
                      <a:r>
                        <a:rPr lang="en-US" dirty="0"/>
                        <a:t>14</a:t>
                      </a:r>
                    </a:p>
                  </a:txBody>
                  <a:tcPr/>
                </a:tc>
                <a:extLst>
                  <a:ext uri="{0D108BD9-81ED-4DB2-BD59-A6C34878D82A}">
                    <a16:rowId xmlns:a16="http://schemas.microsoft.com/office/drawing/2014/main" val="2792811864"/>
                  </a:ext>
                </a:extLst>
              </a:tr>
              <a:tr h="370840">
                <a:tc>
                  <a:txBody>
                    <a:bodyPr/>
                    <a:lstStyle/>
                    <a:p>
                      <a:r>
                        <a:rPr lang="en-US" dirty="0"/>
                        <a:t>Total</a:t>
                      </a:r>
                    </a:p>
                  </a:txBody>
                  <a:tcPr/>
                </a:tc>
                <a:tc>
                  <a:txBody>
                    <a:bodyPr/>
                    <a:lstStyle/>
                    <a:p>
                      <a:r>
                        <a:rPr lang="en-US" dirty="0"/>
                        <a:t>68</a:t>
                      </a:r>
                    </a:p>
                  </a:txBody>
                  <a:tcPr/>
                </a:tc>
                <a:extLst>
                  <a:ext uri="{0D108BD9-81ED-4DB2-BD59-A6C34878D82A}">
                    <a16:rowId xmlns:a16="http://schemas.microsoft.com/office/drawing/2014/main" val="3177648322"/>
                  </a:ext>
                </a:extLst>
              </a:tr>
            </a:tbl>
          </a:graphicData>
        </a:graphic>
      </p:graphicFrame>
      <p:graphicFrame>
        <p:nvGraphicFramePr>
          <p:cNvPr id="9" name="Chart 8">
            <a:extLst>
              <a:ext uri="{FF2B5EF4-FFF2-40B4-BE49-F238E27FC236}">
                <a16:creationId xmlns:a16="http://schemas.microsoft.com/office/drawing/2014/main" id="{BC6EA070-AAB1-364E-9828-B74412A937DB}"/>
              </a:ext>
            </a:extLst>
          </p:cNvPr>
          <p:cNvGraphicFramePr>
            <a:graphicFrameLocks/>
          </p:cNvGraphicFramePr>
          <p:nvPr>
            <p:extLst>
              <p:ext uri="{D42A27DB-BD31-4B8C-83A1-F6EECF244321}">
                <p14:modId xmlns:p14="http://schemas.microsoft.com/office/powerpoint/2010/main" val="3420997353"/>
              </p:ext>
            </p:extLst>
          </p:nvPr>
        </p:nvGraphicFramePr>
        <p:xfrm>
          <a:off x="4564856" y="1435316"/>
          <a:ext cx="4401857" cy="3038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1423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34432B-F831-A441-91FA-6D10CB353771}"/>
              </a:ext>
            </a:extLst>
          </p:cNvPr>
          <p:cNvSpPr>
            <a:spLocks noGrp="1"/>
          </p:cNvSpPr>
          <p:nvPr>
            <p:ph idx="1"/>
          </p:nvPr>
        </p:nvSpPr>
        <p:spPr/>
        <p:txBody>
          <a:bodyPr/>
          <a:lstStyle/>
          <a:p>
            <a:r>
              <a:rPr lang="en-US" dirty="0"/>
              <a:t>A variety of professional classes came to the test beam</a:t>
            </a:r>
          </a:p>
          <a:p>
            <a:pPr lvl="1"/>
            <a:r>
              <a:rPr lang="en-US" dirty="0"/>
              <a:t>These numbers do not include EDIT </a:t>
            </a:r>
          </a:p>
        </p:txBody>
      </p:sp>
      <p:sp>
        <p:nvSpPr>
          <p:cNvPr id="3" name="Title 2">
            <a:extLst>
              <a:ext uri="{FF2B5EF4-FFF2-40B4-BE49-F238E27FC236}">
                <a16:creationId xmlns:a16="http://schemas.microsoft.com/office/drawing/2014/main" id="{06E77193-9321-3744-A4D2-8C7C3AF8EC9C}"/>
              </a:ext>
            </a:extLst>
          </p:cNvPr>
          <p:cNvSpPr>
            <a:spLocks noGrp="1"/>
          </p:cNvSpPr>
          <p:nvPr>
            <p:ph type="title"/>
          </p:nvPr>
        </p:nvSpPr>
        <p:spPr/>
        <p:txBody>
          <a:bodyPr/>
          <a:lstStyle/>
          <a:p>
            <a:r>
              <a:rPr lang="en-US" dirty="0"/>
              <a:t>Summary of Users – People </a:t>
            </a:r>
          </a:p>
        </p:txBody>
      </p:sp>
      <p:sp>
        <p:nvSpPr>
          <p:cNvPr id="4" name="Date Placeholder 3">
            <a:extLst>
              <a:ext uri="{FF2B5EF4-FFF2-40B4-BE49-F238E27FC236}">
                <a16:creationId xmlns:a16="http://schemas.microsoft.com/office/drawing/2014/main" id="{D9991F14-6BCE-A749-A6EF-F27221F5C071}"/>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0C1CA483-1B9E-A247-9048-082FCA4923CB}"/>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EA7EABB9-C33B-FB45-94B7-066B8739E27C}"/>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graphicFrame>
        <p:nvGraphicFramePr>
          <p:cNvPr id="9" name="Table 8">
            <a:extLst>
              <a:ext uri="{FF2B5EF4-FFF2-40B4-BE49-F238E27FC236}">
                <a16:creationId xmlns:a16="http://schemas.microsoft.com/office/drawing/2014/main" id="{67C5D4F2-4A5E-ED4E-991D-7B2378F6EC50}"/>
              </a:ext>
            </a:extLst>
          </p:cNvPr>
          <p:cNvGraphicFramePr>
            <a:graphicFrameLocks noGrp="1"/>
          </p:cNvGraphicFramePr>
          <p:nvPr>
            <p:extLst>
              <p:ext uri="{D42A27DB-BD31-4B8C-83A1-F6EECF244321}">
                <p14:modId xmlns:p14="http://schemas.microsoft.com/office/powerpoint/2010/main" val="1233826944"/>
              </p:ext>
            </p:extLst>
          </p:nvPr>
        </p:nvGraphicFramePr>
        <p:xfrm>
          <a:off x="94128" y="3265338"/>
          <a:ext cx="4450978" cy="29667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537115850"/>
                    </a:ext>
                  </a:extLst>
                </a:gridCol>
                <a:gridCol w="1402978">
                  <a:extLst>
                    <a:ext uri="{9D8B030D-6E8A-4147-A177-3AD203B41FA5}">
                      <a16:colId xmlns:a16="http://schemas.microsoft.com/office/drawing/2014/main" val="1570703940"/>
                    </a:ext>
                  </a:extLst>
                </a:gridCol>
              </a:tblGrid>
              <a:tr h="370840">
                <a:tc>
                  <a:txBody>
                    <a:bodyPr/>
                    <a:lstStyle/>
                    <a:p>
                      <a:r>
                        <a:rPr lang="en-US" dirty="0"/>
                        <a:t>Professional group</a:t>
                      </a:r>
                    </a:p>
                  </a:txBody>
                  <a:tcPr/>
                </a:tc>
                <a:tc>
                  <a:txBody>
                    <a:bodyPr/>
                    <a:lstStyle/>
                    <a:p>
                      <a:r>
                        <a:rPr lang="en-US" dirty="0"/>
                        <a:t>Number</a:t>
                      </a:r>
                    </a:p>
                  </a:txBody>
                  <a:tcPr/>
                </a:tc>
                <a:extLst>
                  <a:ext uri="{0D108BD9-81ED-4DB2-BD59-A6C34878D82A}">
                    <a16:rowId xmlns:a16="http://schemas.microsoft.com/office/drawing/2014/main" val="3525971849"/>
                  </a:ext>
                </a:extLst>
              </a:tr>
              <a:tr h="370840">
                <a:tc>
                  <a:txBody>
                    <a:bodyPr/>
                    <a:lstStyle/>
                    <a:p>
                      <a:r>
                        <a:rPr lang="en-US" dirty="0"/>
                        <a:t>Undergraduate students</a:t>
                      </a:r>
                    </a:p>
                  </a:txBody>
                  <a:tcPr/>
                </a:tc>
                <a:tc>
                  <a:txBody>
                    <a:bodyPr/>
                    <a:lstStyle/>
                    <a:p>
                      <a:r>
                        <a:rPr lang="en-US" dirty="0"/>
                        <a:t>19</a:t>
                      </a:r>
                    </a:p>
                  </a:txBody>
                  <a:tcPr/>
                </a:tc>
                <a:extLst>
                  <a:ext uri="{0D108BD9-81ED-4DB2-BD59-A6C34878D82A}">
                    <a16:rowId xmlns:a16="http://schemas.microsoft.com/office/drawing/2014/main" val="1431733615"/>
                  </a:ext>
                </a:extLst>
              </a:tr>
              <a:tr h="370840">
                <a:tc>
                  <a:txBody>
                    <a:bodyPr/>
                    <a:lstStyle/>
                    <a:p>
                      <a:r>
                        <a:rPr lang="en-US" dirty="0"/>
                        <a:t>Graduate students</a:t>
                      </a:r>
                    </a:p>
                  </a:txBody>
                  <a:tcPr/>
                </a:tc>
                <a:tc>
                  <a:txBody>
                    <a:bodyPr/>
                    <a:lstStyle/>
                    <a:p>
                      <a:r>
                        <a:rPr lang="en-US" dirty="0"/>
                        <a:t>60</a:t>
                      </a:r>
                    </a:p>
                  </a:txBody>
                  <a:tcPr/>
                </a:tc>
                <a:extLst>
                  <a:ext uri="{0D108BD9-81ED-4DB2-BD59-A6C34878D82A}">
                    <a16:rowId xmlns:a16="http://schemas.microsoft.com/office/drawing/2014/main" val="4015767305"/>
                  </a:ext>
                </a:extLst>
              </a:tr>
              <a:tr h="370840">
                <a:tc>
                  <a:txBody>
                    <a:bodyPr/>
                    <a:lstStyle/>
                    <a:p>
                      <a:r>
                        <a:rPr lang="en-US" dirty="0"/>
                        <a:t>Postdoc </a:t>
                      </a:r>
                    </a:p>
                  </a:txBody>
                  <a:tcPr/>
                </a:tc>
                <a:tc>
                  <a:txBody>
                    <a:bodyPr/>
                    <a:lstStyle/>
                    <a:p>
                      <a:r>
                        <a:rPr lang="en-US" dirty="0"/>
                        <a:t>43</a:t>
                      </a:r>
                    </a:p>
                  </a:txBody>
                  <a:tcPr/>
                </a:tc>
                <a:extLst>
                  <a:ext uri="{0D108BD9-81ED-4DB2-BD59-A6C34878D82A}">
                    <a16:rowId xmlns:a16="http://schemas.microsoft.com/office/drawing/2014/main" val="3522258566"/>
                  </a:ext>
                </a:extLst>
              </a:tr>
              <a:tr h="370840">
                <a:tc>
                  <a:txBody>
                    <a:bodyPr/>
                    <a:lstStyle/>
                    <a:p>
                      <a:r>
                        <a:rPr lang="en-US" dirty="0"/>
                        <a:t>Scientist/Faculty</a:t>
                      </a:r>
                    </a:p>
                  </a:txBody>
                  <a:tcPr/>
                </a:tc>
                <a:tc>
                  <a:txBody>
                    <a:bodyPr/>
                    <a:lstStyle/>
                    <a:p>
                      <a:r>
                        <a:rPr lang="en-US" dirty="0"/>
                        <a:t>89</a:t>
                      </a:r>
                    </a:p>
                  </a:txBody>
                  <a:tcPr/>
                </a:tc>
                <a:extLst>
                  <a:ext uri="{0D108BD9-81ED-4DB2-BD59-A6C34878D82A}">
                    <a16:rowId xmlns:a16="http://schemas.microsoft.com/office/drawing/2014/main" val="673081048"/>
                  </a:ext>
                </a:extLst>
              </a:tr>
              <a:tr h="370840">
                <a:tc>
                  <a:txBody>
                    <a:bodyPr/>
                    <a:lstStyle/>
                    <a:p>
                      <a:r>
                        <a:rPr lang="en-US" dirty="0"/>
                        <a:t>Engineer/Technician</a:t>
                      </a:r>
                    </a:p>
                  </a:txBody>
                  <a:tcPr/>
                </a:tc>
                <a:tc>
                  <a:txBody>
                    <a:bodyPr/>
                    <a:lstStyle/>
                    <a:p>
                      <a:r>
                        <a:rPr lang="en-US" dirty="0"/>
                        <a:t>5</a:t>
                      </a:r>
                    </a:p>
                  </a:txBody>
                  <a:tcPr/>
                </a:tc>
                <a:extLst>
                  <a:ext uri="{0D108BD9-81ED-4DB2-BD59-A6C34878D82A}">
                    <a16:rowId xmlns:a16="http://schemas.microsoft.com/office/drawing/2014/main" val="2163377247"/>
                  </a:ext>
                </a:extLst>
              </a:tr>
              <a:tr h="370840">
                <a:tc>
                  <a:txBody>
                    <a:bodyPr/>
                    <a:lstStyle/>
                    <a:p>
                      <a:r>
                        <a:rPr lang="en-US" dirty="0"/>
                        <a:t>EDIT Students </a:t>
                      </a:r>
                    </a:p>
                  </a:txBody>
                  <a:tcPr/>
                </a:tc>
                <a:tc>
                  <a:txBody>
                    <a:bodyPr/>
                    <a:lstStyle/>
                    <a:p>
                      <a:r>
                        <a:rPr lang="en-US" dirty="0"/>
                        <a:t>48</a:t>
                      </a:r>
                    </a:p>
                  </a:txBody>
                  <a:tcPr/>
                </a:tc>
                <a:extLst>
                  <a:ext uri="{0D108BD9-81ED-4DB2-BD59-A6C34878D82A}">
                    <a16:rowId xmlns:a16="http://schemas.microsoft.com/office/drawing/2014/main" val="2479362322"/>
                  </a:ext>
                </a:extLst>
              </a:tr>
              <a:tr h="370840">
                <a:tc>
                  <a:txBody>
                    <a:bodyPr/>
                    <a:lstStyle/>
                    <a:p>
                      <a:r>
                        <a:rPr lang="en-US" dirty="0"/>
                        <a:t>Total</a:t>
                      </a:r>
                    </a:p>
                  </a:txBody>
                  <a:tcPr/>
                </a:tc>
                <a:tc>
                  <a:txBody>
                    <a:bodyPr/>
                    <a:lstStyle/>
                    <a:p>
                      <a:r>
                        <a:rPr lang="en-US" dirty="0"/>
                        <a:t>264</a:t>
                      </a:r>
                    </a:p>
                  </a:txBody>
                  <a:tcPr/>
                </a:tc>
                <a:extLst>
                  <a:ext uri="{0D108BD9-81ED-4DB2-BD59-A6C34878D82A}">
                    <a16:rowId xmlns:a16="http://schemas.microsoft.com/office/drawing/2014/main" val="3152494703"/>
                  </a:ext>
                </a:extLst>
              </a:tr>
            </a:tbl>
          </a:graphicData>
        </a:graphic>
      </p:graphicFrame>
      <p:graphicFrame>
        <p:nvGraphicFramePr>
          <p:cNvPr id="7" name="Chart 6">
            <a:extLst>
              <a:ext uri="{FF2B5EF4-FFF2-40B4-BE49-F238E27FC236}">
                <a16:creationId xmlns:a16="http://schemas.microsoft.com/office/drawing/2014/main" id="{F6ACE644-B5A4-6D4B-8DC4-D2A96E2519EE}"/>
              </a:ext>
            </a:extLst>
          </p:cNvPr>
          <p:cNvGraphicFramePr>
            <a:graphicFrameLocks/>
          </p:cNvGraphicFramePr>
          <p:nvPr>
            <p:extLst>
              <p:ext uri="{D42A27DB-BD31-4B8C-83A1-F6EECF244321}">
                <p14:modId xmlns:p14="http://schemas.microsoft.com/office/powerpoint/2010/main" val="4109583613"/>
              </p:ext>
            </p:extLst>
          </p:nvPr>
        </p:nvGraphicFramePr>
        <p:xfrm>
          <a:off x="4182034" y="1918914"/>
          <a:ext cx="5177119" cy="3423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3538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A5ECFA-FDC5-F14B-BB52-217EEB7D662C}"/>
              </a:ext>
            </a:extLst>
          </p:cNvPr>
          <p:cNvSpPr>
            <a:spLocks noGrp="1"/>
          </p:cNvSpPr>
          <p:nvPr>
            <p:ph idx="1"/>
          </p:nvPr>
        </p:nvSpPr>
        <p:spPr/>
        <p:txBody>
          <a:bodyPr/>
          <a:lstStyle/>
          <a:p>
            <a:r>
              <a:rPr lang="en-US" dirty="0"/>
              <a:t>Both experiments did a variety of sensor and ROC tests using telescopes </a:t>
            </a:r>
          </a:p>
          <a:p>
            <a:r>
              <a:rPr lang="en-US" dirty="0"/>
              <a:t> </a:t>
            </a:r>
          </a:p>
          <a:p>
            <a:endParaRPr lang="en-US" dirty="0"/>
          </a:p>
        </p:txBody>
      </p:sp>
      <p:sp>
        <p:nvSpPr>
          <p:cNvPr id="3" name="Title 2">
            <a:extLst>
              <a:ext uri="{FF2B5EF4-FFF2-40B4-BE49-F238E27FC236}">
                <a16:creationId xmlns:a16="http://schemas.microsoft.com/office/drawing/2014/main" id="{E97E7A9E-FBDB-4D47-B1A4-855231A67E94}"/>
              </a:ext>
            </a:extLst>
          </p:cNvPr>
          <p:cNvSpPr>
            <a:spLocks noGrp="1"/>
          </p:cNvSpPr>
          <p:nvPr>
            <p:ph type="title"/>
          </p:nvPr>
        </p:nvSpPr>
        <p:spPr/>
        <p:txBody>
          <a:bodyPr/>
          <a:lstStyle/>
          <a:p>
            <a:r>
              <a:rPr lang="en-US" dirty="0"/>
              <a:t>LHC: CMS and ATLAS</a:t>
            </a:r>
          </a:p>
        </p:txBody>
      </p:sp>
      <p:sp>
        <p:nvSpPr>
          <p:cNvPr id="4" name="Date Placeholder 3">
            <a:extLst>
              <a:ext uri="{FF2B5EF4-FFF2-40B4-BE49-F238E27FC236}">
                <a16:creationId xmlns:a16="http://schemas.microsoft.com/office/drawing/2014/main" id="{D03B8945-4F6B-9946-BDA9-6CC12D696BCD}"/>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C97E8019-0144-2746-A969-E6D77CE525CA}"/>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F98B2539-3797-9A46-9989-8E30B51A6C44}"/>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pic>
        <p:nvPicPr>
          <p:cNvPr id="9" name="Picture 8">
            <a:extLst>
              <a:ext uri="{FF2B5EF4-FFF2-40B4-BE49-F238E27FC236}">
                <a16:creationId xmlns:a16="http://schemas.microsoft.com/office/drawing/2014/main" id="{2A24968A-CF6F-DD44-AFB5-340E7F38A024}"/>
              </a:ext>
            </a:extLst>
          </p:cNvPr>
          <p:cNvPicPr>
            <a:picLocks noChangeAspect="1"/>
          </p:cNvPicPr>
          <p:nvPr/>
        </p:nvPicPr>
        <p:blipFill>
          <a:blip r:embed="rId2"/>
          <a:stretch>
            <a:fillRect/>
          </a:stretch>
        </p:blipFill>
        <p:spPr>
          <a:xfrm>
            <a:off x="5128862" y="1417957"/>
            <a:ext cx="3744446" cy="2808334"/>
          </a:xfrm>
          <a:prstGeom prst="rect">
            <a:avLst/>
          </a:prstGeom>
        </p:spPr>
      </p:pic>
      <p:pic>
        <p:nvPicPr>
          <p:cNvPr id="10" name="Picture 9">
            <a:extLst>
              <a:ext uri="{FF2B5EF4-FFF2-40B4-BE49-F238E27FC236}">
                <a16:creationId xmlns:a16="http://schemas.microsoft.com/office/drawing/2014/main" id="{FD93E13E-C0CC-7C4E-A56B-3F4599DBF6E0}"/>
              </a:ext>
            </a:extLst>
          </p:cNvPr>
          <p:cNvPicPr>
            <a:picLocks noChangeAspect="1"/>
          </p:cNvPicPr>
          <p:nvPr/>
        </p:nvPicPr>
        <p:blipFill>
          <a:blip r:embed="rId3"/>
          <a:stretch>
            <a:fillRect/>
          </a:stretch>
        </p:blipFill>
        <p:spPr>
          <a:xfrm>
            <a:off x="222250" y="2097063"/>
            <a:ext cx="3822799" cy="2808335"/>
          </a:xfrm>
          <a:prstGeom prst="rect">
            <a:avLst/>
          </a:prstGeom>
        </p:spPr>
      </p:pic>
      <p:pic>
        <p:nvPicPr>
          <p:cNvPr id="8" name="Picture 7">
            <a:extLst>
              <a:ext uri="{FF2B5EF4-FFF2-40B4-BE49-F238E27FC236}">
                <a16:creationId xmlns:a16="http://schemas.microsoft.com/office/drawing/2014/main" id="{1755B3BA-130F-FA47-9330-D7ADCD49BEA1}"/>
              </a:ext>
            </a:extLst>
          </p:cNvPr>
          <p:cNvPicPr>
            <a:picLocks noChangeAspect="1"/>
          </p:cNvPicPr>
          <p:nvPr/>
        </p:nvPicPr>
        <p:blipFill>
          <a:blip r:embed="rId4"/>
          <a:stretch>
            <a:fillRect/>
          </a:stretch>
        </p:blipFill>
        <p:spPr>
          <a:xfrm>
            <a:off x="4791412" y="4475051"/>
            <a:ext cx="3119717" cy="2339788"/>
          </a:xfrm>
          <a:prstGeom prst="rect">
            <a:avLst/>
          </a:prstGeom>
        </p:spPr>
      </p:pic>
      <p:sp>
        <p:nvSpPr>
          <p:cNvPr id="13" name="TextBox 12">
            <a:extLst>
              <a:ext uri="{FF2B5EF4-FFF2-40B4-BE49-F238E27FC236}">
                <a16:creationId xmlns:a16="http://schemas.microsoft.com/office/drawing/2014/main" id="{28028B9F-09CF-0E49-8807-404A89185E5B}"/>
              </a:ext>
            </a:extLst>
          </p:cNvPr>
          <p:cNvSpPr txBox="1"/>
          <p:nvPr/>
        </p:nvSpPr>
        <p:spPr>
          <a:xfrm>
            <a:off x="636588" y="5603124"/>
            <a:ext cx="2354042" cy="461665"/>
          </a:xfrm>
          <a:prstGeom prst="rect">
            <a:avLst/>
          </a:prstGeom>
          <a:noFill/>
        </p:spPr>
        <p:txBody>
          <a:bodyPr wrap="none" rtlCol="0">
            <a:spAutoFit/>
          </a:bodyPr>
          <a:lstStyle/>
          <a:p>
            <a:r>
              <a:rPr lang="en-US" dirty="0"/>
              <a:t>ATLAS Telescopes</a:t>
            </a:r>
          </a:p>
        </p:txBody>
      </p:sp>
      <p:cxnSp>
        <p:nvCxnSpPr>
          <p:cNvPr id="15" name="Straight Arrow Connector 14">
            <a:extLst>
              <a:ext uri="{FF2B5EF4-FFF2-40B4-BE49-F238E27FC236}">
                <a16:creationId xmlns:a16="http://schemas.microsoft.com/office/drawing/2014/main" id="{26825A38-C6DA-CA40-BEA4-E565B0A775A6}"/>
              </a:ext>
            </a:extLst>
          </p:cNvPr>
          <p:cNvCxnSpPr>
            <a:cxnSpLocks/>
          </p:cNvCxnSpPr>
          <p:nvPr/>
        </p:nvCxnSpPr>
        <p:spPr>
          <a:xfrm flipV="1">
            <a:off x="2375536" y="5056094"/>
            <a:ext cx="367664" cy="47927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3B6CD0C-0234-3E49-95F6-D4302A0B12A7}"/>
              </a:ext>
            </a:extLst>
          </p:cNvPr>
          <p:cNvCxnSpPr>
            <a:cxnSpLocks/>
          </p:cNvCxnSpPr>
          <p:nvPr/>
        </p:nvCxnSpPr>
        <p:spPr>
          <a:xfrm flipV="1">
            <a:off x="3398618" y="5833956"/>
            <a:ext cx="1065806" cy="9177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64CF5EA-CE6E-9048-817A-C9727F34DE2E}"/>
              </a:ext>
            </a:extLst>
          </p:cNvPr>
          <p:cNvSpPr txBox="1"/>
          <p:nvPr/>
        </p:nvSpPr>
        <p:spPr>
          <a:xfrm>
            <a:off x="3832412" y="1546412"/>
            <a:ext cx="752129" cy="461665"/>
          </a:xfrm>
          <a:prstGeom prst="rect">
            <a:avLst/>
          </a:prstGeom>
          <a:noFill/>
        </p:spPr>
        <p:txBody>
          <a:bodyPr wrap="none" rtlCol="0">
            <a:spAutoFit/>
          </a:bodyPr>
          <a:lstStyle/>
          <a:p>
            <a:r>
              <a:rPr lang="en-US" dirty="0"/>
              <a:t>CMS</a:t>
            </a:r>
          </a:p>
        </p:txBody>
      </p:sp>
      <p:cxnSp>
        <p:nvCxnSpPr>
          <p:cNvPr id="21" name="Straight Arrow Connector 20">
            <a:extLst>
              <a:ext uri="{FF2B5EF4-FFF2-40B4-BE49-F238E27FC236}">
                <a16:creationId xmlns:a16="http://schemas.microsoft.com/office/drawing/2014/main" id="{903D06DA-A38F-F74E-8109-33CD5FF37B56}"/>
              </a:ext>
            </a:extLst>
          </p:cNvPr>
          <p:cNvCxnSpPr/>
          <p:nvPr/>
        </p:nvCxnSpPr>
        <p:spPr>
          <a:xfrm>
            <a:off x="4749623" y="1720270"/>
            <a:ext cx="351434"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2260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713430-B963-3840-AC86-1A26A758D486}"/>
              </a:ext>
            </a:extLst>
          </p:cNvPr>
          <p:cNvSpPr>
            <a:spLocks noGrp="1"/>
          </p:cNvSpPr>
          <p:nvPr>
            <p:ph idx="1"/>
          </p:nvPr>
        </p:nvSpPr>
        <p:spPr/>
        <p:txBody>
          <a:bodyPr/>
          <a:lstStyle/>
          <a:p>
            <a:r>
              <a:rPr lang="en-US" dirty="0"/>
              <a:t>A large variety of sensors, both irradiated and not, were tested in these telescopes</a:t>
            </a:r>
          </a:p>
          <a:p>
            <a:pPr lvl="1"/>
            <a:r>
              <a:rPr lang="en-US" dirty="0"/>
              <a:t>3D sensors (T992)</a:t>
            </a:r>
          </a:p>
          <a:p>
            <a:r>
              <a:rPr lang="en-US" dirty="0"/>
              <a:t>Readout chips </a:t>
            </a:r>
          </a:p>
          <a:p>
            <a:pPr lvl="1"/>
            <a:r>
              <a:rPr lang="en-US" dirty="0"/>
              <a:t>RD53a (both CMS and ATLAS)</a:t>
            </a:r>
          </a:p>
          <a:p>
            <a:r>
              <a:rPr lang="en-US" dirty="0"/>
              <a:t>LGAD detectors also tested </a:t>
            </a:r>
          </a:p>
        </p:txBody>
      </p:sp>
      <p:sp>
        <p:nvSpPr>
          <p:cNvPr id="3" name="Title 2">
            <a:extLst>
              <a:ext uri="{FF2B5EF4-FFF2-40B4-BE49-F238E27FC236}">
                <a16:creationId xmlns:a16="http://schemas.microsoft.com/office/drawing/2014/main" id="{B3F85F5F-B6DB-7C4D-AD51-38A8B93B30A5}"/>
              </a:ext>
            </a:extLst>
          </p:cNvPr>
          <p:cNvSpPr>
            <a:spLocks noGrp="1"/>
          </p:cNvSpPr>
          <p:nvPr>
            <p:ph type="title"/>
          </p:nvPr>
        </p:nvSpPr>
        <p:spPr/>
        <p:txBody>
          <a:bodyPr/>
          <a:lstStyle/>
          <a:p>
            <a:r>
              <a:rPr lang="en-US" dirty="0"/>
              <a:t>Sensor Testing </a:t>
            </a:r>
          </a:p>
        </p:txBody>
      </p:sp>
      <p:sp>
        <p:nvSpPr>
          <p:cNvPr id="4" name="Date Placeholder 3">
            <a:extLst>
              <a:ext uri="{FF2B5EF4-FFF2-40B4-BE49-F238E27FC236}">
                <a16:creationId xmlns:a16="http://schemas.microsoft.com/office/drawing/2014/main" id="{87CCBF53-4EAA-484A-BEEC-0BF15454E3E0}"/>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9F9B3963-C295-AE46-B945-390B48F3CF09}"/>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C4A8756B-6D60-9D47-9242-B8B9E1EA7227}"/>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7" name="Picture 6">
            <a:extLst>
              <a:ext uri="{FF2B5EF4-FFF2-40B4-BE49-F238E27FC236}">
                <a16:creationId xmlns:a16="http://schemas.microsoft.com/office/drawing/2014/main" id="{01DB17A6-3539-8C40-AF9E-9C18726CE997}"/>
              </a:ext>
            </a:extLst>
          </p:cNvPr>
          <p:cNvPicPr>
            <a:picLocks noChangeAspect="1"/>
          </p:cNvPicPr>
          <p:nvPr/>
        </p:nvPicPr>
        <p:blipFill>
          <a:blip r:embed="rId2"/>
          <a:stretch>
            <a:fillRect/>
          </a:stretch>
        </p:blipFill>
        <p:spPr>
          <a:xfrm>
            <a:off x="228600" y="4081566"/>
            <a:ext cx="2734168" cy="2185997"/>
          </a:xfrm>
          <a:prstGeom prst="rect">
            <a:avLst/>
          </a:prstGeom>
        </p:spPr>
      </p:pic>
      <p:pic>
        <p:nvPicPr>
          <p:cNvPr id="8" name="Content Placeholder 6">
            <a:extLst>
              <a:ext uri="{FF2B5EF4-FFF2-40B4-BE49-F238E27FC236}">
                <a16:creationId xmlns:a16="http://schemas.microsoft.com/office/drawing/2014/main" id="{0362768C-22F3-7E4D-830D-66AFE1BC54B9}"/>
              </a:ext>
            </a:extLst>
          </p:cNvPr>
          <p:cNvPicPr>
            <a:picLocks noChangeAspect="1"/>
          </p:cNvPicPr>
          <p:nvPr/>
        </p:nvPicPr>
        <p:blipFill>
          <a:blip r:embed="rId3"/>
          <a:stretch>
            <a:fillRect/>
          </a:stretch>
        </p:blipFill>
        <p:spPr>
          <a:xfrm>
            <a:off x="4027451" y="4245356"/>
            <a:ext cx="2596847" cy="2077478"/>
          </a:xfrm>
          <a:prstGeom prst="rect">
            <a:avLst/>
          </a:prstGeom>
        </p:spPr>
      </p:pic>
      <p:sp>
        <p:nvSpPr>
          <p:cNvPr id="9" name="TextBox 8">
            <a:extLst>
              <a:ext uri="{FF2B5EF4-FFF2-40B4-BE49-F238E27FC236}">
                <a16:creationId xmlns:a16="http://schemas.microsoft.com/office/drawing/2014/main" id="{94232B1C-64D6-A742-8438-A992C31BA88E}"/>
              </a:ext>
            </a:extLst>
          </p:cNvPr>
          <p:cNvSpPr txBox="1"/>
          <p:nvPr/>
        </p:nvSpPr>
        <p:spPr>
          <a:xfrm>
            <a:off x="429419" y="3777873"/>
            <a:ext cx="6783524" cy="461665"/>
          </a:xfrm>
          <a:prstGeom prst="rect">
            <a:avLst/>
          </a:prstGeom>
          <a:noFill/>
        </p:spPr>
        <p:txBody>
          <a:bodyPr wrap="none" rtlCol="0">
            <a:spAutoFit/>
          </a:bodyPr>
          <a:lstStyle/>
          <a:p>
            <a:r>
              <a:rPr lang="en-US" dirty="0"/>
              <a:t>Beam spot for RD53a chips: ATLAS (Left), CMS (Right)</a:t>
            </a:r>
          </a:p>
        </p:txBody>
      </p:sp>
      <p:pic>
        <p:nvPicPr>
          <p:cNvPr id="10" name="Picture 9">
            <a:extLst>
              <a:ext uri="{FF2B5EF4-FFF2-40B4-BE49-F238E27FC236}">
                <a16:creationId xmlns:a16="http://schemas.microsoft.com/office/drawing/2014/main" id="{0169518E-7D7C-DB44-908D-7169DC04A1AB}"/>
              </a:ext>
            </a:extLst>
          </p:cNvPr>
          <p:cNvPicPr>
            <a:picLocks noChangeAspect="1"/>
          </p:cNvPicPr>
          <p:nvPr/>
        </p:nvPicPr>
        <p:blipFill>
          <a:blip r:embed="rId4"/>
          <a:stretch>
            <a:fillRect/>
          </a:stretch>
        </p:blipFill>
        <p:spPr>
          <a:xfrm>
            <a:off x="6230911" y="1330510"/>
            <a:ext cx="2374191" cy="2265984"/>
          </a:xfrm>
          <a:prstGeom prst="rect">
            <a:avLst/>
          </a:prstGeom>
        </p:spPr>
      </p:pic>
    </p:spTree>
    <p:extLst>
      <p:ext uri="{BB962C8B-B14F-4D97-AF65-F5344CB8AC3E}">
        <p14:creationId xmlns:p14="http://schemas.microsoft.com/office/powerpoint/2010/main" val="3986922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2E3B52-38C2-F448-90B3-49849439B323}"/>
              </a:ext>
            </a:extLst>
          </p:cNvPr>
          <p:cNvSpPr>
            <a:spLocks noGrp="1"/>
          </p:cNvSpPr>
          <p:nvPr>
            <p:ph idx="1"/>
          </p:nvPr>
        </p:nvSpPr>
        <p:spPr/>
        <p:txBody>
          <a:bodyPr/>
          <a:lstStyle/>
          <a:p>
            <a:r>
              <a:rPr lang="en-US" dirty="0"/>
              <a:t>High priority for the US CMS group</a:t>
            </a:r>
          </a:p>
          <a:p>
            <a:r>
              <a:rPr lang="en-US" dirty="0"/>
              <a:t>Looking for radiation hard solutions with timing resolutions between 30-40 ps. </a:t>
            </a:r>
          </a:p>
          <a:p>
            <a:r>
              <a:rPr lang="en-US" dirty="0"/>
              <a:t>Endcap and barrel detectors technologies tested </a:t>
            </a:r>
          </a:p>
          <a:p>
            <a:pPr lvl="1"/>
            <a:r>
              <a:rPr lang="en-US" dirty="0"/>
              <a:t>Endcap: LGAD </a:t>
            </a:r>
          </a:p>
          <a:p>
            <a:pPr lvl="1"/>
            <a:r>
              <a:rPr lang="en-US" dirty="0"/>
              <a:t>Barrel: </a:t>
            </a:r>
            <a:r>
              <a:rPr lang="en-US" dirty="0" err="1"/>
              <a:t>SiPM</a:t>
            </a:r>
            <a:r>
              <a:rPr lang="en-US" dirty="0"/>
              <a:t>-LYSO</a:t>
            </a:r>
          </a:p>
          <a:p>
            <a:endParaRPr lang="en-US" dirty="0"/>
          </a:p>
        </p:txBody>
      </p:sp>
      <p:sp>
        <p:nvSpPr>
          <p:cNvPr id="3" name="Title 2">
            <a:extLst>
              <a:ext uri="{FF2B5EF4-FFF2-40B4-BE49-F238E27FC236}">
                <a16:creationId xmlns:a16="http://schemas.microsoft.com/office/drawing/2014/main" id="{7609FBC3-E109-2648-833B-4D9BAE90F89F}"/>
              </a:ext>
            </a:extLst>
          </p:cNvPr>
          <p:cNvSpPr>
            <a:spLocks noGrp="1"/>
          </p:cNvSpPr>
          <p:nvPr>
            <p:ph type="title"/>
          </p:nvPr>
        </p:nvSpPr>
        <p:spPr/>
        <p:txBody>
          <a:bodyPr/>
          <a:lstStyle/>
          <a:p>
            <a:r>
              <a:rPr lang="en-US" dirty="0"/>
              <a:t>CMS Timing </a:t>
            </a:r>
          </a:p>
        </p:txBody>
      </p:sp>
      <p:sp>
        <p:nvSpPr>
          <p:cNvPr id="4" name="Date Placeholder 3">
            <a:extLst>
              <a:ext uri="{FF2B5EF4-FFF2-40B4-BE49-F238E27FC236}">
                <a16:creationId xmlns:a16="http://schemas.microsoft.com/office/drawing/2014/main" id="{B5C10D90-9CB3-EE46-9F87-53AA3E20B250}"/>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DD1A806F-E0AB-AD4F-9BC5-7335F62FC5FC}"/>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EB3C6B5B-6E9B-9C44-85FC-CE26D3326928}"/>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8" name="Picture 7">
            <a:extLst>
              <a:ext uri="{FF2B5EF4-FFF2-40B4-BE49-F238E27FC236}">
                <a16:creationId xmlns:a16="http://schemas.microsoft.com/office/drawing/2014/main" id="{E333727E-E965-BB4D-8C23-F12E2F58ED60}"/>
              </a:ext>
            </a:extLst>
          </p:cNvPr>
          <p:cNvPicPr>
            <a:picLocks noChangeAspect="1"/>
          </p:cNvPicPr>
          <p:nvPr/>
        </p:nvPicPr>
        <p:blipFill>
          <a:blip r:embed="rId2"/>
          <a:stretch>
            <a:fillRect/>
          </a:stretch>
        </p:blipFill>
        <p:spPr>
          <a:xfrm>
            <a:off x="2441807" y="3501231"/>
            <a:ext cx="6117397" cy="2591921"/>
          </a:xfrm>
          <a:prstGeom prst="rect">
            <a:avLst/>
          </a:prstGeom>
        </p:spPr>
      </p:pic>
    </p:spTree>
    <p:extLst>
      <p:ext uri="{BB962C8B-B14F-4D97-AF65-F5344CB8AC3E}">
        <p14:creationId xmlns:p14="http://schemas.microsoft.com/office/powerpoint/2010/main" val="245196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B6B704-ECBD-E342-BF20-AE8D2B0ECBED}"/>
              </a:ext>
            </a:extLst>
          </p:cNvPr>
          <p:cNvSpPr>
            <a:spLocks noGrp="1"/>
          </p:cNvSpPr>
          <p:nvPr>
            <p:ph type="title"/>
          </p:nvPr>
        </p:nvSpPr>
        <p:spPr/>
        <p:txBody>
          <a:bodyPr/>
          <a:lstStyle/>
          <a:p>
            <a:r>
              <a:rPr lang="en-US" dirty="0"/>
              <a:t>EIC R&amp;D Groups</a:t>
            </a:r>
          </a:p>
        </p:txBody>
      </p:sp>
      <p:sp>
        <p:nvSpPr>
          <p:cNvPr id="4" name="Date Placeholder 3">
            <a:extLst>
              <a:ext uri="{FF2B5EF4-FFF2-40B4-BE49-F238E27FC236}">
                <a16:creationId xmlns:a16="http://schemas.microsoft.com/office/drawing/2014/main" id="{6757EEBA-19CB-A04C-8B7A-1DC1668CE6A3}"/>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D45BC157-F7A8-2D45-8BE9-0C4808198E86}"/>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CC348534-F38B-B644-A478-93E836C4B6CD}"/>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10" name="Content Placeholder 9">
            <a:extLst>
              <a:ext uri="{FF2B5EF4-FFF2-40B4-BE49-F238E27FC236}">
                <a16:creationId xmlns:a16="http://schemas.microsoft.com/office/drawing/2014/main" id="{73E25D51-2044-9B46-B778-B37C98450B1C}"/>
              </a:ext>
            </a:extLst>
          </p:cNvPr>
          <p:cNvSpPr>
            <a:spLocks noGrp="1"/>
          </p:cNvSpPr>
          <p:nvPr>
            <p:ph idx="1"/>
          </p:nvPr>
        </p:nvSpPr>
        <p:spPr/>
        <p:txBody>
          <a:bodyPr/>
          <a:lstStyle/>
          <a:p>
            <a:r>
              <a:rPr lang="en-US" dirty="0" err="1"/>
              <a:t>ZigZag</a:t>
            </a:r>
            <a:r>
              <a:rPr lang="en-US" dirty="0"/>
              <a:t> readout for GEMs and Micromega detectors </a:t>
            </a:r>
          </a:p>
          <a:p>
            <a:pPr lvl="1"/>
            <a:r>
              <a:rPr lang="en-US" dirty="0"/>
              <a:t>Testing different type of zigzags</a:t>
            </a:r>
          </a:p>
          <a:p>
            <a:pPr lvl="1"/>
            <a:r>
              <a:rPr lang="en-US" dirty="0"/>
              <a:t>Resolutions between 50 and 90 microns </a:t>
            </a:r>
          </a:p>
        </p:txBody>
      </p:sp>
      <p:pic>
        <p:nvPicPr>
          <p:cNvPr id="12" name="Picture 11">
            <a:extLst>
              <a:ext uri="{FF2B5EF4-FFF2-40B4-BE49-F238E27FC236}">
                <a16:creationId xmlns:a16="http://schemas.microsoft.com/office/drawing/2014/main" id="{DDCEA679-16C1-8344-AC05-B187EBCD408C}"/>
              </a:ext>
            </a:extLst>
          </p:cNvPr>
          <p:cNvPicPr>
            <a:picLocks noChangeAspect="1"/>
          </p:cNvPicPr>
          <p:nvPr/>
        </p:nvPicPr>
        <p:blipFill>
          <a:blip r:embed="rId2"/>
          <a:stretch>
            <a:fillRect/>
          </a:stretch>
        </p:blipFill>
        <p:spPr>
          <a:xfrm>
            <a:off x="242887" y="2518532"/>
            <a:ext cx="3403974" cy="3512381"/>
          </a:xfrm>
          <a:prstGeom prst="rect">
            <a:avLst/>
          </a:prstGeom>
        </p:spPr>
      </p:pic>
      <p:pic>
        <p:nvPicPr>
          <p:cNvPr id="16" name="Picture 15">
            <a:extLst>
              <a:ext uri="{FF2B5EF4-FFF2-40B4-BE49-F238E27FC236}">
                <a16:creationId xmlns:a16="http://schemas.microsoft.com/office/drawing/2014/main" id="{69B2902B-0301-F04B-9FD2-6EA786850CBC}"/>
              </a:ext>
            </a:extLst>
          </p:cNvPr>
          <p:cNvPicPr>
            <a:picLocks noChangeAspect="1"/>
          </p:cNvPicPr>
          <p:nvPr/>
        </p:nvPicPr>
        <p:blipFill>
          <a:blip r:embed="rId3"/>
          <a:stretch>
            <a:fillRect/>
          </a:stretch>
        </p:blipFill>
        <p:spPr>
          <a:xfrm>
            <a:off x="4087906" y="2646231"/>
            <a:ext cx="3119718" cy="2929069"/>
          </a:xfrm>
          <a:prstGeom prst="rect">
            <a:avLst/>
          </a:prstGeom>
        </p:spPr>
      </p:pic>
    </p:spTree>
    <p:extLst>
      <p:ext uri="{BB962C8B-B14F-4D97-AF65-F5344CB8AC3E}">
        <p14:creationId xmlns:p14="http://schemas.microsoft.com/office/powerpoint/2010/main" val="3907450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F6659C-8DF2-B040-B182-AAA2C6DA166E}"/>
              </a:ext>
            </a:extLst>
          </p:cNvPr>
          <p:cNvSpPr>
            <a:spLocks noGrp="1"/>
          </p:cNvSpPr>
          <p:nvPr>
            <p:ph idx="1"/>
          </p:nvPr>
        </p:nvSpPr>
        <p:spPr/>
        <p:txBody>
          <a:bodyPr/>
          <a:lstStyle/>
          <a:p>
            <a:r>
              <a:rPr lang="en-US" dirty="0"/>
              <a:t>EIC PID groups (Argonne, Hawaii, Georgia)</a:t>
            </a:r>
          </a:p>
          <a:p>
            <a:pPr lvl="1"/>
            <a:r>
              <a:rPr lang="en-US" dirty="0"/>
              <a:t>Using LAPPD Style MCP-PMTs </a:t>
            </a:r>
          </a:p>
          <a:p>
            <a:pPr lvl="1"/>
            <a:r>
              <a:rPr lang="en-US" dirty="0"/>
              <a:t>Looking at imaging detectors (RICHs, DIRCs) </a:t>
            </a:r>
          </a:p>
          <a:p>
            <a:pPr lvl="1"/>
            <a:endParaRPr lang="en-US" dirty="0"/>
          </a:p>
        </p:txBody>
      </p:sp>
      <p:sp>
        <p:nvSpPr>
          <p:cNvPr id="3" name="Title 2">
            <a:extLst>
              <a:ext uri="{FF2B5EF4-FFF2-40B4-BE49-F238E27FC236}">
                <a16:creationId xmlns:a16="http://schemas.microsoft.com/office/drawing/2014/main" id="{A8A13E08-DBC5-5841-88F7-BCEB0F9D36DE}"/>
              </a:ext>
            </a:extLst>
          </p:cNvPr>
          <p:cNvSpPr>
            <a:spLocks noGrp="1"/>
          </p:cNvSpPr>
          <p:nvPr>
            <p:ph type="title"/>
          </p:nvPr>
        </p:nvSpPr>
        <p:spPr/>
        <p:txBody>
          <a:bodyPr/>
          <a:lstStyle/>
          <a:p>
            <a:r>
              <a:rPr lang="en-US" dirty="0"/>
              <a:t>EIC R&amp;D groups</a:t>
            </a:r>
          </a:p>
        </p:txBody>
      </p:sp>
      <p:sp>
        <p:nvSpPr>
          <p:cNvPr id="4" name="Date Placeholder 3">
            <a:extLst>
              <a:ext uri="{FF2B5EF4-FFF2-40B4-BE49-F238E27FC236}">
                <a16:creationId xmlns:a16="http://schemas.microsoft.com/office/drawing/2014/main" id="{61655E71-37EC-5045-B305-D6C384037BA5}"/>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2D033C68-EF9E-0D42-AB1B-79C40E3B5814}"/>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9350B2F9-B2CB-EB48-AF45-3C7A5DE58CD4}"/>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8" name="Picture 7">
            <a:extLst>
              <a:ext uri="{FF2B5EF4-FFF2-40B4-BE49-F238E27FC236}">
                <a16:creationId xmlns:a16="http://schemas.microsoft.com/office/drawing/2014/main" id="{8260BF7A-6E4F-DF4F-BC83-FEC69DE1F05E}"/>
              </a:ext>
            </a:extLst>
          </p:cNvPr>
          <p:cNvPicPr>
            <a:picLocks noChangeAspect="1"/>
          </p:cNvPicPr>
          <p:nvPr/>
        </p:nvPicPr>
        <p:blipFill>
          <a:blip r:embed="rId2"/>
          <a:stretch>
            <a:fillRect/>
          </a:stretch>
        </p:blipFill>
        <p:spPr>
          <a:xfrm>
            <a:off x="242887" y="2710730"/>
            <a:ext cx="5731809" cy="1988270"/>
          </a:xfrm>
          <a:prstGeom prst="rect">
            <a:avLst/>
          </a:prstGeom>
        </p:spPr>
      </p:pic>
      <p:pic>
        <p:nvPicPr>
          <p:cNvPr id="10" name="Picture 9">
            <a:extLst>
              <a:ext uri="{FF2B5EF4-FFF2-40B4-BE49-F238E27FC236}">
                <a16:creationId xmlns:a16="http://schemas.microsoft.com/office/drawing/2014/main" id="{4248DC10-851C-D749-9EE3-0E4F245F0C06}"/>
              </a:ext>
            </a:extLst>
          </p:cNvPr>
          <p:cNvPicPr>
            <a:picLocks noChangeAspect="1"/>
          </p:cNvPicPr>
          <p:nvPr/>
        </p:nvPicPr>
        <p:blipFill>
          <a:blip r:embed="rId3"/>
          <a:stretch>
            <a:fillRect/>
          </a:stretch>
        </p:blipFill>
        <p:spPr>
          <a:xfrm>
            <a:off x="6193304" y="4113213"/>
            <a:ext cx="2489200" cy="1917700"/>
          </a:xfrm>
          <a:prstGeom prst="rect">
            <a:avLst/>
          </a:prstGeom>
        </p:spPr>
      </p:pic>
    </p:spTree>
    <p:extLst>
      <p:ext uri="{BB962C8B-B14F-4D97-AF65-F5344CB8AC3E}">
        <p14:creationId xmlns:p14="http://schemas.microsoft.com/office/powerpoint/2010/main" val="3734024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80AC8A-EFDE-9841-9B4C-B1D704EAD5A1}"/>
              </a:ext>
            </a:extLst>
          </p:cNvPr>
          <p:cNvSpPr>
            <a:spLocks noGrp="1"/>
          </p:cNvSpPr>
          <p:nvPr>
            <p:ph idx="1"/>
          </p:nvPr>
        </p:nvSpPr>
        <p:spPr/>
        <p:txBody>
          <a:bodyPr/>
          <a:lstStyle/>
          <a:p>
            <a:r>
              <a:rPr lang="en-US" dirty="0"/>
              <a:t>Calorimeter, Silicon Strip, MAPS vertex Detector tests</a:t>
            </a:r>
          </a:p>
          <a:p>
            <a:pPr lvl="1"/>
            <a:r>
              <a:rPr lang="en-US" dirty="0"/>
              <a:t>Part of the goal was integrated tests of these detectors and DAQ system </a:t>
            </a:r>
          </a:p>
        </p:txBody>
      </p:sp>
      <p:sp>
        <p:nvSpPr>
          <p:cNvPr id="3" name="Title 2">
            <a:extLst>
              <a:ext uri="{FF2B5EF4-FFF2-40B4-BE49-F238E27FC236}">
                <a16:creationId xmlns:a16="http://schemas.microsoft.com/office/drawing/2014/main" id="{10233BB0-AEE3-304A-ABFF-6EEB0B1E81BC}"/>
              </a:ext>
            </a:extLst>
          </p:cNvPr>
          <p:cNvSpPr>
            <a:spLocks noGrp="1"/>
          </p:cNvSpPr>
          <p:nvPr>
            <p:ph type="title"/>
          </p:nvPr>
        </p:nvSpPr>
        <p:spPr/>
        <p:txBody>
          <a:bodyPr/>
          <a:lstStyle/>
          <a:p>
            <a:r>
              <a:rPr lang="en-US" dirty="0" err="1"/>
              <a:t>sPHENIX</a:t>
            </a:r>
            <a:r>
              <a:rPr lang="en-US" dirty="0"/>
              <a:t> Groups </a:t>
            </a:r>
          </a:p>
        </p:txBody>
      </p:sp>
      <p:sp>
        <p:nvSpPr>
          <p:cNvPr id="4" name="Date Placeholder 3">
            <a:extLst>
              <a:ext uri="{FF2B5EF4-FFF2-40B4-BE49-F238E27FC236}">
                <a16:creationId xmlns:a16="http://schemas.microsoft.com/office/drawing/2014/main" id="{C0A0A91D-DB79-7E48-AA0A-536AD7695A39}"/>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A5867BA5-05A7-9C47-9FEC-11B790D75498}"/>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0EEA917E-F434-3B4D-9643-540F66EBD885}"/>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9" name="Picture 8">
            <a:extLst>
              <a:ext uri="{FF2B5EF4-FFF2-40B4-BE49-F238E27FC236}">
                <a16:creationId xmlns:a16="http://schemas.microsoft.com/office/drawing/2014/main" id="{6B875FC8-88F4-0C49-8114-DD1C7AE5A0EA}"/>
              </a:ext>
            </a:extLst>
          </p:cNvPr>
          <p:cNvPicPr>
            <a:picLocks noChangeAspect="1"/>
          </p:cNvPicPr>
          <p:nvPr/>
        </p:nvPicPr>
        <p:blipFill>
          <a:blip r:embed="rId2"/>
          <a:stretch>
            <a:fillRect/>
          </a:stretch>
        </p:blipFill>
        <p:spPr>
          <a:xfrm>
            <a:off x="429419" y="2178424"/>
            <a:ext cx="3347920" cy="2503533"/>
          </a:xfrm>
          <a:prstGeom prst="rect">
            <a:avLst/>
          </a:prstGeom>
        </p:spPr>
      </p:pic>
      <p:pic>
        <p:nvPicPr>
          <p:cNvPr id="17" name="Picture 16">
            <a:extLst>
              <a:ext uri="{FF2B5EF4-FFF2-40B4-BE49-F238E27FC236}">
                <a16:creationId xmlns:a16="http://schemas.microsoft.com/office/drawing/2014/main" id="{6097ECBA-64E1-834A-8932-A5872B7ED5CC}"/>
              </a:ext>
            </a:extLst>
          </p:cNvPr>
          <p:cNvPicPr>
            <a:picLocks noChangeAspect="1"/>
          </p:cNvPicPr>
          <p:nvPr/>
        </p:nvPicPr>
        <p:blipFill>
          <a:blip r:embed="rId3"/>
          <a:stretch>
            <a:fillRect/>
          </a:stretch>
        </p:blipFill>
        <p:spPr>
          <a:xfrm>
            <a:off x="4661662" y="3148992"/>
            <a:ext cx="4086868" cy="3065929"/>
          </a:xfrm>
          <a:prstGeom prst="rect">
            <a:avLst/>
          </a:prstGeom>
        </p:spPr>
      </p:pic>
    </p:spTree>
    <p:extLst>
      <p:ext uri="{BB962C8B-B14F-4D97-AF65-F5344CB8AC3E}">
        <p14:creationId xmlns:p14="http://schemas.microsoft.com/office/powerpoint/2010/main" val="591228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2CF854-CA55-8C42-9084-7AA6E3F4EAA9}"/>
              </a:ext>
            </a:extLst>
          </p:cNvPr>
          <p:cNvSpPr>
            <a:spLocks noGrp="1"/>
          </p:cNvSpPr>
          <p:nvPr>
            <p:ph idx="1"/>
          </p:nvPr>
        </p:nvSpPr>
        <p:spPr/>
        <p:txBody>
          <a:bodyPr/>
          <a:lstStyle/>
          <a:p>
            <a:r>
              <a:rPr lang="en-US" dirty="0"/>
              <a:t>Testing emulsion detectors to be used for hadron identification.</a:t>
            </a:r>
          </a:p>
          <a:p>
            <a:pPr lvl="1"/>
            <a:r>
              <a:rPr lang="en-US" dirty="0"/>
              <a:t>Goal is to measure pion, proton, and kaon production cross sections</a:t>
            </a:r>
          </a:p>
          <a:p>
            <a:pPr lvl="1"/>
            <a:r>
              <a:rPr lang="en-US" dirty="0"/>
              <a:t>Big neutrino experiment background, goal is to help reduce that </a:t>
            </a:r>
          </a:p>
          <a:p>
            <a:pPr lvl="1"/>
            <a:r>
              <a:rPr lang="en-US" dirty="0"/>
              <a:t>Funded via US-Japan funding stream </a:t>
            </a:r>
          </a:p>
          <a:p>
            <a:pPr lvl="1"/>
            <a:r>
              <a:rPr lang="en-US" dirty="0"/>
              <a:t>Multi-year testing </a:t>
            </a:r>
          </a:p>
        </p:txBody>
      </p:sp>
      <p:sp>
        <p:nvSpPr>
          <p:cNvPr id="3" name="Title 2">
            <a:extLst>
              <a:ext uri="{FF2B5EF4-FFF2-40B4-BE49-F238E27FC236}">
                <a16:creationId xmlns:a16="http://schemas.microsoft.com/office/drawing/2014/main" id="{CE33BDA9-9955-8541-B436-C9CB35B4FB72}"/>
              </a:ext>
            </a:extLst>
          </p:cNvPr>
          <p:cNvSpPr>
            <a:spLocks noGrp="1"/>
          </p:cNvSpPr>
          <p:nvPr>
            <p:ph type="title"/>
          </p:nvPr>
        </p:nvSpPr>
        <p:spPr/>
        <p:txBody>
          <a:bodyPr/>
          <a:lstStyle/>
          <a:p>
            <a:r>
              <a:rPr lang="en-US" dirty="0"/>
              <a:t>EMPHATIC</a:t>
            </a:r>
          </a:p>
        </p:txBody>
      </p:sp>
      <p:sp>
        <p:nvSpPr>
          <p:cNvPr id="4" name="Date Placeholder 3">
            <a:extLst>
              <a:ext uri="{FF2B5EF4-FFF2-40B4-BE49-F238E27FC236}">
                <a16:creationId xmlns:a16="http://schemas.microsoft.com/office/drawing/2014/main" id="{2EB401D1-E256-AF47-A9E6-217DD290EB70}"/>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1B56D9D7-755B-6640-B902-8B8B99DA5584}"/>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2380EBDC-2B1B-2747-8037-9AA912A05770}"/>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8" name="Picture 7">
            <a:extLst>
              <a:ext uri="{FF2B5EF4-FFF2-40B4-BE49-F238E27FC236}">
                <a16:creationId xmlns:a16="http://schemas.microsoft.com/office/drawing/2014/main" id="{55F9C6B3-3537-4B4A-918D-F4B35A0F1203}"/>
              </a:ext>
            </a:extLst>
          </p:cNvPr>
          <p:cNvPicPr>
            <a:picLocks noChangeAspect="1"/>
          </p:cNvPicPr>
          <p:nvPr/>
        </p:nvPicPr>
        <p:blipFill>
          <a:blip r:embed="rId2"/>
          <a:stretch>
            <a:fillRect/>
          </a:stretch>
        </p:blipFill>
        <p:spPr>
          <a:xfrm>
            <a:off x="3492710" y="3616517"/>
            <a:ext cx="5059619" cy="2651046"/>
          </a:xfrm>
          <a:prstGeom prst="rect">
            <a:avLst/>
          </a:prstGeom>
        </p:spPr>
      </p:pic>
    </p:spTree>
    <p:extLst>
      <p:ext uri="{BB962C8B-B14F-4D97-AF65-F5344CB8AC3E}">
        <p14:creationId xmlns:p14="http://schemas.microsoft.com/office/powerpoint/2010/main" val="2028460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0C5F86-581B-F14D-B2D8-5F8D4D39E7E1}"/>
              </a:ext>
            </a:extLst>
          </p:cNvPr>
          <p:cNvSpPr>
            <a:spLocks noGrp="1"/>
          </p:cNvSpPr>
          <p:nvPr>
            <p:ph idx="1"/>
          </p:nvPr>
        </p:nvSpPr>
        <p:spPr/>
        <p:txBody>
          <a:bodyPr/>
          <a:lstStyle/>
          <a:p>
            <a:r>
              <a:rPr lang="en-US" dirty="0" err="1"/>
              <a:t>PixLAr</a:t>
            </a:r>
            <a:r>
              <a:rPr lang="en-US" dirty="0"/>
              <a:t> testing pixel planes instead of wires for </a:t>
            </a:r>
            <a:r>
              <a:rPr lang="en-US" dirty="0" err="1"/>
              <a:t>LAriAT</a:t>
            </a:r>
            <a:endParaRPr lang="en-US" dirty="0"/>
          </a:p>
          <a:p>
            <a:endParaRPr lang="en-US" dirty="0"/>
          </a:p>
          <a:p>
            <a:endParaRPr lang="en-US" dirty="0"/>
          </a:p>
          <a:p>
            <a:endParaRPr lang="en-US" dirty="0"/>
          </a:p>
          <a:p>
            <a:endParaRPr lang="en-US" dirty="0"/>
          </a:p>
          <a:p>
            <a:pPr marL="0" indent="0">
              <a:buNone/>
            </a:pPr>
            <a:endParaRPr lang="en-US" dirty="0"/>
          </a:p>
          <a:p>
            <a:r>
              <a:rPr lang="en-US" dirty="0"/>
              <a:t>SBND </a:t>
            </a:r>
          </a:p>
          <a:p>
            <a:pPr lvl="1"/>
            <a:r>
              <a:rPr lang="en-US" dirty="0"/>
              <a:t>Testing TPC readout, DAQ, online monitoring, </a:t>
            </a:r>
            <a:r>
              <a:rPr lang="en-US" dirty="0" err="1"/>
              <a:t>etc</a:t>
            </a:r>
            <a:r>
              <a:rPr lang="en-US" dirty="0"/>
              <a:t>  	</a:t>
            </a:r>
          </a:p>
        </p:txBody>
      </p:sp>
      <p:sp>
        <p:nvSpPr>
          <p:cNvPr id="3" name="Title 2">
            <a:extLst>
              <a:ext uri="{FF2B5EF4-FFF2-40B4-BE49-F238E27FC236}">
                <a16:creationId xmlns:a16="http://schemas.microsoft.com/office/drawing/2014/main" id="{920EFEAB-2C36-884B-98F2-098270992664}"/>
              </a:ext>
            </a:extLst>
          </p:cNvPr>
          <p:cNvSpPr>
            <a:spLocks noGrp="1"/>
          </p:cNvSpPr>
          <p:nvPr>
            <p:ph type="title"/>
          </p:nvPr>
        </p:nvSpPr>
        <p:spPr/>
        <p:txBody>
          <a:bodyPr/>
          <a:lstStyle/>
          <a:p>
            <a:r>
              <a:rPr lang="en-US" dirty="0" err="1"/>
              <a:t>PixLAr</a:t>
            </a:r>
            <a:r>
              <a:rPr lang="en-US" dirty="0"/>
              <a:t> and SBND Cold electronics</a:t>
            </a:r>
          </a:p>
        </p:txBody>
      </p:sp>
      <p:sp>
        <p:nvSpPr>
          <p:cNvPr id="4" name="Date Placeholder 3">
            <a:extLst>
              <a:ext uri="{FF2B5EF4-FFF2-40B4-BE49-F238E27FC236}">
                <a16:creationId xmlns:a16="http://schemas.microsoft.com/office/drawing/2014/main" id="{89C49C01-97CC-584C-85F8-0629DC54CD11}"/>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15270035-12B2-FA48-99A4-C0F82C0F1DDF}"/>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F25F0114-8638-8349-9586-F89568A9C637}"/>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pic>
        <p:nvPicPr>
          <p:cNvPr id="8" name="Picture 7">
            <a:extLst>
              <a:ext uri="{FF2B5EF4-FFF2-40B4-BE49-F238E27FC236}">
                <a16:creationId xmlns:a16="http://schemas.microsoft.com/office/drawing/2014/main" id="{2E6A62AA-6D6E-D04D-B0A4-8F0FB5D73A6F}"/>
              </a:ext>
            </a:extLst>
          </p:cNvPr>
          <p:cNvPicPr>
            <a:picLocks noChangeAspect="1"/>
          </p:cNvPicPr>
          <p:nvPr/>
        </p:nvPicPr>
        <p:blipFill>
          <a:blip r:embed="rId2"/>
          <a:stretch>
            <a:fillRect/>
          </a:stretch>
        </p:blipFill>
        <p:spPr>
          <a:xfrm>
            <a:off x="736827" y="1492626"/>
            <a:ext cx="7405594" cy="1855694"/>
          </a:xfrm>
          <a:prstGeom prst="rect">
            <a:avLst/>
          </a:prstGeom>
        </p:spPr>
      </p:pic>
      <p:pic>
        <p:nvPicPr>
          <p:cNvPr id="10" name="Picture 9">
            <a:extLst>
              <a:ext uri="{FF2B5EF4-FFF2-40B4-BE49-F238E27FC236}">
                <a16:creationId xmlns:a16="http://schemas.microsoft.com/office/drawing/2014/main" id="{06CD7C9C-6901-F941-A51F-08457818BCC5}"/>
              </a:ext>
            </a:extLst>
          </p:cNvPr>
          <p:cNvPicPr>
            <a:picLocks noChangeAspect="1"/>
          </p:cNvPicPr>
          <p:nvPr/>
        </p:nvPicPr>
        <p:blipFill>
          <a:blip r:embed="rId3"/>
          <a:stretch>
            <a:fillRect/>
          </a:stretch>
        </p:blipFill>
        <p:spPr>
          <a:xfrm>
            <a:off x="4977279" y="4392434"/>
            <a:ext cx="2578100" cy="1930400"/>
          </a:xfrm>
          <a:prstGeom prst="rect">
            <a:avLst/>
          </a:prstGeom>
        </p:spPr>
      </p:pic>
      <p:pic>
        <p:nvPicPr>
          <p:cNvPr id="12" name="Picture 11">
            <a:extLst>
              <a:ext uri="{FF2B5EF4-FFF2-40B4-BE49-F238E27FC236}">
                <a16:creationId xmlns:a16="http://schemas.microsoft.com/office/drawing/2014/main" id="{44C84BAE-CBF3-F249-ADFF-F9920D2F968B}"/>
              </a:ext>
            </a:extLst>
          </p:cNvPr>
          <p:cNvPicPr>
            <a:picLocks noChangeAspect="1"/>
          </p:cNvPicPr>
          <p:nvPr/>
        </p:nvPicPr>
        <p:blipFill>
          <a:blip r:embed="rId4"/>
          <a:stretch>
            <a:fillRect/>
          </a:stretch>
        </p:blipFill>
        <p:spPr>
          <a:xfrm>
            <a:off x="1080814" y="4392434"/>
            <a:ext cx="2768600" cy="1892300"/>
          </a:xfrm>
          <a:prstGeom prst="rect">
            <a:avLst/>
          </a:prstGeom>
        </p:spPr>
      </p:pic>
    </p:spTree>
    <p:extLst>
      <p:ext uri="{BB962C8B-B14F-4D97-AF65-F5344CB8AC3E}">
        <p14:creationId xmlns:p14="http://schemas.microsoft.com/office/powerpoint/2010/main" val="1785265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F150B4-9C02-CF4D-B934-A30C287E118C}"/>
              </a:ext>
            </a:extLst>
          </p:cNvPr>
          <p:cNvSpPr>
            <a:spLocks noGrp="1"/>
          </p:cNvSpPr>
          <p:nvPr>
            <p:ph idx="1"/>
          </p:nvPr>
        </p:nvSpPr>
        <p:spPr/>
        <p:txBody>
          <a:bodyPr/>
          <a:lstStyle/>
          <a:p>
            <a:r>
              <a:rPr lang="en-US" sz="2000" b="1" dirty="0"/>
              <a:t>Continue to prepare and plan for a spike in requests at the FTBF during the next long CERN shutdown. The period during 2019/2020 will be crucial for the LHC HL-LHC upgrades, and a time where the CERN facility will be unavailable.</a:t>
            </a:r>
          </a:p>
          <a:p>
            <a:r>
              <a:rPr lang="en-US" sz="2000" b="1" dirty="0"/>
              <a:t>Continue to track the number of papers, conference talk, conference proceedings and internal notes generated based on data taken at the FTBF, to accurately account for the impact of the FTBF</a:t>
            </a:r>
          </a:p>
          <a:p>
            <a:r>
              <a:rPr lang="en-US" sz="2000" b="1" dirty="0"/>
              <a:t>Work with ATLAS and CMS to ensure that the requests for beam from those experiments are prioritized by the experiments.</a:t>
            </a:r>
          </a:p>
          <a:p>
            <a:endParaRPr lang="en-US" sz="2000" dirty="0"/>
          </a:p>
          <a:p>
            <a:pPr lvl="1" algn="ctr"/>
            <a:r>
              <a:rPr lang="en-US" dirty="0"/>
              <a:t>Thank you for the comments, we’ll continue to talk to groups and coordinate to prioritize activities </a:t>
            </a:r>
          </a:p>
          <a:p>
            <a:endParaRPr lang="en-US" dirty="0"/>
          </a:p>
          <a:p>
            <a:endParaRPr lang="en-US" dirty="0"/>
          </a:p>
        </p:txBody>
      </p:sp>
      <p:sp>
        <p:nvSpPr>
          <p:cNvPr id="3" name="Title 2">
            <a:extLst>
              <a:ext uri="{FF2B5EF4-FFF2-40B4-BE49-F238E27FC236}">
                <a16:creationId xmlns:a16="http://schemas.microsoft.com/office/drawing/2014/main" id="{4BE6E5BD-5C27-804A-8F58-5F35D0F36C2F}"/>
              </a:ext>
            </a:extLst>
          </p:cNvPr>
          <p:cNvSpPr>
            <a:spLocks noGrp="1"/>
          </p:cNvSpPr>
          <p:nvPr>
            <p:ph type="title"/>
          </p:nvPr>
        </p:nvSpPr>
        <p:spPr/>
        <p:txBody>
          <a:bodyPr/>
          <a:lstStyle/>
          <a:p>
            <a:r>
              <a:rPr lang="en-US" dirty="0"/>
              <a:t>Responses to Recommendations</a:t>
            </a:r>
          </a:p>
        </p:txBody>
      </p:sp>
      <p:sp>
        <p:nvSpPr>
          <p:cNvPr id="4" name="Date Placeholder 3">
            <a:extLst>
              <a:ext uri="{FF2B5EF4-FFF2-40B4-BE49-F238E27FC236}">
                <a16:creationId xmlns:a16="http://schemas.microsoft.com/office/drawing/2014/main" id="{22F672AE-AF77-D344-BBE9-C1626CB0F6A5}"/>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A029FDFA-80C1-6643-8998-8FD030ED3B67}"/>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5B729842-AC6C-F24D-AAC4-D82CBE8B4636}"/>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11709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542D5-9FAF-394F-A0B5-A8F0B1861A86}"/>
              </a:ext>
            </a:extLst>
          </p:cNvPr>
          <p:cNvSpPr>
            <a:spLocks noGrp="1"/>
          </p:cNvSpPr>
          <p:nvPr>
            <p:ph idx="1"/>
          </p:nvPr>
        </p:nvSpPr>
        <p:spPr/>
        <p:txBody>
          <a:bodyPr/>
          <a:lstStyle/>
          <a:p>
            <a:r>
              <a:rPr lang="en-US" dirty="0"/>
              <a:t>Students worked over the summer on the DAQ</a:t>
            </a:r>
          </a:p>
          <a:p>
            <a:pPr lvl="1"/>
            <a:r>
              <a:rPr lang="en-US" dirty="0"/>
              <a:t>Wrote a Cherenkov module </a:t>
            </a:r>
          </a:p>
          <a:p>
            <a:pPr lvl="1"/>
            <a:r>
              <a:rPr lang="en-US" dirty="0"/>
              <a:t>Separate group worked on documentation and tutorials </a:t>
            </a:r>
          </a:p>
          <a:p>
            <a:r>
              <a:rPr lang="en-US" dirty="0"/>
              <a:t>Students worked on Cherenkov slow controls. </a:t>
            </a:r>
          </a:p>
          <a:p>
            <a:pPr lvl="1"/>
            <a:r>
              <a:rPr lang="en-US" dirty="0"/>
              <a:t>Removed unnecessary cabling </a:t>
            </a:r>
          </a:p>
          <a:p>
            <a:pPr lvl="1"/>
            <a:r>
              <a:rPr lang="en-US" dirty="0"/>
              <a:t>Researched and suggested a new controls system </a:t>
            </a:r>
          </a:p>
          <a:p>
            <a:r>
              <a:rPr lang="en-US" dirty="0"/>
              <a:t>Hired another Applications Physicist </a:t>
            </a:r>
          </a:p>
          <a:p>
            <a:pPr lvl="1"/>
            <a:r>
              <a:rPr lang="en-US" dirty="0"/>
              <a:t>Welcome to Evan! </a:t>
            </a:r>
          </a:p>
          <a:p>
            <a:r>
              <a:rPr lang="en-US" dirty="0" err="1"/>
              <a:t>NOvA</a:t>
            </a:r>
            <a:r>
              <a:rPr lang="en-US" dirty="0"/>
              <a:t> Prep work most of the summer in </a:t>
            </a:r>
            <a:r>
              <a:rPr lang="en-US" dirty="0" err="1"/>
              <a:t>MCenter</a:t>
            </a:r>
            <a:r>
              <a:rPr lang="en-US" dirty="0"/>
              <a:t> </a:t>
            </a:r>
          </a:p>
          <a:p>
            <a:pPr lvl="1"/>
            <a:r>
              <a:rPr lang="en-US" dirty="0"/>
              <a:t>Constructing a second Tertiary beamline </a:t>
            </a:r>
          </a:p>
          <a:p>
            <a:pPr lvl="1"/>
            <a:r>
              <a:rPr lang="en-US" dirty="0"/>
              <a:t>General help </a:t>
            </a:r>
            <a:r>
              <a:rPr lang="en-US"/>
              <a:t>with facility</a:t>
            </a:r>
            <a:endParaRPr lang="en-US" dirty="0"/>
          </a:p>
        </p:txBody>
      </p:sp>
      <p:sp>
        <p:nvSpPr>
          <p:cNvPr id="3" name="Title 2">
            <a:extLst>
              <a:ext uri="{FF2B5EF4-FFF2-40B4-BE49-F238E27FC236}">
                <a16:creationId xmlns:a16="http://schemas.microsoft.com/office/drawing/2014/main" id="{FB1B3ECA-2F34-4E47-ABD8-EB7DE7DD4421}"/>
              </a:ext>
            </a:extLst>
          </p:cNvPr>
          <p:cNvSpPr>
            <a:spLocks noGrp="1"/>
          </p:cNvSpPr>
          <p:nvPr>
            <p:ph type="title"/>
          </p:nvPr>
        </p:nvSpPr>
        <p:spPr/>
        <p:txBody>
          <a:bodyPr/>
          <a:lstStyle/>
          <a:p>
            <a:r>
              <a:rPr lang="en-US" dirty="0"/>
              <a:t>Facility projects </a:t>
            </a:r>
          </a:p>
        </p:txBody>
      </p:sp>
      <p:sp>
        <p:nvSpPr>
          <p:cNvPr id="4" name="Date Placeholder 3">
            <a:extLst>
              <a:ext uri="{FF2B5EF4-FFF2-40B4-BE49-F238E27FC236}">
                <a16:creationId xmlns:a16="http://schemas.microsoft.com/office/drawing/2014/main" id="{3B435FE8-6E71-F947-9E65-60FB24979112}"/>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36577E36-D95B-7B48-9A42-B9F15375AC11}"/>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205B028E-2E9F-5C43-A9A0-197CF9DD6CDA}"/>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2518633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2951C3B-CA8B-D048-807F-DF6D3ED8D60B}"/>
              </a:ext>
            </a:extLst>
          </p:cNvPr>
          <p:cNvSpPr>
            <a:spLocks noGrp="1"/>
          </p:cNvSpPr>
          <p:nvPr>
            <p:ph type="body" sz="quarter" idx="10"/>
          </p:nvPr>
        </p:nvSpPr>
        <p:spPr/>
        <p:txBody>
          <a:bodyPr/>
          <a:lstStyle/>
          <a:p>
            <a:r>
              <a:rPr lang="en-US" dirty="0"/>
              <a:t>M. Rominsky 	</a:t>
            </a:r>
          </a:p>
          <a:p>
            <a:r>
              <a:rPr lang="en-US" dirty="0"/>
              <a:t>Annual Test Beam Committee Meeting </a:t>
            </a:r>
          </a:p>
          <a:p>
            <a:r>
              <a:rPr lang="en-US" dirty="0"/>
              <a:t>12 November 2018</a:t>
            </a:r>
          </a:p>
          <a:p>
            <a:endParaRPr lang="en-US" dirty="0"/>
          </a:p>
        </p:txBody>
      </p:sp>
      <p:sp>
        <p:nvSpPr>
          <p:cNvPr id="8" name="Text Placeholder 7">
            <a:extLst>
              <a:ext uri="{FF2B5EF4-FFF2-40B4-BE49-F238E27FC236}">
                <a16:creationId xmlns:a16="http://schemas.microsoft.com/office/drawing/2014/main" id="{7C11B798-1911-9E40-A146-A617F2C04D1B}"/>
              </a:ext>
            </a:extLst>
          </p:cNvPr>
          <p:cNvSpPr>
            <a:spLocks noGrp="1"/>
          </p:cNvSpPr>
          <p:nvPr>
            <p:ph type="body" sz="quarter" idx="11"/>
          </p:nvPr>
        </p:nvSpPr>
        <p:spPr/>
        <p:txBody>
          <a:bodyPr/>
          <a:lstStyle/>
          <a:p>
            <a:r>
              <a:rPr lang="en-US" b="0" dirty="0"/>
              <a:t>FY19 Plans and Beam Request</a:t>
            </a:r>
            <a:endParaRPr lang="en-US" dirty="0"/>
          </a:p>
        </p:txBody>
      </p:sp>
      <p:sp>
        <p:nvSpPr>
          <p:cNvPr id="4" name="Date Placeholder 3">
            <a:extLst>
              <a:ext uri="{FF2B5EF4-FFF2-40B4-BE49-F238E27FC236}">
                <a16:creationId xmlns:a16="http://schemas.microsoft.com/office/drawing/2014/main" id="{38E59BE3-A182-D349-9CE0-9D79415C614E}"/>
              </a:ext>
            </a:extLst>
          </p:cNvPr>
          <p:cNvSpPr>
            <a:spLocks noGrp="1"/>
          </p:cNvSpPr>
          <p:nvPr>
            <p:ph type="dt" sz="half" idx="4294967295"/>
          </p:nvPr>
        </p:nvSpPr>
        <p:spPr>
          <a:xfrm>
            <a:off x="0" y="6503988"/>
            <a:ext cx="676275" cy="241300"/>
          </a:xfrm>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364EF562-3225-7E45-89C6-9ABA10F795B7}"/>
              </a:ext>
            </a:extLst>
          </p:cNvPr>
          <p:cNvSpPr>
            <a:spLocks noGrp="1"/>
          </p:cNvSpPr>
          <p:nvPr>
            <p:ph type="ftr" sz="quarter" idx="4294967295"/>
          </p:nvPr>
        </p:nvSpPr>
        <p:spPr>
          <a:xfrm>
            <a:off x="2881313" y="6503988"/>
            <a:ext cx="6262687" cy="242887"/>
          </a:xfrm>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CECB748C-004B-124C-B4FC-049B9F41D621}"/>
              </a:ext>
            </a:extLst>
          </p:cNvPr>
          <p:cNvSpPr>
            <a:spLocks noGrp="1"/>
          </p:cNvSpPr>
          <p:nvPr>
            <p:ph type="sldNum" sz="quarter" idx="4294967295"/>
          </p:nvPr>
        </p:nvSpPr>
        <p:spPr>
          <a:xfrm>
            <a:off x="0" y="6503988"/>
            <a:ext cx="414338" cy="238125"/>
          </a:xfrm>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739171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EF4BC3-0520-0241-9BB5-59BFBB63115A}"/>
              </a:ext>
            </a:extLst>
          </p:cNvPr>
          <p:cNvSpPr>
            <a:spLocks noGrp="1"/>
          </p:cNvSpPr>
          <p:nvPr>
            <p:ph idx="1"/>
          </p:nvPr>
        </p:nvSpPr>
        <p:spPr/>
        <p:txBody>
          <a:bodyPr/>
          <a:lstStyle/>
          <a:p>
            <a:r>
              <a:rPr lang="en-US" b="1" dirty="0"/>
              <a:t>Nominally 36 weeks running </a:t>
            </a:r>
          </a:p>
          <a:p>
            <a:r>
              <a:rPr lang="en-US" b="1" dirty="0"/>
              <a:t>Scheduling:  </a:t>
            </a:r>
            <a:r>
              <a:rPr lang="en-US" b="1" dirty="0" err="1"/>
              <a:t>MTest</a:t>
            </a:r>
            <a:endParaRPr lang="en-US" b="1" dirty="0"/>
          </a:p>
          <a:p>
            <a:pPr lvl="1"/>
            <a:r>
              <a:rPr lang="en-US" dirty="0"/>
              <a:t>14 weeks with 2 or more users (split at 12 hours) </a:t>
            </a:r>
          </a:p>
          <a:p>
            <a:pPr lvl="1"/>
            <a:r>
              <a:rPr lang="en-US" dirty="0"/>
              <a:t>16 weeks with one user (12 hours) </a:t>
            </a:r>
          </a:p>
          <a:p>
            <a:pPr lvl="1"/>
            <a:r>
              <a:rPr lang="en-US" dirty="0"/>
              <a:t>6 (</a:t>
            </a:r>
            <a:r>
              <a:rPr lang="en-US" dirty="0" err="1"/>
              <a:t>ish</a:t>
            </a:r>
            <a:r>
              <a:rPr lang="en-US" dirty="0"/>
              <a:t>) weeks with no users (includes over the holidays) </a:t>
            </a:r>
          </a:p>
          <a:p>
            <a:r>
              <a:rPr lang="en-US" b="1" dirty="0"/>
              <a:t>Scheduling: </a:t>
            </a:r>
            <a:r>
              <a:rPr lang="en-US" b="1" dirty="0" err="1"/>
              <a:t>MCenter</a:t>
            </a:r>
            <a:endParaRPr lang="en-US" b="1" dirty="0"/>
          </a:p>
          <a:p>
            <a:pPr lvl="1"/>
            <a:r>
              <a:rPr lang="en-US" dirty="0"/>
              <a:t>Commissioning, Installation of </a:t>
            </a:r>
            <a:r>
              <a:rPr lang="en-US" dirty="0" err="1"/>
              <a:t>NOvA</a:t>
            </a:r>
            <a:r>
              <a:rPr lang="en-US" dirty="0"/>
              <a:t> Test Beam until January</a:t>
            </a:r>
          </a:p>
          <a:p>
            <a:pPr lvl="1"/>
            <a:r>
              <a:rPr lang="en-US" dirty="0" err="1"/>
              <a:t>NOvA</a:t>
            </a:r>
            <a:r>
              <a:rPr lang="en-US" dirty="0"/>
              <a:t> Physics: January – July </a:t>
            </a:r>
          </a:p>
          <a:p>
            <a:r>
              <a:rPr lang="en-US" b="1" dirty="0"/>
              <a:t>Of the currently scheduled groups</a:t>
            </a:r>
            <a:r>
              <a:rPr lang="en-US" dirty="0"/>
              <a:t>: </a:t>
            </a:r>
          </a:p>
          <a:p>
            <a:pPr lvl="1"/>
            <a:r>
              <a:rPr lang="en-US" dirty="0"/>
              <a:t>1 is from </a:t>
            </a:r>
            <a:r>
              <a:rPr lang="en-US" dirty="0" err="1"/>
              <a:t>LHCb</a:t>
            </a:r>
            <a:r>
              <a:rPr lang="en-US" dirty="0"/>
              <a:t> – first time at our test beam </a:t>
            </a:r>
          </a:p>
          <a:p>
            <a:pPr lvl="1"/>
            <a:r>
              <a:rPr lang="en-US" dirty="0"/>
              <a:t>About 2/3 are from CMS/ATLAS </a:t>
            </a:r>
          </a:p>
          <a:p>
            <a:pPr lvl="1"/>
            <a:r>
              <a:rPr lang="en-US" dirty="0"/>
              <a:t>Mu2e, EIC R&amp;D also returning </a:t>
            </a:r>
          </a:p>
        </p:txBody>
      </p:sp>
      <p:sp>
        <p:nvSpPr>
          <p:cNvPr id="3" name="Title 2">
            <a:extLst>
              <a:ext uri="{FF2B5EF4-FFF2-40B4-BE49-F238E27FC236}">
                <a16:creationId xmlns:a16="http://schemas.microsoft.com/office/drawing/2014/main" id="{46C164F0-A4CA-7848-8CEC-F6E15AE1A854}"/>
              </a:ext>
            </a:extLst>
          </p:cNvPr>
          <p:cNvSpPr>
            <a:spLocks noGrp="1"/>
          </p:cNvSpPr>
          <p:nvPr>
            <p:ph type="title"/>
          </p:nvPr>
        </p:nvSpPr>
        <p:spPr/>
        <p:txBody>
          <a:bodyPr/>
          <a:lstStyle/>
          <a:p>
            <a:r>
              <a:rPr lang="en-US" dirty="0"/>
              <a:t>FY19 Users </a:t>
            </a:r>
          </a:p>
        </p:txBody>
      </p:sp>
      <p:sp>
        <p:nvSpPr>
          <p:cNvPr id="4" name="Date Placeholder 3">
            <a:extLst>
              <a:ext uri="{FF2B5EF4-FFF2-40B4-BE49-F238E27FC236}">
                <a16:creationId xmlns:a16="http://schemas.microsoft.com/office/drawing/2014/main" id="{937606B5-328A-2744-8C81-7365F40A816F}"/>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0C359B66-8C8C-A74D-9595-9E64E20B0086}"/>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03E42D87-1C23-0243-9123-F2D6A7CB8B96}"/>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1876838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57DFC3-1488-4547-9D8D-DD176BC353FF}"/>
              </a:ext>
            </a:extLst>
          </p:cNvPr>
          <p:cNvSpPr>
            <a:spLocks noGrp="1"/>
          </p:cNvSpPr>
          <p:nvPr>
            <p:ph idx="1"/>
          </p:nvPr>
        </p:nvSpPr>
        <p:spPr/>
        <p:txBody>
          <a:bodyPr/>
          <a:lstStyle/>
          <a:p>
            <a:r>
              <a:rPr lang="en-US" dirty="0"/>
              <a:t>OTSDAQ has modules written for all our detectors, so we’ll continue to debug and bring this up to speed. </a:t>
            </a:r>
          </a:p>
          <a:p>
            <a:pPr lvl="1"/>
            <a:r>
              <a:rPr lang="en-US" dirty="0"/>
              <a:t>Tutorials written over the summer by students </a:t>
            </a:r>
          </a:p>
          <a:p>
            <a:r>
              <a:rPr lang="en-US" dirty="0"/>
              <a:t>We have hired Evan Niner to help out with coordination and running of the test beam. He joined us 2 weeks ago and has jumped in already with both feet. </a:t>
            </a:r>
          </a:p>
          <a:p>
            <a:pPr lvl="1"/>
            <a:r>
              <a:rPr lang="en-US" dirty="0"/>
              <a:t>Set up a Slack channel </a:t>
            </a:r>
          </a:p>
          <a:p>
            <a:r>
              <a:rPr lang="en-US" dirty="0"/>
              <a:t>We have a working method for allowing access to machines on our network from offsite </a:t>
            </a:r>
          </a:p>
          <a:p>
            <a:pPr lvl="1"/>
            <a:r>
              <a:rPr lang="en-US" dirty="0"/>
              <a:t>Refined over the summer by students. </a:t>
            </a:r>
          </a:p>
          <a:p>
            <a:r>
              <a:rPr lang="en-US" dirty="0"/>
              <a:t>Continuing to refine our space for users to stage	</a:t>
            </a:r>
          </a:p>
          <a:p>
            <a:pPr lvl="1"/>
            <a:r>
              <a:rPr lang="en-US" dirty="0"/>
              <a:t>Also, allows us to focus on safety. We can see/help people as they are working. </a:t>
            </a:r>
          </a:p>
          <a:p>
            <a:pPr lvl="1"/>
            <a:endParaRPr lang="en-US" dirty="0"/>
          </a:p>
          <a:p>
            <a:endParaRPr lang="en-US" dirty="0"/>
          </a:p>
        </p:txBody>
      </p:sp>
      <p:sp>
        <p:nvSpPr>
          <p:cNvPr id="3" name="Title 2">
            <a:extLst>
              <a:ext uri="{FF2B5EF4-FFF2-40B4-BE49-F238E27FC236}">
                <a16:creationId xmlns:a16="http://schemas.microsoft.com/office/drawing/2014/main" id="{136838D6-682D-4A40-9384-64F671C9DFA8}"/>
              </a:ext>
            </a:extLst>
          </p:cNvPr>
          <p:cNvSpPr>
            <a:spLocks noGrp="1"/>
          </p:cNvSpPr>
          <p:nvPr>
            <p:ph type="title"/>
          </p:nvPr>
        </p:nvSpPr>
        <p:spPr/>
        <p:txBody>
          <a:bodyPr/>
          <a:lstStyle/>
          <a:p>
            <a:r>
              <a:rPr lang="en-US" dirty="0"/>
              <a:t>FY19 Current Status of Projects</a:t>
            </a:r>
          </a:p>
        </p:txBody>
      </p:sp>
      <p:sp>
        <p:nvSpPr>
          <p:cNvPr id="4" name="Date Placeholder 3">
            <a:extLst>
              <a:ext uri="{FF2B5EF4-FFF2-40B4-BE49-F238E27FC236}">
                <a16:creationId xmlns:a16="http://schemas.microsoft.com/office/drawing/2014/main" id="{ADBCA8B1-34C2-184B-B2DA-48149B3F205B}"/>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82AF606B-C735-3C47-A48F-CA9BDC6C5FA3}"/>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9F5FECA7-4406-DC4E-94D9-9AF5A3F15A2D}"/>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2759984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CBB0BD-6B06-3F4B-B944-EB694F31A436}"/>
              </a:ext>
            </a:extLst>
          </p:cNvPr>
          <p:cNvSpPr>
            <a:spLocks noGrp="1"/>
          </p:cNvSpPr>
          <p:nvPr>
            <p:ph idx="1"/>
          </p:nvPr>
        </p:nvSpPr>
        <p:spPr/>
        <p:txBody>
          <a:bodyPr/>
          <a:lstStyle/>
          <a:p>
            <a:r>
              <a:rPr lang="en-US" dirty="0"/>
              <a:t>Setup our own instance of </a:t>
            </a:r>
            <a:r>
              <a:rPr lang="en-US" dirty="0" err="1"/>
              <a:t>DocDB</a:t>
            </a:r>
            <a:endParaRPr lang="en-US" dirty="0"/>
          </a:p>
          <a:p>
            <a:pPr lvl="1"/>
            <a:r>
              <a:rPr lang="en-US" dirty="0"/>
              <a:t>Transfer all old documentation </a:t>
            </a:r>
          </a:p>
          <a:p>
            <a:pPr lvl="1"/>
            <a:r>
              <a:rPr lang="en-US" dirty="0"/>
              <a:t>Write new documentation for current projects </a:t>
            </a:r>
          </a:p>
          <a:p>
            <a:pPr lvl="1"/>
            <a:r>
              <a:rPr lang="en-US" dirty="0"/>
              <a:t>Include safety information, yearly statistics. </a:t>
            </a:r>
          </a:p>
          <a:p>
            <a:r>
              <a:rPr lang="en-US" dirty="0"/>
              <a:t>Finish the FTBF paper </a:t>
            </a:r>
          </a:p>
          <a:p>
            <a:pPr lvl="1"/>
            <a:r>
              <a:rPr lang="en-US" dirty="0"/>
              <a:t>Reaching out for more help: Evan and Jason have agreed to write portions. </a:t>
            </a:r>
          </a:p>
          <a:p>
            <a:r>
              <a:rPr lang="en-US" dirty="0"/>
              <a:t>Each week: remind users about our </a:t>
            </a:r>
            <a:r>
              <a:rPr lang="en-US" dirty="0" err="1"/>
              <a:t>elog</a:t>
            </a:r>
            <a:r>
              <a:rPr lang="en-US" dirty="0"/>
              <a:t>, slack channel, weekly status emails, other ways to communicate with us. </a:t>
            </a:r>
          </a:p>
          <a:p>
            <a:pPr lvl="1"/>
            <a:r>
              <a:rPr lang="en-US" dirty="0"/>
              <a:t>Helps to make runs go more smoothly </a:t>
            </a:r>
          </a:p>
          <a:p>
            <a:pPr lvl="1"/>
            <a:r>
              <a:rPr lang="en-US" dirty="0"/>
              <a:t>Keeps lab management aware of what is happening and the importance of the work. </a:t>
            </a:r>
          </a:p>
        </p:txBody>
      </p:sp>
      <p:sp>
        <p:nvSpPr>
          <p:cNvPr id="3" name="Title 2">
            <a:extLst>
              <a:ext uri="{FF2B5EF4-FFF2-40B4-BE49-F238E27FC236}">
                <a16:creationId xmlns:a16="http://schemas.microsoft.com/office/drawing/2014/main" id="{E3D28F8D-2FD4-1D48-8F0C-FD0D51C89310}"/>
              </a:ext>
            </a:extLst>
          </p:cNvPr>
          <p:cNvSpPr>
            <a:spLocks noGrp="1"/>
          </p:cNvSpPr>
          <p:nvPr>
            <p:ph type="title"/>
          </p:nvPr>
        </p:nvSpPr>
        <p:spPr/>
        <p:txBody>
          <a:bodyPr/>
          <a:lstStyle/>
          <a:p>
            <a:r>
              <a:rPr lang="en-US" dirty="0"/>
              <a:t>FY19 Focus - Documentation</a:t>
            </a:r>
          </a:p>
        </p:txBody>
      </p:sp>
      <p:sp>
        <p:nvSpPr>
          <p:cNvPr id="4" name="Date Placeholder 3">
            <a:extLst>
              <a:ext uri="{FF2B5EF4-FFF2-40B4-BE49-F238E27FC236}">
                <a16:creationId xmlns:a16="http://schemas.microsoft.com/office/drawing/2014/main" id="{9C62FF2D-EEFE-3241-AF3D-4FC69C59E206}"/>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DB6D52B1-9EEA-1F4F-A618-D0D54CE4D9A7}"/>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192289A4-4D86-DD4C-8C5D-D596C0FD105C}"/>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3995828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ABD927-E204-804D-A16C-8BFA4F61DE17}"/>
              </a:ext>
            </a:extLst>
          </p:cNvPr>
          <p:cNvSpPr>
            <a:spLocks noGrp="1"/>
          </p:cNvSpPr>
          <p:nvPr>
            <p:ph idx="1"/>
          </p:nvPr>
        </p:nvSpPr>
        <p:spPr/>
        <p:txBody>
          <a:bodyPr/>
          <a:lstStyle/>
          <a:p>
            <a:r>
              <a:rPr lang="en-US" dirty="0"/>
              <a:t>Much of our infrastructure is on separate systems</a:t>
            </a:r>
          </a:p>
          <a:p>
            <a:pPr lvl="1"/>
            <a:r>
              <a:rPr lang="en-US" dirty="0"/>
              <a:t>Cherenkov pressures</a:t>
            </a:r>
          </a:p>
          <a:p>
            <a:pPr lvl="1"/>
            <a:r>
              <a:rPr lang="en-US" dirty="0"/>
              <a:t>Gas shed (gas levels, safety systems)</a:t>
            </a:r>
          </a:p>
          <a:p>
            <a:pPr lvl="1"/>
            <a:r>
              <a:rPr lang="en-US" dirty="0"/>
              <a:t>HV and LV </a:t>
            </a:r>
          </a:p>
          <a:p>
            <a:r>
              <a:rPr lang="en-US" dirty="0"/>
              <a:t>Not easy to monitor </a:t>
            </a:r>
          </a:p>
          <a:p>
            <a:pPr lvl="1"/>
            <a:r>
              <a:rPr lang="en-US" dirty="0"/>
              <a:t>Alarms need to be updated </a:t>
            </a:r>
          </a:p>
          <a:p>
            <a:r>
              <a:rPr lang="en-US" dirty="0"/>
              <a:t>System needs to be easy to work on by facility staff. </a:t>
            </a:r>
          </a:p>
          <a:p>
            <a:endParaRPr lang="en-US" dirty="0"/>
          </a:p>
        </p:txBody>
      </p:sp>
      <p:sp>
        <p:nvSpPr>
          <p:cNvPr id="3" name="Title 2">
            <a:extLst>
              <a:ext uri="{FF2B5EF4-FFF2-40B4-BE49-F238E27FC236}">
                <a16:creationId xmlns:a16="http://schemas.microsoft.com/office/drawing/2014/main" id="{D77970F0-4FF8-2442-BFFA-A867F8274E19}"/>
              </a:ext>
            </a:extLst>
          </p:cNvPr>
          <p:cNvSpPr>
            <a:spLocks noGrp="1"/>
          </p:cNvSpPr>
          <p:nvPr>
            <p:ph type="title"/>
          </p:nvPr>
        </p:nvSpPr>
        <p:spPr/>
        <p:txBody>
          <a:bodyPr/>
          <a:lstStyle/>
          <a:p>
            <a:r>
              <a:rPr lang="en-US" dirty="0"/>
              <a:t>FY19 Focus: Controls system</a:t>
            </a:r>
          </a:p>
        </p:txBody>
      </p:sp>
      <p:sp>
        <p:nvSpPr>
          <p:cNvPr id="4" name="Date Placeholder 3">
            <a:extLst>
              <a:ext uri="{FF2B5EF4-FFF2-40B4-BE49-F238E27FC236}">
                <a16:creationId xmlns:a16="http://schemas.microsoft.com/office/drawing/2014/main" id="{96995FD9-D104-654A-9B49-24DEDC56C4A8}"/>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81DDD020-CFC5-A34A-9A4B-371945111F7E}"/>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DE72D906-F2BF-084B-B551-22EA5A3B5EE6}"/>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781601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10EE39-74F1-8B43-8770-8A8D464B10EA}"/>
              </a:ext>
            </a:extLst>
          </p:cNvPr>
          <p:cNvSpPr>
            <a:spLocks noGrp="1"/>
          </p:cNvSpPr>
          <p:nvPr>
            <p:ph idx="1"/>
          </p:nvPr>
        </p:nvSpPr>
        <p:spPr/>
        <p:txBody>
          <a:bodyPr/>
          <a:lstStyle/>
          <a:p>
            <a:r>
              <a:rPr lang="en-US" dirty="0"/>
              <a:t>DAQ is there, needs to be exercised </a:t>
            </a:r>
          </a:p>
          <a:p>
            <a:pPr lvl="1"/>
            <a:r>
              <a:rPr lang="en-US" dirty="0"/>
              <a:t>Stability studies</a:t>
            </a:r>
          </a:p>
          <a:p>
            <a:pPr lvl="1"/>
            <a:r>
              <a:rPr lang="en-US" dirty="0"/>
              <a:t>Add a few other instruments </a:t>
            </a:r>
          </a:p>
          <a:p>
            <a:pPr marL="457200" lvl="1" indent="0">
              <a:buNone/>
            </a:pPr>
            <a:endParaRPr lang="en-US" dirty="0"/>
          </a:p>
          <a:p>
            <a:r>
              <a:rPr lang="en-US" dirty="0"/>
              <a:t>Documentation </a:t>
            </a:r>
          </a:p>
          <a:p>
            <a:pPr lvl="1"/>
            <a:r>
              <a:rPr lang="en-US" dirty="0"/>
              <a:t>Instructions on running the DAQ</a:t>
            </a:r>
          </a:p>
          <a:p>
            <a:pPr lvl="1"/>
            <a:r>
              <a:rPr lang="en-US" dirty="0"/>
              <a:t>Instructions on installing new detectors</a:t>
            </a:r>
          </a:p>
          <a:p>
            <a:endParaRPr lang="en-US" dirty="0"/>
          </a:p>
          <a:p>
            <a:r>
              <a:rPr lang="en-US" dirty="0"/>
              <a:t>Will test out the DAQ by carrying out various beam studies.</a:t>
            </a:r>
          </a:p>
          <a:p>
            <a:pPr lvl="1"/>
            <a:r>
              <a:rPr lang="en-US" dirty="0"/>
              <a:t>In January we have a few weeks downtime. </a:t>
            </a:r>
          </a:p>
        </p:txBody>
      </p:sp>
      <p:sp>
        <p:nvSpPr>
          <p:cNvPr id="3" name="Title 2">
            <a:extLst>
              <a:ext uri="{FF2B5EF4-FFF2-40B4-BE49-F238E27FC236}">
                <a16:creationId xmlns:a16="http://schemas.microsoft.com/office/drawing/2014/main" id="{FD6329D8-22BE-CE4B-B38B-258BF3196223}"/>
              </a:ext>
            </a:extLst>
          </p:cNvPr>
          <p:cNvSpPr>
            <a:spLocks noGrp="1"/>
          </p:cNvSpPr>
          <p:nvPr>
            <p:ph type="title"/>
          </p:nvPr>
        </p:nvSpPr>
        <p:spPr/>
        <p:txBody>
          <a:bodyPr/>
          <a:lstStyle/>
          <a:p>
            <a:r>
              <a:rPr lang="en-US" dirty="0"/>
              <a:t>FY19 Focus: DAQ and Beamline</a:t>
            </a:r>
          </a:p>
        </p:txBody>
      </p:sp>
      <p:sp>
        <p:nvSpPr>
          <p:cNvPr id="4" name="Date Placeholder 3">
            <a:extLst>
              <a:ext uri="{FF2B5EF4-FFF2-40B4-BE49-F238E27FC236}">
                <a16:creationId xmlns:a16="http://schemas.microsoft.com/office/drawing/2014/main" id="{B1B4996B-4EA5-4F46-8EE3-EDCA59D4D394}"/>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280F1FD2-A445-0A4F-9A28-9F2C9545A82E}"/>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E1EAC4A7-A1B7-1441-9708-172F114719B0}"/>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4217614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12993E-EDDE-E443-A8E7-4623EFDE3A5D}"/>
              </a:ext>
            </a:extLst>
          </p:cNvPr>
          <p:cNvSpPr>
            <a:spLocks noGrp="1"/>
          </p:cNvSpPr>
          <p:nvPr>
            <p:ph idx="1"/>
          </p:nvPr>
        </p:nvSpPr>
        <p:spPr/>
        <p:txBody>
          <a:bodyPr/>
          <a:lstStyle/>
          <a:p>
            <a:pPr algn="ctr"/>
            <a:endParaRPr lang="en-US" sz="3200" dirty="0"/>
          </a:p>
          <a:p>
            <a:pPr algn="ctr"/>
            <a:endParaRPr lang="en-US" sz="3200" dirty="0"/>
          </a:p>
          <a:p>
            <a:pPr algn="ctr"/>
            <a:r>
              <a:rPr lang="en-US" sz="3200" dirty="0"/>
              <a:t>Questions?</a:t>
            </a:r>
          </a:p>
          <a:p>
            <a:pPr algn="ctr"/>
            <a:r>
              <a:rPr lang="en-US" sz="3200" dirty="0"/>
              <a:t>Comments?</a:t>
            </a:r>
          </a:p>
        </p:txBody>
      </p:sp>
      <p:sp>
        <p:nvSpPr>
          <p:cNvPr id="4" name="Date Placeholder 3">
            <a:extLst>
              <a:ext uri="{FF2B5EF4-FFF2-40B4-BE49-F238E27FC236}">
                <a16:creationId xmlns:a16="http://schemas.microsoft.com/office/drawing/2014/main" id="{E8CCAC55-C987-E742-B347-FDD3D3748BAD}"/>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830A5F0F-0E10-DE43-BC40-E467FCFA5536}"/>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FD56F36E-D6BE-D14C-B9CE-5ED074F50533}"/>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4185720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2B509C-623C-0C4E-8099-2F68353F17E1}"/>
              </a:ext>
            </a:extLst>
          </p:cNvPr>
          <p:cNvSpPr>
            <a:spLocks noGrp="1"/>
          </p:cNvSpPr>
          <p:nvPr>
            <p:ph idx="1"/>
          </p:nvPr>
        </p:nvSpPr>
        <p:spPr/>
        <p:txBody>
          <a:bodyPr/>
          <a:lstStyle/>
          <a:p>
            <a:r>
              <a:rPr lang="en-US" b="1" dirty="0"/>
              <a:t>Develop a clear accounting for the actual fraction of protons that are sent to the facility compared to the total available to the physics program. Ensure that this fraction is used to describe the impact of the FTBF on the physics program (the “proton tax”) rather than the maximum 10%</a:t>
            </a:r>
          </a:p>
          <a:p>
            <a:pPr lvl="1" algn="ctr"/>
            <a:r>
              <a:rPr lang="en-US" dirty="0"/>
              <a:t>We are working the accelerator division to calculate this. At the moment, we don’t have a concise accounting. Last year we worked with AD and our users to make sure we were out of the timeline whenever we weren’t running. This year, we’re supporting the </a:t>
            </a:r>
            <a:r>
              <a:rPr lang="en-US" dirty="0" err="1"/>
              <a:t>NOvA</a:t>
            </a:r>
            <a:r>
              <a:rPr lang="en-US" dirty="0"/>
              <a:t> test beam, and next year T1039 will run. </a:t>
            </a:r>
          </a:p>
        </p:txBody>
      </p:sp>
      <p:sp>
        <p:nvSpPr>
          <p:cNvPr id="3" name="Title 2">
            <a:extLst>
              <a:ext uri="{FF2B5EF4-FFF2-40B4-BE49-F238E27FC236}">
                <a16:creationId xmlns:a16="http://schemas.microsoft.com/office/drawing/2014/main" id="{1978EA68-7D7C-4540-932C-D35FB0E611C1}"/>
              </a:ext>
            </a:extLst>
          </p:cNvPr>
          <p:cNvSpPr>
            <a:spLocks noGrp="1"/>
          </p:cNvSpPr>
          <p:nvPr>
            <p:ph type="title"/>
          </p:nvPr>
        </p:nvSpPr>
        <p:spPr/>
        <p:txBody>
          <a:bodyPr/>
          <a:lstStyle/>
          <a:p>
            <a:r>
              <a:rPr lang="en-US" dirty="0"/>
              <a:t>Response to Recommendations </a:t>
            </a:r>
          </a:p>
        </p:txBody>
      </p:sp>
      <p:sp>
        <p:nvSpPr>
          <p:cNvPr id="4" name="Date Placeholder 3">
            <a:extLst>
              <a:ext uri="{FF2B5EF4-FFF2-40B4-BE49-F238E27FC236}">
                <a16:creationId xmlns:a16="http://schemas.microsoft.com/office/drawing/2014/main" id="{26CAA84D-3309-3645-A3B2-B4361B3F36AE}"/>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66CC043B-046E-E148-8B72-DA3D2C86AD33}"/>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038511C3-BC4D-3C40-989E-A029255E9C2D}"/>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2418674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829640-F356-C643-81B4-18C13791871C}"/>
              </a:ext>
            </a:extLst>
          </p:cNvPr>
          <p:cNvSpPr>
            <a:spLocks noGrp="1"/>
          </p:cNvSpPr>
          <p:nvPr>
            <p:ph idx="1"/>
          </p:nvPr>
        </p:nvSpPr>
        <p:spPr/>
        <p:txBody>
          <a:bodyPr/>
          <a:lstStyle/>
          <a:p>
            <a:r>
              <a:rPr lang="en-US" b="1" dirty="0"/>
              <a:t>Work with the experiments to develop a contingency plan if the amount of beam time is reduced</a:t>
            </a:r>
          </a:p>
          <a:p>
            <a:endParaRPr lang="en-US" dirty="0"/>
          </a:p>
          <a:p>
            <a:pPr lvl="1" algn="ctr"/>
            <a:r>
              <a:rPr lang="en-US" dirty="0"/>
              <a:t>We currently have weeks open this year and we’re limiting people to 12 hours per day unless they can prove they have the need or shifters to staff it. We would slot groups in that need time in these spaces.</a:t>
            </a:r>
          </a:p>
          <a:p>
            <a:endParaRPr lang="en-US" dirty="0"/>
          </a:p>
        </p:txBody>
      </p:sp>
      <p:sp>
        <p:nvSpPr>
          <p:cNvPr id="3" name="Title 2">
            <a:extLst>
              <a:ext uri="{FF2B5EF4-FFF2-40B4-BE49-F238E27FC236}">
                <a16:creationId xmlns:a16="http://schemas.microsoft.com/office/drawing/2014/main" id="{A715C324-F0CB-E349-B7C1-94A86432E33F}"/>
              </a:ext>
            </a:extLst>
          </p:cNvPr>
          <p:cNvSpPr>
            <a:spLocks noGrp="1"/>
          </p:cNvSpPr>
          <p:nvPr>
            <p:ph type="title"/>
          </p:nvPr>
        </p:nvSpPr>
        <p:spPr/>
        <p:txBody>
          <a:bodyPr/>
          <a:lstStyle/>
          <a:p>
            <a:r>
              <a:rPr lang="en-US" dirty="0"/>
              <a:t>Response to Recommendations</a:t>
            </a:r>
          </a:p>
        </p:txBody>
      </p:sp>
      <p:sp>
        <p:nvSpPr>
          <p:cNvPr id="4" name="Date Placeholder 3">
            <a:extLst>
              <a:ext uri="{FF2B5EF4-FFF2-40B4-BE49-F238E27FC236}">
                <a16:creationId xmlns:a16="http://schemas.microsoft.com/office/drawing/2014/main" id="{EBAC86DA-DC8F-CE48-B441-63DF75448E9E}"/>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47E78F1C-7769-804D-992D-FED3550FD3AC}"/>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392DE407-6DB8-AD4E-A0E2-A7F93E3C8652}"/>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326516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DDA1AC-CD84-4F45-B56B-A7D6F1F8D947}"/>
              </a:ext>
            </a:extLst>
          </p:cNvPr>
          <p:cNvSpPr>
            <a:spLocks noGrp="1"/>
          </p:cNvSpPr>
          <p:nvPr>
            <p:ph idx="1"/>
          </p:nvPr>
        </p:nvSpPr>
        <p:spPr/>
        <p:txBody>
          <a:bodyPr/>
          <a:lstStyle/>
          <a:p>
            <a:r>
              <a:rPr lang="en-US" b="1" dirty="0"/>
              <a:t>Write the standard paragraph to be included in papers and conference proceedings and hand it to the experiments when they arrive on site.</a:t>
            </a:r>
          </a:p>
          <a:p>
            <a:pPr lvl="1"/>
            <a:r>
              <a:rPr lang="en-US" dirty="0"/>
              <a:t>This year, the </a:t>
            </a:r>
            <a:r>
              <a:rPr lang="en-US" dirty="0" err="1"/>
              <a:t>Fermilab</a:t>
            </a:r>
            <a:r>
              <a:rPr lang="en-US" dirty="0"/>
              <a:t> Technical Publications group has developed a paragraph and an easy to understand website on how to give credit to any </a:t>
            </a:r>
            <a:r>
              <a:rPr lang="en-US" dirty="0" err="1"/>
              <a:t>Fermilab</a:t>
            </a:r>
            <a:r>
              <a:rPr lang="en-US" dirty="0"/>
              <a:t> facility (including Test Beam) and provides instructions on getting a </a:t>
            </a:r>
            <a:r>
              <a:rPr lang="en-US" dirty="0" err="1"/>
              <a:t>Fermilab</a:t>
            </a:r>
            <a:r>
              <a:rPr lang="en-US" dirty="0"/>
              <a:t> technical publications number. We’ve passed this information along to users and will continue to remind them throughout the year. </a:t>
            </a:r>
          </a:p>
          <a:p>
            <a:pPr lvl="1"/>
            <a:endParaRPr lang="en-US" dirty="0"/>
          </a:p>
          <a:p>
            <a:pPr lvl="1"/>
            <a:r>
              <a:rPr lang="en-US" dirty="0">
                <a:hlinkClick r:id="rId2"/>
              </a:rPr>
              <a:t>http://techpubs.fnal.gov/</a:t>
            </a:r>
            <a:endParaRPr lang="en-US" dirty="0"/>
          </a:p>
          <a:p>
            <a:pPr lvl="1"/>
            <a:endParaRPr lang="en-US" dirty="0"/>
          </a:p>
        </p:txBody>
      </p:sp>
      <p:sp>
        <p:nvSpPr>
          <p:cNvPr id="3" name="Title 2">
            <a:extLst>
              <a:ext uri="{FF2B5EF4-FFF2-40B4-BE49-F238E27FC236}">
                <a16:creationId xmlns:a16="http://schemas.microsoft.com/office/drawing/2014/main" id="{12CB8114-8563-2340-B0F6-1FF4E8BA862D}"/>
              </a:ext>
            </a:extLst>
          </p:cNvPr>
          <p:cNvSpPr>
            <a:spLocks noGrp="1"/>
          </p:cNvSpPr>
          <p:nvPr>
            <p:ph type="title"/>
          </p:nvPr>
        </p:nvSpPr>
        <p:spPr/>
        <p:txBody>
          <a:bodyPr/>
          <a:lstStyle/>
          <a:p>
            <a:r>
              <a:rPr lang="en-US" dirty="0"/>
              <a:t>Response to Recommendations</a:t>
            </a:r>
          </a:p>
        </p:txBody>
      </p:sp>
      <p:sp>
        <p:nvSpPr>
          <p:cNvPr id="4" name="Date Placeholder 3">
            <a:extLst>
              <a:ext uri="{FF2B5EF4-FFF2-40B4-BE49-F238E27FC236}">
                <a16:creationId xmlns:a16="http://schemas.microsoft.com/office/drawing/2014/main" id="{BE4E9A7A-83DD-BC4B-AD14-BC8C9A71FAC4}"/>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AFFD03BC-457C-CC42-9B61-7A7ED217D0E4}"/>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8C327EC2-BB11-4347-B85F-AFE67E29DD2A}"/>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1517465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EC94F3-A6F9-374E-B3A2-07E4A8514216}"/>
              </a:ext>
            </a:extLst>
          </p:cNvPr>
          <p:cNvSpPr>
            <a:spLocks noGrp="1"/>
          </p:cNvSpPr>
          <p:nvPr>
            <p:ph idx="1"/>
          </p:nvPr>
        </p:nvSpPr>
        <p:spPr/>
        <p:txBody>
          <a:bodyPr/>
          <a:lstStyle/>
          <a:p>
            <a:pPr algn="ctr"/>
            <a:endParaRPr lang="en-US" sz="4000" dirty="0"/>
          </a:p>
          <a:p>
            <a:pPr algn="ctr"/>
            <a:endParaRPr lang="en-US" sz="4000" dirty="0"/>
          </a:p>
          <a:p>
            <a:pPr algn="ctr"/>
            <a:endParaRPr lang="en-US" sz="4000" dirty="0"/>
          </a:p>
          <a:p>
            <a:pPr algn="ctr"/>
            <a:r>
              <a:rPr lang="en-US" sz="4000" dirty="0"/>
              <a:t>Questions? Comments? </a:t>
            </a:r>
          </a:p>
        </p:txBody>
      </p:sp>
      <p:sp>
        <p:nvSpPr>
          <p:cNvPr id="4" name="Date Placeholder 3">
            <a:extLst>
              <a:ext uri="{FF2B5EF4-FFF2-40B4-BE49-F238E27FC236}">
                <a16:creationId xmlns:a16="http://schemas.microsoft.com/office/drawing/2014/main" id="{C680254F-252F-664E-93D4-DE1EA75429EC}"/>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B814DCB4-CE7A-1C4B-BAC7-10A1DD4EDB94}"/>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A15F3E0D-70AE-FA4B-8363-3E1757641F8B}"/>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1614457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486586F-ACF1-FF4D-94F8-BF504C224431}"/>
              </a:ext>
            </a:extLst>
          </p:cNvPr>
          <p:cNvSpPr>
            <a:spLocks noGrp="1"/>
          </p:cNvSpPr>
          <p:nvPr>
            <p:ph type="body" sz="quarter" idx="10"/>
          </p:nvPr>
        </p:nvSpPr>
        <p:spPr/>
        <p:txBody>
          <a:bodyPr/>
          <a:lstStyle/>
          <a:p>
            <a:r>
              <a:rPr lang="en-US" dirty="0"/>
              <a:t>M. Rominsky 	</a:t>
            </a:r>
          </a:p>
          <a:p>
            <a:r>
              <a:rPr lang="en-US" dirty="0"/>
              <a:t>Annual Test Beam Committee Meeting </a:t>
            </a:r>
          </a:p>
          <a:p>
            <a:r>
              <a:rPr lang="en-US" dirty="0"/>
              <a:t>12 November 2018</a:t>
            </a:r>
          </a:p>
          <a:p>
            <a:endParaRPr lang="en-US" dirty="0"/>
          </a:p>
        </p:txBody>
      </p:sp>
      <p:sp>
        <p:nvSpPr>
          <p:cNvPr id="8" name="Text Placeholder 7">
            <a:extLst>
              <a:ext uri="{FF2B5EF4-FFF2-40B4-BE49-F238E27FC236}">
                <a16:creationId xmlns:a16="http://schemas.microsoft.com/office/drawing/2014/main" id="{43A7C2E9-C7D4-8149-8A80-BB4D31C4FBD3}"/>
              </a:ext>
            </a:extLst>
          </p:cNvPr>
          <p:cNvSpPr>
            <a:spLocks noGrp="1"/>
          </p:cNvSpPr>
          <p:nvPr>
            <p:ph type="body" sz="quarter" idx="11"/>
          </p:nvPr>
        </p:nvSpPr>
        <p:spPr/>
        <p:txBody>
          <a:bodyPr/>
          <a:lstStyle/>
          <a:p>
            <a:r>
              <a:rPr lang="en-US" b="0" dirty="0"/>
              <a:t>Annual FTBF Report for 2018 </a:t>
            </a:r>
            <a:endParaRPr lang="en-US" dirty="0"/>
          </a:p>
        </p:txBody>
      </p:sp>
      <p:sp>
        <p:nvSpPr>
          <p:cNvPr id="4" name="Date Placeholder 3">
            <a:extLst>
              <a:ext uri="{FF2B5EF4-FFF2-40B4-BE49-F238E27FC236}">
                <a16:creationId xmlns:a16="http://schemas.microsoft.com/office/drawing/2014/main" id="{01C63C16-B9E0-0449-97C8-372D7D5C76EA}"/>
              </a:ext>
            </a:extLst>
          </p:cNvPr>
          <p:cNvSpPr>
            <a:spLocks noGrp="1"/>
          </p:cNvSpPr>
          <p:nvPr>
            <p:ph type="dt" sz="half" idx="4294967295"/>
          </p:nvPr>
        </p:nvSpPr>
        <p:spPr>
          <a:xfrm>
            <a:off x="0" y="6503988"/>
            <a:ext cx="676275" cy="241300"/>
          </a:xfrm>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36A7760E-8531-6044-A5A0-CEA5AEA54552}"/>
              </a:ext>
            </a:extLst>
          </p:cNvPr>
          <p:cNvSpPr>
            <a:spLocks noGrp="1"/>
          </p:cNvSpPr>
          <p:nvPr>
            <p:ph type="ftr" sz="quarter" idx="4294967295"/>
          </p:nvPr>
        </p:nvSpPr>
        <p:spPr>
          <a:xfrm>
            <a:off x="2881313" y="6503988"/>
            <a:ext cx="6262687" cy="242887"/>
          </a:xfrm>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A0D199B8-2C2E-CF46-8905-612B39EC201E}"/>
              </a:ext>
            </a:extLst>
          </p:cNvPr>
          <p:cNvSpPr>
            <a:spLocks noGrp="1"/>
          </p:cNvSpPr>
          <p:nvPr>
            <p:ph type="sldNum" sz="quarter" idx="4294967295"/>
          </p:nvPr>
        </p:nvSpPr>
        <p:spPr>
          <a:xfrm>
            <a:off x="0" y="6503988"/>
            <a:ext cx="414338" cy="238125"/>
          </a:xfrm>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345571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4AB471-9A5A-9345-9E73-1341E160D455}"/>
              </a:ext>
            </a:extLst>
          </p:cNvPr>
          <p:cNvSpPr>
            <a:spLocks noGrp="1"/>
          </p:cNvSpPr>
          <p:nvPr>
            <p:ph idx="1"/>
          </p:nvPr>
        </p:nvSpPr>
        <p:spPr/>
        <p:txBody>
          <a:bodyPr/>
          <a:lstStyle/>
          <a:p>
            <a:r>
              <a:rPr lang="en-US" dirty="0"/>
              <a:t>General statistics </a:t>
            </a:r>
          </a:p>
          <a:p>
            <a:r>
              <a:rPr lang="en-US" dirty="0"/>
              <a:t>Specific users </a:t>
            </a:r>
          </a:p>
          <a:p>
            <a:r>
              <a:rPr lang="en-US" dirty="0"/>
              <a:t>Facility projects</a:t>
            </a:r>
          </a:p>
        </p:txBody>
      </p:sp>
      <p:sp>
        <p:nvSpPr>
          <p:cNvPr id="3" name="Title 2">
            <a:extLst>
              <a:ext uri="{FF2B5EF4-FFF2-40B4-BE49-F238E27FC236}">
                <a16:creationId xmlns:a16="http://schemas.microsoft.com/office/drawing/2014/main" id="{FB2336E9-2925-8645-88A9-6F01CE7BA0BB}"/>
              </a:ext>
            </a:extLst>
          </p:cNvPr>
          <p:cNvSpPr>
            <a:spLocks noGrp="1"/>
          </p:cNvSpPr>
          <p:nvPr>
            <p:ph type="title"/>
          </p:nvPr>
        </p:nvSpPr>
        <p:spPr/>
        <p:txBody>
          <a:bodyPr/>
          <a:lstStyle/>
          <a:p>
            <a:r>
              <a:rPr lang="en-US" dirty="0"/>
              <a:t>FY18 Annual Report </a:t>
            </a:r>
          </a:p>
        </p:txBody>
      </p:sp>
      <p:sp>
        <p:nvSpPr>
          <p:cNvPr id="4" name="Date Placeholder 3">
            <a:extLst>
              <a:ext uri="{FF2B5EF4-FFF2-40B4-BE49-F238E27FC236}">
                <a16:creationId xmlns:a16="http://schemas.microsoft.com/office/drawing/2014/main" id="{1C68A2EC-FE4D-A342-B584-B6F4F32EA8C1}"/>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65B323E1-7880-7D41-913E-126228FDE3DD}"/>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4F81E6F1-FA3D-4742-B554-4284E9F27906}"/>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1821283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20B5A1-8958-5B49-8E6D-E742DE917D74}"/>
              </a:ext>
            </a:extLst>
          </p:cNvPr>
          <p:cNvSpPr>
            <a:spLocks noGrp="1"/>
          </p:cNvSpPr>
          <p:nvPr>
            <p:ph idx="1"/>
          </p:nvPr>
        </p:nvSpPr>
        <p:spPr/>
        <p:txBody>
          <a:bodyPr/>
          <a:lstStyle/>
          <a:p>
            <a:r>
              <a:rPr lang="en-US" dirty="0"/>
              <a:t>This year, the AD did well with minimal downtime to users </a:t>
            </a:r>
          </a:p>
          <a:p>
            <a:pPr lvl="1"/>
            <a:r>
              <a:rPr lang="en-US" dirty="0"/>
              <a:t>2 day downtime for Septa issue </a:t>
            </a:r>
          </a:p>
          <a:p>
            <a:pPr lvl="1"/>
            <a:r>
              <a:rPr lang="en-US" dirty="0"/>
              <a:t>5 day downtime for a magnet change out </a:t>
            </a:r>
          </a:p>
          <a:p>
            <a:r>
              <a:rPr lang="en-US" dirty="0"/>
              <a:t>There were a few &lt; 1 day downtimes for general maintenance, and these would often coincide with our changeover days. </a:t>
            </a:r>
          </a:p>
          <a:p>
            <a:r>
              <a:rPr lang="en-US" dirty="0"/>
              <a:t>We supported 20 experiments plus the EDIT school. </a:t>
            </a:r>
          </a:p>
          <a:p>
            <a:r>
              <a:rPr lang="en-US" dirty="0"/>
              <a:t>Smoother installations</a:t>
            </a:r>
          </a:p>
          <a:p>
            <a:pPr lvl="1"/>
            <a:r>
              <a:rPr lang="en-US" dirty="0"/>
              <a:t>Maintained a spreadsheet of users coming – helped with training prep.  </a:t>
            </a:r>
          </a:p>
          <a:p>
            <a:pPr lvl="1"/>
            <a:r>
              <a:rPr lang="en-US" dirty="0"/>
              <a:t>Had space setup for staging. Users took extensive advantage of that. </a:t>
            </a:r>
          </a:p>
          <a:p>
            <a:pPr lvl="1"/>
            <a:endParaRPr lang="en-US" dirty="0"/>
          </a:p>
        </p:txBody>
      </p:sp>
      <p:sp>
        <p:nvSpPr>
          <p:cNvPr id="3" name="Title 2">
            <a:extLst>
              <a:ext uri="{FF2B5EF4-FFF2-40B4-BE49-F238E27FC236}">
                <a16:creationId xmlns:a16="http://schemas.microsoft.com/office/drawing/2014/main" id="{AE5FE2B9-6622-2C44-905E-B22B0212B613}"/>
              </a:ext>
            </a:extLst>
          </p:cNvPr>
          <p:cNvSpPr>
            <a:spLocks noGrp="1"/>
          </p:cNvSpPr>
          <p:nvPr>
            <p:ph type="title"/>
          </p:nvPr>
        </p:nvSpPr>
        <p:spPr/>
        <p:txBody>
          <a:bodyPr/>
          <a:lstStyle/>
          <a:p>
            <a:r>
              <a:rPr lang="en-US" dirty="0"/>
              <a:t>Running Conditions</a:t>
            </a:r>
          </a:p>
        </p:txBody>
      </p:sp>
      <p:sp>
        <p:nvSpPr>
          <p:cNvPr id="4" name="Date Placeholder 3">
            <a:extLst>
              <a:ext uri="{FF2B5EF4-FFF2-40B4-BE49-F238E27FC236}">
                <a16:creationId xmlns:a16="http://schemas.microsoft.com/office/drawing/2014/main" id="{B3693D4B-99DC-D44C-B971-5B209B18FC71}"/>
              </a:ext>
            </a:extLst>
          </p:cNvPr>
          <p:cNvSpPr>
            <a:spLocks noGrp="1"/>
          </p:cNvSpPr>
          <p:nvPr>
            <p:ph type="dt" sz="half" idx="2"/>
          </p:nvPr>
        </p:nvSpPr>
        <p:spPr/>
        <p:txBody>
          <a:bodyPr/>
          <a:lstStyle/>
          <a:p>
            <a:pPr>
              <a:defRPr/>
            </a:pPr>
            <a:r>
              <a:rPr lang="en-US"/>
              <a:t>11/12/18</a:t>
            </a:r>
            <a:endParaRPr lang="en-US" dirty="0"/>
          </a:p>
        </p:txBody>
      </p:sp>
      <p:sp>
        <p:nvSpPr>
          <p:cNvPr id="5" name="Footer Placeholder 4">
            <a:extLst>
              <a:ext uri="{FF2B5EF4-FFF2-40B4-BE49-F238E27FC236}">
                <a16:creationId xmlns:a16="http://schemas.microsoft.com/office/drawing/2014/main" id="{CA88A606-E9EC-8245-AF2F-78406609C411}"/>
              </a:ext>
            </a:extLst>
          </p:cNvPr>
          <p:cNvSpPr>
            <a:spLocks noGrp="1"/>
          </p:cNvSpPr>
          <p:nvPr>
            <p:ph type="ftr" sz="quarter" idx="3"/>
          </p:nvPr>
        </p:nvSpPr>
        <p:spPr/>
        <p:txBody>
          <a:bodyPr/>
          <a:lstStyle/>
          <a:p>
            <a:pPr>
              <a:defRPr/>
            </a:pPr>
            <a:r>
              <a:rPr lang="en-US"/>
              <a:t>M. Rominsky | FTBF Committee Meeting FY18</a:t>
            </a:r>
            <a:endParaRPr lang="en-US" b="1" dirty="0"/>
          </a:p>
        </p:txBody>
      </p:sp>
      <p:sp>
        <p:nvSpPr>
          <p:cNvPr id="6" name="Slide Number Placeholder 5">
            <a:extLst>
              <a:ext uri="{FF2B5EF4-FFF2-40B4-BE49-F238E27FC236}">
                <a16:creationId xmlns:a16="http://schemas.microsoft.com/office/drawing/2014/main" id="{21FF1A8E-5122-FA4F-8D84-4D6480694303}"/>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4210181719"/>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8ADC134-4F5B-E643-8BB7-09951530C7DF}" vid="{E3C345C5-9847-C548-8BA3-751ABCFE7D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Fermilab_PPT_090815</Template>
  <TotalTime>4270</TotalTime>
  <Words>1594</Words>
  <Application>Microsoft Macintosh PowerPoint</Application>
  <PresentationFormat>On-screen Show (4:3)</PresentationFormat>
  <Paragraphs>283</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ＭＳ Ｐゴシック</vt:lpstr>
      <vt:lpstr>Arial</vt:lpstr>
      <vt:lpstr>Calibri</vt:lpstr>
      <vt:lpstr>Geneva</vt:lpstr>
      <vt:lpstr>Helvetica</vt:lpstr>
      <vt:lpstr>Fermilab_PPT_090815</vt:lpstr>
      <vt:lpstr>PowerPoint Presentation</vt:lpstr>
      <vt:lpstr>Responses to Recommendations</vt:lpstr>
      <vt:lpstr>Response to Recommendations </vt:lpstr>
      <vt:lpstr>Response to Recommendations</vt:lpstr>
      <vt:lpstr>Response to Recommendations</vt:lpstr>
      <vt:lpstr>PowerPoint Presentation</vt:lpstr>
      <vt:lpstr>PowerPoint Presentation</vt:lpstr>
      <vt:lpstr>FY18 Annual Report </vt:lpstr>
      <vt:lpstr>Running Conditions</vt:lpstr>
      <vt:lpstr>Summary of Users  - Research groups</vt:lpstr>
      <vt:lpstr>Summary of Users – People </vt:lpstr>
      <vt:lpstr>LHC: CMS and ATLAS</vt:lpstr>
      <vt:lpstr>Sensor Testing </vt:lpstr>
      <vt:lpstr>CMS Timing </vt:lpstr>
      <vt:lpstr>EIC R&amp;D Groups</vt:lpstr>
      <vt:lpstr>EIC R&amp;D groups</vt:lpstr>
      <vt:lpstr>sPHENIX Groups </vt:lpstr>
      <vt:lpstr>EMPHATIC</vt:lpstr>
      <vt:lpstr>PixLAr and SBND Cold electronics</vt:lpstr>
      <vt:lpstr>Facility projects </vt:lpstr>
      <vt:lpstr>PowerPoint Presentation</vt:lpstr>
      <vt:lpstr>FY19 Users </vt:lpstr>
      <vt:lpstr>FY19 Current Status of Projects</vt:lpstr>
      <vt:lpstr>FY19 Focus - Documentation</vt:lpstr>
      <vt:lpstr>FY19 Focus: Controls system</vt:lpstr>
      <vt:lpstr>FY19 Focus: DAQ and Beamline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Kathleen Rominsky</dc:creator>
  <cp:lastModifiedBy>Mandy Kathleen Rominsky</cp:lastModifiedBy>
  <cp:revision>45</cp:revision>
  <cp:lastPrinted>2014-01-20T19:40:21Z</cp:lastPrinted>
  <dcterms:created xsi:type="dcterms:W3CDTF">2018-11-05T21:42:49Z</dcterms:created>
  <dcterms:modified xsi:type="dcterms:W3CDTF">2018-11-12T15:00:03Z</dcterms:modified>
</cp:coreProperties>
</file>