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  <p:sldMasterId id="2147484123" r:id="rId2"/>
  </p:sldMasterIdLst>
  <p:notesMasterIdLst>
    <p:notesMasterId r:id="rId30"/>
  </p:notesMasterIdLst>
  <p:handoutMasterIdLst>
    <p:handoutMasterId r:id="rId31"/>
  </p:handoutMasterIdLst>
  <p:sldIdLst>
    <p:sldId id="294" r:id="rId3"/>
    <p:sldId id="297" r:id="rId4"/>
    <p:sldId id="310" r:id="rId5"/>
    <p:sldId id="280" r:id="rId6"/>
    <p:sldId id="266" r:id="rId7"/>
    <p:sldId id="298" r:id="rId8"/>
    <p:sldId id="290" r:id="rId9"/>
    <p:sldId id="276" r:id="rId10"/>
    <p:sldId id="277" r:id="rId11"/>
    <p:sldId id="278" r:id="rId12"/>
    <p:sldId id="281" r:id="rId13"/>
    <p:sldId id="299" r:id="rId14"/>
    <p:sldId id="279" r:id="rId15"/>
    <p:sldId id="267" r:id="rId16"/>
    <p:sldId id="284" r:id="rId17"/>
    <p:sldId id="296" r:id="rId18"/>
    <p:sldId id="300" r:id="rId19"/>
    <p:sldId id="295" r:id="rId20"/>
    <p:sldId id="301" r:id="rId21"/>
    <p:sldId id="303" r:id="rId22"/>
    <p:sldId id="304" r:id="rId23"/>
    <p:sldId id="305" r:id="rId24"/>
    <p:sldId id="306" r:id="rId25"/>
    <p:sldId id="302" r:id="rId26"/>
    <p:sldId id="307" r:id="rId27"/>
    <p:sldId id="308" r:id="rId28"/>
    <p:sldId id="309" r:id="rId2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832" userDrawn="1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FF3399"/>
    <a:srgbClr val="1E6EFF"/>
    <a:srgbClr val="50504E"/>
    <a:srgbClr val="F292EB"/>
    <a:srgbClr val="4E4E4E"/>
    <a:srgbClr val="404040"/>
    <a:srgbClr val="63666A"/>
    <a:srgbClr val="99D6EA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81706" autoAdjust="0"/>
  </p:normalViewPr>
  <p:slideViewPr>
    <p:cSldViewPr snapToGrid="0" snapToObjects="1" showGuides="1">
      <p:cViewPr>
        <p:scale>
          <a:sx n="85" d="100"/>
          <a:sy n="85" d="100"/>
        </p:scale>
        <p:origin x="570" y="-114"/>
      </p:cViewPr>
      <p:guideLst>
        <p:guide orient="horz" pos="4142"/>
        <p:guide orient="horz" pos="4027"/>
        <p:guide orient="horz" pos="1698"/>
        <p:guide orient="horz" pos="152"/>
        <p:guide orient="horz" pos="2832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outlineViewPr>
    <p:cViewPr>
      <p:scale>
        <a:sx n="33" d="100"/>
        <a:sy n="33" d="100"/>
      </p:scale>
      <p:origin x="0" y="-103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80" d="100"/>
          <a:sy n="80" d="100"/>
        </p:scale>
        <p:origin x="258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11/1/2018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11/1/2018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the pulse-pulse level, the intensity variations should not exceed 50% of average.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Delivery Ring Extraction for Mu2e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en-US"/>
              <a:t>10/6/2015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Werkema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67670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SX elements</a:t>
            </a:r>
          </a:p>
          <a:p>
            <a:r>
              <a:rPr lang="en-US" dirty="0"/>
              <a:t>Most (except of SRS and SQ) are shown in photos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399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Tune change proportional to the gradient</a:t>
            </a:r>
          </a:p>
          <a:p>
            <a:r>
              <a:rPr lang="en-US" dirty="0"/>
              <a:t>If the gradient is ramped linearly – non linear spill</a:t>
            </a:r>
          </a:p>
          <a:p>
            <a:r>
              <a:rPr lang="en-US" dirty="0"/>
              <a:t>Will learn out the correct curve</a:t>
            </a:r>
          </a:p>
          <a:p>
            <a:r>
              <a:rPr lang="en-US" dirty="0"/>
              <a:t>Variations: slow and fast</a:t>
            </a:r>
          </a:p>
          <a:p>
            <a:r>
              <a:rPr lang="en-US" dirty="0"/>
              <a:t>Will try to regulate variations as much as possible with quads, same SRS</a:t>
            </a:r>
          </a:p>
          <a:p>
            <a:r>
              <a:rPr lang="en-US" dirty="0"/>
              <a:t>Limitations of FB regulation with quads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84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Principle of RFKO regulation</a:t>
            </a:r>
          </a:p>
          <a:p>
            <a:r>
              <a:rPr lang="en-US" dirty="0"/>
              <a:t>Why RFKO</a:t>
            </a:r>
          </a:p>
          <a:p>
            <a:r>
              <a:rPr lang="en-US" dirty="0"/>
              <a:t>Modulation </a:t>
            </a:r>
          </a:p>
          <a:p>
            <a:r>
              <a:rPr lang="en-US" dirty="0"/>
              <a:t>What we learned so far</a:t>
            </a:r>
          </a:p>
          <a:p>
            <a:r>
              <a:rPr lang="en-US" dirty="0"/>
              <a:t>Potential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78937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Spill Monitoring</a:t>
            </a:r>
          </a:p>
          <a:p>
            <a:r>
              <a:rPr lang="en-US" dirty="0"/>
              <a:t>First device – WCM, will be available immediately</a:t>
            </a:r>
          </a:p>
          <a:p>
            <a:r>
              <a:rPr lang="en-US" dirty="0"/>
              <a:t>Is it used in g-2?</a:t>
            </a:r>
          </a:p>
          <a:p>
            <a:r>
              <a:rPr lang="en-US" dirty="0"/>
              <a:t>Others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Delivery Ring Extraction for Mu2e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en-US"/>
              <a:t>10/6/2015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Werkema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78837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Horizontal extraction orbit is controlled by 4 fast dipole correctors, NDB type.</a:t>
            </a:r>
          </a:p>
          <a:p>
            <a:r>
              <a:rPr lang="en-US" dirty="0"/>
              <a:t>1 moved, 1 new; all moved to optimal placements as much as practically convenient</a:t>
            </a:r>
          </a:p>
          <a:p>
            <a:r>
              <a:rPr lang="en-US" dirty="0"/>
              <a:t>Shown is H301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97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important – dynamic bump</a:t>
            </a:r>
          </a:p>
          <a:p>
            <a:r>
              <a:rPr lang="en-US" dirty="0"/>
              <a:t>Phase diagram: angle at septum is changing during the spill</a:t>
            </a:r>
          </a:p>
          <a:p>
            <a:r>
              <a:rPr lang="en-US" dirty="0"/>
              <a:t>Max angle 0.4mR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536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Initial bump design made in </a:t>
            </a:r>
            <a:r>
              <a:rPr lang="en-US" dirty="0" err="1"/>
              <a:t>OptiM</a:t>
            </a:r>
            <a:endParaRPr lang="en-US" dirty="0"/>
          </a:p>
          <a:p>
            <a:r>
              <a:rPr lang="en-US" dirty="0"/>
              <a:t>Fine adjustment by variation analysis in </a:t>
            </a:r>
            <a:r>
              <a:rPr lang="en-US" dirty="0" err="1"/>
              <a:t>Synergia</a:t>
            </a:r>
            <a:endParaRPr lang="en-US" dirty="0"/>
          </a:p>
          <a:p>
            <a:r>
              <a:rPr lang="en-US" dirty="0"/>
              <a:t>Large deviations</a:t>
            </a:r>
          </a:p>
          <a:p>
            <a:r>
              <a:rPr lang="en-US" dirty="0"/>
              <a:t>Static counter bump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067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initial part of the squeeze is skipped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Delivery Ring Extraction for Mu2e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en-US"/>
              <a:t>10/6/2015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Werkema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6085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3937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33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Addition of Sextupole field</a:t>
            </a:r>
          </a:p>
          <a:p>
            <a:r>
              <a:rPr lang="en-US" dirty="0"/>
              <a:t>Ellipse shape changes</a:t>
            </a:r>
          </a:p>
          <a:p>
            <a:r>
              <a:rPr lang="en-US" dirty="0"/>
              <a:t>Most importantly:  dynamic aperture: unstable region</a:t>
            </a:r>
          </a:p>
          <a:p>
            <a:r>
              <a:rPr lang="en-US" dirty="0"/>
              <a:t>Size of stable region can be controlled</a:t>
            </a:r>
          </a:p>
          <a:p>
            <a:r>
              <a:rPr lang="en-US" dirty="0"/>
              <a:t>Delta and G factors</a:t>
            </a:r>
          </a:p>
          <a:p>
            <a:r>
              <a:rPr lang="en-US" dirty="0"/>
              <a:t>ISA sextupole: started receiving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3028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squeezed, part of the beam becomes unstable</a:t>
            </a:r>
          </a:p>
          <a:p>
            <a:r>
              <a:rPr lang="en-US" dirty="0"/>
              <a:t>Drifts along branches</a:t>
            </a:r>
          </a:p>
          <a:p>
            <a:r>
              <a:rPr lang="en-US" dirty="0"/>
              <a:t>Intercepted and kicked</a:t>
            </a:r>
          </a:p>
          <a:p>
            <a:r>
              <a:rPr lang="en-US" dirty="0"/>
              <a:t>Different from one turn kick!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Delivery Ring Extraction for Mu2e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en-US"/>
              <a:t>10/6/2015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Werkema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83750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Beam shape deceiving</a:t>
            </a:r>
          </a:p>
          <a:p>
            <a:r>
              <a:rPr lang="en-US" dirty="0"/>
              <a:t>Circulating part and unstable parts</a:t>
            </a:r>
          </a:p>
          <a:p>
            <a:r>
              <a:rPr lang="en-US" dirty="0"/>
              <a:t>Kick in ES field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Delivery Ring Extraction for Mu2e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en-US" dirty="0"/>
              <a:t>10/6/2015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Werkema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28419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initial part of the squeeze is skipped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Delivery Ring Extraction for Mu2e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en-US"/>
              <a:t>10/6/2015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Werkema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67030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Beam tune</a:t>
            </a:r>
          </a:p>
          <a:p>
            <a:r>
              <a:rPr lang="en-US" dirty="0"/>
              <a:t>Stop band opening</a:t>
            </a:r>
          </a:p>
          <a:p>
            <a:r>
              <a:rPr lang="en-US" dirty="0"/>
              <a:t>Dynamic aperture</a:t>
            </a:r>
          </a:p>
          <a:p>
            <a:r>
              <a:rPr lang="en-US" dirty="0"/>
              <a:t>Continuous extraction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23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Search for non-linear resonances</a:t>
            </a:r>
          </a:p>
          <a:p>
            <a:r>
              <a:rPr lang="en-US" dirty="0"/>
              <a:t>Only 3</a:t>
            </a:r>
            <a:r>
              <a:rPr lang="en-US" baseline="30000" dirty="0"/>
              <a:t>rd</a:t>
            </a:r>
            <a:r>
              <a:rPr lang="en-US" dirty="0"/>
              <a:t> order can be seen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order is not harmful – will clean it up AND move away from coupling</a:t>
            </a:r>
          </a:p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order is touched, not seen (0.600) AND we are far away from it</a:t>
            </a:r>
          </a:p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order interesting, but not touched</a:t>
            </a:r>
          </a:p>
          <a:p>
            <a:r>
              <a:rPr lang="en-US" dirty="0"/>
              <a:t>Mu2e path is in safe place, but could be issues with 4</a:t>
            </a:r>
            <a:r>
              <a:rPr lang="en-US" baseline="30000" dirty="0"/>
              <a:t>th</a:t>
            </a:r>
            <a:r>
              <a:rPr lang="en-US" dirty="0"/>
              <a:t> order!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36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3282" y="28082"/>
            <a:ext cx="4711959" cy="52146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11/01/2018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V.Nagaslaev | Resonant Extraction and Operations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09" y="103664"/>
            <a:ext cx="1014345" cy="58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27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F998F-2945-4D78-AC4D-BDDEF51871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A38B04-4412-4362-B9E6-284149106B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7A8D2-6C54-430E-8FA7-9AF46DF8B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11/01/2018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1CEE6-C059-4197-89A8-0898B58F7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V.Nagaslaev | Resonant Extraction and Operations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675ED1-EB26-40CD-BDAE-BB06EEFF0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DAE3-8ECB-45A4-9783-EB99A1BAC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44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ABC4A-C02F-400E-874E-7A0507D71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1F40B-E261-4BEE-AFBC-64504FED8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C4DF1-B93E-4A20-9969-E09BB23D3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11/01/2018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62A1D-0717-4E9C-A508-6A991A3FE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V.Nagaslaev | Resonant Extraction and Operations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673E7-AB0D-46C9-A2C3-F1AB47677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DAE3-8ECB-45A4-9783-EB99A1BAC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70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ADD43-9D12-43F8-A54D-EF0918431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28E8D-6070-4AC7-815B-5B009B9D9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83CB5-8CD8-493C-B45D-E7E008967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11/01/2018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E8025-B185-4808-A362-6B381ABCB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V.Nagaslaev | Resonant Extraction and Operations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68803-A0FB-48F3-BA89-A5CCBDB58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DAE3-8ECB-45A4-9783-EB99A1BAC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55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B2A58-E3BE-43DF-A1DC-3B32AE960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306C8-4721-41EB-BC7D-DD23188D59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C15223-0319-421E-9C99-ADC79EEEC9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960D99-5608-4BFF-BB85-2CEBBF3A9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11/01/2018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793782-6392-4F4F-8C42-ED7CD2149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V.Nagaslaev | Resonant Extraction and Operations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C292-7202-4D6B-B90F-9F77684BB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DAE3-8ECB-45A4-9783-EB99A1BAC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39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D9E0F-1832-4FBC-B425-904967613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FA2AE-235A-4EE4-A73E-1E3650294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373B2C-6B02-4E44-B5B3-744B0D081F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BEBC3E-FA2A-4986-865A-12CED53CF8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581560-92C3-4E28-BC2E-4F63935203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E5F98E-88D0-412D-9D1F-45E7832D5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11/01/2018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88ADAD-C13F-4A39-9BC7-4A649AE71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V.Nagaslaev | Resonant Extraction and Operations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EC0BF-577C-4487-B787-5F26EFD4E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DAE3-8ECB-45A4-9783-EB99A1BAC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59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D9C21-D3D9-485E-9C1A-077403657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CBA514-6908-4ECD-8A44-9411ABA33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11/01/2018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DF3378-4857-4315-BAF9-7FF536EA4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V.Nagaslaev | Resonant Extraction and Operations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99DD84-F77A-4D70-9A43-8B8D076AC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DAE3-8ECB-45A4-9783-EB99A1BAC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41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28879D-5990-4824-8D30-52718D1CE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11/01/2018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CAE61E-4470-480B-A8D7-BA5CB16C8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V.Nagaslaev | Resonant Extraction and Operations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B7932-1E09-443D-A7B8-FA7FD0515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DAE3-8ECB-45A4-9783-EB99A1BAC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51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6050C-08BC-41D2-BEEE-7A0F88E6D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300CE-B8CB-45A3-8AA4-B5DE9A931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9FBDB-29B3-4C42-8CA5-94798F56DD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8771D4-FEDA-4380-B2AD-BB22237F3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11/01/2018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18D553-BEDB-48AD-A7C5-936CF00D2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V.Nagaslaev | Resonant Extraction and Operations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03574C-FE76-4E8E-B8C8-E844294AF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DAE3-8ECB-45A4-9783-EB99A1BAC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48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0A1F7-FF7A-4F0C-A533-E74CD8C5A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F5FE91-1B97-42C7-A4E2-83E4010EB5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BEF9C7-86B6-4572-A0A4-D18D09B018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6FFC88-01BE-4BF9-AD4B-FE8CA557C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11/01/2018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C1FB-08A0-42A8-9520-E88488DEC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V.Nagaslaev | Resonant Extraction and Operations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A218D-7C1B-422F-9551-F60BB0974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DAE3-8ECB-45A4-9783-EB99A1BAC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37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11/01/2018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V.Nagaslaev | Resonant Extraction and Operations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331A7-F5D5-471E-859A-27B50CBD1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563149-3FC5-40A9-9158-C550EA6A7D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ABFB3-8174-4B3E-9831-883C9535F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11/01/2018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FBBA7-E5DB-4C0D-8DF1-32482BAD0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V.Nagaslaev | Resonant Extraction and Operations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B31AC-6A71-4E47-A689-B7F845B56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DAE3-8ECB-45A4-9783-EB99A1BAC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95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29BE5-88D9-4861-9FE2-2B430D888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18C52F-2150-45B1-8049-4A08E1AEC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34C79-3064-4F9E-B78D-8BB5390E1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11/01/2018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BD3DB-8992-484C-989E-8A847D7E4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V.Nagaslaev | Resonant Extraction and Operations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68ABA4-CC63-4510-BAF7-E700AB528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DAE3-8ECB-45A4-9783-EB99A1BAC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29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11/01/2018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V.Nagaslaev | Resonant Extraction and Operations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865942" cy="237285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11/01/2018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742547" y="6504213"/>
            <a:ext cx="4387314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V.Nagaslaev | Resonant Extraction and Operations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11/01/2018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V.Nagaslaev | Resonant Extraction and Operations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11/01/2018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V.Nagaslaev | Resonant Extraction and Operations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11/01/2018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V.Nagaslaev | Resonant Extraction and Operations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11/01/2018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V.Nagaslaev | Resonant Extraction and Operations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4360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11/01/2018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V.Nagaslaev | Resonant Extraction and Operations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304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11/01/2018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V.Nagaslaev | Resonant Extraction and Operations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35" r:id="rId8"/>
    <p:sldLayoutId id="2147484136" r:id="rId9"/>
    <p:sldLayoutId id="2147484137" r:id="rId10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D16E58-280E-4CED-A8AC-208952142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1909"/>
            <a:ext cx="7886700" cy="540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2BED63-C313-4668-B3B0-746299ECE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1DE24-310C-413C-A9F0-50119C50F4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11/01/2018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EB6B6-47F6-45EE-B934-7380A3E7DF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V.Nagaslaev | Resonant Extraction and Operations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F90C7-726C-4562-801C-1271215065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FDAE3-8ECB-45A4-9783-EB99A1BACC0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152A7ED-0167-477E-8DDF-FBAD0F84B179}"/>
              </a:ext>
            </a:extLst>
          </p:cNvPr>
          <p:cNvCxnSpPr/>
          <p:nvPr userDrawn="1"/>
        </p:nvCxnSpPr>
        <p:spPr>
          <a:xfrm>
            <a:off x="452673" y="702131"/>
            <a:ext cx="822054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06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4C97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tmp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8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0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jpg"/><Relationship Id="rId4" Type="http://schemas.openxmlformats.org/officeDocument/2006/relationships/image" Target="../media/image33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tmp"/><Relationship Id="rId5" Type="http://schemas.openxmlformats.org/officeDocument/2006/relationships/image" Target="../media/image38.tmp"/><Relationship Id="rId4" Type="http://schemas.openxmlformats.org/officeDocument/2006/relationships/image" Target="../media/image37.tm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mp"/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wmf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6.wmf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oleObject" Target="../embeddings/oleObject9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wmf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5" Type="http://schemas.openxmlformats.org/officeDocument/2006/relationships/image" Target="../media/image18.jpg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4.wmf"/><Relationship Id="rId1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V. Nagaslaev	</a:t>
            </a:r>
          </a:p>
          <a:p>
            <a:r>
              <a:rPr lang="en-US" dirty="0"/>
              <a:t>Muon Department</a:t>
            </a:r>
          </a:p>
          <a:p>
            <a:r>
              <a:rPr lang="en-US" dirty="0"/>
              <a:t>November 1, 2018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Mu2e Resonant Extraction in Operations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682" y="141228"/>
            <a:ext cx="6216268" cy="453684"/>
          </a:xfrm>
        </p:spPr>
        <p:txBody>
          <a:bodyPr anchor="ctr"/>
          <a:lstStyle/>
          <a:p>
            <a:pPr algn="ctr"/>
            <a:r>
              <a:rPr lang="en-US" dirty="0"/>
              <a:t>Beam Phase Space Formation in the Ring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11/01/2018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| Resonant Extraction and Operations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1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75"/>
    </mc:Choice>
    <mc:Fallback xmlns="">
      <p:transition spd="slow" advTm="1467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1413715" y="70827"/>
            <a:ext cx="6494172" cy="5149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Simple cartoon of extraction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t>11/01/2018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V.Nagaslaev | Resonant Extraction and Operations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11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60896" y="1131236"/>
            <a:ext cx="7086829" cy="4355163"/>
            <a:chOff x="2786112" y="3345744"/>
            <a:chExt cx="4585443" cy="2308455"/>
          </a:xfrm>
        </p:grpSpPr>
        <p:sp>
          <p:nvSpPr>
            <p:cNvPr id="5" name="Rectangle 4"/>
            <p:cNvSpPr/>
            <p:nvPr/>
          </p:nvSpPr>
          <p:spPr>
            <a:xfrm>
              <a:off x="3149708" y="3403459"/>
              <a:ext cx="4213618" cy="1608855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lowchart: Delay 3"/>
            <p:cNvSpPr/>
            <p:nvPr/>
          </p:nvSpPr>
          <p:spPr>
            <a:xfrm rot="16200000">
              <a:off x="3596930" y="4107627"/>
              <a:ext cx="1388826" cy="385189"/>
            </a:xfrm>
            <a:prstGeom prst="flowChartDelay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48"/>
            <p:cNvGrpSpPr/>
            <p:nvPr/>
          </p:nvGrpSpPr>
          <p:grpSpPr>
            <a:xfrm>
              <a:off x="2786112" y="3345744"/>
              <a:ext cx="3578753" cy="2308455"/>
              <a:chOff x="2690863" y="1178455"/>
              <a:chExt cx="3521910" cy="2308455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 rot="5400000">
                <a:off x="4497766" y="2848850"/>
                <a:ext cx="35359" cy="119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>
                <a:off x="5069266" y="2848850"/>
                <a:ext cx="35359" cy="119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5400000">
                <a:off x="3597653" y="2844430"/>
                <a:ext cx="35359" cy="119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 rot="16200000">
                <a:off x="4795926" y="2974620"/>
                <a:ext cx="685154" cy="3394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/>
                  <a:t>Q=2/3</a:t>
                </a:r>
                <a:endParaRPr lang="en-US" sz="1600" baseline="-2500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 rot="16200000">
                <a:off x="3947711" y="2998843"/>
                <a:ext cx="405579" cy="215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Beam</a:t>
                </a:r>
                <a:endParaRPr lang="en-US" sz="1600" baseline="-250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690863" y="1178455"/>
                <a:ext cx="3177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 rot="10800000">
                <a:off x="3983923" y="1248362"/>
                <a:ext cx="2228850" cy="1591176"/>
              </a:xfrm>
              <a:prstGeom prst="triangl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>
                    <a:rot lat="0" lon="0" rev="10800000"/>
                  </a:camera>
                  <a:lightRig rig="threePt" dir="t"/>
                </a:scene3d>
              </a:bodyPr>
              <a:lstStyle/>
              <a:p>
                <a:pPr algn="ctr"/>
                <a:r>
                  <a:rPr lang="en-US" sz="2000" dirty="0">
                    <a:solidFill>
                      <a:srgbClr val="404040"/>
                    </a:solidFill>
                  </a:rPr>
                  <a:t>Stop-band</a:t>
                </a: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6969494" y="5070960"/>
              <a:ext cx="402061" cy="3257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Q</a:t>
              </a:r>
              <a:r>
                <a:rPr lang="en-US" sz="1600" baseline="-25000" dirty="0" err="1"/>
                <a:t>h</a:t>
              </a:r>
              <a:endParaRPr lang="en-US" sz="16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4331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9569"/>
    </mc:Choice>
    <mc:Fallback xmlns="">
      <p:transition spd="slow" advTm="33956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1015818" y="110914"/>
            <a:ext cx="6494172" cy="5149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Traveling in tune space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t>11/01/2018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V.Nagaslaev | Resonant Extraction and Operations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12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8E9AEF-A28A-4339-8AB1-0244B28CABC2}"/>
              </a:ext>
            </a:extLst>
          </p:cNvPr>
          <p:cNvSpPr txBox="1"/>
          <p:nvPr/>
        </p:nvSpPr>
        <p:spPr>
          <a:xfrm>
            <a:off x="2252656" y="1535866"/>
            <a:ext cx="2098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Tune scan in </a:t>
            </a:r>
            <a:r>
              <a:rPr lang="en-US" sz="1400" dirty="0" err="1"/>
              <a:t>Debuncher</a:t>
            </a:r>
            <a:r>
              <a:rPr lang="en-US" sz="1400" dirty="0"/>
              <a:t>, July 2010 -  </a:t>
            </a:r>
            <a:r>
              <a:rPr lang="en-US" sz="1400" dirty="0" err="1"/>
              <a:t>B.Drendel</a:t>
            </a:r>
            <a:endParaRPr lang="en-US" sz="1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4DCCD3D-DB15-4D36-B1B1-3C3E248B4DC1}"/>
              </a:ext>
            </a:extLst>
          </p:cNvPr>
          <p:cNvSpPr txBox="1"/>
          <p:nvPr/>
        </p:nvSpPr>
        <p:spPr>
          <a:xfrm>
            <a:off x="5631634" y="4695468"/>
            <a:ext cx="23201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Tune diagram, up to 8</a:t>
            </a:r>
            <a:r>
              <a:rPr lang="en-US" sz="1400" baseline="30000" dirty="0"/>
              <a:t>th</a:t>
            </a:r>
            <a:r>
              <a:rPr lang="en-US" sz="1400" dirty="0"/>
              <a:t> order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267815D-9744-495F-9A39-B0AB4EBE4161}"/>
              </a:ext>
            </a:extLst>
          </p:cNvPr>
          <p:cNvGrpSpPr/>
          <p:nvPr/>
        </p:nvGrpSpPr>
        <p:grpSpPr>
          <a:xfrm>
            <a:off x="270020" y="3536147"/>
            <a:ext cx="5191125" cy="2525535"/>
            <a:chOff x="0" y="3634923"/>
            <a:chExt cx="5191125" cy="204585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E9B5CAE-D007-4E5B-8F7D-5669C9D6D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634923"/>
              <a:ext cx="5191125" cy="2045855"/>
            </a:xfrm>
            <a:prstGeom prst="rect">
              <a:avLst/>
            </a:prstGeom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52E9741-D18A-4CAB-AFBA-D7FA3EF62CA9}"/>
                </a:ext>
              </a:extLst>
            </p:cNvPr>
            <p:cNvCxnSpPr>
              <a:cxnSpLocks/>
            </p:cNvCxnSpPr>
            <p:nvPr/>
          </p:nvCxnSpPr>
          <p:spPr>
            <a:xfrm>
              <a:off x="2620433" y="4229100"/>
              <a:ext cx="839302" cy="6360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41A40A86-FD39-40F2-83E2-B39C72CE72C5}"/>
                </a:ext>
              </a:extLst>
            </p:cNvPr>
            <p:cNvCxnSpPr>
              <a:cxnSpLocks/>
            </p:cNvCxnSpPr>
            <p:nvPr/>
          </p:nvCxnSpPr>
          <p:spPr>
            <a:xfrm>
              <a:off x="156633" y="4864100"/>
              <a:ext cx="4674276" cy="20106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Star: 7 Points 15">
              <a:extLst>
                <a:ext uri="{FF2B5EF4-FFF2-40B4-BE49-F238E27FC236}">
                  <a16:creationId xmlns:a16="http://schemas.microsoft.com/office/drawing/2014/main" id="{FAA389DD-DD2B-4A5A-80DD-C9DAFB62AA44}"/>
                </a:ext>
              </a:extLst>
            </p:cNvPr>
            <p:cNvSpPr/>
            <p:nvPr/>
          </p:nvSpPr>
          <p:spPr>
            <a:xfrm>
              <a:off x="2784880" y="4759432"/>
              <a:ext cx="205484" cy="209336"/>
            </a:xfrm>
            <a:prstGeom prst="star7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tar: 7 Points 26">
              <a:extLst>
                <a:ext uri="{FF2B5EF4-FFF2-40B4-BE49-F238E27FC236}">
                  <a16:creationId xmlns:a16="http://schemas.microsoft.com/office/drawing/2014/main" id="{87B610A6-28D5-46D0-9AA4-EA6A750DB0C6}"/>
                </a:ext>
              </a:extLst>
            </p:cNvPr>
            <p:cNvSpPr/>
            <p:nvPr/>
          </p:nvSpPr>
          <p:spPr>
            <a:xfrm>
              <a:off x="1015818" y="4759432"/>
              <a:ext cx="205484" cy="209336"/>
            </a:xfrm>
            <a:prstGeom prst="star7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0B7EC91-1324-4550-B171-E24F7D15D8AC}"/>
                </a:ext>
              </a:extLst>
            </p:cNvPr>
            <p:cNvCxnSpPr/>
            <p:nvPr/>
          </p:nvCxnSpPr>
          <p:spPr>
            <a:xfrm>
              <a:off x="3449597" y="3829050"/>
              <a:ext cx="0" cy="1704975"/>
            </a:xfrm>
            <a:prstGeom prst="line">
              <a:avLst/>
            </a:prstGeom>
            <a:ln>
              <a:solidFill>
                <a:srgbClr val="50504E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Star: 7 Points 27">
              <a:extLst>
                <a:ext uri="{FF2B5EF4-FFF2-40B4-BE49-F238E27FC236}">
                  <a16:creationId xmlns:a16="http://schemas.microsoft.com/office/drawing/2014/main" id="{D07AB127-E71E-4B36-80D9-AA29FC54DE31}"/>
                </a:ext>
              </a:extLst>
            </p:cNvPr>
            <p:cNvSpPr/>
            <p:nvPr/>
          </p:nvSpPr>
          <p:spPr>
            <a:xfrm>
              <a:off x="3346855" y="4759432"/>
              <a:ext cx="205484" cy="209336"/>
            </a:xfrm>
            <a:prstGeom prst="star7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0390309-EA98-4783-A06C-4E27B14BC2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1961" y="734359"/>
            <a:ext cx="4288189" cy="26494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9E1654-09B1-4A5D-BDDE-7B266E4A8FDB}"/>
              </a:ext>
            </a:extLst>
          </p:cNvPr>
          <p:cNvSpPr txBox="1"/>
          <p:nvPr/>
        </p:nvSpPr>
        <p:spPr>
          <a:xfrm>
            <a:off x="1343346" y="4671834"/>
            <a:ext cx="838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BD, 2010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3880771-21FE-4DBC-AA84-947971D179AF}"/>
              </a:ext>
            </a:extLst>
          </p:cNvPr>
          <p:cNvSpPr txBox="1"/>
          <p:nvPr/>
        </p:nvSpPr>
        <p:spPr>
          <a:xfrm>
            <a:off x="2429182" y="3923658"/>
            <a:ext cx="872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Mu2e, SX</a:t>
            </a:r>
          </a:p>
        </p:txBody>
      </p:sp>
    </p:spTree>
    <p:extLst>
      <p:ext uri="{BB962C8B-B14F-4D97-AF65-F5344CB8AC3E}">
        <p14:creationId xmlns:p14="http://schemas.microsoft.com/office/powerpoint/2010/main" val="175001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9569"/>
    </mc:Choice>
    <mc:Fallback xmlns="">
      <p:transition spd="slow" advTm="33956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1316815" y="103739"/>
            <a:ext cx="6601699" cy="455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Mu2e Resonant Extraction – General Map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t>11/01/2018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V.Nagaslaev | Resonant Extraction and Operations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13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306573" y="1040824"/>
            <a:ext cx="5769710" cy="4346721"/>
            <a:chOff x="3826131" y="2053629"/>
            <a:chExt cx="5014566" cy="369709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9" t="9975" r="10436" b="12228"/>
            <a:stretch/>
          </p:blipFill>
          <p:spPr>
            <a:xfrm>
              <a:off x="4059329" y="2284462"/>
              <a:ext cx="4781368" cy="346625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826131" y="4316166"/>
              <a:ext cx="11833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SS10-60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407186" y="4666555"/>
              <a:ext cx="11833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SS40-50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74651" y="2053629"/>
              <a:ext cx="11833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SS20-30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934669" y="3364637"/>
              <a:ext cx="591670" cy="230819"/>
            </a:xfrm>
            <a:prstGeom prst="rect">
              <a:avLst/>
            </a:prstGeom>
            <a:noFill/>
            <a:ln w="19050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rgbClr val="404040"/>
                  </a:solidFill>
                </a:rPr>
                <a:t>RFKO kicker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 flipV="1">
              <a:off x="7102136" y="2982897"/>
              <a:ext cx="128368" cy="381740"/>
            </a:xfrm>
            <a:prstGeom prst="straightConnector1">
              <a:avLst/>
            </a:prstGeom>
            <a:ln w="12700">
              <a:solidFill>
                <a:srgbClr val="40404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241310B-2541-4758-9CB3-21AC28BF31C9}"/>
              </a:ext>
            </a:extLst>
          </p:cNvPr>
          <p:cNvGrpSpPr/>
          <p:nvPr/>
        </p:nvGrpSpPr>
        <p:grpSpPr>
          <a:xfrm>
            <a:off x="309395" y="1349359"/>
            <a:ext cx="2975791" cy="3886200"/>
            <a:chOff x="533400" y="1449873"/>
            <a:chExt cx="2975791" cy="38862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5F6C360-7B35-4304-BAF6-218E71E94CCD}"/>
                </a:ext>
              </a:extLst>
            </p:cNvPr>
            <p:cNvSpPr/>
            <p:nvPr/>
          </p:nvSpPr>
          <p:spPr>
            <a:xfrm>
              <a:off x="533400" y="1449873"/>
              <a:ext cx="2931864" cy="388620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F662F5A-B1FF-40CD-B03F-CDEBFAC6AC32}"/>
                </a:ext>
              </a:extLst>
            </p:cNvPr>
            <p:cNvSpPr txBox="1"/>
            <p:nvPr/>
          </p:nvSpPr>
          <p:spPr>
            <a:xfrm>
              <a:off x="598714" y="1524000"/>
              <a:ext cx="2910477" cy="37379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2319ED"/>
                  </a:solidFill>
                </a:rPr>
                <a:t>Tune ramp quads (3)</a:t>
              </a:r>
              <a:endParaRPr lang="en-US" sz="2000" dirty="0">
                <a:solidFill>
                  <a:srgbClr val="FF0000"/>
                </a:solidFill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000" dirty="0" err="1">
                  <a:solidFill>
                    <a:srgbClr val="FF0000"/>
                  </a:solidFill>
                </a:rPr>
                <a:t>Sextupoles</a:t>
              </a:r>
              <a:r>
                <a:rPr lang="en-US" sz="2000" dirty="0">
                  <a:solidFill>
                    <a:srgbClr val="FF0000"/>
                  </a:solidFill>
                </a:rPr>
                <a:t>          (2x3)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FF0000"/>
                  </a:solidFill>
                </a:rPr>
                <a:t>ES septa                 (2)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2319ED"/>
                  </a:solidFill>
                </a:rPr>
                <a:t>DEX bump trims   (4)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tx1">
                      <a:lumMod val="40000"/>
                      <a:lumOff val="60000"/>
                    </a:schemeClr>
                  </a:solidFill>
                </a:rPr>
                <a:t>RFKO kicker           (1)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tx1">
                      <a:lumMod val="40000"/>
                      <a:lumOff val="60000"/>
                    </a:schemeClr>
                  </a:solidFill>
                </a:rPr>
                <a:t>Spill Monitor     (1+1+1)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2319ED"/>
                  </a:solidFill>
                </a:rPr>
                <a:t>Spill Regulation    (NS)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2319ED"/>
                  </a:solidFill>
                </a:rPr>
                <a:t>Skew quads 	     (2)</a:t>
              </a:r>
              <a:endParaRPr lang="en-US" sz="2000" dirty="0">
                <a:solidFill>
                  <a:schemeClr val="tx1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099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28"/>
    </mc:Choice>
    <mc:Fallback xmlns="">
      <p:transition spd="slow" advTm="85528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1416676" y="103189"/>
            <a:ext cx="6494172" cy="5149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Driving the H-tune to the resonance 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t>11/01/2018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V.Nagaslaev | Resonant Extraction and Operations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14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6805" y="5605333"/>
            <a:ext cx="29138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Spill Ramp (FF regulation -JPARC)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29" y="3917482"/>
            <a:ext cx="2502549" cy="14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8" y="856223"/>
            <a:ext cx="3029451" cy="2283281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99" y="3677152"/>
            <a:ext cx="3936196" cy="168351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289601" y="5600557"/>
            <a:ext cx="32108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Spill Ramp (FF regulation – </a:t>
            </a:r>
            <a:r>
              <a:rPr lang="en-US" sz="1600" dirty="0" err="1"/>
              <a:t>Synergia</a:t>
            </a:r>
            <a:r>
              <a:rPr lang="en-US" sz="1600" dirty="0"/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1033" y="3187471"/>
            <a:ext cx="2872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Beam squeeze by the tune ramp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52044" y="3178462"/>
            <a:ext cx="29576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CQA magnet for tune ramping (3)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00CE8B18-2017-4D0B-BB3F-2084ADB241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320602"/>
              </p:ext>
            </p:extLst>
          </p:nvPr>
        </p:nvGraphicFramePr>
        <p:xfrm>
          <a:off x="4011612" y="1399780"/>
          <a:ext cx="112077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Equation" r:id="rId7" imgW="787320" imgH="507960" progId="Equation.3">
                  <p:embed/>
                </p:oleObj>
              </mc:Choice>
              <mc:Fallback>
                <p:oleObj name="Equation" r:id="rId7" imgW="787320" imgH="50796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11612" y="1399780"/>
                        <a:ext cx="1120775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F55B9E8-C697-4E4A-8537-6403F57624DE}"/>
              </a:ext>
            </a:extLst>
          </p:cNvPr>
          <p:cNvSpPr txBox="1"/>
          <p:nvPr/>
        </p:nvSpPr>
        <p:spPr>
          <a:xfrm>
            <a:off x="4101012" y="2376106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dirty="0">
                <a:latin typeface="+mn-lt"/>
              </a:rPr>
              <a:t>Q</a:t>
            </a:r>
            <a:r>
              <a:rPr lang="en-US" dirty="0"/>
              <a:t>~G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1C8D90-7223-44EE-87F4-19CED852C7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95835" y="859215"/>
            <a:ext cx="1639691" cy="226118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0356B10-6E4E-42BC-B441-1793F2CE4A21}"/>
              </a:ext>
            </a:extLst>
          </p:cNvPr>
          <p:cNvSpPr/>
          <p:nvPr/>
        </p:nvSpPr>
        <p:spPr>
          <a:xfrm>
            <a:off x="2932386" y="4561491"/>
            <a:ext cx="536027" cy="199696"/>
          </a:xfrm>
          <a:prstGeom prst="rect">
            <a:avLst/>
          </a:prstGeom>
          <a:solidFill>
            <a:srgbClr val="FF3399">
              <a:alpha val="5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79C58EA-53B6-46A3-A105-8214CA4DE003}"/>
              </a:ext>
            </a:extLst>
          </p:cNvPr>
          <p:cNvSpPr/>
          <p:nvPr/>
        </p:nvSpPr>
        <p:spPr>
          <a:xfrm>
            <a:off x="1098331" y="4572000"/>
            <a:ext cx="536027" cy="194441"/>
          </a:xfrm>
          <a:prstGeom prst="rect">
            <a:avLst/>
          </a:prstGeom>
          <a:solidFill>
            <a:srgbClr val="FF3399">
              <a:alpha val="4980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9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984"/>
    </mc:Choice>
    <mc:Fallback xmlns="">
      <p:transition spd="slow" advTm="133984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1783967" y="75057"/>
            <a:ext cx="5924523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Spill Regulation with RF Knock-Out (BL)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t>11/01/2018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V.Nagaslaev | Resonant Extraction and Operations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15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790" y="1484050"/>
            <a:ext cx="57300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Transverse RFKO- fast </a:t>
            </a:r>
            <a:r>
              <a:rPr lang="en-US" sz="2000" dirty="0" err="1"/>
              <a:t>betatron</a:t>
            </a:r>
            <a:r>
              <a:rPr lang="en-US" sz="2000" dirty="0"/>
              <a:t> beam heating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Will be used for the regulation of fast spill ripples.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/>
              <a:t>Very effective in medical applications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/>
              <a:t>It’s cheap  (reusing hardware)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Needs special waveform: FM and AM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Did studies for the EGR (emit. growth rate)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Potential problem: can only heat the beam, </a:t>
            </a:r>
            <a:br>
              <a:rPr lang="en-US" sz="2000" dirty="0"/>
            </a:br>
            <a:r>
              <a:rPr lang="en-US" sz="2000" dirty="0"/>
              <a:t>can not inverse heating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825" y="3183838"/>
            <a:ext cx="3553900" cy="266542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228264" y="1111071"/>
            <a:ext cx="2145714" cy="1803352"/>
            <a:chOff x="6228264" y="1111071"/>
            <a:chExt cx="2145714" cy="1803352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264" y="1123473"/>
              <a:ext cx="2095792" cy="179095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602161" y="1111071"/>
              <a:ext cx="771817" cy="745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6025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015"/>
    </mc:Choice>
    <mc:Fallback xmlns="">
      <p:transition spd="slow" advTm="230015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307" y="141228"/>
            <a:ext cx="6216268" cy="453684"/>
          </a:xfrm>
        </p:spPr>
        <p:txBody>
          <a:bodyPr anchor="ctr"/>
          <a:lstStyle/>
          <a:p>
            <a:pPr algn="ctr"/>
            <a:r>
              <a:rPr lang="en-US" sz="2800" dirty="0"/>
              <a:t>Spill Monitoring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11/01/2018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| Resonant Extraction and Operations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B05491-70A7-42D4-9797-97BC631A7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584" y="958850"/>
            <a:ext cx="4876800" cy="3657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E2C9F2-9318-473E-A2BC-65D19DC150DE}"/>
              </a:ext>
            </a:extLst>
          </p:cNvPr>
          <p:cNvSpPr txBox="1"/>
          <p:nvPr/>
        </p:nvSpPr>
        <p:spPr>
          <a:xfrm>
            <a:off x="220393" y="1776553"/>
            <a:ext cx="2448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Wall Current Monitor at SS-50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710FC4-C382-4D4A-9043-867271EAA807}"/>
              </a:ext>
            </a:extLst>
          </p:cNvPr>
          <p:cNvSpPr txBox="1"/>
          <p:nvPr/>
        </p:nvSpPr>
        <p:spPr>
          <a:xfrm>
            <a:off x="222250" y="4552302"/>
            <a:ext cx="30813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Also:</a:t>
            </a:r>
          </a:p>
          <a:p>
            <a:r>
              <a:rPr lang="en-US" dirty="0"/>
              <a:t>	</a:t>
            </a:r>
            <a:r>
              <a:rPr lang="en-US" sz="1800" dirty="0"/>
              <a:t>DCCT</a:t>
            </a:r>
            <a:endParaRPr lang="en-US" dirty="0"/>
          </a:p>
          <a:p>
            <a:r>
              <a:rPr lang="en-US" sz="1800" dirty="0"/>
              <a:t>	Extinction Monitor (Main)</a:t>
            </a:r>
          </a:p>
          <a:p>
            <a:r>
              <a:rPr lang="en-US" sz="1800" dirty="0"/>
              <a:t>	Extinction Monitor (U)</a:t>
            </a:r>
          </a:p>
        </p:txBody>
      </p:sp>
    </p:spTree>
    <p:extLst>
      <p:ext uri="{BB962C8B-B14F-4D97-AF65-F5344CB8AC3E}">
        <p14:creationId xmlns:p14="http://schemas.microsoft.com/office/powerpoint/2010/main" val="318711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75"/>
    </mc:Choice>
    <mc:Fallback xmlns="">
      <p:transition spd="slow" advTm="14675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F0201-93BB-4801-BD5B-C4B0B2397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11/01/2018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1FC9C-A4FF-4FD0-B4A3-E16A49CA4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| Resonant Extraction and Operations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C6E3F-43EA-4292-A8F9-EF197AF9B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8CB3290B-CDE4-4514-A70E-0E8232E36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4269" y="91184"/>
            <a:ext cx="5435462" cy="472134"/>
          </a:xfrm>
        </p:spPr>
        <p:txBody>
          <a:bodyPr/>
          <a:lstStyle/>
          <a:p>
            <a:pPr algn="ctr"/>
            <a:r>
              <a:rPr lang="en-US" sz="2800" dirty="0"/>
              <a:t>Orbit control at extraction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39D2AD98-674C-4DB4-89DA-F7400BBD1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0505"/>
            <a:ext cx="9144000" cy="2009752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6EA24770-7CEB-4157-8C1C-142735D2C4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32834"/>
            <a:ext cx="9144000" cy="888486"/>
          </a:xfrm>
          <a:prstGeom prst="rect">
            <a:avLst/>
          </a:prstGeom>
        </p:spPr>
      </p:pic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554AA7B-258D-4F7C-ABF7-C41052950772}"/>
              </a:ext>
            </a:extLst>
          </p:cNvPr>
          <p:cNvCxnSpPr/>
          <p:nvPr/>
        </p:nvCxnSpPr>
        <p:spPr>
          <a:xfrm flipV="1">
            <a:off x="2060953" y="1885184"/>
            <a:ext cx="0" cy="104705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14E3B1E9-D930-4E1D-A89A-124DA3BBD1C3}"/>
              </a:ext>
            </a:extLst>
          </p:cNvPr>
          <p:cNvCxnSpPr/>
          <p:nvPr/>
        </p:nvCxnSpPr>
        <p:spPr>
          <a:xfrm flipV="1">
            <a:off x="3985299" y="1885183"/>
            <a:ext cx="0" cy="104705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0F490375-7233-45B8-8A12-97DF7882A5D6}"/>
              </a:ext>
            </a:extLst>
          </p:cNvPr>
          <p:cNvCxnSpPr/>
          <p:nvPr/>
        </p:nvCxnSpPr>
        <p:spPr>
          <a:xfrm flipV="1">
            <a:off x="6871423" y="1885184"/>
            <a:ext cx="0" cy="104705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5797AD8F-EAFC-4093-8027-033E6EA5728D}"/>
              </a:ext>
            </a:extLst>
          </p:cNvPr>
          <p:cNvCxnSpPr/>
          <p:nvPr/>
        </p:nvCxnSpPr>
        <p:spPr>
          <a:xfrm flipV="1">
            <a:off x="8359100" y="1848070"/>
            <a:ext cx="0" cy="104705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34E477B9-B2D4-4010-B8E7-191159CAA26F}"/>
              </a:ext>
            </a:extLst>
          </p:cNvPr>
          <p:cNvSpPr txBox="1"/>
          <p:nvPr/>
        </p:nvSpPr>
        <p:spPr>
          <a:xfrm>
            <a:off x="636588" y="4363270"/>
            <a:ext cx="31543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NDB trim magnets: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/>
              <a:t>H206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/>
              <a:t>H301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/>
              <a:t>H305 moved from 302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/>
              <a:t>H209 new</a:t>
            </a:r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FEA22FE0-79AB-417D-B782-4C28963F4E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059" y="4123204"/>
            <a:ext cx="2843410" cy="2132557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1BD91B7A-32FB-4F91-81D3-72AE501BA35E}"/>
              </a:ext>
            </a:extLst>
          </p:cNvPr>
          <p:cNvSpPr txBox="1"/>
          <p:nvPr/>
        </p:nvSpPr>
        <p:spPr>
          <a:xfrm>
            <a:off x="6585928" y="2872918"/>
            <a:ext cx="570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H206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FDFF82C-D14E-4486-85AF-B76CA03C02DE}"/>
              </a:ext>
            </a:extLst>
          </p:cNvPr>
          <p:cNvSpPr txBox="1"/>
          <p:nvPr/>
        </p:nvSpPr>
        <p:spPr>
          <a:xfrm>
            <a:off x="8032107" y="2869676"/>
            <a:ext cx="570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H209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7675BE5-62BA-4289-99B6-62C48EE19514}"/>
              </a:ext>
            </a:extLst>
          </p:cNvPr>
          <p:cNvSpPr txBox="1"/>
          <p:nvPr/>
        </p:nvSpPr>
        <p:spPr>
          <a:xfrm>
            <a:off x="3683843" y="2889131"/>
            <a:ext cx="570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H301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74E9A5E8-0E9C-4C33-A4BA-D762DAC6DC71}"/>
              </a:ext>
            </a:extLst>
          </p:cNvPr>
          <p:cNvSpPr txBox="1"/>
          <p:nvPr/>
        </p:nvSpPr>
        <p:spPr>
          <a:xfrm>
            <a:off x="1707155" y="2869676"/>
            <a:ext cx="570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H305</a:t>
            </a:r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340D4C24-AC8D-46C6-87BF-F416C3BCC08C}"/>
              </a:ext>
            </a:extLst>
          </p:cNvPr>
          <p:cNvCxnSpPr>
            <a:cxnSpLocks/>
          </p:cNvCxnSpPr>
          <p:nvPr/>
        </p:nvCxnSpPr>
        <p:spPr>
          <a:xfrm flipH="1" flipV="1">
            <a:off x="5086638" y="1848070"/>
            <a:ext cx="165296" cy="723019"/>
          </a:xfrm>
          <a:prstGeom prst="straightConnector1">
            <a:avLst/>
          </a:prstGeom>
          <a:ln w="19050">
            <a:solidFill>
              <a:srgbClr val="004C97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DB6E2C65-5861-4154-BE5C-3B3C7F5809A3}"/>
              </a:ext>
            </a:extLst>
          </p:cNvPr>
          <p:cNvCxnSpPr>
            <a:cxnSpLocks/>
          </p:cNvCxnSpPr>
          <p:nvPr/>
        </p:nvCxnSpPr>
        <p:spPr>
          <a:xfrm flipV="1">
            <a:off x="5251934" y="1848070"/>
            <a:ext cx="133377" cy="723019"/>
          </a:xfrm>
          <a:prstGeom prst="straightConnector1">
            <a:avLst/>
          </a:prstGeom>
          <a:ln w="19050">
            <a:solidFill>
              <a:srgbClr val="004C97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19AAFA46-4DE2-4E47-8D3E-969678F17511}"/>
              </a:ext>
            </a:extLst>
          </p:cNvPr>
          <p:cNvSpPr txBox="1"/>
          <p:nvPr/>
        </p:nvSpPr>
        <p:spPr>
          <a:xfrm>
            <a:off x="5022226" y="2523064"/>
            <a:ext cx="4346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ESS</a:t>
            </a:r>
          </a:p>
        </p:txBody>
      </p:sp>
    </p:spTree>
    <p:extLst>
      <p:ext uri="{BB962C8B-B14F-4D97-AF65-F5344CB8AC3E}">
        <p14:creationId xmlns:p14="http://schemas.microsoft.com/office/powerpoint/2010/main" val="3374303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35870-020E-4B1E-9D3E-B469D5A4F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0545" y="116261"/>
            <a:ext cx="5207630" cy="472134"/>
          </a:xfrm>
        </p:spPr>
        <p:txBody>
          <a:bodyPr/>
          <a:lstStyle/>
          <a:p>
            <a:pPr algn="ctr"/>
            <a:r>
              <a:rPr lang="en-US" sz="2800" dirty="0"/>
              <a:t>Why dynamic orbit bump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F0201-93BB-4801-BD5B-C4B0B2397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11/01/2018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1FC9C-A4FF-4FD0-B4A3-E16A49CA4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| Resonant Extraction and Operations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C6E3F-43EA-4292-A8F9-EF197AF9B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60EEC0-D560-45AE-BE19-35C3E39AC837}"/>
              </a:ext>
            </a:extLst>
          </p:cNvPr>
          <p:cNvSpPr txBox="1"/>
          <p:nvPr/>
        </p:nvSpPr>
        <p:spPr>
          <a:xfrm>
            <a:off x="2316482" y="4614088"/>
            <a:ext cx="4688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Max deflection angle is 0.4mR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DFE118-620F-4979-B9B8-FF2472002A6B}"/>
              </a:ext>
            </a:extLst>
          </p:cNvPr>
          <p:cNvGrpSpPr/>
          <p:nvPr/>
        </p:nvGrpSpPr>
        <p:grpSpPr>
          <a:xfrm>
            <a:off x="1969600" y="1066556"/>
            <a:ext cx="4853324" cy="3200400"/>
            <a:chOff x="1371600" y="1371600"/>
            <a:chExt cx="6172200" cy="4495800"/>
          </a:xfrm>
        </p:grpSpPr>
        <p:pic>
          <p:nvPicPr>
            <p:cNvPr id="11" name="Picture 10" descr="Gnuplot">
              <a:extLst>
                <a:ext uri="{FF2B5EF4-FFF2-40B4-BE49-F238E27FC236}">
                  <a16:creationId xmlns:a16="http://schemas.microsoft.com/office/drawing/2014/main" id="{A52F4CF6-809F-439B-B575-2A29872CAE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8" t="6794" r="1922" b="5393"/>
            <a:stretch/>
          </p:blipFill>
          <p:spPr>
            <a:xfrm>
              <a:off x="1447799" y="1524000"/>
              <a:ext cx="5867401" cy="4191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AA725EA-6CFA-4F12-87D9-B634CD87CF39}"/>
                </a:ext>
              </a:extLst>
            </p:cNvPr>
            <p:cNvSpPr/>
            <p:nvPr/>
          </p:nvSpPr>
          <p:spPr>
            <a:xfrm>
              <a:off x="1371600" y="1371600"/>
              <a:ext cx="6172200" cy="4495800"/>
            </a:xfrm>
            <a:prstGeom prst="rect">
              <a:avLst/>
            </a:prstGeom>
            <a:noFill/>
            <a:ln w="28575">
              <a:solidFill>
                <a:srgbClr val="3043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30012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F0201-93BB-4801-BD5B-C4B0B2397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11/01/2018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1FC9C-A4FF-4FD0-B4A3-E16A49CA4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| Resonant Extraction and Operations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C6E3F-43EA-4292-A8F9-EF197AF9B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19</a:t>
            </a:fld>
            <a:endParaRPr lang="en-US" altLang="en-US"/>
          </a:p>
        </p:txBody>
      </p:sp>
      <p:pic>
        <p:nvPicPr>
          <p:cNvPr id="7" name="Picture 6" descr="OptiM_7 - [Beam trajectory 2]">
            <a:extLst>
              <a:ext uri="{FF2B5EF4-FFF2-40B4-BE49-F238E27FC236}">
                <a16:creationId xmlns:a16="http://schemas.microsoft.com/office/drawing/2014/main" id="{F0E2D30F-1FF7-4E9B-B9C0-593D58C65B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11533" r="833" b="2985"/>
          <a:stretch/>
        </p:blipFill>
        <p:spPr>
          <a:xfrm>
            <a:off x="222250" y="1116940"/>
            <a:ext cx="5089708" cy="25879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1D34A1-2181-4FC1-88E5-E098CE7B4A42}"/>
              </a:ext>
            </a:extLst>
          </p:cNvPr>
          <p:cNvSpPr txBox="1"/>
          <p:nvPr/>
        </p:nvSpPr>
        <p:spPr>
          <a:xfrm>
            <a:off x="5753527" y="1433314"/>
            <a:ext cx="322556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800" dirty="0"/>
              <a:t>Δ</a:t>
            </a:r>
            <a:r>
              <a:rPr lang="en-US" sz="1800" dirty="0"/>
              <a:t>I</a:t>
            </a:r>
            <a:r>
              <a:rPr lang="en-US" sz="1800" baseline="-25000" dirty="0"/>
              <a:t>max</a:t>
            </a:r>
            <a:r>
              <a:rPr lang="en-US" sz="1800" dirty="0"/>
              <a:t>=7A</a:t>
            </a:r>
          </a:p>
          <a:p>
            <a:endParaRPr lang="en-US" sz="1800" dirty="0"/>
          </a:p>
          <a:p>
            <a:r>
              <a:rPr lang="en-US" sz="1800" dirty="0"/>
              <a:t>Q203	X=0;		         X’=4mR</a:t>
            </a:r>
          </a:p>
          <a:p>
            <a:r>
              <a:rPr lang="en-US" sz="1800" dirty="0"/>
              <a:t>Q205	X=5.3mm		X’=0</a:t>
            </a:r>
          </a:p>
          <a:p>
            <a:r>
              <a:rPr lang="en-US" sz="1800" dirty="0"/>
              <a:t>Q301	X=-5mm		X’=0</a:t>
            </a:r>
          </a:p>
          <a:p>
            <a:r>
              <a:rPr lang="en-US" sz="1800" dirty="0"/>
              <a:t>Q303	X=-5.3mm	X’=0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BEF03FF-2AB6-4BFE-872C-603056322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81" y="110914"/>
            <a:ext cx="3922986" cy="472134"/>
          </a:xfrm>
        </p:spPr>
        <p:txBody>
          <a:bodyPr/>
          <a:lstStyle/>
          <a:p>
            <a:pPr algn="ctr"/>
            <a:r>
              <a:rPr lang="en-US" sz="2800" dirty="0"/>
              <a:t>Dynamic orbit bump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445EC55-B99C-49E5-96C7-D3C8FD7C8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250" y="4008366"/>
            <a:ext cx="2427949" cy="19906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28BAF8-CFA5-42DA-A9E4-A9696915E0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4792" y="4008366"/>
            <a:ext cx="2523317" cy="19906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5F23D0F-61E8-49EC-AA03-E569D34FAB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3527" y="4014730"/>
            <a:ext cx="2499462" cy="198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217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44FAA-ED84-4AD0-B496-68A61A485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12464"/>
            <a:ext cx="8686800" cy="482644"/>
          </a:xfrm>
        </p:spPr>
        <p:txBody>
          <a:bodyPr/>
          <a:lstStyle/>
          <a:p>
            <a:r>
              <a:rPr lang="en-US" dirty="0"/>
              <a:t>Why Slow Extraction for Mu2e?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03D6E-F0D4-4117-8253-EFEB11B4F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11/01/2018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5A535-CFDF-4DF1-84DB-34D788260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| Resonant Extraction and Operations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748EB-B41F-4B08-B61C-61E6ABD74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C64303-FAA5-4A03-A506-5E53907B8915}"/>
              </a:ext>
            </a:extLst>
          </p:cNvPr>
          <p:cNvSpPr txBox="1"/>
          <p:nvPr/>
        </p:nvSpPr>
        <p:spPr>
          <a:xfrm>
            <a:off x="228600" y="1495246"/>
            <a:ext cx="8607934" cy="2201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Detectors will not be able to digest all intensity in one pulse</a:t>
            </a:r>
          </a:p>
          <a:p>
            <a:pPr>
              <a:lnSpc>
                <a:spcPct val="200000"/>
              </a:lnSpc>
            </a:pPr>
            <a:r>
              <a:rPr lang="en-US" dirty="0"/>
              <a:t>Instead - 25,000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-pulses from one 1e12p bunch during 43ms (spill)</a:t>
            </a:r>
          </a:p>
          <a:p>
            <a:pPr>
              <a:lnSpc>
                <a:spcPct val="200000"/>
              </a:lnSpc>
            </a:pPr>
            <a:r>
              <a:rPr lang="en-US" dirty="0"/>
              <a:t>Timing between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-pulses is 1.7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s – ideal for Mu2e</a:t>
            </a:r>
          </a:p>
        </p:txBody>
      </p:sp>
    </p:spTree>
    <p:extLst>
      <p:ext uri="{BB962C8B-B14F-4D97-AF65-F5344CB8AC3E}">
        <p14:creationId xmlns:p14="http://schemas.microsoft.com/office/powerpoint/2010/main" val="2789422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136B3-7D5E-4C3B-A185-A8D6B0486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11/01/2018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C23A2-AFD0-42C4-B7B8-EBA2B8FDB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| Resonant Extraction and Operations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735E5-4651-48B8-AD0F-D29B25DAF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C2BE0A-C012-4DF9-9BF8-12D210DAD6C0}"/>
              </a:ext>
            </a:extLst>
          </p:cNvPr>
          <p:cNvSpPr txBox="1"/>
          <p:nvPr/>
        </p:nvSpPr>
        <p:spPr>
          <a:xfrm>
            <a:off x="2668772" y="2349795"/>
            <a:ext cx="30319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Extra Slides</a:t>
            </a:r>
          </a:p>
        </p:txBody>
      </p:sp>
    </p:spTree>
    <p:extLst>
      <p:ext uri="{BB962C8B-B14F-4D97-AF65-F5344CB8AC3E}">
        <p14:creationId xmlns:p14="http://schemas.microsoft.com/office/powerpoint/2010/main" val="3066467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8/8/2018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| Slow Extraction in the DR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3182" y="128750"/>
            <a:ext cx="8686800" cy="427877"/>
          </a:xfrm>
        </p:spPr>
        <p:txBody>
          <a:bodyPr/>
          <a:lstStyle/>
          <a:p>
            <a:r>
              <a:rPr lang="en-US" dirty="0"/>
              <a:t>SX operation sequence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33A84E8-184D-4105-8C0F-4F00FEB46E0E}"/>
              </a:ext>
            </a:extLst>
          </p:cNvPr>
          <p:cNvCxnSpPr/>
          <p:nvPr/>
        </p:nvCxnSpPr>
        <p:spPr>
          <a:xfrm>
            <a:off x="222250" y="679629"/>
            <a:ext cx="8528345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A3D0496-D2CC-459E-BD07-18BCD2010CE5}"/>
              </a:ext>
            </a:extLst>
          </p:cNvPr>
          <p:cNvSpPr txBox="1"/>
          <p:nvPr/>
        </p:nvSpPr>
        <p:spPr>
          <a:xfrm>
            <a:off x="429419" y="1118231"/>
            <a:ext cx="515038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Inject beam into the resonance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Sextupoles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always 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ESS and LAM/CMAG always 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DEX correctors: at nominal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Tune ramping quads at zero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Note:  SX is sensitive to injection errors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Squeeze (43ms):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Ramp up tune quads and DEX bump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Reset (5ms):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Reset back tune quads and DEX bumps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Abort any beam left-over</a:t>
            </a:r>
          </a:p>
        </p:txBody>
      </p:sp>
    </p:spTree>
    <p:extLst>
      <p:ext uri="{BB962C8B-B14F-4D97-AF65-F5344CB8AC3E}">
        <p14:creationId xmlns:p14="http://schemas.microsoft.com/office/powerpoint/2010/main" val="3802949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8/8/2018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| Slow Extraction in the DR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3182" y="128750"/>
            <a:ext cx="8686800" cy="427877"/>
          </a:xfrm>
        </p:spPr>
        <p:txBody>
          <a:bodyPr/>
          <a:lstStyle/>
          <a:p>
            <a:r>
              <a:rPr lang="en-US" dirty="0"/>
              <a:t>What’s important for SX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33A84E8-184D-4105-8C0F-4F00FEB46E0E}"/>
              </a:ext>
            </a:extLst>
          </p:cNvPr>
          <p:cNvCxnSpPr/>
          <p:nvPr/>
        </p:nvCxnSpPr>
        <p:spPr>
          <a:xfrm>
            <a:off x="222250" y="679629"/>
            <a:ext cx="8528345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F2106CE-5CE8-4CF9-9DDD-A6176BA96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726" y="880210"/>
            <a:ext cx="3422930" cy="24401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C40D5D-4B9D-4407-AD7D-66A53929D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1608" y="874159"/>
            <a:ext cx="3237488" cy="24401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8CD9CB-13BB-4BB4-8805-7F90A002DABF}"/>
              </a:ext>
            </a:extLst>
          </p:cNvPr>
          <p:cNvSpPr txBox="1"/>
          <p:nvPr/>
        </p:nvSpPr>
        <p:spPr>
          <a:xfrm>
            <a:off x="1835109" y="3320367"/>
            <a:ext cx="494814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/>
              <a:t>Monitoring losses:  local &amp; distributed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/>
              <a:t>Septum alignment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/>
              <a:t>Dynamic bump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/>
              <a:t>Chromaticity control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/>
              <a:t>Separatrix alignment – orbit studies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/>
              <a:t>Maximum aperture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/>
              <a:t>Minimum emittance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/>
              <a:t>Coupling!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/>
              <a:t>Optics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20389049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8/8/2018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| Slow Extraction in the DR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3182" y="128750"/>
            <a:ext cx="8686800" cy="427877"/>
          </a:xfrm>
        </p:spPr>
        <p:txBody>
          <a:bodyPr/>
          <a:lstStyle/>
          <a:p>
            <a:r>
              <a:rPr lang="en-US" dirty="0"/>
              <a:t>Important diagnostic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33A84E8-184D-4105-8C0F-4F00FEB46E0E}"/>
              </a:ext>
            </a:extLst>
          </p:cNvPr>
          <p:cNvCxnSpPr/>
          <p:nvPr/>
        </p:nvCxnSpPr>
        <p:spPr>
          <a:xfrm>
            <a:off x="222250" y="679629"/>
            <a:ext cx="8528345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10B0CD7-8D87-4243-B782-4B30A2302293}"/>
              </a:ext>
            </a:extLst>
          </p:cNvPr>
          <p:cNvSpPr txBox="1"/>
          <p:nvPr/>
        </p:nvSpPr>
        <p:spPr>
          <a:xfrm>
            <a:off x="1074511" y="1652929"/>
            <a:ext cx="446789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Fast tune tracking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BPM:  COD and TBT at 2.36MHz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Loss Monitoring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Emittance monitoring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Beam profile</a:t>
            </a:r>
          </a:p>
        </p:txBody>
      </p:sp>
    </p:spTree>
    <p:extLst>
      <p:ext uri="{BB962C8B-B14F-4D97-AF65-F5344CB8AC3E}">
        <p14:creationId xmlns:p14="http://schemas.microsoft.com/office/powerpoint/2010/main" val="38367500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307" y="141228"/>
            <a:ext cx="6216268" cy="453684"/>
          </a:xfrm>
        </p:spPr>
        <p:txBody>
          <a:bodyPr anchor="ctr"/>
          <a:lstStyle/>
          <a:p>
            <a:pPr algn="ctr"/>
            <a:r>
              <a:rPr lang="en-US" sz="2800" dirty="0"/>
              <a:t>BPM orbits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11/01/2018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| Resonant Extraction and Operations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24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8793C1-D1A3-4A2D-AC7A-DFFD1C6CB41E}"/>
              </a:ext>
            </a:extLst>
          </p:cNvPr>
          <p:cNvSpPr txBox="1"/>
          <p:nvPr/>
        </p:nvSpPr>
        <p:spPr>
          <a:xfrm>
            <a:off x="429419" y="1387760"/>
            <a:ext cx="880350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Closed Orbits:</a:t>
            </a:r>
          </a:p>
          <a:p>
            <a:r>
              <a:rPr lang="en-US" dirty="0"/>
              <a:t>	Bumped orbits change, non-linear corrections</a:t>
            </a:r>
          </a:p>
          <a:p>
            <a:r>
              <a:rPr lang="en-US" dirty="0"/>
              <a:t>	Cusped at </a:t>
            </a:r>
            <a:r>
              <a:rPr lang="en-US" dirty="0" err="1"/>
              <a:t>sextupoles</a:t>
            </a:r>
            <a:endParaRPr lang="en-US" dirty="0"/>
          </a:p>
          <a:p>
            <a:r>
              <a:rPr lang="en-US" dirty="0"/>
              <a:t>	Need for lattice studies</a:t>
            </a:r>
          </a:p>
          <a:p>
            <a:endParaRPr lang="en-US" dirty="0"/>
          </a:p>
          <a:p>
            <a:r>
              <a:rPr lang="en-US" b="1" dirty="0"/>
              <a:t>Turn by Turn Orbits:</a:t>
            </a:r>
          </a:p>
          <a:p>
            <a:r>
              <a:rPr lang="en-US" dirty="0"/>
              <a:t>	With sufficient bumping, follow the triangle shape in phase space</a:t>
            </a:r>
          </a:p>
          <a:p>
            <a:r>
              <a:rPr lang="en-US" dirty="0"/>
              <a:t>	Information about the resonance strength and phase</a:t>
            </a:r>
          </a:p>
          <a:p>
            <a:r>
              <a:rPr lang="en-US" dirty="0"/>
              <a:t>	Helpful to tune the sextupole circuits</a:t>
            </a:r>
          </a:p>
        </p:txBody>
      </p:sp>
    </p:spTree>
    <p:extLst>
      <p:ext uri="{BB962C8B-B14F-4D97-AF65-F5344CB8AC3E}">
        <p14:creationId xmlns:p14="http://schemas.microsoft.com/office/powerpoint/2010/main" val="203312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75"/>
    </mc:Choice>
    <mc:Fallback xmlns="">
      <p:transition spd="slow" advTm="14675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8/8/2018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| Slow Extraction in the DR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3182" y="128750"/>
            <a:ext cx="8686800" cy="427877"/>
          </a:xfrm>
        </p:spPr>
        <p:txBody>
          <a:bodyPr/>
          <a:lstStyle/>
          <a:p>
            <a:r>
              <a:rPr lang="en-US" dirty="0"/>
              <a:t>Hardware - magnets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33A84E8-184D-4105-8C0F-4F00FEB46E0E}"/>
              </a:ext>
            </a:extLst>
          </p:cNvPr>
          <p:cNvCxnSpPr/>
          <p:nvPr/>
        </p:nvCxnSpPr>
        <p:spPr>
          <a:xfrm>
            <a:off x="222250" y="679629"/>
            <a:ext cx="8528345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501DDB6-6CEB-48AD-8991-49192464034D}"/>
              </a:ext>
            </a:extLst>
          </p:cNvPr>
          <p:cNvSpPr txBox="1"/>
          <p:nvPr/>
        </p:nvSpPr>
        <p:spPr>
          <a:xfrm>
            <a:off x="429419" y="885734"/>
            <a:ext cx="6118406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Tune ramping quads – installed in 30, 10, 50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Need new PS (still unknown)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Harmonic </a:t>
            </a:r>
            <a:r>
              <a:rPr lang="en-US" dirty="0" err="1"/>
              <a:t>sextupoles</a:t>
            </a:r>
            <a:endParaRPr lang="en-US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Not installed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2 families in 60 and 50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Issue in 50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Issue in 10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Need new PS (still unknown)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Skew quads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In place (60)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PS are there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Need to re-cable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DEX bump magnets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In place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Need new PS (coming)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A73B8C-A632-4BD8-BB0A-9B40EAC93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870" y="1435395"/>
            <a:ext cx="3133060" cy="234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786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8/8/2018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| Slow Extraction in the DR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3182" y="128750"/>
            <a:ext cx="8686800" cy="427877"/>
          </a:xfrm>
        </p:spPr>
        <p:txBody>
          <a:bodyPr/>
          <a:lstStyle/>
          <a:p>
            <a:r>
              <a:rPr lang="en-US" dirty="0"/>
              <a:t>Hardware - other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33A84E8-184D-4105-8C0F-4F00FEB46E0E}"/>
              </a:ext>
            </a:extLst>
          </p:cNvPr>
          <p:cNvCxnSpPr/>
          <p:nvPr/>
        </p:nvCxnSpPr>
        <p:spPr>
          <a:xfrm>
            <a:off x="222250" y="679629"/>
            <a:ext cx="8528345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501DDB6-6CEB-48AD-8991-49192464034D}"/>
              </a:ext>
            </a:extLst>
          </p:cNvPr>
          <p:cNvSpPr txBox="1"/>
          <p:nvPr/>
        </p:nvSpPr>
        <p:spPr>
          <a:xfrm>
            <a:off x="429419" y="885734"/>
            <a:ext cx="4082849" cy="5755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US" dirty="0"/>
              <a:t>ESS installation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000" dirty="0"/>
              <a:t>At Q203 (left &amp; right)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000" dirty="0"/>
              <a:t>Will be the latest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000" dirty="0"/>
              <a:t>Quick access &amp; maintenance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000" dirty="0"/>
              <a:t>Vacuum</a:t>
            </a:r>
          </a:p>
          <a:p>
            <a:pPr marL="457200" indent="-457200">
              <a:buFont typeface="+mj-lt"/>
              <a:buAutoNum type="arabicPeriod" startAt="5"/>
            </a:pPr>
            <a:endParaRPr lang="en-US" dirty="0"/>
          </a:p>
          <a:p>
            <a:pPr marL="457200" indent="-457200">
              <a:buFont typeface="+mj-lt"/>
              <a:buAutoNum type="arabicPeriod" startAt="5"/>
            </a:pPr>
            <a:r>
              <a:rPr lang="en-US" dirty="0"/>
              <a:t>ESS HV PS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000" dirty="0"/>
              <a:t>In AP30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000" dirty="0"/>
              <a:t>Will start moving soon</a:t>
            </a:r>
          </a:p>
          <a:p>
            <a:pPr marL="457200" indent="-457200">
              <a:buFont typeface="+mj-lt"/>
              <a:buAutoNum type="arabicPeriod" startAt="5"/>
            </a:pPr>
            <a:endParaRPr lang="en-US" dirty="0"/>
          </a:p>
          <a:p>
            <a:pPr marL="457200" indent="-457200">
              <a:buFont typeface="+mj-lt"/>
              <a:buAutoNum type="arabicPeriod" startAt="5"/>
            </a:pPr>
            <a:r>
              <a:rPr lang="en-US" dirty="0"/>
              <a:t>ESS </a:t>
            </a:r>
            <a:r>
              <a:rPr lang="en-US" dirty="0" err="1"/>
              <a:t>Fluorinert</a:t>
            </a:r>
            <a:r>
              <a:rPr lang="en-US" dirty="0"/>
              <a:t> skid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000" dirty="0"/>
              <a:t>In AP30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000" dirty="0"/>
              <a:t>Pending Construction funds</a:t>
            </a:r>
          </a:p>
          <a:p>
            <a:pPr marL="457200" indent="-457200">
              <a:buFont typeface="+mj-lt"/>
              <a:buAutoNum type="arabicPeriod" startAt="5"/>
            </a:pPr>
            <a:endParaRPr lang="en-US" dirty="0"/>
          </a:p>
          <a:p>
            <a:pPr marL="457200" indent="-457200">
              <a:buFont typeface="+mj-lt"/>
              <a:buAutoNum type="arabicPeriod" startAt="5"/>
            </a:pPr>
            <a:r>
              <a:rPr lang="en-US" dirty="0"/>
              <a:t>Spill Regulation System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000" dirty="0"/>
              <a:t>In AP30</a:t>
            </a:r>
          </a:p>
          <a:p>
            <a:pPr marL="457200" indent="-457200">
              <a:buFont typeface="+mj-lt"/>
              <a:buAutoNum type="arabicPeriod" startAt="5"/>
            </a:pP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D1E2BF-EEB7-4C18-863C-997EF3CAD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11716"/>
            <a:ext cx="4242391" cy="21648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D44DDA-8B30-45C4-9BEB-11ABD057C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398" y="3512711"/>
            <a:ext cx="3019594" cy="263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7346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8/8/2018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| Slow Extraction in the DR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3182" y="128750"/>
            <a:ext cx="8686800" cy="427877"/>
          </a:xfrm>
        </p:spPr>
        <p:txBody>
          <a:bodyPr/>
          <a:lstStyle/>
          <a:p>
            <a:r>
              <a:rPr lang="en-US" dirty="0"/>
              <a:t>List of studies BEFORE ESS installation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33A84E8-184D-4105-8C0F-4F00FEB46E0E}"/>
              </a:ext>
            </a:extLst>
          </p:cNvPr>
          <p:cNvCxnSpPr/>
          <p:nvPr/>
        </p:nvCxnSpPr>
        <p:spPr>
          <a:xfrm>
            <a:off x="222250" y="679629"/>
            <a:ext cx="8528345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824B2D3-6BDE-405B-A94E-A7DBD77B88C0}"/>
              </a:ext>
            </a:extLst>
          </p:cNvPr>
          <p:cNvSpPr txBox="1"/>
          <p:nvPr/>
        </p:nvSpPr>
        <p:spPr>
          <a:xfrm>
            <a:off x="169984" y="802632"/>
            <a:ext cx="5968750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371600" lvl="2" indent="-457200">
              <a:buFont typeface="+mj-lt"/>
              <a:buAutoNum type="arabicPeriod"/>
            </a:pPr>
            <a:r>
              <a:rPr lang="en-US" sz="1800" dirty="0"/>
              <a:t>Improving beam lifetime</a:t>
            </a:r>
            <a:endParaRPr lang="en-US" sz="1800" b="1" dirty="0"/>
          </a:p>
          <a:p>
            <a:pPr marL="1371600" lvl="2" indent="-457200">
              <a:buFont typeface="+mj-lt"/>
              <a:buAutoNum type="arabicPeriod"/>
            </a:pPr>
            <a:r>
              <a:rPr lang="en-US" sz="1800" dirty="0"/>
              <a:t>RF studies</a:t>
            </a:r>
            <a:endParaRPr lang="en-US" sz="1800" b="1" dirty="0"/>
          </a:p>
          <a:p>
            <a:pPr marL="1371600" lvl="2" indent="-457200">
              <a:buFont typeface="+mj-lt"/>
              <a:buAutoNum type="arabicPeriod"/>
            </a:pPr>
            <a:r>
              <a:rPr lang="en-US" sz="1800" dirty="0"/>
              <a:t>Beam transport, matching beam lines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1800" dirty="0"/>
              <a:t>Injection errors</a:t>
            </a:r>
            <a:endParaRPr lang="en-US" sz="1800" b="1" dirty="0"/>
          </a:p>
          <a:p>
            <a:pPr marL="1371600" lvl="2" indent="-457200" fontAlgn="base">
              <a:buFont typeface="+mj-lt"/>
              <a:buAutoNum type="arabicPeriod"/>
            </a:pPr>
            <a:r>
              <a:rPr lang="en-US" sz="1800" dirty="0"/>
              <a:t>Establish tune tracking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1800" dirty="0"/>
              <a:t>Tune ripples</a:t>
            </a:r>
            <a:endParaRPr lang="en-US" sz="1800" b="1" dirty="0"/>
          </a:p>
          <a:p>
            <a:pPr marL="1371600" lvl="2" indent="-457200" fontAlgn="base">
              <a:buFont typeface="+mj-lt"/>
              <a:buAutoNum type="arabicPeriod"/>
            </a:pPr>
            <a:r>
              <a:rPr lang="en-US" sz="1800" dirty="0"/>
              <a:t>Chromaticity</a:t>
            </a:r>
            <a:endParaRPr lang="en-US" sz="1800" b="1" dirty="0"/>
          </a:p>
          <a:p>
            <a:pPr marL="1371600" lvl="2" indent="-457200" fontAlgn="base">
              <a:buFont typeface="+mj-lt"/>
              <a:buAutoNum type="arabicPeriod"/>
            </a:pPr>
            <a:r>
              <a:rPr lang="en-US" sz="1800" dirty="0"/>
              <a:t>Ramping quads *</a:t>
            </a:r>
            <a:endParaRPr lang="en-US" sz="1800" b="1" dirty="0"/>
          </a:p>
          <a:p>
            <a:pPr marL="1371600" lvl="2" indent="-457200" fontAlgn="base">
              <a:buFont typeface="+mj-lt"/>
              <a:buAutoNum type="arabicPeriod"/>
            </a:pPr>
            <a:r>
              <a:rPr lang="en-US" sz="1800" dirty="0"/>
              <a:t>Sextupole resonance: 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1800" dirty="0"/>
              <a:t>Sextupole phase tuning; orbit distortions; </a:t>
            </a:r>
            <a:endParaRPr lang="en-US" sz="1800" b="1" dirty="0"/>
          </a:p>
          <a:p>
            <a:pPr marL="1371600" lvl="2" indent="-457200" fontAlgn="base">
              <a:buFont typeface="+mj-lt"/>
              <a:buAutoNum type="arabicPeriod"/>
            </a:pPr>
            <a:r>
              <a:rPr lang="en-US" sz="1800" dirty="0"/>
              <a:t>Aperture studies and improvements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1800" dirty="0"/>
              <a:t>Loss monitor commissioning and studies *</a:t>
            </a:r>
          </a:p>
          <a:p>
            <a:pPr marL="1371600" lvl="2" indent="-457200" fontAlgn="base">
              <a:buFont typeface="+mj-lt"/>
              <a:buAutoNum type="arabicPeriod"/>
            </a:pPr>
            <a:r>
              <a:rPr lang="en-US" sz="1800" dirty="0"/>
              <a:t>Optics measurements/Lattice improvements</a:t>
            </a:r>
            <a:endParaRPr lang="en-US" sz="1800" b="1" dirty="0"/>
          </a:p>
          <a:p>
            <a:pPr marL="1371600" lvl="2" indent="-457200" fontAlgn="base">
              <a:buFont typeface="+mj-lt"/>
              <a:buAutoNum type="arabicPeriod"/>
            </a:pPr>
            <a:r>
              <a:rPr lang="en-US" sz="1800" dirty="0"/>
              <a:t>DEX bump studies: bumps, ramp, leaks</a:t>
            </a:r>
          </a:p>
          <a:p>
            <a:pPr marL="1371600" lvl="2" indent="-457200" fontAlgn="base">
              <a:buFont typeface="+mj-lt"/>
              <a:buAutoNum type="arabicPeriod"/>
            </a:pPr>
            <a:r>
              <a:rPr lang="en-US" sz="1800" dirty="0"/>
              <a:t>X-Y coupling, skew quads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1800" dirty="0"/>
              <a:t>Emittance monitoring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1800" dirty="0"/>
              <a:t>Beam profile monitoring?</a:t>
            </a:r>
          </a:p>
          <a:p>
            <a:pPr marL="1371600" lvl="2" indent="-457200" fontAlgn="base">
              <a:buFont typeface="+mj-lt"/>
              <a:buAutoNum type="arabicPeriod"/>
            </a:pPr>
            <a:r>
              <a:rPr lang="en-US" sz="1800" dirty="0"/>
              <a:t>Machine protection modes</a:t>
            </a:r>
            <a:endParaRPr lang="en-US" sz="1800" b="1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4307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44FAA-ED84-4AD0-B496-68A61A485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12464"/>
            <a:ext cx="8686800" cy="482644"/>
          </a:xfrm>
        </p:spPr>
        <p:txBody>
          <a:bodyPr/>
          <a:lstStyle/>
          <a:p>
            <a:r>
              <a:rPr lang="en-US" dirty="0"/>
              <a:t>Beam Intensity diagram in RR and DR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03D6E-F0D4-4117-8253-EFEB11B4F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11/01/2018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5A535-CFDF-4DF1-84DB-34D788260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| Resonant Extraction and Operations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748EB-B41F-4B08-B61C-61E6ABD74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B9E228B-1C15-4C75-B317-DA561BDFA6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14" y="785500"/>
            <a:ext cx="6410324" cy="5286999"/>
          </a:xfrm>
        </p:spPr>
      </p:pic>
    </p:spTree>
    <p:extLst>
      <p:ext uri="{BB962C8B-B14F-4D97-AF65-F5344CB8AC3E}">
        <p14:creationId xmlns:p14="http://schemas.microsoft.com/office/powerpoint/2010/main" val="1958043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070" y="141228"/>
            <a:ext cx="6216268" cy="453684"/>
          </a:xfrm>
        </p:spPr>
        <p:txBody>
          <a:bodyPr anchor="ctr"/>
          <a:lstStyle/>
          <a:p>
            <a:pPr algn="ctr"/>
            <a:r>
              <a:rPr lang="en-US" dirty="0"/>
              <a:t>Mu2e Slow Extraction in the Delivery Ring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11/01/2018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| Resonant Extraction and Operations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322446"/>
              </p:ext>
            </p:extLst>
          </p:nvPr>
        </p:nvGraphicFramePr>
        <p:xfrm>
          <a:off x="905256" y="1001770"/>
          <a:ext cx="6885745" cy="4114800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4105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2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16383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Parameter</a:t>
                      </a:r>
                      <a:endParaRPr lang="en-US" sz="24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Value</a:t>
                      </a:r>
                      <a:endParaRPr lang="en-US" sz="2400" b="1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Units</a:t>
                      </a:r>
                      <a:endParaRPr lang="en-US" sz="24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163830" marR="0" lvl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MI Cycle time</a:t>
                      </a:r>
                      <a:endParaRPr lang="en-US" sz="16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1.4</a:t>
                      </a:r>
                      <a:endParaRPr lang="en-US" sz="160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sec</a:t>
                      </a:r>
                      <a:endParaRPr lang="en-US" sz="160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163830" marR="0" lvl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Number of spills per MI cycle</a:t>
                      </a:r>
                      <a:endParaRPr lang="en-US" sz="16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8</a:t>
                      </a:r>
                      <a:endParaRPr lang="en-US" sz="160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 </a:t>
                      </a:r>
                      <a:endParaRPr lang="en-US" sz="160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163830" marR="0" lvl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Duration of each spill</a:t>
                      </a:r>
                      <a:endParaRPr lang="en-US" sz="16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  <a:endParaRPr lang="en-US" sz="160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+mn-lt"/>
                        </a:rPr>
                        <a:t>msec</a:t>
                      </a:r>
                      <a:endParaRPr lang="en-US" sz="160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163830" marR="0" lvl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Number of protons per micro-pulse</a:t>
                      </a:r>
                      <a:endParaRPr lang="en-US" sz="16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3.9x10</a:t>
                      </a:r>
                      <a:r>
                        <a:rPr lang="en-US" sz="1600" b="1" baseline="30000" dirty="0">
                          <a:effectLst/>
                          <a:latin typeface="+mn-lt"/>
                        </a:rPr>
                        <a:t>7</a:t>
                      </a:r>
                      <a:endParaRPr lang="en-US" sz="160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protons</a:t>
                      </a:r>
                      <a:endParaRPr lang="en-US" sz="160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163830" marR="0" lvl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Maximum DR Beam Intensity</a:t>
                      </a:r>
                      <a:endParaRPr lang="en-US" sz="16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1.0×10</a:t>
                      </a:r>
                      <a:r>
                        <a:rPr lang="en-US" sz="1600" b="1" baseline="30000" dirty="0">
                          <a:effectLst/>
                          <a:latin typeface="+mn-lt"/>
                        </a:rPr>
                        <a:t>12</a:t>
                      </a:r>
                      <a:endParaRPr lang="en-US" sz="160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protons</a:t>
                      </a:r>
                      <a:endParaRPr lang="en-US" sz="160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163830" marR="0" lvl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Reset Time Gap between spills</a:t>
                      </a:r>
                      <a:endParaRPr lang="en-US" sz="16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5</a:t>
                      </a:r>
                      <a:endParaRPr lang="en-US" sz="160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+mn-lt"/>
                        </a:rPr>
                        <a:t>msec</a:t>
                      </a:r>
                      <a:endParaRPr lang="en-US" sz="160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163830" marR="0" lvl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Operation point  (</a:t>
                      </a:r>
                      <a:r>
                        <a:rPr lang="en-US" sz="1600" dirty="0" err="1">
                          <a:effectLst/>
                          <a:latin typeface="+mn-lt"/>
                          <a:ea typeface="MS Mincho"/>
                          <a:cs typeface="Times New Roman"/>
                        </a:rPr>
                        <a:t>Qx</a:t>
                      </a:r>
                      <a:r>
                        <a:rPr lang="en-US" sz="160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/</a:t>
                      </a:r>
                      <a:r>
                        <a:rPr lang="en-US" sz="1600" dirty="0" err="1">
                          <a:effectLst/>
                          <a:latin typeface="+mn-lt"/>
                          <a:ea typeface="MS Mincho"/>
                          <a:cs typeface="Times New Roman"/>
                        </a:rPr>
                        <a:t>Qy</a:t>
                      </a:r>
                      <a:r>
                        <a:rPr lang="en-US" sz="160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+mn-lt"/>
                          <a:cs typeface="Times New Roman" panose="02020603050405020304" pitchFamily="18" charset="0"/>
                        </a:rPr>
                        <a:t>9.650/9.735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163830" marR="0" lvl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Extraction efficiency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&gt;98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163830" marR="0" lvl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Spill uniformity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&lt;50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712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398"/>
    </mc:Choice>
    <mc:Fallback xmlns="">
      <p:transition spd="slow" advTm="13439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1416676" y="103189"/>
            <a:ext cx="6494172" cy="5149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2800" dirty="0">
                <a:latin typeface="Helvetica" panose="020B0604020202020204" pitchFamily="34" charset="0"/>
                <a:ea typeface="Geneva" pitchFamily="121" charset="-128"/>
              </a:rPr>
              <a:t>Motion in ideal linear machine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t>11/01/2018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V.Nagaslaev | Resonant Extraction and Operations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5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5374" y="1028697"/>
            <a:ext cx="3214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Non-perturbed machine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473848"/>
              </p:ext>
            </p:extLst>
          </p:nvPr>
        </p:nvGraphicFramePr>
        <p:xfrm>
          <a:off x="654050" y="1635125"/>
          <a:ext cx="210502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" name="Equation" r:id="rId4" imgW="1130040" imgH="419040" progId="Equation.DSMT4">
                  <p:embed/>
                </p:oleObj>
              </mc:Choice>
              <mc:Fallback>
                <p:oleObj name="Equation" r:id="rId4" imgW="1130040" imgH="4190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4050" y="1635125"/>
                        <a:ext cx="2105025" cy="78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1243318" y="1625919"/>
            <a:ext cx="1509152" cy="851810"/>
          </a:xfrm>
          <a:prstGeom prst="rect">
            <a:avLst/>
          </a:prstGeom>
          <a:noFill/>
          <a:ln w="28575">
            <a:solidFill>
              <a:srgbClr val="00E2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14338"/>
              </p:ext>
            </p:extLst>
          </p:nvPr>
        </p:nvGraphicFramePr>
        <p:xfrm>
          <a:off x="921569" y="2938674"/>
          <a:ext cx="2152650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" name="Equation" r:id="rId6" imgW="1498320" imgH="253800" progId="Equation.3">
                  <p:embed/>
                </p:oleObj>
              </mc:Choice>
              <mc:Fallback>
                <p:oleObj name="Equation" r:id="rId6" imgW="1498320" imgH="253800" progId="Equation.3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21569" y="2938674"/>
                        <a:ext cx="2152650" cy="366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927100" y="3314700"/>
          <a:ext cx="327660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" name="Equation" r:id="rId8" imgW="2400120" imgH="469800" progId="Equation.3">
                  <p:embed/>
                </p:oleObj>
              </mc:Choice>
              <mc:Fallback>
                <p:oleObj name="Equation" r:id="rId8" imgW="2400120" imgH="469800" progId="Equation.3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27100" y="3314700"/>
                        <a:ext cx="3276600" cy="639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812179" y="2831407"/>
            <a:ext cx="3504181" cy="1219592"/>
          </a:xfrm>
          <a:prstGeom prst="rect">
            <a:avLst/>
          </a:prstGeom>
          <a:noFill/>
          <a:ln w="28575">
            <a:solidFill>
              <a:srgbClr val="00E2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934518" y="1490150"/>
            <a:ext cx="3520095" cy="2829187"/>
            <a:chOff x="1524001" y="1143000"/>
            <a:chExt cx="6096000" cy="45720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1" y="1143000"/>
              <a:ext cx="6096000" cy="4572000"/>
            </a:xfrm>
            <a:prstGeom prst="rect">
              <a:avLst/>
            </a:prstGeom>
          </p:spPr>
        </p:pic>
        <p:sp>
          <p:nvSpPr>
            <p:cNvPr id="20" name="Oval 19"/>
            <p:cNvSpPr/>
            <p:nvPr/>
          </p:nvSpPr>
          <p:spPr>
            <a:xfrm rot="20100231">
              <a:off x="3069576" y="2809300"/>
              <a:ext cx="3404212" cy="892366"/>
            </a:xfrm>
            <a:prstGeom prst="ellipse">
              <a:avLst/>
            </a:prstGeom>
            <a:noFill/>
            <a:ln w="28575"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 rot="19944422">
              <a:off x="3241737" y="2927286"/>
              <a:ext cx="2966487" cy="732990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296807"/>
              </p:ext>
            </p:extLst>
          </p:nvPr>
        </p:nvGraphicFramePr>
        <p:xfrm>
          <a:off x="2951234" y="4495514"/>
          <a:ext cx="1096962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5" name="Equation" r:id="rId11" imgW="672840" imgH="393480" progId="Equation.3">
                  <p:embed/>
                </p:oleObj>
              </mc:Choice>
              <mc:Fallback>
                <p:oleObj name="Equation" r:id="rId11" imgW="672840" imgH="393480" progId="Equation.3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951234" y="4495514"/>
                        <a:ext cx="1096962" cy="639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71145" y="4584564"/>
            <a:ext cx="2118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Horizontal tune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385"/>
    </mc:Choice>
    <mc:Fallback xmlns="">
      <p:transition spd="slow" advTm="10738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4F81D-ABB0-4F9C-A4AB-4CA8F0F0D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50" y="110914"/>
            <a:ext cx="8686800" cy="503665"/>
          </a:xfrm>
        </p:spPr>
        <p:txBody>
          <a:bodyPr/>
          <a:lstStyle/>
          <a:p>
            <a:pPr algn="ctr"/>
            <a:r>
              <a:rPr lang="en-US" altLang="en-US" sz="3200" dirty="0">
                <a:latin typeface="Helvetica" panose="020B0604020202020204" pitchFamily="34" charset="0"/>
                <a:ea typeface="Geneva" pitchFamily="121" charset="-128"/>
              </a:rPr>
              <a:t>Nonlinear fields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69218-78EF-4CDA-86EA-9D7583386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4721772" cy="3875795"/>
          </a:xfrm>
        </p:spPr>
        <p:txBody>
          <a:bodyPr/>
          <a:lstStyle/>
          <a:p>
            <a:r>
              <a:rPr lang="en-US" sz="2000" dirty="0"/>
              <a:t>Magnets are not ideal</a:t>
            </a:r>
          </a:p>
          <a:p>
            <a:r>
              <a:rPr lang="en-US" sz="2000" dirty="0"/>
              <a:t>Dedicated multipoles:</a:t>
            </a:r>
          </a:p>
          <a:p>
            <a:pPr lvl="1"/>
            <a:r>
              <a:rPr lang="en-US" sz="1800" dirty="0"/>
              <a:t>Chromaticity </a:t>
            </a:r>
            <a:r>
              <a:rPr lang="en-US" sz="1800" dirty="0" err="1"/>
              <a:t>sextupoles</a:t>
            </a:r>
            <a:r>
              <a:rPr lang="en-US" sz="1800" dirty="0"/>
              <a:t> in DR</a:t>
            </a:r>
          </a:p>
          <a:p>
            <a:pPr lvl="1"/>
            <a:r>
              <a:rPr lang="en-US" sz="1800" dirty="0"/>
              <a:t>Correction </a:t>
            </a:r>
            <a:r>
              <a:rPr lang="en-US" sz="1800" dirty="0" err="1"/>
              <a:t>sextupoles</a:t>
            </a:r>
            <a:r>
              <a:rPr lang="en-US" sz="1800" dirty="0"/>
              <a:t> in ACC</a:t>
            </a:r>
          </a:p>
          <a:p>
            <a:pPr lvl="1"/>
            <a:r>
              <a:rPr lang="en-US" sz="1800" dirty="0"/>
              <a:t>Multipole magnets in ACC</a:t>
            </a:r>
          </a:p>
          <a:p>
            <a:pPr lvl="1"/>
            <a:r>
              <a:rPr lang="en-US" sz="1800" dirty="0"/>
              <a:t>Skew </a:t>
            </a:r>
            <a:r>
              <a:rPr lang="en-US" sz="1800" dirty="0" err="1"/>
              <a:t>sextupoles</a:t>
            </a:r>
            <a:r>
              <a:rPr lang="en-US" sz="1800" dirty="0"/>
              <a:t> in ACC</a:t>
            </a:r>
          </a:p>
          <a:p>
            <a:endParaRPr lang="en-US" sz="2000" dirty="0"/>
          </a:p>
          <a:p>
            <a:r>
              <a:rPr lang="en-US" sz="2000" dirty="0"/>
              <a:t>Dynamic aperture</a:t>
            </a:r>
          </a:p>
          <a:p>
            <a:endParaRPr lang="en-US" sz="2000" dirty="0"/>
          </a:p>
          <a:p>
            <a:r>
              <a:rPr lang="en-US" sz="2000" dirty="0"/>
              <a:t>Resonances</a:t>
            </a:r>
          </a:p>
          <a:p>
            <a:r>
              <a:rPr lang="en-US" sz="2000" dirty="0"/>
              <a:t>Machine operating point (tunes)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3C491-29E8-48F7-B2E2-65CD75B5E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11/01/2018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B245C-94BC-412A-9B08-4613005FE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| Resonant Extraction and Operations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A1594-072C-4EDD-A9D0-940968021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4E462B-F428-4C21-BDB6-96EA311BF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758" y="1856630"/>
            <a:ext cx="3996767" cy="33224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30CE2A-6CA2-4C77-AFF8-4C139AE6FE5C}"/>
              </a:ext>
            </a:extLst>
          </p:cNvPr>
          <p:cNvSpPr txBox="1"/>
          <p:nvPr/>
        </p:nvSpPr>
        <p:spPr>
          <a:xfrm>
            <a:off x="5364516" y="5306248"/>
            <a:ext cx="2884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Debuncher</a:t>
            </a:r>
            <a:r>
              <a:rPr lang="en-US" sz="1600" dirty="0"/>
              <a:t> tune diagram (P195)</a:t>
            </a:r>
          </a:p>
        </p:txBody>
      </p:sp>
    </p:spTree>
    <p:extLst>
      <p:ext uri="{BB962C8B-B14F-4D97-AF65-F5344CB8AC3E}">
        <p14:creationId xmlns:p14="http://schemas.microsoft.com/office/powerpoint/2010/main" val="938640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1416676" y="103189"/>
            <a:ext cx="6494172" cy="5149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3200" dirty="0" err="1">
                <a:latin typeface="Helvetica" panose="020B0604020202020204" pitchFamily="34" charset="0"/>
                <a:ea typeface="Geneva" pitchFamily="121" charset="-128"/>
              </a:rPr>
              <a:t>Sextupole</a:t>
            </a:r>
            <a:r>
              <a:rPr lang="en-US" altLang="en-US" sz="3200" dirty="0">
                <a:latin typeface="Helvetica" panose="020B0604020202020204" pitchFamily="34" charset="0"/>
                <a:ea typeface="Geneva" pitchFamily="121" charset="-128"/>
              </a:rPr>
              <a:t> field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t>11/01/2018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V.Nagaslaev | Resonant Extraction and Operations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7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110" y="909989"/>
            <a:ext cx="5293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happens near sextupole resonance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691989" y="1625919"/>
          <a:ext cx="281305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" name="Equation" r:id="rId4" imgW="1511280" imgH="419040" progId="Equation.3">
                  <p:embed/>
                </p:oleObj>
              </mc:Choice>
              <mc:Fallback>
                <p:oleObj name="Equation" r:id="rId4" imgW="1511280" imgH="419040" progId="Equation.3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1989" y="1625919"/>
                        <a:ext cx="2813050" cy="78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5486079"/>
              </p:ext>
            </p:extLst>
          </p:nvPr>
        </p:nvGraphicFramePr>
        <p:xfrm>
          <a:off x="906463" y="3076575"/>
          <a:ext cx="3119437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" name="Equation" r:id="rId6" imgW="1676160" imgH="241200" progId="Equation.DSMT4">
                  <p:embed/>
                </p:oleObj>
              </mc:Choice>
              <mc:Fallback>
                <p:oleObj name="Equation" r:id="rId6" imgW="1676160" imgH="2412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06463" y="3076575"/>
                        <a:ext cx="3119437" cy="449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2752470" y="4216472"/>
          <a:ext cx="1138536" cy="64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" name="Equation" r:id="rId8" imgW="698400" imgH="393480" progId="Equation.3">
                  <p:embed/>
                </p:oleObj>
              </mc:Choice>
              <mc:Fallback>
                <p:oleObj name="Equation" r:id="rId8" imgW="698400" imgH="393480" progId="Equation.3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752470" y="4216472"/>
                        <a:ext cx="1138536" cy="640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5374" y="4277166"/>
            <a:ext cx="2118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Horizontal tune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755000"/>
              </p:ext>
            </p:extLst>
          </p:nvPr>
        </p:nvGraphicFramePr>
        <p:xfrm>
          <a:off x="1204913" y="5162550"/>
          <a:ext cx="2684462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8" name="Equation" r:id="rId10" imgW="2133360" imgH="482400" progId="Equation.DSMT4">
                  <p:embed/>
                </p:oleObj>
              </mc:Choice>
              <mc:Fallback>
                <p:oleObj name="Equation" r:id="rId10" imgW="2133360" imgH="4824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04913" y="5162550"/>
                        <a:ext cx="2684462" cy="608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649698" y="2971510"/>
            <a:ext cx="3726273" cy="6981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43318" y="1625919"/>
            <a:ext cx="1509152" cy="851810"/>
          </a:xfrm>
          <a:prstGeom prst="rect">
            <a:avLst/>
          </a:prstGeom>
          <a:noFill/>
          <a:ln w="28575">
            <a:solidFill>
              <a:srgbClr val="00E2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80388" y="1621003"/>
            <a:ext cx="585321" cy="851810"/>
          </a:xfrm>
          <a:prstGeom prst="rect">
            <a:avLst/>
          </a:prstGeom>
          <a:noFill/>
          <a:ln w="28575">
            <a:solidFill>
              <a:srgbClr val="099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963" y="861006"/>
            <a:ext cx="3028336" cy="2320413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036927"/>
              </p:ext>
            </p:extLst>
          </p:nvPr>
        </p:nvGraphicFramePr>
        <p:xfrm>
          <a:off x="6626980" y="3246925"/>
          <a:ext cx="112077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" name="Equation" r:id="rId13" imgW="787320" imgH="507960" progId="Equation.3">
                  <p:embed/>
                </p:oleObj>
              </mc:Choice>
              <mc:Fallback>
                <p:oleObj name="Equation" r:id="rId13" imgW="787320" imgH="50796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626980" y="3246925"/>
                        <a:ext cx="1120775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4FD6B8D2-30D9-47B2-9CBC-00A3D236652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18832" y="3981712"/>
            <a:ext cx="2668597" cy="200144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E49D4BE-AC51-467D-B224-51CE94227D7B}"/>
              </a:ext>
            </a:extLst>
          </p:cNvPr>
          <p:cNvSpPr txBox="1"/>
          <p:nvPr/>
        </p:nvSpPr>
        <p:spPr>
          <a:xfrm>
            <a:off x="6554704" y="5962140"/>
            <a:ext cx="1822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  <a:r>
              <a:rPr lang="en-US" sz="1600" baseline="30000" dirty="0"/>
              <a:t>st</a:t>
            </a:r>
            <a:r>
              <a:rPr lang="en-US" sz="1600" dirty="0"/>
              <a:t> ISA magnet</a:t>
            </a:r>
          </a:p>
        </p:txBody>
      </p:sp>
    </p:spTree>
    <p:extLst>
      <p:ext uri="{BB962C8B-B14F-4D97-AF65-F5344CB8AC3E}">
        <p14:creationId xmlns:p14="http://schemas.microsoft.com/office/powerpoint/2010/main" val="124037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007"/>
    </mc:Choice>
    <mc:Fallback xmlns="">
      <p:transition spd="slow" advTm="26400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682" y="141228"/>
            <a:ext cx="6216268" cy="453684"/>
          </a:xfrm>
        </p:spPr>
        <p:txBody>
          <a:bodyPr anchor="ctr"/>
          <a:lstStyle/>
          <a:p>
            <a:pPr algn="ctr"/>
            <a:r>
              <a:rPr lang="en-US" dirty="0"/>
              <a:t>Beam Phase Space Formation in the Ring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11/01/2018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| Resonant Extraction and Operations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801" y="833917"/>
            <a:ext cx="6096000" cy="457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68367" y="5623973"/>
            <a:ext cx="56198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Moving machine to the resonance:  extraction starts</a:t>
            </a:r>
          </a:p>
        </p:txBody>
      </p:sp>
    </p:spTree>
    <p:extLst>
      <p:ext uri="{BB962C8B-B14F-4D97-AF65-F5344CB8AC3E}">
        <p14:creationId xmlns:p14="http://schemas.microsoft.com/office/powerpoint/2010/main" val="48421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100"/>
    </mc:Choice>
    <mc:Fallback xmlns="">
      <p:transition spd="slow" advTm="561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" y="868680"/>
            <a:ext cx="8732520" cy="53533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0116"/>
            <a:ext cx="8686800" cy="467337"/>
          </a:xfrm>
        </p:spPr>
        <p:txBody>
          <a:bodyPr/>
          <a:lstStyle/>
          <a:p>
            <a:r>
              <a:rPr lang="en-US" dirty="0"/>
              <a:t>Circulating and Extracted Beam at Upstream End of ESS1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11/01/2018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| Resonant Extraction and Operations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6275" y="958153"/>
            <a:ext cx="1060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Cathode</a:t>
            </a:r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>
            <a:off x="1737015" y="1158208"/>
            <a:ext cx="396585" cy="7658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95492" y="4857225"/>
            <a:ext cx="1367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Foil Plane</a:t>
            </a:r>
          </a:p>
        </p:txBody>
      </p:sp>
      <p:cxnSp>
        <p:nvCxnSpPr>
          <p:cNvPr id="12" name="Straight Arrow Connector 11"/>
          <p:cNvCxnSpPr>
            <a:stCxn id="11" idx="1"/>
          </p:cNvCxnSpPr>
          <p:nvPr/>
        </p:nvCxnSpPr>
        <p:spPr>
          <a:xfrm flipH="1" flipV="1">
            <a:off x="3111642" y="4283670"/>
            <a:ext cx="683850" cy="7736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81609" y="1499737"/>
            <a:ext cx="1202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Clearing Electrode</a:t>
            </a:r>
          </a:p>
        </p:txBody>
      </p:sp>
      <p:cxnSp>
        <p:nvCxnSpPr>
          <p:cNvPr id="16" name="Straight Arrow Connector 15"/>
          <p:cNvCxnSpPr>
            <a:stCxn id="14" idx="2"/>
          </p:cNvCxnSpPr>
          <p:nvPr/>
        </p:nvCxnSpPr>
        <p:spPr>
          <a:xfrm flipH="1">
            <a:off x="6781609" y="2207623"/>
            <a:ext cx="601134" cy="411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81" name="Group 3080"/>
          <p:cNvGrpSpPr/>
          <p:nvPr/>
        </p:nvGrpSpPr>
        <p:grpSpPr>
          <a:xfrm>
            <a:off x="4958850" y="2619375"/>
            <a:ext cx="1055097" cy="1876425"/>
            <a:chOff x="4958850" y="2619375"/>
            <a:chExt cx="1055097" cy="1876425"/>
          </a:xfrm>
        </p:grpSpPr>
        <p:cxnSp>
          <p:nvCxnSpPr>
            <p:cNvPr id="3075" name="Straight Arrow Connector 3074"/>
            <p:cNvCxnSpPr/>
            <p:nvPr/>
          </p:nvCxnSpPr>
          <p:spPr>
            <a:xfrm>
              <a:off x="5486398" y="2619375"/>
              <a:ext cx="0" cy="1876425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stealth" w="lg" len="lg"/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76" name="TextBox 3075"/>
            <p:cNvSpPr txBox="1"/>
            <p:nvPr/>
          </p:nvSpPr>
          <p:spPr>
            <a:xfrm>
              <a:off x="4958850" y="3315571"/>
              <a:ext cx="1055097" cy="46166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60 mm</a:t>
              </a:r>
            </a:p>
          </p:txBody>
        </p:sp>
      </p:grpSp>
      <p:cxnSp>
        <p:nvCxnSpPr>
          <p:cNvPr id="17" name="Straight Arrow Connector 16"/>
          <p:cNvCxnSpPr/>
          <p:nvPr/>
        </p:nvCxnSpPr>
        <p:spPr>
          <a:xfrm flipH="1">
            <a:off x="2562225" y="2733675"/>
            <a:ext cx="549417" cy="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69259" y="2377440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E</a:t>
            </a:r>
          </a:p>
        </p:txBody>
      </p:sp>
      <p:sp>
        <p:nvSpPr>
          <p:cNvPr id="3" name="TextBox 2"/>
          <p:cNvSpPr txBox="1"/>
          <p:nvPr/>
        </p:nvSpPr>
        <p:spPr>
          <a:xfrm rot="16200000">
            <a:off x="1620982" y="3315570"/>
            <a:ext cx="1128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-100 kV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738342" y="1585462"/>
            <a:ext cx="0" cy="1835842"/>
          </a:xfrm>
          <a:prstGeom prst="line">
            <a:avLst/>
          </a:prstGeom>
          <a:ln>
            <a:solidFill>
              <a:srgbClr val="FFFF00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947575" y="1127698"/>
            <a:ext cx="151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Beam center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62550" y="6027264"/>
            <a:ext cx="1231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err="1"/>
              <a:t>S.Werkema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204802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389"/>
    </mc:Choice>
    <mc:Fallback xmlns="">
      <p:transition spd="slow" advTm="49389"/>
    </mc:Fallback>
  </mc:AlternateContent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0A332E88-FAC5-4DAA-B67C-975ADFE411D7}" vid="{5FBD605D-D508-4D67-B2B4-743EB48FC648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PresentationFNAL</Template>
  <TotalTime>11478</TotalTime>
  <Words>1440</Words>
  <Application>Microsoft Office PowerPoint</Application>
  <PresentationFormat>On-screen Show (4:3)</PresentationFormat>
  <Paragraphs>395</Paragraphs>
  <Slides>27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MS Mincho</vt:lpstr>
      <vt:lpstr>ＭＳ Ｐゴシック</vt:lpstr>
      <vt:lpstr>ＭＳ Ｐゴシック</vt:lpstr>
      <vt:lpstr>Arial</vt:lpstr>
      <vt:lpstr>Calibri</vt:lpstr>
      <vt:lpstr>Geneva</vt:lpstr>
      <vt:lpstr>Helvetica</vt:lpstr>
      <vt:lpstr>Symbol</vt:lpstr>
      <vt:lpstr>Times New Roman</vt:lpstr>
      <vt:lpstr>Wingdings</vt:lpstr>
      <vt:lpstr>Fermilab_PPT_090815</vt:lpstr>
      <vt:lpstr>Custom Design</vt:lpstr>
      <vt:lpstr>Equation</vt:lpstr>
      <vt:lpstr>PowerPoint Presentation</vt:lpstr>
      <vt:lpstr>Why Slow Extraction for Mu2e?</vt:lpstr>
      <vt:lpstr>Beam Intensity diagram in RR and DR</vt:lpstr>
      <vt:lpstr>Mu2e Slow Extraction in the Delivery Ring</vt:lpstr>
      <vt:lpstr>Motion in ideal linear machine</vt:lpstr>
      <vt:lpstr>Nonlinear fields</vt:lpstr>
      <vt:lpstr>Sextupole field</vt:lpstr>
      <vt:lpstr>Beam Phase Space Formation in the Ring</vt:lpstr>
      <vt:lpstr>Circulating and Extracted Beam at Upstream End of ESS1</vt:lpstr>
      <vt:lpstr>Beam Phase Space Formation in the Ring</vt:lpstr>
      <vt:lpstr>Simple cartoon of extraction</vt:lpstr>
      <vt:lpstr>Traveling in tune space</vt:lpstr>
      <vt:lpstr>Mu2e Resonant Extraction – General Map</vt:lpstr>
      <vt:lpstr>Driving the H-tune to the resonance </vt:lpstr>
      <vt:lpstr>Spill Regulation with RF Knock-Out (BL)</vt:lpstr>
      <vt:lpstr>Spill Monitoring</vt:lpstr>
      <vt:lpstr>Orbit control at extraction</vt:lpstr>
      <vt:lpstr>Why dynamic orbit bump</vt:lpstr>
      <vt:lpstr>Dynamic orbit bump</vt:lpstr>
      <vt:lpstr>PowerPoint Presentation</vt:lpstr>
      <vt:lpstr>SX operation sequence</vt:lpstr>
      <vt:lpstr>What’s important for SX</vt:lpstr>
      <vt:lpstr>Important diagnostic</vt:lpstr>
      <vt:lpstr>BPM orbits</vt:lpstr>
      <vt:lpstr>Hardware - magnets</vt:lpstr>
      <vt:lpstr>Hardware - other</vt:lpstr>
      <vt:lpstr>List of studies BEFORE ESS installation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P. Nagaslaev x4670 13469N</dc:creator>
  <cp:lastModifiedBy>Vladimir P. Nagaslaev x4670 13469N</cp:lastModifiedBy>
  <cp:revision>76</cp:revision>
  <cp:lastPrinted>2014-01-20T19:40:21Z</cp:lastPrinted>
  <dcterms:created xsi:type="dcterms:W3CDTF">2018-10-03T19:37:24Z</dcterms:created>
  <dcterms:modified xsi:type="dcterms:W3CDTF">2018-11-01T13:55:30Z</dcterms:modified>
</cp:coreProperties>
</file>