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326" r:id="rId4"/>
    <p:sldId id="331" r:id="rId5"/>
    <p:sldId id="332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3" autoAdjust="0"/>
    <p:restoredTop sz="94887" autoAdjust="0"/>
  </p:normalViewPr>
  <p:slideViewPr>
    <p:cSldViewPr snapToGrid="0" snapToObjects="1">
      <p:cViewPr varScale="1">
        <p:scale>
          <a:sx n="103" d="100"/>
          <a:sy n="103" d="100"/>
        </p:scale>
        <p:origin x="21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21DA6F9D-C7BF-45BE-83A9-8B66CE0B5DAC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F000482E-F006-4D6B-B121-70B7DD2720ED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605B5DFA-D902-4DC3-8CAD-4598AECBCA94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B2DB8EA3-A850-43BB-8004-D73AF5915B03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1ABA0F2-D4F0-4899-B558-56CAF4B7A428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7AB6ED0C-3771-4F48-A94D-D20C3539177A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9567D97-B1EC-4102-8769-7A712EC12671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8F19AB8-392A-4530-8D37-C12A6B433DCC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F47E66-719A-427D-AD3B-2F599B992AE5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4D8FAB-766D-424D-B463-A76AF4482C81}" type="datetime1">
              <a:rPr lang="en-US" altLang="en-US" smtClean="0"/>
              <a:t>11/1/2018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Mike White | Proposal for Updating Parental Leave Policy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ermipoint.fnal.gov/organization/wdrs/doclibraryhr/JA07_Agreement%20Univ%20to%20Fermi.docx?Web=1" TargetMode="External"/><Relationship Id="rId13" Type="http://schemas.openxmlformats.org/officeDocument/2006/relationships/hyperlink" Target="https://fermipoint.fnal.gov/organization/wdrs/doclibraryhr/JA10_Approver%20Checklist.pdf?Web=1" TargetMode="External"/><Relationship Id="rId3" Type="http://schemas.openxmlformats.org/officeDocument/2006/relationships/hyperlink" Target="https://fermipoint.fnal.gov/organization/wdrs/doclibraryhr/JA02_Fermilab%20Joint%20Appointment%20Procedure.docx?Web=1" TargetMode="External"/><Relationship Id="rId7" Type="http://schemas.openxmlformats.org/officeDocument/2006/relationships/hyperlink" Target="https://fermipoint.fnal.gov/organization/wdrs/doclibraryhr/JA06_Joint%20Appointment%20Summary%20Sample.docx?Web=1" TargetMode="External"/><Relationship Id="rId12" Type="http://schemas.openxmlformats.org/officeDocument/2006/relationships/hyperlink" Target="https://fermipoint.fnal.gov/organization/wdrs/doclibraryhr/JA09_Effort%20Certification.pdf?Web=1" TargetMode="External"/><Relationship Id="rId2" Type="http://schemas.openxmlformats.org/officeDocument/2006/relationships/hyperlink" Target="https://fermipoint.fnal.gov/organization/wdrs/doclibraryhr/JA01_Fermilab%20Joint%20Appointment%20Policy.docx?Web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ermipoint.fnal.gov/organization/wdrs/doclibraryhr/JA05_Effort%20Distribution%20Cost%20Reimbursement%20Form.pdf?Web=1" TargetMode="External"/><Relationship Id="rId11" Type="http://schemas.openxmlformats.org/officeDocument/2006/relationships/hyperlink" Target="https://fermipoint.fnal.gov/organization/wdrs/doclibraryhr/JA08a_Appendix%20A%20IP%20Fermi%20to%20Univ.docx?Web=1" TargetMode="External"/><Relationship Id="rId5" Type="http://schemas.openxmlformats.org/officeDocument/2006/relationships/hyperlink" Target="https://fermipoint.fnal.gov/organization/wdrs/doclibraryhr/JA04_FJA%20Approval%20Form.pdf?Web=1" TargetMode="External"/><Relationship Id="rId10" Type="http://schemas.openxmlformats.org/officeDocument/2006/relationships/hyperlink" Target="https://fermipoint.fnal.gov/organization/wdrs/doclibraryhr/JA08_Agreement%20Fermi%20to%20Univ.docx?Web=1" TargetMode="External"/><Relationship Id="rId4" Type="http://schemas.openxmlformats.org/officeDocument/2006/relationships/hyperlink" Target="https://fermipoint.fnal.gov/organization/wdrs/doclibraryhr/JA03_Joint%20Appointment%20Recommendation.pdf?Web=1" TargetMode="External"/><Relationship Id="rId9" Type="http://schemas.openxmlformats.org/officeDocument/2006/relationships/hyperlink" Target="https://fermipoint.fnal.gov/organization/wdrs/doclibraryhr/JA07a_%20Appendix%20A%20IP%20Univ%20to%20Fermi.docx?Web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201728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Joint Appointments</a:t>
            </a:r>
            <a:b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sz="2400" dirty="0">
                <a:latin typeface="Helvetica" panose="020B0604020202020204" pitchFamily="34" charset="0"/>
                <a:ea typeface="Geneva" pitchFamily="121" charset="-128"/>
              </a:rPr>
              <a:t>Policy and Process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750791" y="5324014"/>
            <a:ext cx="7526338" cy="8190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Workforce Development and Resources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November 1,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9E22-8528-497C-A735-44EEC826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Joint Appointments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C377C-CA8B-4199-B84B-EF415904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1220" y="6445140"/>
            <a:ext cx="1076325" cy="241300"/>
          </a:xfrm>
        </p:spPr>
        <p:txBody>
          <a:bodyPr/>
          <a:lstStyle/>
          <a:p>
            <a:r>
              <a:rPr lang="en-US" altLang="en-US" dirty="0"/>
              <a:t>11/1/2018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CAF36-ACC4-4A60-842B-E7E66F52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31AD82-FE21-402F-92E6-E2939F9642E3}"/>
              </a:ext>
            </a:extLst>
          </p:cNvPr>
          <p:cNvSpPr txBox="1"/>
          <p:nvPr/>
        </p:nvSpPr>
        <p:spPr>
          <a:xfrm>
            <a:off x="228600" y="874599"/>
            <a:ext cx="85274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DOE prime contract requires FRA to have a policy and procedure for Joint Appointments documented and approved by FSO.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DOE considers JA’s to be part of the HR Management System/Compensation System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Office of Science has been conducting reviews of other lab’s JA programs: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Recent </a:t>
            </a:r>
            <a:r>
              <a:rPr lang="en-US" sz="1800" dirty="0" err="1"/>
              <a:t>UChicago</a:t>
            </a:r>
            <a:r>
              <a:rPr lang="en-US" sz="1800" dirty="0"/>
              <a:t> CASE announcement has invited more scrutiny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Our lack of a policy and procedure is a red flag for FSO.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FSO primary concerns are: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Proper handling of intellectual property rights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Identifying and handling potential conflicts of interest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Ensuring effort reimbursed by DOE is received and documented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JA’s are “owned” by CRO and referenced in the Scientific Hiring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Other benefits of formal policy and procedure development: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Clarify roles, responsibilities, timeframes and accountabilities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Improve consistency in how JA’s are handled across the lab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Onboarding, renewal and overall experience of the Joint Appointees should be better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1800" dirty="0"/>
              <a:t>Protect lab and FRA interests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endParaRPr 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76BDD6F-C00A-4E5E-BC1E-82EE2726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6450" y="6515100"/>
            <a:ext cx="5373688" cy="241300"/>
          </a:xfrm>
        </p:spPr>
        <p:txBody>
          <a:bodyPr/>
          <a:lstStyle/>
          <a:p>
            <a:pPr>
              <a:defRPr/>
            </a:pPr>
            <a:r>
              <a:rPr lang="en-US" dirty="0"/>
              <a:t>WDRS | </a:t>
            </a:r>
            <a:r>
              <a:rPr lang="en-US" dirty="0">
                <a:latin typeface="Helvetica" panose="020B0604020202020204" pitchFamily="34" charset="0"/>
                <a:ea typeface="MS PGothic" panose="020B0600070205080204" pitchFamily="34" charset="-128"/>
              </a:rPr>
              <a:t>Joint Appointments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039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9E22-8528-497C-A735-44EEC826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of Developing Policy &amp; Procedure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CAF36-ACC4-4A60-842B-E7E66F52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31AD82-FE21-402F-92E6-E2939F9642E3}"/>
              </a:ext>
            </a:extLst>
          </p:cNvPr>
          <p:cNvSpPr txBox="1"/>
          <p:nvPr/>
        </p:nvSpPr>
        <p:spPr>
          <a:xfrm>
            <a:off x="228600" y="874599"/>
            <a:ext cx="85274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COO assigned a team to develop policy and procedure: M. Lindgren, B. </a:t>
            </a:r>
            <a:r>
              <a:rPr lang="en-US" dirty="0" err="1"/>
              <a:t>Fancsali</a:t>
            </a:r>
            <a:r>
              <a:rPr lang="en-US" dirty="0"/>
              <a:t>, P. Noyes, C. Schmidt, T. Turner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team developed a policy, procedure, approval forms and institutional level agreement templates that: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2000" dirty="0"/>
              <a:t>Address FSO concerns and protect lab’s own interests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2000" dirty="0"/>
              <a:t>Ensure divisions seek CRO approval of prospective JA’s before substantive discussions with other institutions occur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2000" dirty="0"/>
              <a:t>Clarify processes to improve communication between divisions and support organizations</a:t>
            </a:r>
          </a:p>
          <a:p>
            <a:pPr marL="800100" lvl="1" indent="-342900">
              <a:buFont typeface="Calibri" panose="020F0502020204030204" pitchFamily="34" charset="0"/>
              <a:buChar char="—"/>
            </a:pPr>
            <a:r>
              <a:rPr lang="en-US" sz="2000" dirty="0"/>
              <a:t>Use </a:t>
            </a:r>
            <a:r>
              <a:rPr lang="en-US" sz="2000" dirty="0" err="1"/>
              <a:t>Fermiworks</a:t>
            </a:r>
            <a:r>
              <a:rPr lang="en-US" sz="2000" dirty="0"/>
              <a:t> as central repository for documentation </a:t>
            </a:r>
          </a:p>
          <a:p>
            <a:pPr marL="342900" indent="-342900">
              <a:buFont typeface="Calibri" panose="020F0502020204030204" pitchFamily="34" charset="0"/>
              <a:buChar char="—"/>
            </a:pPr>
            <a:r>
              <a:rPr lang="en-US" sz="2000" dirty="0"/>
              <a:t>Approval of policy and procedure by CRO and Lab Director</a:t>
            </a:r>
          </a:p>
          <a:p>
            <a:pPr marL="342900" indent="-342900">
              <a:buFont typeface="Calibri" panose="020F0502020204030204" pitchFamily="34" charset="0"/>
              <a:buChar char="—"/>
            </a:pPr>
            <a:r>
              <a:rPr lang="en-US" sz="2000" dirty="0"/>
              <a:t>Submitted to DOE for review and approval of site office and DOE legal</a:t>
            </a:r>
          </a:p>
          <a:p>
            <a:pPr marL="342900" indent="-342900">
              <a:buFont typeface="Calibri" panose="020F0502020204030204" pitchFamily="34" charset="0"/>
              <a:buChar char="—"/>
            </a:pPr>
            <a:r>
              <a:rPr lang="en-US" sz="2000" dirty="0"/>
              <a:t>Rollout and communication</a:t>
            </a:r>
          </a:p>
          <a:p>
            <a:pPr marL="342900" indent="-342900">
              <a:buFont typeface="Calibri" panose="020F0502020204030204" pitchFamily="34" charset="0"/>
              <a:buChar char="—"/>
            </a:pPr>
            <a:r>
              <a:rPr lang="en-US" sz="2000" dirty="0"/>
              <a:t>Refine as needed</a:t>
            </a:r>
          </a:p>
          <a:p>
            <a:endParaRPr lang="en-US" sz="2000" dirty="0"/>
          </a:p>
          <a:p>
            <a:pPr marL="800100" lvl="1" indent="-342900">
              <a:buFont typeface="Calibri" panose="020F0502020204030204" pitchFamily="34" charset="0"/>
              <a:buChar char="—"/>
            </a:pP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76BDD6F-C00A-4E5E-BC1E-82EE2726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6450" y="6515100"/>
            <a:ext cx="5373688" cy="241300"/>
          </a:xfrm>
        </p:spPr>
        <p:txBody>
          <a:bodyPr/>
          <a:lstStyle/>
          <a:p>
            <a:pPr>
              <a:defRPr/>
            </a:pPr>
            <a:r>
              <a:rPr lang="en-US" dirty="0"/>
              <a:t>WDRS | </a:t>
            </a:r>
            <a:r>
              <a:rPr lang="en-US" dirty="0">
                <a:latin typeface="Helvetica" panose="020B0604020202020204" pitchFamily="34" charset="0"/>
                <a:ea typeface="MS PGothic" panose="020B0600070205080204" pitchFamily="34" charset="-128"/>
              </a:rPr>
              <a:t>Joint Appointments</a:t>
            </a:r>
            <a:endParaRPr lang="en-US" b="1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9197681-59F3-40C2-812E-6602B7E6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1220" y="6445140"/>
            <a:ext cx="1076325" cy="241300"/>
          </a:xfrm>
        </p:spPr>
        <p:txBody>
          <a:bodyPr/>
          <a:lstStyle/>
          <a:p>
            <a:r>
              <a:rPr lang="en-US" altLang="en-US" dirty="0"/>
              <a:t>11/1/2018</a:t>
            </a:r>
          </a:p>
        </p:txBody>
      </p:sp>
    </p:spTree>
    <p:extLst>
      <p:ext uri="{BB962C8B-B14F-4D97-AF65-F5344CB8AC3E}">
        <p14:creationId xmlns:p14="http://schemas.microsoft.com/office/powerpoint/2010/main" val="222038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9E22-8528-497C-A735-44EEC826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Policy, Procedure &amp; Documentation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CAF36-ACC4-4A60-842B-E7E66F52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76BDD6F-C00A-4E5E-BC1E-82EE2726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6450" y="6515100"/>
            <a:ext cx="5373688" cy="241300"/>
          </a:xfrm>
        </p:spPr>
        <p:txBody>
          <a:bodyPr/>
          <a:lstStyle/>
          <a:p>
            <a:pPr>
              <a:defRPr/>
            </a:pPr>
            <a:r>
              <a:rPr lang="en-US" dirty="0"/>
              <a:t>WDRS | </a:t>
            </a:r>
            <a:r>
              <a:rPr lang="en-US" dirty="0">
                <a:latin typeface="Helvetica" panose="020B0604020202020204" pitchFamily="34" charset="0"/>
                <a:ea typeface="MS PGothic" panose="020B0600070205080204" pitchFamily="34" charset="-128"/>
              </a:rPr>
              <a:t>Joint Appointments</a:t>
            </a:r>
            <a:endParaRPr lang="en-US" b="1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9197681-59F3-40C2-812E-6602B7E6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1220" y="6445140"/>
            <a:ext cx="1076325" cy="241300"/>
          </a:xfrm>
        </p:spPr>
        <p:txBody>
          <a:bodyPr/>
          <a:lstStyle/>
          <a:p>
            <a:r>
              <a:rPr lang="en-US" altLang="en-US" dirty="0"/>
              <a:t>11/1/2018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5DDAA1-FE7F-401F-8C0C-2024AD7F6C9B}"/>
              </a:ext>
            </a:extLst>
          </p:cNvPr>
          <p:cNvSpPr txBox="1"/>
          <p:nvPr/>
        </p:nvSpPr>
        <p:spPr>
          <a:xfrm>
            <a:off x="167054" y="759678"/>
            <a:ext cx="87483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Policy</a:t>
            </a:r>
            <a:r>
              <a:rPr lang="en-US" sz="1600" dirty="0"/>
              <a:t> - </a:t>
            </a:r>
            <a:r>
              <a:rPr lang="en-US" sz="1200" dirty="0"/>
              <a:t>https://fermipoint.fnal.gov/organization/wdrs/doclibraryhr/JA01_Fermilab%20Joint%20Appointment%20Policy.docx?Web=1</a:t>
            </a:r>
          </a:p>
          <a:p>
            <a:endParaRPr lang="en-US" sz="1100" dirty="0"/>
          </a:p>
          <a:p>
            <a:r>
              <a:rPr lang="en-US" sz="1400" dirty="0">
                <a:hlinkClick r:id="rId3"/>
              </a:rPr>
              <a:t>Procedure</a:t>
            </a:r>
            <a:r>
              <a:rPr lang="en-US" sz="1400" dirty="0"/>
              <a:t>:</a:t>
            </a:r>
          </a:p>
          <a:p>
            <a:r>
              <a:rPr lang="en-US" sz="1200" dirty="0"/>
              <a:t>https://fermipoint.fnal.gov/organization/wdrs/doclibraryhr/JA02_Fermilab%20Joint%20Appointment%20Procedure.docx?Web=1</a:t>
            </a:r>
          </a:p>
          <a:p>
            <a:endParaRPr lang="en-US" sz="1050" dirty="0"/>
          </a:p>
          <a:p>
            <a:r>
              <a:rPr lang="en-US" sz="1400" dirty="0">
                <a:hlinkClick r:id="rId4"/>
              </a:rPr>
              <a:t>Recommendation Form Template:</a:t>
            </a:r>
            <a:endParaRPr lang="en-US" sz="1400" dirty="0"/>
          </a:p>
          <a:p>
            <a:r>
              <a:rPr lang="en-US" sz="1200" dirty="0"/>
              <a:t>https://fermipoint.fnal.gov/organization/wdrs/doclibraryhr/JA03_Joint%20Appointment%20Recommendation.pdf?Web=1</a:t>
            </a:r>
          </a:p>
          <a:p>
            <a:endParaRPr lang="en-US" sz="1050" dirty="0"/>
          </a:p>
          <a:p>
            <a:r>
              <a:rPr lang="en-US" sz="1400" dirty="0">
                <a:hlinkClick r:id="rId5"/>
              </a:rPr>
              <a:t>Approval Form: </a:t>
            </a:r>
            <a:endParaRPr lang="en-US" sz="1400" dirty="0"/>
          </a:p>
          <a:p>
            <a:r>
              <a:rPr lang="en-US" sz="1200" dirty="0"/>
              <a:t>https://fermipoint.fnal.gov/organization/wdrs/doclibraryhr/JA04_FJA%20Approval%20Form.pdf?Web=1</a:t>
            </a:r>
          </a:p>
          <a:p>
            <a:endParaRPr lang="en-US" sz="1200" dirty="0"/>
          </a:p>
          <a:p>
            <a:r>
              <a:rPr lang="en-US" sz="1400" dirty="0">
                <a:hlinkClick r:id="rId6"/>
              </a:rPr>
              <a:t>Effort Distribution and Cost Reimbursement Form:</a:t>
            </a:r>
            <a:endParaRPr lang="en-US" sz="1400" dirty="0"/>
          </a:p>
          <a:p>
            <a:r>
              <a:rPr lang="en-US" sz="1200" dirty="0"/>
              <a:t>https://fermipoint.fnal.gov/organization/wdrs/doclibraryhr/JA05_Effort%20Distribution%20Cost%20Reimbursement%20Form.pdf?Web=1</a:t>
            </a:r>
          </a:p>
          <a:p>
            <a:endParaRPr lang="en-US" sz="1050" dirty="0"/>
          </a:p>
          <a:p>
            <a:r>
              <a:rPr lang="en-US" sz="1400" dirty="0">
                <a:hlinkClick r:id="rId7"/>
              </a:rPr>
              <a:t>Joint Appointment Summary (Sample/Template):</a:t>
            </a:r>
            <a:endParaRPr lang="en-US" sz="1400" dirty="0"/>
          </a:p>
          <a:p>
            <a:r>
              <a:rPr lang="en-US" sz="1200" dirty="0"/>
              <a:t>https://fermipoint.fnal.gov/organization/wdrs/doclibraryhr/JA06_Joint%20Appointment%20Summary%20Sample.docx?Web=1</a:t>
            </a:r>
          </a:p>
          <a:p>
            <a:endParaRPr lang="en-US" sz="1050" dirty="0"/>
          </a:p>
          <a:p>
            <a:r>
              <a:rPr lang="en-US" sz="1400" dirty="0"/>
              <a:t>Joint Appointment Agreements (for Procurement Administrator or Manager Sponsored Programs Use):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8"/>
              </a:rPr>
              <a:t>University to Fermi</a:t>
            </a:r>
            <a:r>
              <a:rPr lang="en-US" sz="1200" dirty="0"/>
              <a:t> -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9"/>
              </a:rPr>
              <a:t>Appendix A</a:t>
            </a:r>
            <a:r>
              <a:rPr lang="en-US" sz="1200" dirty="0"/>
              <a:t> - </a:t>
            </a:r>
          </a:p>
          <a:p>
            <a:pPr lvl="1"/>
            <a:endParaRPr lang="en-US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10"/>
              </a:rPr>
              <a:t>Fermi to University </a:t>
            </a:r>
            <a:r>
              <a:rPr lang="en-US" sz="1200" dirty="0"/>
              <a:t>-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11"/>
              </a:rPr>
              <a:t>Appendix A</a:t>
            </a:r>
            <a:endParaRPr lang="en-US" sz="1200" dirty="0"/>
          </a:p>
          <a:p>
            <a:endParaRPr lang="en-US" sz="1200" dirty="0"/>
          </a:p>
          <a:p>
            <a:r>
              <a:rPr lang="en-US" sz="1400" dirty="0">
                <a:hlinkClick r:id="rId12"/>
              </a:rPr>
              <a:t>Effort Certification</a:t>
            </a:r>
            <a:endParaRPr lang="en-US" sz="1400" dirty="0"/>
          </a:p>
          <a:p>
            <a:r>
              <a:rPr lang="en-US" sz="1200" dirty="0"/>
              <a:t>https://fermipoint.fnal.gov/organization/wdrs/doclibraryhr/JA09_Effort%20Certification.pdf?Web=1</a:t>
            </a:r>
          </a:p>
          <a:p>
            <a:endParaRPr lang="en-US" sz="1050" dirty="0"/>
          </a:p>
          <a:p>
            <a:r>
              <a:rPr lang="en-US" sz="1400" dirty="0">
                <a:hlinkClick r:id="rId13"/>
              </a:rPr>
              <a:t>Approver Checklist</a:t>
            </a:r>
            <a:endParaRPr lang="en-US" sz="1400" dirty="0"/>
          </a:p>
          <a:p>
            <a:r>
              <a:rPr lang="en-US" sz="1200" dirty="0"/>
              <a:t>https://fermipoint.fnal.gov/organization/wdrs/doclibraryhr/JA10_Approver%20Checklist.pdf?Web=1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0751063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2850</TotalTime>
  <Words>593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Joint Appointments Policy and Process</vt:lpstr>
      <vt:lpstr>Background on Joint Appointments</vt:lpstr>
      <vt:lpstr>Process of Developing Policy &amp; Procedure</vt:lpstr>
      <vt:lpstr>Links to Policy, Procedure &amp; Documentation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Fermilab Parental Leave Policy:  Suggested Proposal for Further Clarification &amp; Improvement</dc:title>
  <dc:creator>Michael J. White x6858 13853N</dc:creator>
  <cp:lastModifiedBy>Tara Turner</cp:lastModifiedBy>
  <cp:revision>191</cp:revision>
  <cp:lastPrinted>2014-01-20T19:40:21Z</cp:lastPrinted>
  <dcterms:created xsi:type="dcterms:W3CDTF">2018-05-14T20:52:28Z</dcterms:created>
  <dcterms:modified xsi:type="dcterms:W3CDTF">2018-11-01T14:23:33Z</dcterms:modified>
</cp:coreProperties>
</file>