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5"/>
  </p:sldMasterIdLst>
  <p:notesMasterIdLst>
    <p:notesMasterId r:id="rId72"/>
  </p:notesMasterIdLst>
  <p:handoutMasterIdLst>
    <p:handoutMasterId r:id="rId73"/>
  </p:handoutMasterIdLst>
  <p:sldIdLst>
    <p:sldId id="673" r:id="rId6"/>
    <p:sldId id="433" r:id="rId7"/>
    <p:sldId id="434" r:id="rId8"/>
    <p:sldId id="552" r:id="rId9"/>
    <p:sldId id="555" r:id="rId10"/>
    <p:sldId id="435" r:id="rId11"/>
    <p:sldId id="553" r:id="rId12"/>
    <p:sldId id="554" r:id="rId13"/>
    <p:sldId id="667" r:id="rId14"/>
    <p:sldId id="294" r:id="rId15"/>
    <p:sldId id="330" r:id="rId16"/>
    <p:sldId id="295" r:id="rId17"/>
    <p:sldId id="296" r:id="rId18"/>
    <p:sldId id="297" r:id="rId19"/>
    <p:sldId id="298" r:id="rId20"/>
    <p:sldId id="299" r:id="rId21"/>
    <p:sldId id="301" r:id="rId22"/>
    <p:sldId id="303" r:id="rId23"/>
    <p:sldId id="304" r:id="rId24"/>
    <p:sldId id="305" r:id="rId25"/>
    <p:sldId id="306" r:id="rId26"/>
    <p:sldId id="307" r:id="rId27"/>
    <p:sldId id="308" r:id="rId28"/>
    <p:sldId id="309" r:id="rId29"/>
    <p:sldId id="310" r:id="rId30"/>
    <p:sldId id="333" r:id="rId31"/>
    <p:sldId id="311" r:id="rId32"/>
    <p:sldId id="312" r:id="rId33"/>
    <p:sldId id="313" r:id="rId34"/>
    <p:sldId id="334" r:id="rId35"/>
    <p:sldId id="315" r:id="rId36"/>
    <p:sldId id="316" r:id="rId37"/>
    <p:sldId id="331" r:id="rId38"/>
    <p:sldId id="332" r:id="rId39"/>
    <p:sldId id="319" r:id="rId40"/>
    <p:sldId id="320" r:id="rId41"/>
    <p:sldId id="321" r:id="rId42"/>
    <p:sldId id="322" r:id="rId43"/>
    <p:sldId id="329" r:id="rId44"/>
    <p:sldId id="323" r:id="rId45"/>
    <p:sldId id="324" r:id="rId46"/>
    <p:sldId id="325" r:id="rId47"/>
    <p:sldId id="326" r:id="rId48"/>
    <p:sldId id="327" r:id="rId49"/>
    <p:sldId id="328" r:id="rId50"/>
    <p:sldId id="668" r:id="rId51"/>
    <p:sldId id="551" r:id="rId52"/>
    <p:sldId id="669" r:id="rId53"/>
    <p:sldId id="670" r:id="rId54"/>
    <p:sldId id="566" r:id="rId55"/>
    <p:sldId id="580" r:id="rId56"/>
    <p:sldId id="567" r:id="rId57"/>
    <p:sldId id="581" r:id="rId58"/>
    <p:sldId id="575" r:id="rId59"/>
    <p:sldId id="568" r:id="rId60"/>
    <p:sldId id="569" r:id="rId61"/>
    <p:sldId id="570" r:id="rId62"/>
    <p:sldId id="571" r:id="rId63"/>
    <p:sldId id="572" r:id="rId64"/>
    <p:sldId id="671" r:id="rId65"/>
    <p:sldId id="672" r:id="rId66"/>
    <p:sldId id="556" r:id="rId67"/>
    <p:sldId id="574" r:id="rId68"/>
    <p:sldId id="576" r:id="rId69"/>
    <p:sldId id="578" r:id="rId70"/>
    <p:sldId id="579" r:id="rId71"/>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0F2D62"/>
    <a:srgbClr val="003087"/>
    <a:srgbClr val="50504E"/>
    <a:srgbClr val="4E4E4E"/>
    <a:srgbClr val="404040"/>
    <a:srgbClr val="004C97"/>
    <a:srgbClr val="63666A"/>
    <a:srgbClr val="99D6EA"/>
    <a:srgbClr val="A7A8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09" autoAdjust="0"/>
    <p:restoredTop sz="85529" autoAdjust="0"/>
  </p:normalViewPr>
  <p:slideViewPr>
    <p:cSldViewPr snapToGrid="0" snapToObjects="1" showGuides="1">
      <p:cViewPr varScale="1">
        <p:scale>
          <a:sx n="44" d="100"/>
          <a:sy n="44" d="100"/>
        </p:scale>
        <p:origin x="1188" y="48"/>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sorterViewPr>
    <p:cViewPr>
      <p:scale>
        <a:sx n="124" d="100"/>
        <a:sy n="124"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11/7/2018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2283302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GeantV vectorization: new architectures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33</a:t>
            </a:fld>
            <a:endParaRPr lang="en-US"/>
          </a:p>
        </p:txBody>
      </p:sp>
    </p:spTree>
    <p:extLst>
      <p:ext uri="{BB962C8B-B14F-4D97-AF65-F5344CB8AC3E}">
        <p14:creationId xmlns:p14="http://schemas.microsoft.com/office/powerpoint/2010/main" val="1506909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GPUs and multithreading: new architectures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34</a:t>
            </a:fld>
            <a:endParaRPr lang="en-US"/>
          </a:p>
        </p:txBody>
      </p:sp>
    </p:spTree>
    <p:extLst>
      <p:ext uri="{BB962C8B-B14F-4D97-AF65-F5344CB8AC3E}">
        <p14:creationId xmlns:p14="http://schemas.microsoft.com/office/powerpoint/2010/main" val="68959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protoDune</a:t>
            </a:r>
            <a:r>
              <a:rPr lang="en-US" dirty="0"/>
              <a:t> and Dune: international collaborations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35</a:t>
            </a:fld>
            <a:endParaRPr lang="en-US"/>
          </a:p>
        </p:txBody>
      </p:sp>
    </p:spTree>
    <p:extLst>
      <p:ext uri="{BB962C8B-B14F-4D97-AF65-F5344CB8AC3E}">
        <p14:creationId xmlns:p14="http://schemas.microsoft.com/office/powerpoint/2010/main" val="711427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HPC everywhere</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36</a:t>
            </a:fld>
            <a:endParaRPr lang="en-US"/>
          </a:p>
        </p:txBody>
      </p:sp>
    </p:spTree>
    <p:extLst>
      <p:ext uri="{BB962C8B-B14F-4D97-AF65-F5344CB8AC3E}">
        <p14:creationId xmlns:p14="http://schemas.microsoft.com/office/powerpoint/2010/main" val="2359449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Heard about tapes at most recent Director’s All Hands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37</a:t>
            </a:fld>
            <a:endParaRPr lang="en-US"/>
          </a:p>
        </p:txBody>
      </p:sp>
    </p:spTree>
    <p:extLst>
      <p:ext uri="{BB962C8B-B14F-4D97-AF65-F5344CB8AC3E}">
        <p14:creationId xmlns:p14="http://schemas.microsoft.com/office/powerpoint/2010/main" val="3928223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experiments, HPC, Containers, good picture</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38</a:t>
            </a:fld>
            <a:endParaRPr lang="en-US"/>
          </a:p>
        </p:txBody>
      </p:sp>
    </p:spTree>
    <p:extLst>
      <p:ext uri="{BB962C8B-B14F-4D97-AF65-F5344CB8AC3E}">
        <p14:creationId xmlns:p14="http://schemas.microsoft.com/office/powerpoint/2010/main" val="3233164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HPC efforts at Fermilab, especially Exascale</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40</a:t>
            </a:fld>
            <a:endParaRPr lang="en-US"/>
          </a:p>
        </p:txBody>
      </p:sp>
    </p:spTree>
    <p:extLst>
      <p:ext uri="{BB962C8B-B14F-4D97-AF65-F5344CB8AC3E}">
        <p14:creationId xmlns:p14="http://schemas.microsoft.com/office/powerpoint/2010/main" val="2809795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facilities that make all our work possible</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41</a:t>
            </a:fld>
            <a:endParaRPr lang="en-US"/>
          </a:p>
        </p:txBody>
      </p:sp>
    </p:spTree>
    <p:extLst>
      <p:ext uri="{BB962C8B-B14F-4D97-AF65-F5344CB8AC3E}">
        <p14:creationId xmlns:p14="http://schemas.microsoft.com/office/powerpoint/2010/main" val="2439814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protoDune</a:t>
            </a:r>
            <a:r>
              <a:rPr lang="en-US" dirty="0"/>
              <a:t>: international collaboration</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42</a:t>
            </a:fld>
            <a:endParaRPr lang="en-US"/>
          </a:p>
        </p:txBody>
      </p:sp>
    </p:spTree>
    <p:extLst>
      <p:ext uri="{BB962C8B-B14F-4D97-AF65-F5344CB8AC3E}">
        <p14:creationId xmlns:p14="http://schemas.microsoft.com/office/powerpoint/2010/main" val="2822747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Hepcloud</a:t>
            </a:r>
            <a:r>
              <a:rPr lang="en-US" dirty="0"/>
              <a:t>: we already heard about</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43</a:t>
            </a:fld>
            <a:endParaRPr lang="en-US"/>
          </a:p>
        </p:txBody>
      </p:sp>
    </p:spTree>
    <p:extLst>
      <p:ext uri="{BB962C8B-B14F-4D97-AF65-F5344CB8AC3E}">
        <p14:creationId xmlns:p14="http://schemas.microsoft.com/office/powerpoint/2010/main" val="2249233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793362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out Rucio as common solution</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44</a:t>
            </a:fld>
            <a:endParaRPr lang="en-US"/>
          </a:p>
        </p:txBody>
      </p:sp>
    </p:spTree>
    <p:extLst>
      <p:ext uri="{BB962C8B-B14F-4D97-AF65-F5344CB8AC3E}">
        <p14:creationId xmlns:p14="http://schemas.microsoft.com/office/powerpoint/2010/main" val="1753448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47</a:t>
            </a:fld>
            <a:endParaRPr lang="en-US"/>
          </a:p>
        </p:txBody>
      </p:sp>
    </p:spTree>
    <p:extLst>
      <p:ext uri="{BB962C8B-B14F-4D97-AF65-F5344CB8AC3E}">
        <p14:creationId xmlns:p14="http://schemas.microsoft.com/office/powerpoint/2010/main" val="543536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960006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3882168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354703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4243628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3960383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here to enable the rest of you to continue your best work. Why are you here? To further the mission of the lab.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4117189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Helvetica"/>
                <a:ea typeface="Geneva" charset="0"/>
                <a:cs typeface="ＭＳ Ｐゴシック" charset="0"/>
              </a:rPr>
              <a:t> we "encourage research"</a:t>
            </a:r>
            <a:br>
              <a:rPr lang="en-US" dirty="0"/>
            </a:br>
            <a:r>
              <a:rPr lang="en-US" sz="1200" b="0" i="0" u="none" strike="noStrike" kern="1200" dirty="0">
                <a:solidFill>
                  <a:schemeClr val="tx1"/>
                </a:solidFill>
                <a:effectLst/>
                <a:latin typeface="Helvetica"/>
                <a:ea typeface="Geneva" charset="0"/>
                <a:cs typeface="ＭＳ Ｐゴシック" charset="0"/>
              </a:rPr>
              <a:t>we also "mentor postdocs and young scientists"</a:t>
            </a: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31</a:t>
            </a:fld>
            <a:endParaRPr lang="en-US"/>
          </a:p>
        </p:txBody>
      </p:sp>
    </p:spTree>
    <p:extLst>
      <p:ext uri="{BB962C8B-B14F-4D97-AF65-F5344CB8AC3E}">
        <p14:creationId xmlns:p14="http://schemas.microsoft.com/office/powerpoint/2010/main" val="851415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12/19/2017</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Computing All Hands November 2018</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12/19/2017</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Computing All Hands November 2018</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12/19/2017</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Computing All Hands November 2018</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12/19/2017</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Computing All Hands November 2018</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12/19/2017</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Computing All Hands November 2018</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12/19/2017</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Computing All Hands November 2018</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26268"/>
            <a:ext cx="6532039" cy="641739"/>
          </a:xfrm>
          <a:prstGeom prst="rect">
            <a:avLst/>
          </a:prstGeom>
        </p:spPr>
        <p:txBody>
          <a:bodyPr lIns="0" tIns="0" rIns="0" bIns="0" anchor="b" anchorCtr="0"/>
          <a:lstStyle>
            <a:lvl1pPr>
              <a:defRPr sz="2400">
                <a:solidFill>
                  <a:srgbClr val="154D81"/>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8959" y="6497848"/>
            <a:ext cx="851643" cy="240612"/>
          </a:xfrm>
        </p:spPr>
        <p:txBody>
          <a:bodyPr/>
          <a:lstStyle>
            <a:lvl1pPr>
              <a:defRPr sz="900">
                <a:solidFill>
                  <a:srgbClr val="154D81"/>
                </a:solidFill>
              </a:defRPr>
            </a:lvl1pPr>
          </a:lstStyle>
          <a:p>
            <a:pPr>
              <a:defRPr/>
            </a:pPr>
            <a:r>
              <a:rPr lang="en-US"/>
              <a:t>12/19/2017</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a:t>Computing All Hands November 2018</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E8B149A-14C6-B749-AF60-1744CFF2A849}" type="slidenum">
              <a:rPr lang="en-US"/>
              <a:pPr>
                <a:defRPr/>
              </a:pPr>
              <a:t>‹#›</a:t>
            </a:fld>
            <a:endParaRPr lang="en-US" dirty="0"/>
          </a:p>
        </p:txBody>
      </p:sp>
    </p:spTree>
    <p:extLst>
      <p:ext uri="{BB962C8B-B14F-4D97-AF65-F5344CB8AC3E}">
        <p14:creationId xmlns:p14="http://schemas.microsoft.com/office/powerpoint/2010/main" val="283385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12/19/2017</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Computing All Hands November 2018</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0">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Lst>
  <p:hf hd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fnal.gov/"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news.fnal.gov/fermilab-at-work/experiments-and-project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karlrupp.net/2018/02/42-years-of-microprocessor-trend-data/"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cience.energy.gov/ascr/research/scidac/exascale-challenge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gif"/><Relationship Id="rId4" Type="http://schemas.openxmlformats.org/officeDocument/2006/relationships/image" Target="../media/image29.png"/><Relationship Id="rId9" Type="http://schemas.openxmlformats.org/officeDocument/2006/relationships/image" Target="../media/image34.jpeg"/></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cd-docdbcert.fnal.gov/cgi-bin/cert/ShowDocument?docid=6540" TargetMode="Externa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hyperlink" Target="mailto:mormond@fnal.gov" TargetMode="Externa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31A67D-09F8-4DA5-8EA1-8072EC0872E2}"/>
              </a:ext>
            </a:extLst>
          </p:cNvPr>
          <p:cNvSpPr>
            <a:spLocks noGrp="1"/>
          </p:cNvSpPr>
          <p:nvPr>
            <p:ph type="body" sz="quarter" idx="10"/>
          </p:nvPr>
        </p:nvSpPr>
        <p:spPr/>
        <p:txBody>
          <a:bodyPr/>
          <a:lstStyle/>
          <a:p>
            <a:r>
              <a:rPr lang="en-US" dirty="0"/>
              <a:t>Liz Sexton-Kennedy</a:t>
            </a:r>
          </a:p>
          <a:p>
            <a:r>
              <a:rPr lang="en-US" dirty="0"/>
              <a:t>November 5, 2018</a:t>
            </a:r>
          </a:p>
          <a:p>
            <a:endParaRPr lang="en-US" dirty="0"/>
          </a:p>
        </p:txBody>
      </p:sp>
      <p:sp>
        <p:nvSpPr>
          <p:cNvPr id="3" name="Text Placeholder 2">
            <a:extLst>
              <a:ext uri="{FF2B5EF4-FFF2-40B4-BE49-F238E27FC236}">
                <a16:creationId xmlns:a16="http://schemas.microsoft.com/office/drawing/2014/main" id="{54D84954-BC15-4295-B9C5-5AD4620721AE}"/>
              </a:ext>
            </a:extLst>
          </p:cNvPr>
          <p:cNvSpPr>
            <a:spLocks noGrp="1"/>
          </p:cNvSpPr>
          <p:nvPr>
            <p:ph type="body" sz="quarter" idx="11"/>
          </p:nvPr>
        </p:nvSpPr>
        <p:spPr>
          <a:xfrm>
            <a:off x="302844" y="3960723"/>
            <a:ext cx="8499232" cy="1003049"/>
          </a:xfrm>
        </p:spPr>
        <p:txBody>
          <a:bodyPr/>
          <a:lstStyle/>
          <a:p>
            <a:r>
              <a:rPr lang="en-US" dirty="0"/>
              <a:t>Computing All-Hands Meeting </a:t>
            </a:r>
          </a:p>
        </p:txBody>
      </p:sp>
    </p:spTree>
    <p:extLst>
      <p:ext uri="{BB962C8B-B14F-4D97-AF65-F5344CB8AC3E}">
        <p14:creationId xmlns:p14="http://schemas.microsoft.com/office/powerpoint/2010/main" val="4049350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James Amundson</a:t>
            </a:r>
          </a:p>
          <a:p>
            <a:r>
              <a:rPr lang="en-US" dirty="0"/>
              <a:t>Computing All Hands</a:t>
            </a:r>
          </a:p>
          <a:p>
            <a:r>
              <a:rPr lang="en-US" dirty="0"/>
              <a:t>2018-11-05</a:t>
            </a:r>
          </a:p>
          <a:p>
            <a:endParaRPr lang="en-US" dirty="0"/>
          </a:p>
        </p:txBody>
      </p:sp>
      <p:sp>
        <p:nvSpPr>
          <p:cNvPr id="3" name="Text Placeholder 2"/>
          <p:cNvSpPr>
            <a:spLocks noGrp="1"/>
          </p:cNvSpPr>
          <p:nvPr>
            <p:ph type="body" sz="quarter" idx="11"/>
          </p:nvPr>
        </p:nvSpPr>
        <p:spPr/>
        <p:txBody>
          <a:bodyPr>
            <a:noAutofit/>
          </a:bodyPr>
          <a:lstStyle/>
          <a:p>
            <a:r>
              <a:rPr lang="en-US" dirty="0"/>
              <a:t>Scientific Computing Division</a:t>
            </a:r>
          </a:p>
        </p:txBody>
      </p:sp>
    </p:spTree>
    <p:extLst>
      <p:ext uri="{BB962C8B-B14F-4D97-AF65-F5344CB8AC3E}">
        <p14:creationId xmlns:p14="http://schemas.microsoft.com/office/powerpoint/2010/main" val="1989597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439727-ACE3-914D-82BE-99C1D797856E}"/>
              </a:ext>
            </a:extLst>
          </p:cNvPr>
          <p:cNvSpPr>
            <a:spLocks noGrp="1"/>
          </p:cNvSpPr>
          <p:nvPr>
            <p:ph idx="1"/>
          </p:nvPr>
        </p:nvSpPr>
        <p:spPr/>
        <p:txBody>
          <a:bodyPr/>
          <a:lstStyle/>
          <a:p>
            <a:r>
              <a:rPr lang="en-US" sz="3200" dirty="0"/>
              <a:t>Perspectives</a:t>
            </a:r>
          </a:p>
          <a:p>
            <a:pPr lvl="1"/>
            <a:r>
              <a:rPr lang="en-US" sz="3200" dirty="0"/>
              <a:t>On where we came from and where we are going with computing</a:t>
            </a:r>
          </a:p>
          <a:p>
            <a:pPr lvl="1"/>
            <a:r>
              <a:rPr lang="en-US" sz="3200" dirty="0"/>
              <a:t>On where we are going with our experiments</a:t>
            </a:r>
          </a:p>
          <a:p>
            <a:r>
              <a:rPr lang="en-US" sz="3200" dirty="0"/>
              <a:t>Division Status</a:t>
            </a:r>
          </a:p>
        </p:txBody>
      </p:sp>
      <p:sp>
        <p:nvSpPr>
          <p:cNvPr id="3" name="Title 2">
            <a:extLst>
              <a:ext uri="{FF2B5EF4-FFF2-40B4-BE49-F238E27FC236}">
                <a16:creationId xmlns:a16="http://schemas.microsoft.com/office/drawing/2014/main" id="{8182844B-E08B-3D42-B02D-E68E7A699021}"/>
              </a:ext>
            </a:extLst>
          </p:cNvPr>
          <p:cNvSpPr>
            <a:spLocks noGrp="1"/>
          </p:cNvSpPr>
          <p:nvPr>
            <p:ph type="title"/>
          </p:nvPr>
        </p:nvSpPr>
        <p:spPr/>
        <p:txBody>
          <a:bodyPr/>
          <a:lstStyle/>
          <a:p>
            <a:r>
              <a:rPr lang="en-US" dirty="0"/>
              <a:t>This talk</a:t>
            </a:r>
          </a:p>
        </p:txBody>
      </p:sp>
      <p:sp>
        <p:nvSpPr>
          <p:cNvPr id="4" name="Date Placeholder 3">
            <a:extLst>
              <a:ext uri="{FF2B5EF4-FFF2-40B4-BE49-F238E27FC236}">
                <a16:creationId xmlns:a16="http://schemas.microsoft.com/office/drawing/2014/main" id="{E5236AB2-7CB1-7B47-AE9B-2B98DBC0FAF3}"/>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1AF3C6CF-57C0-B445-AE5B-DE6E40CAD0BD}"/>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F385F593-E707-FB49-B02A-791B061C7EF4}"/>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Tree>
    <p:extLst>
      <p:ext uri="{BB962C8B-B14F-4D97-AF65-F5344CB8AC3E}">
        <p14:creationId xmlns:p14="http://schemas.microsoft.com/office/powerpoint/2010/main" val="1960835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F6997F-C742-274A-BDD5-501D65FA6196}"/>
              </a:ext>
            </a:extLst>
          </p:cNvPr>
          <p:cNvSpPr>
            <a:spLocks noGrp="1"/>
          </p:cNvSpPr>
          <p:nvPr>
            <p:ph idx="1"/>
          </p:nvPr>
        </p:nvSpPr>
        <p:spPr/>
        <p:txBody>
          <a:bodyPr/>
          <a:lstStyle/>
          <a:p>
            <a:pPr marL="0" indent="0" algn="ctr">
              <a:buNone/>
            </a:pPr>
            <a:r>
              <a:rPr lang="en-US" sz="7200" dirty="0"/>
              <a:t>Hello.</a:t>
            </a:r>
          </a:p>
          <a:p>
            <a:pPr marL="0" indent="0" algn="ctr">
              <a:buNone/>
            </a:pPr>
            <a:endParaRPr lang="en-US" sz="7200" dirty="0"/>
          </a:p>
          <a:p>
            <a:pPr marL="0" indent="0" algn="ctr">
              <a:buNone/>
            </a:pPr>
            <a:r>
              <a:rPr lang="en-US" sz="7200" dirty="0"/>
              <a:t>Why are we here?</a:t>
            </a:r>
          </a:p>
        </p:txBody>
      </p:sp>
      <p:sp>
        <p:nvSpPr>
          <p:cNvPr id="3" name="Title 2">
            <a:extLst>
              <a:ext uri="{FF2B5EF4-FFF2-40B4-BE49-F238E27FC236}">
                <a16:creationId xmlns:a16="http://schemas.microsoft.com/office/drawing/2014/main" id="{2010277F-8E07-974C-9AC1-3AA84D87BEF8}"/>
              </a:ext>
            </a:extLst>
          </p:cNvPr>
          <p:cNvSpPr>
            <a:spLocks noGrp="1"/>
          </p:cNvSpPr>
          <p:nvPr>
            <p:ph type="title"/>
          </p:nvPr>
        </p:nvSpPr>
        <p:spPr/>
        <p:txBody>
          <a:bodyPr/>
          <a:lstStyle/>
          <a:p>
            <a:r>
              <a:rPr lang="en-US" dirty="0"/>
              <a:t>Introductions</a:t>
            </a:r>
          </a:p>
        </p:txBody>
      </p:sp>
      <p:sp>
        <p:nvSpPr>
          <p:cNvPr id="4" name="Date Placeholder 3">
            <a:extLst>
              <a:ext uri="{FF2B5EF4-FFF2-40B4-BE49-F238E27FC236}">
                <a16:creationId xmlns:a16="http://schemas.microsoft.com/office/drawing/2014/main" id="{C35D933E-A197-E946-838A-A30529803CC6}"/>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4CF78FDA-5462-9141-B68F-97AD7C3B61C5}"/>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E04ABD49-353E-FC48-A7AA-435B5E6F6966}"/>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Tree>
    <p:extLst>
      <p:ext uri="{BB962C8B-B14F-4D97-AF65-F5344CB8AC3E}">
        <p14:creationId xmlns:p14="http://schemas.microsoft.com/office/powerpoint/2010/main" val="1089481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2CFD4B-B43C-8B48-9E58-1EEACE4F47C8}"/>
              </a:ext>
            </a:extLst>
          </p:cNvPr>
          <p:cNvSpPr>
            <a:spLocks noGrp="1"/>
          </p:cNvSpPr>
          <p:nvPr>
            <p:ph idx="1"/>
          </p:nvPr>
        </p:nvSpPr>
        <p:spPr/>
        <p:txBody>
          <a:bodyPr/>
          <a:lstStyle/>
          <a:p>
            <a:pPr marL="0" indent="0">
              <a:buNone/>
            </a:pPr>
            <a:r>
              <a:rPr lang="en-US" dirty="0">
                <a:hlinkClick r:id="rId2"/>
              </a:rPr>
              <a:t>https://www.fnal.gov</a:t>
            </a:r>
            <a:r>
              <a:rPr lang="en-US" dirty="0"/>
              <a:t> </a:t>
            </a:r>
          </a:p>
        </p:txBody>
      </p:sp>
      <p:sp>
        <p:nvSpPr>
          <p:cNvPr id="3" name="Title 2">
            <a:extLst>
              <a:ext uri="{FF2B5EF4-FFF2-40B4-BE49-F238E27FC236}">
                <a16:creationId xmlns:a16="http://schemas.microsoft.com/office/drawing/2014/main" id="{15AEB0E3-7C7C-6F49-A1C3-6B021D37BD81}"/>
              </a:ext>
            </a:extLst>
          </p:cNvPr>
          <p:cNvSpPr>
            <a:spLocks noGrp="1"/>
          </p:cNvSpPr>
          <p:nvPr>
            <p:ph type="title"/>
          </p:nvPr>
        </p:nvSpPr>
        <p:spPr/>
        <p:txBody>
          <a:bodyPr/>
          <a:lstStyle/>
          <a:p>
            <a:r>
              <a:rPr lang="en-US" dirty="0"/>
              <a:t>Fermilab</a:t>
            </a:r>
          </a:p>
        </p:txBody>
      </p:sp>
      <p:sp>
        <p:nvSpPr>
          <p:cNvPr id="4" name="Date Placeholder 3">
            <a:extLst>
              <a:ext uri="{FF2B5EF4-FFF2-40B4-BE49-F238E27FC236}">
                <a16:creationId xmlns:a16="http://schemas.microsoft.com/office/drawing/2014/main" id="{BD914693-A694-494D-A5D7-814119B9B0C9}"/>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16995B11-EEFA-3E4E-BB49-BC09D28E2896}"/>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92AD07D7-02D1-CB4E-B6E2-54CC58566D7D}"/>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pic>
        <p:nvPicPr>
          <p:cNvPr id="8" name="Picture 7">
            <a:extLst>
              <a:ext uri="{FF2B5EF4-FFF2-40B4-BE49-F238E27FC236}">
                <a16:creationId xmlns:a16="http://schemas.microsoft.com/office/drawing/2014/main" id="{794C0A53-C434-DB40-90CC-C958FDFCF4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26507"/>
            <a:ext cx="9144000" cy="4004986"/>
          </a:xfrm>
          <a:prstGeom prst="rect">
            <a:avLst/>
          </a:prstGeom>
        </p:spPr>
      </p:pic>
    </p:spTree>
    <p:extLst>
      <p:ext uri="{BB962C8B-B14F-4D97-AF65-F5344CB8AC3E}">
        <p14:creationId xmlns:p14="http://schemas.microsoft.com/office/powerpoint/2010/main" val="1603819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F77E2D-6510-D341-B287-32517F9BB73B}"/>
              </a:ext>
            </a:extLst>
          </p:cNvPr>
          <p:cNvSpPr>
            <a:spLocks noGrp="1"/>
          </p:cNvSpPr>
          <p:nvPr>
            <p:ph idx="1"/>
          </p:nvPr>
        </p:nvSpPr>
        <p:spPr/>
        <p:txBody>
          <a:bodyPr/>
          <a:lstStyle/>
          <a:p>
            <a:pPr marL="0" indent="0">
              <a:buNone/>
            </a:pPr>
            <a:r>
              <a:rPr lang="en-US" dirty="0">
                <a:hlinkClick r:id="rId2"/>
              </a:rPr>
              <a:t>http://news.fnal.gov/fermilab-at-work/experiments-and-projects/</a:t>
            </a:r>
            <a:endParaRPr lang="en-US" dirty="0"/>
          </a:p>
          <a:p>
            <a:pPr marL="0" indent="0">
              <a:buNone/>
            </a:pPr>
            <a:endParaRPr lang="en-US" dirty="0"/>
          </a:p>
        </p:txBody>
      </p:sp>
      <p:sp>
        <p:nvSpPr>
          <p:cNvPr id="3" name="Title 2">
            <a:extLst>
              <a:ext uri="{FF2B5EF4-FFF2-40B4-BE49-F238E27FC236}">
                <a16:creationId xmlns:a16="http://schemas.microsoft.com/office/drawing/2014/main" id="{F423BD15-EF38-3F43-9E86-A6EE3A405486}"/>
              </a:ext>
            </a:extLst>
          </p:cNvPr>
          <p:cNvSpPr>
            <a:spLocks noGrp="1"/>
          </p:cNvSpPr>
          <p:nvPr>
            <p:ph type="title"/>
          </p:nvPr>
        </p:nvSpPr>
        <p:spPr/>
        <p:txBody>
          <a:bodyPr/>
          <a:lstStyle/>
          <a:p>
            <a:r>
              <a:rPr lang="en-US" dirty="0"/>
              <a:t>Fermilab Experiments and Projects</a:t>
            </a:r>
          </a:p>
        </p:txBody>
      </p:sp>
      <p:sp>
        <p:nvSpPr>
          <p:cNvPr id="4" name="Date Placeholder 3">
            <a:extLst>
              <a:ext uri="{FF2B5EF4-FFF2-40B4-BE49-F238E27FC236}">
                <a16:creationId xmlns:a16="http://schemas.microsoft.com/office/drawing/2014/main" id="{32C53B53-2F00-D14C-8378-3B23B1D5A110}"/>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AA21C362-1EDC-D247-B9D2-F75A1A2E7EA0}"/>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DC9DB15A-DCD7-4043-984B-BBACE3096BF1}"/>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pic>
        <p:nvPicPr>
          <p:cNvPr id="10" name="Picture 9">
            <a:extLst>
              <a:ext uri="{FF2B5EF4-FFF2-40B4-BE49-F238E27FC236}">
                <a16:creationId xmlns:a16="http://schemas.microsoft.com/office/drawing/2014/main" id="{62F18A76-6E39-9D43-9543-6E3FDFCDA6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2877" y="1459862"/>
            <a:ext cx="7208196" cy="4571051"/>
          </a:xfrm>
          <a:prstGeom prst="rect">
            <a:avLst/>
          </a:prstGeom>
        </p:spPr>
      </p:pic>
    </p:spTree>
    <p:extLst>
      <p:ext uri="{BB962C8B-B14F-4D97-AF65-F5344CB8AC3E}">
        <p14:creationId xmlns:p14="http://schemas.microsoft.com/office/powerpoint/2010/main" val="1039586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060215-AA11-F440-A39A-0E82DDA03548}"/>
              </a:ext>
            </a:extLst>
          </p:cNvPr>
          <p:cNvSpPr>
            <a:spLocks noGrp="1"/>
          </p:cNvSpPr>
          <p:nvPr>
            <p:ph idx="1"/>
          </p:nvPr>
        </p:nvSpPr>
        <p:spPr/>
        <p:txBody>
          <a:bodyPr>
            <a:normAutofit lnSpcReduction="10000"/>
          </a:bodyPr>
          <a:lstStyle/>
          <a:p>
            <a:r>
              <a:rPr lang="en-US" dirty="0">
                <a:solidFill>
                  <a:schemeClr val="tx1"/>
                </a:solidFill>
              </a:rPr>
              <a:t>What do we have to do with these experiments (and projects)?</a:t>
            </a:r>
          </a:p>
          <a:p>
            <a:r>
              <a:rPr lang="en-US" dirty="0"/>
              <a:t>Everything!</a:t>
            </a:r>
          </a:p>
          <a:p>
            <a:pPr lvl="1"/>
            <a:r>
              <a:rPr lang="en-US" dirty="0"/>
              <a:t>We help take the data</a:t>
            </a:r>
          </a:p>
          <a:p>
            <a:pPr lvl="1"/>
            <a:r>
              <a:rPr lang="en-US" dirty="0"/>
              <a:t>We store the data</a:t>
            </a:r>
          </a:p>
          <a:p>
            <a:pPr lvl="1"/>
            <a:r>
              <a:rPr lang="en-US" dirty="0"/>
              <a:t>We help process the data</a:t>
            </a:r>
          </a:p>
          <a:p>
            <a:pPr lvl="1"/>
            <a:r>
              <a:rPr lang="en-US" dirty="0"/>
              <a:t>We help analyze the data</a:t>
            </a:r>
          </a:p>
          <a:p>
            <a:r>
              <a:rPr lang="en-US" dirty="0"/>
              <a:t>Computing professionals, staff, engineers and scientists all contribute</a:t>
            </a:r>
          </a:p>
          <a:p>
            <a:r>
              <a:rPr lang="en-US" dirty="0">
                <a:solidFill>
                  <a:srgbClr val="FF0000"/>
                </a:solidFill>
              </a:rPr>
              <a:t>Your work is crucial to every aspect of the U.S. particle physics programs – without computing there would be no modern particle physics</a:t>
            </a:r>
          </a:p>
          <a:p>
            <a:r>
              <a:rPr lang="en-US" dirty="0"/>
              <a:t>I could not be happier to be here to help</a:t>
            </a:r>
          </a:p>
        </p:txBody>
      </p:sp>
      <p:sp>
        <p:nvSpPr>
          <p:cNvPr id="3" name="Title 2">
            <a:extLst>
              <a:ext uri="{FF2B5EF4-FFF2-40B4-BE49-F238E27FC236}">
                <a16:creationId xmlns:a16="http://schemas.microsoft.com/office/drawing/2014/main" id="{87AF3A24-4FCD-A643-8651-A01EF320530A}"/>
              </a:ext>
            </a:extLst>
          </p:cNvPr>
          <p:cNvSpPr>
            <a:spLocks noGrp="1"/>
          </p:cNvSpPr>
          <p:nvPr>
            <p:ph type="title"/>
          </p:nvPr>
        </p:nvSpPr>
        <p:spPr/>
        <p:txBody>
          <a:bodyPr/>
          <a:lstStyle/>
          <a:p>
            <a:r>
              <a:rPr lang="en-US" dirty="0"/>
              <a:t>SCD’s contribution to the lab mission</a:t>
            </a:r>
          </a:p>
        </p:txBody>
      </p:sp>
      <p:sp>
        <p:nvSpPr>
          <p:cNvPr id="4" name="Date Placeholder 3">
            <a:extLst>
              <a:ext uri="{FF2B5EF4-FFF2-40B4-BE49-F238E27FC236}">
                <a16:creationId xmlns:a16="http://schemas.microsoft.com/office/drawing/2014/main" id="{135928BF-16CE-9046-9BF5-4D1E72638B5A}"/>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8D165C6A-8D1D-6943-9ED9-6052AB6D1957}"/>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F3704A52-2147-8B48-911F-C930AA13B605}"/>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Tree>
    <p:extLst>
      <p:ext uri="{BB962C8B-B14F-4D97-AF65-F5344CB8AC3E}">
        <p14:creationId xmlns:p14="http://schemas.microsoft.com/office/powerpoint/2010/main" val="2143708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2138FF-67AB-1541-9623-02BBBC41A5DE}"/>
              </a:ext>
            </a:extLst>
          </p:cNvPr>
          <p:cNvSpPr>
            <a:spLocks noGrp="1"/>
          </p:cNvSpPr>
          <p:nvPr>
            <p:ph idx="1"/>
          </p:nvPr>
        </p:nvSpPr>
        <p:spPr/>
        <p:txBody>
          <a:bodyPr/>
          <a:lstStyle/>
          <a:p>
            <a:r>
              <a:rPr lang="en-US" dirty="0"/>
              <a:t>Big changes are coming in computing</a:t>
            </a:r>
          </a:p>
          <a:p>
            <a:pPr lvl="1"/>
            <a:r>
              <a:rPr lang="en-US" dirty="0"/>
              <a:t>But… big changes have happened before</a:t>
            </a:r>
          </a:p>
          <a:p>
            <a:pPr lvl="1"/>
            <a:endParaRPr lang="en-US" dirty="0"/>
          </a:p>
          <a:p>
            <a:r>
              <a:rPr lang="en-US" dirty="0"/>
              <a:t>Let’s see how we got here…</a:t>
            </a:r>
          </a:p>
        </p:txBody>
      </p:sp>
      <p:sp>
        <p:nvSpPr>
          <p:cNvPr id="3" name="Title 2">
            <a:extLst>
              <a:ext uri="{FF2B5EF4-FFF2-40B4-BE49-F238E27FC236}">
                <a16:creationId xmlns:a16="http://schemas.microsoft.com/office/drawing/2014/main" id="{CA0CF2A1-2756-2B4A-A1CC-D3C128506406}"/>
              </a:ext>
            </a:extLst>
          </p:cNvPr>
          <p:cNvSpPr>
            <a:spLocks noGrp="1"/>
          </p:cNvSpPr>
          <p:nvPr>
            <p:ph type="title"/>
          </p:nvPr>
        </p:nvSpPr>
        <p:spPr/>
        <p:txBody>
          <a:bodyPr/>
          <a:lstStyle/>
          <a:p>
            <a:r>
              <a:rPr lang="en-US" dirty="0"/>
              <a:t>Where are we going?</a:t>
            </a:r>
          </a:p>
        </p:txBody>
      </p:sp>
      <p:sp>
        <p:nvSpPr>
          <p:cNvPr id="4" name="Date Placeholder 3">
            <a:extLst>
              <a:ext uri="{FF2B5EF4-FFF2-40B4-BE49-F238E27FC236}">
                <a16:creationId xmlns:a16="http://schemas.microsoft.com/office/drawing/2014/main" id="{AA387166-DBA9-C044-BD4A-AD56C67D9372}"/>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BABD164A-85A3-1448-9666-E7FD7B44619F}"/>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8A539123-43B7-6945-8119-F95E4BD6D2A7}"/>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Tree>
    <p:extLst>
      <p:ext uri="{BB962C8B-B14F-4D97-AF65-F5344CB8AC3E}">
        <p14:creationId xmlns:p14="http://schemas.microsoft.com/office/powerpoint/2010/main" val="4214701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820091-6000-7545-A1B5-7A639C2E68F0}"/>
              </a:ext>
            </a:extLst>
          </p:cNvPr>
          <p:cNvSpPr>
            <a:spLocks noGrp="1"/>
          </p:cNvSpPr>
          <p:nvPr>
            <p:ph idx="1"/>
          </p:nvPr>
        </p:nvSpPr>
        <p:spPr/>
        <p:txBody>
          <a:bodyPr/>
          <a:lstStyle/>
          <a:p>
            <a:pPr marL="0" indent="0">
              <a:buNone/>
            </a:pPr>
            <a:r>
              <a:rPr lang="en-US" sz="1800" dirty="0">
                <a:hlinkClick r:id="rId2"/>
              </a:rPr>
              <a:t>https://www.karlrupp.net/2018/02/42-years-of-microprocessor-trend-data/</a:t>
            </a:r>
            <a:endParaRPr lang="en-US" sz="1800" dirty="0"/>
          </a:p>
        </p:txBody>
      </p:sp>
      <p:sp>
        <p:nvSpPr>
          <p:cNvPr id="3" name="Title 2">
            <a:extLst>
              <a:ext uri="{FF2B5EF4-FFF2-40B4-BE49-F238E27FC236}">
                <a16:creationId xmlns:a16="http://schemas.microsoft.com/office/drawing/2014/main" id="{419E38C1-1AF8-774A-8D8B-C9C06FF13EA0}"/>
              </a:ext>
            </a:extLst>
          </p:cNvPr>
          <p:cNvSpPr>
            <a:spLocks noGrp="1"/>
          </p:cNvSpPr>
          <p:nvPr>
            <p:ph type="title"/>
          </p:nvPr>
        </p:nvSpPr>
        <p:spPr/>
        <p:txBody>
          <a:bodyPr/>
          <a:lstStyle/>
          <a:p>
            <a:r>
              <a:rPr lang="en-US" dirty="0"/>
              <a:t>“Moore’s Law” – the good old days</a:t>
            </a:r>
          </a:p>
        </p:txBody>
      </p:sp>
      <p:sp>
        <p:nvSpPr>
          <p:cNvPr id="4" name="Date Placeholder 3">
            <a:extLst>
              <a:ext uri="{FF2B5EF4-FFF2-40B4-BE49-F238E27FC236}">
                <a16:creationId xmlns:a16="http://schemas.microsoft.com/office/drawing/2014/main" id="{730A5EDF-1F42-4846-AE93-5358061B0A1D}"/>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563723FC-0E2C-2A42-87CB-EED66A730445}"/>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F3B5D53E-8DF7-344D-9BA0-31BC76AC9B05}"/>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pic>
        <p:nvPicPr>
          <p:cNvPr id="7" name="Content Placeholder 7">
            <a:extLst>
              <a:ext uri="{FF2B5EF4-FFF2-40B4-BE49-F238E27FC236}">
                <a16:creationId xmlns:a16="http://schemas.microsoft.com/office/drawing/2014/main" id="{33BF1A85-0A07-2A47-8B08-A1237ACA9B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0603" y="1686916"/>
            <a:ext cx="6262118" cy="4603279"/>
          </a:xfrm>
          <a:prstGeom prst="rect">
            <a:avLst/>
          </a:prstGeom>
        </p:spPr>
      </p:pic>
      <p:pic>
        <p:nvPicPr>
          <p:cNvPr id="9" name="Picture 8">
            <a:extLst>
              <a:ext uri="{FF2B5EF4-FFF2-40B4-BE49-F238E27FC236}">
                <a16:creationId xmlns:a16="http://schemas.microsoft.com/office/drawing/2014/main" id="{D67E74FD-3B66-9345-B6C2-C26FB85428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250" y="1332383"/>
            <a:ext cx="6947984" cy="313915"/>
          </a:xfrm>
          <a:prstGeom prst="rect">
            <a:avLst/>
          </a:prstGeom>
        </p:spPr>
      </p:pic>
    </p:spTree>
    <p:extLst>
      <p:ext uri="{BB962C8B-B14F-4D97-AF65-F5344CB8AC3E}">
        <p14:creationId xmlns:p14="http://schemas.microsoft.com/office/powerpoint/2010/main" val="3665997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27A3C8-4EA7-3846-A1D6-177259DD3F03}"/>
              </a:ext>
            </a:extLst>
          </p:cNvPr>
          <p:cNvSpPr>
            <a:spLocks noGrp="1"/>
          </p:cNvSpPr>
          <p:nvPr>
            <p:ph idx="1"/>
          </p:nvPr>
        </p:nvSpPr>
        <p:spPr/>
        <p:txBody>
          <a:bodyPr/>
          <a:lstStyle/>
          <a:p>
            <a:pPr marL="0" indent="0">
              <a:buNone/>
            </a:pPr>
            <a:r>
              <a:rPr lang="en-US" dirty="0"/>
              <a:t>Trends have changed</a:t>
            </a:r>
          </a:p>
        </p:txBody>
      </p:sp>
      <p:sp>
        <p:nvSpPr>
          <p:cNvPr id="3" name="Title 2">
            <a:extLst>
              <a:ext uri="{FF2B5EF4-FFF2-40B4-BE49-F238E27FC236}">
                <a16:creationId xmlns:a16="http://schemas.microsoft.com/office/drawing/2014/main" id="{D8B2213F-0ED8-CA42-A211-1F7B47D55EB1}"/>
              </a:ext>
            </a:extLst>
          </p:cNvPr>
          <p:cNvSpPr>
            <a:spLocks noGrp="1"/>
          </p:cNvSpPr>
          <p:nvPr>
            <p:ph type="title"/>
          </p:nvPr>
        </p:nvSpPr>
        <p:spPr/>
        <p:txBody>
          <a:bodyPr/>
          <a:lstStyle/>
          <a:p>
            <a:r>
              <a:rPr lang="en-US" dirty="0"/>
              <a:t>“Moore’s Law” – recent times</a:t>
            </a:r>
          </a:p>
        </p:txBody>
      </p:sp>
      <p:sp>
        <p:nvSpPr>
          <p:cNvPr id="4" name="Date Placeholder 3">
            <a:extLst>
              <a:ext uri="{FF2B5EF4-FFF2-40B4-BE49-F238E27FC236}">
                <a16:creationId xmlns:a16="http://schemas.microsoft.com/office/drawing/2014/main" id="{F0500BC9-0FC1-734D-8582-86DBC351E54B}"/>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3D434B56-8BC8-3047-A0B5-2D3351A1EA2F}"/>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A9CF5B90-23D8-864F-8610-96A88C9854DB}"/>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pic>
        <p:nvPicPr>
          <p:cNvPr id="8" name="Picture 7">
            <a:extLst>
              <a:ext uri="{FF2B5EF4-FFF2-40B4-BE49-F238E27FC236}">
                <a16:creationId xmlns:a16="http://schemas.microsoft.com/office/drawing/2014/main" id="{01A44611-F5E1-2B4B-9605-AB81BA6BC6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8682" y="1425664"/>
            <a:ext cx="4548459" cy="4502974"/>
          </a:xfrm>
          <a:prstGeom prst="rect">
            <a:avLst/>
          </a:prstGeom>
        </p:spPr>
      </p:pic>
    </p:spTree>
    <p:extLst>
      <p:ext uri="{BB962C8B-B14F-4D97-AF65-F5344CB8AC3E}">
        <p14:creationId xmlns:p14="http://schemas.microsoft.com/office/powerpoint/2010/main" val="1138384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A2253B-63B0-4248-BAFF-D8AA0571E5D2}"/>
              </a:ext>
            </a:extLst>
          </p:cNvPr>
          <p:cNvSpPr>
            <a:spLocks noGrp="1"/>
          </p:cNvSpPr>
          <p:nvPr>
            <p:ph type="title"/>
          </p:nvPr>
        </p:nvSpPr>
        <p:spPr/>
        <p:txBody>
          <a:bodyPr/>
          <a:lstStyle/>
          <a:p>
            <a:r>
              <a:rPr lang="en-US" dirty="0"/>
              <a:t>Ancient (personal) history</a:t>
            </a:r>
          </a:p>
        </p:txBody>
      </p:sp>
      <p:sp>
        <p:nvSpPr>
          <p:cNvPr id="4" name="Date Placeholder 3">
            <a:extLst>
              <a:ext uri="{FF2B5EF4-FFF2-40B4-BE49-F238E27FC236}">
                <a16:creationId xmlns:a16="http://schemas.microsoft.com/office/drawing/2014/main" id="{2FECBE0B-9181-3D49-ABE6-71EE6FEC91C6}"/>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1467D849-F372-CA49-8E62-6756CFB66250}"/>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23322F81-71B9-BE4B-891D-FD51DFA55671}"/>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pic>
        <p:nvPicPr>
          <p:cNvPr id="8" name="Picture 7">
            <a:extLst>
              <a:ext uri="{FF2B5EF4-FFF2-40B4-BE49-F238E27FC236}">
                <a16:creationId xmlns:a16="http://schemas.microsoft.com/office/drawing/2014/main" id="{FBAB6BD8-8208-834C-A052-1979918255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734421"/>
            <a:ext cx="4800600" cy="2857500"/>
          </a:xfrm>
          <a:prstGeom prst="rect">
            <a:avLst/>
          </a:prstGeom>
        </p:spPr>
      </p:pic>
      <p:pic>
        <p:nvPicPr>
          <p:cNvPr id="9" name="Picture 8">
            <a:extLst>
              <a:ext uri="{FF2B5EF4-FFF2-40B4-BE49-F238E27FC236}">
                <a16:creationId xmlns:a16="http://schemas.microsoft.com/office/drawing/2014/main" id="{574C6B11-DFEF-844D-94C0-399EB7B991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250" y="4044457"/>
            <a:ext cx="2149576" cy="2007220"/>
          </a:xfrm>
          <a:prstGeom prst="rect">
            <a:avLst/>
          </a:prstGeom>
        </p:spPr>
      </p:pic>
      <p:pic>
        <p:nvPicPr>
          <p:cNvPr id="10" name="Picture 9">
            <a:extLst>
              <a:ext uri="{FF2B5EF4-FFF2-40B4-BE49-F238E27FC236}">
                <a16:creationId xmlns:a16="http://schemas.microsoft.com/office/drawing/2014/main" id="{0C7484BC-6521-274E-BEC6-41329F5749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9600" y="734421"/>
            <a:ext cx="3006654" cy="2766122"/>
          </a:xfrm>
          <a:prstGeom prst="rect">
            <a:avLst/>
          </a:prstGeom>
        </p:spPr>
      </p:pic>
      <p:sp>
        <p:nvSpPr>
          <p:cNvPr id="11" name="TextBox 10">
            <a:extLst>
              <a:ext uri="{FF2B5EF4-FFF2-40B4-BE49-F238E27FC236}">
                <a16:creationId xmlns:a16="http://schemas.microsoft.com/office/drawing/2014/main" id="{02509718-F7EB-0341-96D3-9007C0E1F62D}"/>
              </a:ext>
            </a:extLst>
          </p:cNvPr>
          <p:cNvSpPr txBox="1"/>
          <p:nvPr/>
        </p:nvSpPr>
        <p:spPr>
          <a:xfrm>
            <a:off x="2709746" y="4117542"/>
            <a:ext cx="2319454" cy="1477328"/>
          </a:xfrm>
          <a:prstGeom prst="rect">
            <a:avLst/>
          </a:prstGeom>
          <a:noFill/>
        </p:spPr>
        <p:txBody>
          <a:bodyPr wrap="square" rtlCol="0">
            <a:spAutoFit/>
          </a:bodyPr>
          <a:lstStyle/>
          <a:p>
            <a:r>
              <a:rPr lang="en-US" sz="1800" b="1" dirty="0">
                <a:latin typeface="Helvetica" pitchFamily="2" charset="0"/>
              </a:rPr>
              <a:t>First (1/2) computer</a:t>
            </a:r>
          </a:p>
          <a:p>
            <a:r>
              <a:rPr lang="en-US" sz="1800" dirty="0">
                <a:latin typeface="Helvetica" pitchFamily="2" charset="0"/>
              </a:rPr>
              <a:t>Sinclair ZX80</a:t>
            </a:r>
          </a:p>
          <a:p>
            <a:r>
              <a:rPr lang="en-US" sz="1800" dirty="0">
                <a:latin typeface="Helvetica" pitchFamily="2" charset="0"/>
              </a:rPr>
              <a:t>3 MHz Z80</a:t>
            </a:r>
          </a:p>
          <a:p>
            <a:r>
              <a:rPr lang="en-US" sz="1800" dirty="0">
                <a:latin typeface="Helvetica" pitchFamily="2" charset="0"/>
              </a:rPr>
              <a:t>1kB RAM</a:t>
            </a:r>
          </a:p>
          <a:p>
            <a:r>
              <a:rPr lang="en-US" sz="1800" dirty="0">
                <a:latin typeface="Helvetica" pitchFamily="2" charset="0"/>
              </a:rPr>
              <a:t>(including VRAM!)</a:t>
            </a:r>
          </a:p>
        </p:txBody>
      </p:sp>
      <p:sp>
        <p:nvSpPr>
          <p:cNvPr id="12" name="TextBox 11">
            <a:extLst>
              <a:ext uri="{FF2B5EF4-FFF2-40B4-BE49-F238E27FC236}">
                <a16:creationId xmlns:a16="http://schemas.microsoft.com/office/drawing/2014/main" id="{A389EE4C-BA82-F14C-B27C-1D1D23D5ACB9}"/>
              </a:ext>
            </a:extLst>
          </p:cNvPr>
          <p:cNvSpPr txBox="1"/>
          <p:nvPr/>
        </p:nvSpPr>
        <p:spPr>
          <a:xfrm>
            <a:off x="5360018" y="3683298"/>
            <a:ext cx="3336235" cy="2585323"/>
          </a:xfrm>
          <a:prstGeom prst="rect">
            <a:avLst/>
          </a:prstGeom>
          <a:noFill/>
        </p:spPr>
        <p:txBody>
          <a:bodyPr wrap="square" rtlCol="0">
            <a:spAutoFit/>
          </a:bodyPr>
          <a:lstStyle/>
          <a:p>
            <a:r>
              <a:rPr lang="en-US" sz="1800" b="1" dirty="0">
                <a:latin typeface="Helvetica" pitchFamily="2" charset="0"/>
              </a:rPr>
              <a:t>Second computer</a:t>
            </a:r>
          </a:p>
          <a:p>
            <a:r>
              <a:rPr lang="en-US" sz="1800" dirty="0">
                <a:latin typeface="Helvetica" pitchFamily="2" charset="0"/>
              </a:rPr>
              <a:t>Apple IIe</a:t>
            </a:r>
          </a:p>
          <a:p>
            <a:r>
              <a:rPr lang="en-US" sz="1800" dirty="0">
                <a:latin typeface="Helvetica" pitchFamily="2" charset="0"/>
              </a:rPr>
              <a:t>1 MHz 6502</a:t>
            </a:r>
          </a:p>
          <a:p>
            <a:r>
              <a:rPr lang="en-US" sz="1800" dirty="0">
                <a:latin typeface="Helvetica" pitchFamily="2" charset="0"/>
              </a:rPr>
              <a:t>48kB RAM</a:t>
            </a:r>
          </a:p>
          <a:p>
            <a:endParaRPr lang="en-US" sz="1800" dirty="0">
              <a:latin typeface="Helvetica" pitchFamily="2" charset="0"/>
            </a:endParaRPr>
          </a:p>
          <a:p>
            <a:r>
              <a:rPr lang="en-US" sz="1800" b="1" dirty="0">
                <a:latin typeface="Helvetica" pitchFamily="2" charset="0"/>
              </a:rPr>
              <a:t>First paid programming job</a:t>
            </a:r>
          </a:p>
          <a:p>
            <a:r>
              <a:rPr lang="en-US" sz="1800" dirty="0">
                <a:latin typeface="Helvetica" pitchFamily="2" charset="0"/>
              </a:rPr>
              <a:t>Computer dating app for student council</a:t>
            </a:r>
          </a:p>
          <a:p>
            <a:r>
              <a:rPr lang="en-US" sz="1800" dirty="0">
                <a:latin typeface="Helvetica" pitchFamily="2" charset="0"/>
              </a:rPr>
              <a:t>Pure assembly</a:t>
            </a:r>
          </a:p>
        </p:txBody>
      </p:sp>
      <p:cxnSp>
        <p:nvCxnSpPr>
          <p:cNvPr id="14" name="Curved Connector 13">
            <a:extLst>
              <a:ext uri="{FF2B5EF4-FFF2-40B4-BE49-F238E27FC236}">
                <a16:creationId xmlns:a16="http://schemas.microsoft.com/office/drawing/2014/main" id="{4EDDAAF6-3724-DC4A-A6DA-F152EE8F8D75}"/>
              </a:ext>
            </a:extLst>
          </p:cNvPr>
          <p:cNvCxnSpPr/>
          <p:nvPr/>
        </p:nvCxnSpPr>
        <p:spPr>
          <a:xfrm rot="16200000" flipV="1">
            <a:off x="724830" y="3356516"/>
            <a:ext cx="1025912" cy="133815"/>
          </a:xfrm>
          <a:prstGeom prst="curvedConnector3">
            <a:avLst/>
          </a:prstGeom>
          <a:ln>
            <a:tailEnd type="triangle"/>
          </a:ln>
        </p:spPr>
        <p:style>
          <a:lnRef idx="2">
            <a:schemeClr val="dk1"/>
          </a:lnRef>
          <a:fillRef idx="0">
            <a:schemeClr val="dk1"/>
          </a:fillRef>
          <a:effectRef idx="1">
            <a:schemeClr val="dk1"/>
          </a:effectRef>
          <a:fontRef idx="minor">
            <a:schemeClr val="tx1"/>
          </a:fontRef>
        </p:style>
      </p:cxnSp>
      <p:cxnSp>
        <p:nvCxnSpPr>
          <p:cNvPr id="16" name="Curved Connector 15">
            <a:extLst>
              <a:ext uri="{FF2B5EF4-FFF2-40B4-BE49-F238E27FC236}">
                <a16:creationId xmlns:a16="http://schemas.microsoft.com/office/drawing/2014/main" id="{9F7E3153-7D1A-3E42-A98E-3631E3DA7965}"/>
              </a:ext>
            </a:extLst>
          </p:cNvPr>
          <p:cNvCxnSpPr>
            <a:cxnSpLocks/>
            <a:stCxn id="10" idx="2"/>
          </p:cNvCxnSpPr>
          <p:nvPr/>
        </p:nvCxnSpPr>
        <p:spPr>
          <a:xfrm rot="5400000" flipH="1">
            <a:off x="4018676" y="326292"/>
            <a:ext cx="567772" cy="5780730"/>
          </a:xfrm>
          <a:prstGeom prst="curvedConnector4">
            <a:avLst>
              <a:gd name="adj1" fmla="val -40263"/>
              <a:gd name="adj2" fmla="val 100426"/>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359194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03F2C-743A-4D73-B861-613A49AD9B6E}"/>
              </a:ext>
            </a:extLst>
          </p:cNvPr>
          <p:cNvSpPr>
            <a:spLocks noGrp="1"/>
          </p:cNvSpPr>
          <p:nvPr>
            <p:ph type="title"/>
          </p:nvPr>
        </p:nvSpPr>
        <p:spPr>
          <a:xfrm>
            <a:off x="228600" y="126268"/>
            <a:ext cx="8672513" cy="642358"/>
          </a:xfrm>
        </p:spPr>
        <p:txBody>
          <a:bodyPr/>
          <a:lstStyle/>
          <a:p>
            <a:r>
              <a:rPr lang="en-US" dirty="0"/>
              <a:t>Top 5 takeaways from director’s Oct. 15 all-hands meeting</a:t>
            </a:r>
          </a:p>
        </p:txBody>
      </p:sp>
      <p:sp>
        <p:nvSpPr>
          <p:cNvPr id="3" name="Content Placeholder 2">
            <a:extLst>
              <a:ext uri="{FF2B5EF4-FFF2-40B4-BE49-F238E27FC236}">
                <a16:creationId xmlns:a16="http://schemas.microsoft.com/office/drawing/2014/main" id="{263A4A71-E3C4-4ECC-9F7B-D93302B67463}"/>
              </a:ext>
            </a:extLst>
          </p:cNvPr>
          <p:cNvSpPr>
            <a:spLocks noGrp="1"/>
          </p:cNvSpPr>
          <p:nvPr>
            <p:ph idx="1"/>
          </p:nvPr>
        </p:nvSpPr>
        <p:spPr>
          <a:xfrm>
            <a:off x="162340" y="951606"/>
            <a:ext cx="8809383" cy="5104637"/>
          </a:xfrm>
        </p:spPr>
        <p:txBody>
          <a:bodyPr/>
          <a:lstStyle/>
          <a:p>
            <a:pPr lvl="0"/>
            <a:r>
              <a:rPr lang="en-US" dirty="0"/>
              <a:t>LBNF far site and US-DUNE far detector must be baselined (receive CD-2) approval) in 2019.</a:t>
            </a:r>
          </a:p>
          <a:p>
            <a:pPr lvl="1"/>
            <a:r>
              <a:rPr lang="en-US" sz="2000" dirty="0"/>
              <a:t>Full pre-excavation construction work expected to begin in December in South Dakota. </a:t>
            </a:r>
          </a:p>
          <a:p>
            <a:pPr lvl="1"/>
            <a:r>
              <a:rPr lang="en-US" sz="2000" dirty="0"/>
              <a:t>Outstanding technical performance by ProtoDUNE at CERN, which recorded its first charged particle tracks and has met all technical specifications. Congratulations to the collaboration.</a:t>
            </a:r>
          </a:p>
          <a:p>
            <a:pPr lvl="1"/>
            <a:endParaRPr lang="en-US" sz="2000" dirty="0"/>
          </a:p>
          <a:p>
            <a:pPr lvl="0"/>
            <a:r>
              <a:rPr lang="en-US" dirty="0"/>
              <a:t>PIP-II has achieved CD-1 and must be baselined (receive </a:t>
            </a:r>
            <a:br>
              <a:rPr lang="en-US" dirty="0"/>
            </a:br>
            <a:r>
              <a:rPr lang="en-US" dirty="0"/>
              <a:t>CD-2 approval) in 2019.</a:t>
            </a:r>
          </a:p>
          <a:p>
            <a:pPr lvl="1"/>
            <a:r>
              <a:rPr lang="en-US" sz="2000" dirty="0"/>
              <a:t>The project continues to receive broad support and maintain excellent technical progress. </a:t>
            </a:r>
          </a:p>
          <a:p>
            <a:pPr lvl="1"/>
            <a:r>
              <a:rPr lang="en-US" sz="2000" dirty="0"/>
              <a:t>Strong engagement with international partners continues.</a:t>
            </a:r>
          </a:p>
          <a:p>
            <a:pPr lvl="1"/>
            <a:endParaRPr lang="en-US" sz="2000" dirty="0"/>
          </a:p>
        </p:txBody>
      </p:sp>
      <p:sp>
        <p:nvSpPr>
          <p:cNvPr id="5" name="Slide Number Placeholder 4">
            <a:extLst>
              <a:ext uri="{FF2B5EF4-FFF2-40B4-BE49-F238E27FC236}">
                <a16:creationId xmlns:a16="http://schemas.microsoft.com/office/drawing/2014/main" id="{263EE109-4B3E-4A27-89BC-F9C87C6E24DB}"/>
              </a:ext>
            </a:extLst>
          </p:cNvPr>
          <p:cNvSpPr>
            <a:spLocks noGrp="1"/>
          </p:cNvSpPr>
          <p:nvPr>
            <p:ph type="sldNum" sz="quarter" idx="12"/>
          </p:nvPr>
        </p:nvSpPr>
        <p:spPr/>
        <p:txBody>
          <a:bodyPr/>
          <a:lstStyle/>
          <a:p>
            <a:pPr>
              <a:defRPr/>
            </a:pPr>
            <a:fld id="{2E8B149A-14C6-B749-AF60-1744CFF2A849}" type="slidenum">
              <a:rPr lang="en-US" sz="1200" smtClean="0"/>
              <a:pPr>
                <a:defRPr/>
              </a:pPr>
              <a:t>2</a:t>
            </a:fld>
            <a:endParaRPr lang="en-US" sz="1200" dirty="0"/>
          </a:p>
        </p:txBody>
      </p:sp>
      <p:sp>
        <p:nvSpPr>
          <p:cNvPr id="6" name="Footer Placeholder 5">
            <a:extLst>
              <a:ext uri="{FF2B5EF4-FFF2-40B4-BE49-F238E27FC236}">
                <a16:creationId xmlns:a16="http://schemas.microsoft.com/office/drawing/2014/main" id="{32E05343-1D9A-6745-8E44-D17CAAF4365C}"/>
              </a:ext>
            </a:extLst>
          </p:cNvPr>
          <p:cNvSpPr>
            <a:spLocks noGrp="1"/>
          </p:cNvSpPr>
          <p:nvPr>
            <p:ph type="ftr" sz="quarter" idx="11"/>
          </p:nvPr>
        </p:nvSpPr>
        <p:spPr/>
        <p:txBody>
          <a:bodyPr/>
          <a:lstStyle/>
          <a:p>
            <a:pPr>
              <a:defRPr/>
            </a:pPr>
            <a:r>
              <a:rPr lang="en-US"/>
              <a:t>Computing All Hands November 2018</a:t>
            </a:r>
            <a:endParaRPr lang="en-US" b="1" dirty="0"/>
          </a:p>
        </p:txBody>
      </p:sp>
    </p:spTree>
    <p:extLst>
      <p:ext uri="{BB962C8B-B14F-4D97-AF65-F5344CB8AC3E}">
        <p14:creationId xmlns:p14="http://schemas.microsoft.com/office/powerpoint/2010/main" val="2490968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A2253B-63B0-4248-BAFF-D8AA0571E5D2}"/>
              </a:ext>
            </a:extLst>
          </p:cNvPr>
          <p:cNvSpPr>
            <a:spLocks noGrp="1"/>
          </p:cNvSpPr>
          <p:nvPr>
            <p:ph type="title"/>
          </p:nvPr>
        </p:nvSpPr>
        <p:spPr/>
        <p:txBody>
          <a:bodyPr/>
          <a:lstStyle/>
          <a:p>
            <a:r>
              <a:rPr lang="en-US" dirty="0"/>
              <a:t>Physics history</a:t>
            </a:r>
          </a:p>
        </p:txBody>
      </p:sp>
      <p:sp>
        <p:nvSpPr>
          <p:cNvPr id="4" name="Date Placeholder 3">
            <a:extLst>
              <a:ext uri="{FF2B5EF4-FFF2-40B4-BE49-F238E27FC236}">
                <a16:creationId xmlns:a16="http://schemas.microsoft.com/office/drawing/2014/main" id="{2FECBE0B-9181-3D49-ABE6-71EE6FEC91C6}"/>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1467D849-F372-CA49-8E62-6756CFB66250}"/>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23322F81-71B9-BE4B-891D-FD51DFA55671}"/>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pic>
        <p:nvPicPr>
          <p:cNvPr id="8" name="Picture 7">
            <a:extLst>
              <a:ext uri="{FF2B5EF4-FFF2-40B4-BE49-F238E27FC236}">
                <a16:creationId xmlns:a16="http://schemas.microsoft.com/office/drawing/2014/main" id="{FBAB6BD8-8208-834C-A052-1979918255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734421"/>
            <a:ext cx="4800600" cy="2857500"/>
          </a:xfrm>
          <a:prstGeom prst="rect">
            <a:avLst/>
          </a:prstGeom>
        </p:spPr>
      </p:pic>
      <p:sp>
        <p:nvSpPr>
          <p:cNvPr id="11" name="TextBox 10">
            <a:extLst>
              <a:ext uri="{FF2B5EF4-FFF2-40B4-BE49-F238E27FC236}">
                <a16:creationId xmlns:a16="http://schemas.microsoft.com/office/drawing/2014/main" id="{02509718-F7EB-0341-96D3-9007C0E1F62D}"/>
              </a:ext>
            </a:extLst>
          </p:cNvPr>
          <p:cNvSpPr txBox="1"/>
          <p:nvPr/>
        </p:nvSpPr>
        <p:spPr>
          <a:xfrm>
            <a:off x="252467" y="3827656"/>
            <a:ext cx="4051903" cy="1477328"/>
          </a:xfrm>
          <a:prstGeom prst="rect">
            <a:avLst/>
          </a:prstGeom>
          <a:noFill/>
        </p:spPr>
        <p:txBody>
          <a:bodyPr wrap="square" rtlCol="0">
            <a:spAutoFit/>
          </a:bodyPr>
          <a:lstStyle/>
          <a:p>
            <a:r>
              <a:rPr lang="en-US" sz="1800" b="1" dirty="0">
                <a:latin typeface="Helvetica" pitchFamily="2" charset="0"/>
              </a:rPr>
              <a:t>1985-1993</a:t>
            </a:r>
          </a:p>
          <a:p>
            <a:r>
              <a:rPr lang="en-US" sz="1800" dirty="0">
                <a:latin typeface="Helvetica" pitchFamily="2" charset="0"/>
              </a:rPr>
              <a:t>University of Minnesota</a:t>
            </a:r>
          </a:p>
          <a:p>
            <a:r>
              <a:rPr lang="en-US" sz="1800" dirty="0">
                <a:latin typeface="Helvetica" pitchFamily="2" charset="0"/>
              </a:rPr>
              <a:t>	BS Physics</a:t>
            </a:r>
          </a:p>
          <a:p>
            <a:r>
              <a:rPr lang="en-US" sz="1800" dirty="0">
                <a:latin typeface="Helvetica" pitchFamily="2" charset="0"/>
              </a:rPr>
              <a:t>University of Chicago</a:t>
            </a:r>
          </a:p>
          <a:p>
            <a:r>
              <a:rPr lang="en-US" sz="1800" dirty="0">
                <a:latin typeface="Helvetica" pitchFamily="2" charset="0"/>
              </a:rPr>
              <a:t>	PhD Particle Theory</a:t>
            </a:r>
          </a:p>
        </p:txBody>
      </p:sp>
      <p:sp>
        <p:nvSpPr>
          <p:cNvPr id="12" name="TextBox 11">
            <a:extLst>
              <a:ext uri="{FF2B5EF4-FFF2-40B4-BE49-F238E27FC236}">
                <a16:creationId xmlns:a16="http://schemas.microsoft.com/office/drawing/2014/main" id="{A389EE4C-BA82-F14C-B27C-1D1D23D5ACB9}"/>
              </a:ext>
            </a:extLst>
          </p:cNvPr>
          <p:cNvSpPr txBox="1"/>
          <p:nvPr/>
        </p:nvSpPr>
        <p:spPr>
          <a:xfrm>
            <a:off x="5360017" y="2963380"/>
            <a:ext cx="3336235" cy="3046988"/>
          </a:xfrm>
          <a:prstGeom prst="rect">
            <a:avLst/>
          </a:prstGeom>
          <a:noFill/>
        </p:spPr>
        <p:txBody>
          <a:bodyPr wrap="square" rtlCol="0">
            <a:spAutoFit/>
          </a:bodyPr>
          <a:lstStyle/>
          <a:p>
            <a:r>
              <a:rPr lang="en-US" b="1" dirty="0">
                <a:latin typeface="Helvetica" pitchFamily="2" charset="0"/>
              </a:rPr>
              <a:t>DEC VAX </a:t>
            </a:r>
          </a:p>
          <a:p>
            <a:r>
              <a:rPr lang="en-US" dirty="0">
                <a:latin typeface="Helvetica" pitchFamily="2" charset="0"/>
              </a:rPr>
              <a:t>with the </a:t>
            </a:r>
            <a:r>
              <a:rPr lang="en-US" b="1" dirty="0">
                <a:latin typeface="Helvetica" pitchFamily="2" charset="0"/>
              </a:rPr>
              <a:t>VMS</a:t>
            </a:r>
            <a:r>
              <a:rPr lang="en-US" dirty="0">
                <a:latin typeface="Helvetica" pitchFamily="2" charset="0"/>
              </a:rPr>
              <a:t> operating system was the most popular HEP computing platform in the 80’s</a:t>
            </a:r>
          </a:p>
          <a:p>
            <a:r>
              <a:rPr lang="en-US" b="1" dirty="0">
                <a:latin typeface="Helvetica" pitchFamily="2" charset="0"/>
              </a:rPr>
              <a:t>Fortran</a:t>
            </a:r>
            <a:r>
              <a:rPr lang="en-US" dirty="0">
                <a:latin typeface="Helvetica" pitchFamily="2" charset="0"/>
              </a:rPr>
              <a:t> was the language of Physics</a:t>
            </a:r>
          </a:p>
        </p:txBody>
      </p:sp>
      <p:pic>
        <p:nvPicPr>
          <p:cNvPr id="13" name="Picture 12">
            <a:extLst>
              <a:ext uri="{FF2B5EF4-FFF2-40B4-BE49-F238E27FC236}">
                <a16:creationId xmlns:a16="http://schemas.microsoft.com/office/drawing/2014/main" id="{E5DD4434-B200-8E4E-B00E-E53E29E3EE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0576" y="679629"/>
            <a:ext cx="3135118" cy="2084520"/>
          </a:xfrm>
          <a:prstGeom prst="rect">
            <a:avLst/>
          </a:prstGeom>
        </p:spPr>
      </p:pic>
      <p:sp>
        <p:nvSpPr>
          <p:cNvPr id="2" name="Rectangle 1">
            <a:extLst>
              <a:ext uri="{FF2B5EF4-FFF2-40B4-BE49-F238E27FC236}">
                <a16:creationId xmlns:a16="http://schemas.microsoft.com/office/drawing/2014/main" id="{6D7ED20E-20D7-3949-B1DE-AB3EC17DF1AC}"/>
              </a:ext>
            </a:extLst>
          </p:cNvPr>
          <p:cNvSpPr/>
          <p:nvPr/>
        </p:nvSpPr>
        <p:spPr>
          <a:xfrm>
            <a:off x="1530603" y="970156"/>
            <a:ext cx="766548" cy="2249495"/>
          </a:xfrm>
          <a:prstGeom prst="rect">
            <a:avLst/>
          </a:prstGeom>
          <a:solidFill>
            <a:schemeClr val="tx1">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Curved Connector 14">
            <a:extLst>
              <a:ext uri="{FF2B5EF4-FFF2-40B4-BE49-F238E27FC236}">
                <a16:creationId xmlns:a16="http://schemas.microsoft.com/office/drawing/2014/main" id="{9D20E8E2-64C5-514F-ACD1-B4C150771608}"/>
              </a:ext>
            </a:extLst>
          </p:cNvPr>
          <p:cNvCxnSpPr>
            <a:stCxn id="13" idx="1"/>
          </p:cNvCxnSpPr>
          <p:nvPr/>
        </p:nvCxnSpPr>
        <p:spPr>
          <a:xfrm rot="10800000" flipV="1">
            <a:off x="2196790" y="1721888"/>
            <a:ext cx="3263786" cy="597565"/>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0956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A2253B-63B0-4248-BAFF-D8AA0571E5D2}"/>
              </a:ext>
            </a:extLst>
          </p:cNvPr>
          <p:cNvSpPr>
            <a:spLocks noGrp="1"/>
          </p:cNvSpPr>
          <p:nvPr>
            <p:ph type="title"/>
          </p:nvPr>
        </p:nvSpPr>
        <p:spPr/>
        <p:txBody>
          <a:bodyPr/>
          <a:lstStyle/>
          <a:p>
            <a:r>
              <a:rPr lang="en-US" dirty="0"/>
              <a:t>Physics history</a:t>
            </a:r>
          </a:p>
        </p:txBody>
      </p:sp>
      <p:sp>
        <p:nvSpPr>
          <p:cNvPr id="4" name="Date Placeholder 3">
            <a:extLst>
              <a:ext uri="{FF2B5EF4-FFF2-40B4-BE49-F238E27FC236}">
                <a16:creationId xmlns:a16="http://schemas.microsoft.com/office/drawing/2014/main" id="{2FECBE0B-9181-3D49-ABE6-71EE6FEC91C6}"/>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1467D849-F372-CA49-8E62-6756CFB66250}"/>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23322F81-71B9-BE4B-891D-FD51DFA55671}"/>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pic>
        <p:nvPicPr>
          <p:cNvPr id="8" name="Picture 7">
            <a:extLst>
              <a:ext uri="{FF2B5EF4-FFF2-40B4-BE49-F238E27FC236}">
                <a16:creationId xmlns:a16="http://schemas.microsoft.com/office/drawing/2014/main" id="{FBAB6BD8-8208-834C-A052-1979918255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734421"/>
            <a:ext cx="4800600" cy="2857500"/>
          </a:xfrm>
          <a:prstGeom prst="rect">
            <a:avLst/>
          </a:prstGeom>
        </p:spPr>
      </p:pic>
      <p:sp>
        <p:nvSpPr>
          <p:cNvPr id="11" name="TextBox 10">
            <a:extLst>
              <a:ext uri="{FF2B5EF4-FFF2-40B4-BE49-F238E27FC236}">
                <a16:creationId xmlns:a16="http://schemas.microsoft.com/office/drawing/2014/main" id="{02509718-F7EB-0341-96D3-9007C0E1F62D}"/>
              </a:ext>
            </a:extLst>
          </p:cNvPr>
          <p:cNvSpPr txBox="1"/>
          <p:nvPr/>
        </p:nvSpPr>
        <p:spPr>
          <a:xfrm>
            <a:off x="252467" y="3827656"/>
            <a:ext cx="4051903" cy="1477328"/>
          </a:xfrm>
          <a:prstGeom prst="rect">
            <a:avLst/>
          </a:prstGeom>
          <a:noFill/>
        </p:spPr>
        <p:txBody>
          <a:bodyPr wrap="square" rtlCol="0">
            <a:spAutoFit/>
          </a:bodyPr>
          <a:lstStyle/>
          <a:p>
            <a:r>
              <a:rPr lang="en-US" sz="1800" b="1" dirty="0">
                <a:latin typeface="Helvetica" pitchFamily="2" charset="0"/>
              </a:rPr>
              <a:t>1993-1998</a:t>
            </a:r>
          </a:p>
          <a:p>
            <a:r>
              <a:rPr lang="en-US" sz="1800" dirty="0">
                <a:latin typeface="Helvetica" pitchFamily="2" charset="0"/>
              </a:rPr>
              <a:t>University of Wisconsin</a:t>
            </a:r>
          </a:p>
          <a:p>
            <a:r>
              <a:rPr lang="en-US" sz="1800" dirty="0">
                <a:latin typeface="Helvetica" pitchFamily="2" charset="0"/>
              </a:rPr>
              <a:t>	Particle Theory Postdoc</a:t>
            </a:r>
          </a:p>
          <a:p>
            <a:r>
              <a:rPr lang="en-US" sz="1800" dirty="0">
                <a:latin typeface="Helvetica" pitchFamily="2" charset="0"/>
              </a:rPr>
              <a:t>Michigan State University</a:t>
            </a:r>
          </a:p>
          <a:p>
            <a:r>
              <a:rPr lang="en-US" sz="1800" dirty="0">
                <a:latin typeface="Helvetica" pitchFamily="2" charset="0"/>
              </a:rPr>
              <a:t>	 Particle Theory Postdoc</a:t>
            </a:r>
          </a:p>
        </p:txBody>
      </p:sp>
      <p:sp>
        <p:nvSpPr>
          <p:cNvPr id="12" name="TextBox 11">
            <a:extLst>
              <a:ext uri="{FF2B5EF4-FFF2-40B4-BE49-F238E27FC236}">
                <a16:creationId xmlns:a16="http://schemas.microsoft.com/office/drawing/2014/main" id="{A389EE4C-BA82-F14C-B27C-1D1D23D5ACB9}"/>
              </a:ext>
            </a:extLst>
          </p:cNvPr>
          <p:cNvSpPr txBox="1"/>
          <p:nvPr/>
        </p:nvSpPr>
        <p:spPr>
          <a:xfrm>
            <a:off x="4304371" y="2963380"/>
            <a:ext cx="4391882" cy="2862322"/>
          </a:xfrm>
          <a:prstGeom prst="rect">
            <a:avLst/>
          </a:prstGeom>
          <a:noFill/>
        </p:spPr>
        <p:txBody>
          <a:bodyPr wrap="square" rtlCol="0">
            <a:spAutoFit/>
          </a:bodyPr>
          <a:lstStyle/>
          <a:p>
            <a:r>
              <a:rPr lang="en-US" sz="1800" dirty="0">
                <a:latin typeface="Helvetica" pitchFamily="2" charset="0"/>
              </a:rPr>
              <a:t>The 90’s saw a transition to </a:t>
            </a:r>
            <a:r>
              <a:rPr lang="en-US" sz="1800" b="1" dirty="0">
                <a:latin typeface="Helvetica" pitchFamily="2" charset="0"/>
              </a:rPr>
              <a:t>Unix</a:t>
            </a:r>
            <a:r>
              <a:rPr lang="en-US" sz="1800" dirty="0">
                <a:latin typeface="Helvetica" pitchFamily="2" charset="0"/>
              </a:rPr>
              <a:t>-based computers and </a:t>
            </a:r>
            <a:r>
              <a:rPr lang="en-US" sz="1800" b="1" dirty="0">
                <a:latin typeface="Helvetica" pitchFamily="2" charset="0"/>
              </a:rPr>
              <a:t>C++</a:t>
            </a:r>
          </a:p>
          <a:p>
            <a:endParaRPr lang="en-US" sz="1800" dirty="0">
              <a:latin typeface="Helvetica" pitchFamily="2" charset="0"/>
            </a:endParaRPr>
          </a:p>
          <a:p>
            <a:r>
              <a:rPr lang="en-US" sz="1800" dirty="0">
                <a:solidFill>
                  <a:schemeClr val="accent4"/>
                </a:solidFill>
                <a:latin typeface="Helvetica" pitchFamily="2" charset="0"/>
              </a:rPr>
              <a:t>Many people were skeptical that physicists could ever move from </a:t>
            </a:r>
            <a:r>
              <a:rPr lang="en-US" sz="1800" b="1" dirty="0">
                <a:solidFill>
                  <a:schemeClr val="accent4"/>
                </a:solidFill>
                <a:latin typeface="Helvetica" pitchFamily="2" charset="0"/>
              </a:rPr>
              <a:t>VMS</a:t>
            </a:r>
            <a:r>
              <a:rPr lang="en-US" sz="1800" dirty="0">
                <a:solidFill>
                  <a:schemeClr val="accent4"/>
                </a:solidFill>
                <a:latin typeface="Helvetica" pitchFamily="2" charset="0"/>
              </a:rPr>
              <a:t> to </a:t>
            </a:r>
            <a:r>
              <a:rPr lang="en-US" sz="1800" b="1" dirty="0">
                <a:solidFill>
                  <a:schemeClr val="accent4"/>
                </a:solidFill>
                <a:latin typeface="Helvetica" pitchFamily="2" charset="0"/>
              </a:rPr>
              <a:t>Unix</a:t>
            </a:r>
            <a:r>
              <a:rPr lang="en-US" sz="1800" dirty="0">
                <a:solidFill>
                  <a:schemeClr val="accent4"/>
                </a:solidFill>
                <a:latin typeface="Helvetica" pitchFamily="2" charset="0"/>
              </a:rPr>
              <a:t> and from </a:t>
            </a:r>
            <a:r>
              <a:rPr lang="en-US" sz="1800" b="1" dirty="0">
                <a:solidFill>
                  <a:schemeClr val="accent4"/>
                </a:solidFill>
                <a:latin typeface="Helvetica" pitchFamily="2" charset="0"/>
              </a:rPr>
              <a:t>Fortran</a:t>
            </a:r>
            <a:r>
              <a:rPr lang="en-US" sz="1800" dirty="0">
                <a:solidFill>
                  <a:schemeClr val="accent4"/>
                </a:solidFill>
                <a:latin typeface="Helvetica" pitchFamily="2" charset="0"/>
              </a:rPr>
              <a:t> to </a:t>
            </a:r>
            <a:r>
              <a:rPr lang="en-US" sz="1800" b="1" dirty="0">
                <a:solidFill>
                  <a:schemeClr val="accent4"/>
                </a:solidFill>
                <a:latin typeface="Helvetica" pitchFamily="2" charset="0"/>
              </a:rPr>
              <a:t>C++</a:t>
            </a:r>
          </a:p>
          <a:p>
            <a:endParaRPr lang="en-US" sz="1800" dirty="0">
              <a:latin typeface="Helvetica" pitchFamily="2" charset="0"/>
            </a:endParaRPr>
          </a:p>
          <a:p>
            <a:r>
              <a:rPr lang="en-US" sz="1800" dirty="0">
                <a:latin typeface="Helvetica" pitchFamily="2" charset="0"/>
              </a:rPr>
              <a:t>Nonetheless, </a:t>
            </a:r>
            <a:r>
              <a:rPr lang="en-US" sz="1800" b="1" dirty="0">
                <a:latin typeface="Helvetica" pitchFamily="2" charset="0"/>
              </a:rPr>
              <a:t>proprietary Unix</a:t>
            </a:r>
            <a:r>
              <a:rPr lang="en-US" sz="1800" dirty="0">
                <a:latin typeface="Helvetica" pitchFamily="2" charset="0"/>
              </a:rPr>
              <a:t> workstations and </a:t>
            </a:r>
            <a:r>
              <a:rPr lang="en-US" sz="1800" b="1" dirty="0">
                <a:latin typeface="Helvetica" pitchFamily="2" charset="0"/>
              </a:rPr>
              <a:t>large shared-memory machines</a:t>
            </a:r>
            <a:r>
              <a:rPr lang="en-US" sz="1800" dirty="0">
                <a:latin typeface="Helvetica" pitchFamily="2" charset="0"/>
              </a:rPr>
              <a:t> came to dominate HEP</a:t>
            </a:r>
          </a:p>
        </p:txBody>
      </p:sp>
      <p:sp>
        <p:nvSpPr>
          <p:cNvPr id="2" name="Rectangle 1">
            <a:extLst>
              <a:ext uri="{FF2B5EF4-FFF2-40B4-BE49-F238E27FC236}">
                <a16:creationId xmlns:a16="http://schemas.microsoft.com/office/drawing/2014/main" id="{6D7ED20E-20D7-3949-B1DE-AB3EC17DF1AC}"/>
              </a:ext>
            </a:extLst>
          </p:cNvPr>
          <p:cNvSpPr/>
          <p:nvPr/>
        </p:nvSpPr>
        <p:spPr>
          <a:xfrm>
            <a:off x="2278418" y="961906"/>
            <a:ext cx="353270" cy="2249495"/>
          </a:xfrm>
          <a:prstGeom prst="rect">
            <a:avLst/>
          </a:prstGeom>
          <a:solidFill>
            <a:schemeClr val="tx1">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Curved Connector 14">
            <a:extLst>
              <a:ext uri="{FF2B5EF4-FFF2-40B4-BE49-F238E27FC236}">
                <a16:creationId xmlns:a16="http://schemas.microsoft.com/office/drawing/2014/main" id="{9D20E8E2-64C5-514F-ACD1-B4C150771608}"/>
              </a:ext>
            </a:extLst>
          </p:cNvPr>
          <p:cNvCxnSpPr>
            <a:cxnSpLocks/>
          </p:cNvCxnSpPr>
          <p:nvPr/>
        </p:nvCxnSpPr>
        <p:spPr>
          <a:xfrm rot="10800000" flipV="1">
            <a:off x="2628900" y="1787870"/>
            <a:ext cx="3263786" cy="597565"/>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4037EF2D-4C38-6B48-BA83-67CFA884B3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68679" y="668156"/>
            <a:ext cx="3327573" cy="2107463"/>
          </a:xfrm>
          <a:prstGeom prst="rect">
            <a:avLst/>
          </a:prstGeom>
        </p:spPr>
      </p:pic>
    </p:spTree>
    <p:extLst>
      <p:ext uri="{BB962C8B-B14F-4D97-AF65-F5344CB8AC3E}">
        <p14:creationId xmlns:p14="http://schemas.microsoft.com/office/powerpoint/2010/main" val="2521023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A2253B-63B0-4248-BAFF-D8AA0571E5D2}"/>
              </a:ext>
            </a:extLst>
          </p:cNvPr>
          <p:cNvSpPr>
            <a:spLocks noGrp="1"/>
          </p:cNvSpPr>
          <p:nvPr>
            <p:ph type="title"/>
          </p:nvPr>
        </p:nvSpPr>
        <p:spPr/>
        <p:txBody>
          <a:bodyPr/>
          <a:lstStyle/>
          <a:p>
            <a:r>
              <a:rPr lang="en-US" dirty="0"/>
              <a:t>Current era</a:t>
            </a:r>
          </a:p>
        </p:txBody>
      </p:sp>
      <p:sp>
        <p:nvSpPr>
          <p:cNvPr id="4" name="Date Placeholder 3">
            <a:extLst>
              <a:ext uri="{FF2B5EF4-FFF2-40B4-BE49-F238E27FC236}">
                <a16:creationId xmlns:a16="http://schemas.microsoft.com/office/drawing/2014/main" id="{2FECBE0B-9181-3D49-ABE6-71EE6FEC91C6}"/>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1467D849-F372-CA49-8E62-6756CFB66250}"/>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23322F81-71B9-BE4B-891D-FD51DFA55671}"/>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pic>
        <p:nvPicPr>
          <p:cNvPr id="8" name="Picture 7">
            <a:extLst>
              <a:ext uri="{FF2B5EF4-FFF2-40B4-BE49-F238E27FC236}">
                <a16:creationId xmlns:a16="http://schemas.microsoft.com/office/drawing/2014/main" id="{FBAB6BD8-8208-834C-A052-1979918255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734421"/>
            <a:ext cx="4800600" cy="2857500"/>
          </a:xfrm>
          <a:prstGeom prst="rect">
            <a:avLst/>
          </a:prstGeom>
        </p:spPr>
      </p:pic>
      <p:sp>
        <p:nvSpPr>
          <p:cNvPr id="11" name="TextBox 10">
            <a:extLst>
              <a:ext uri="{FF2B5EF4-FFF2-40B4-BE49-F238E27FC236}">
                <a16:creationId xmlns:a16="http://schemas.microsoft.com/office/drawing/2014/main" id="{02509718-F7EB-0341-96D3-9007C0E1F62D}"/>
              </a:ext>
            </a:extLst>
          </p:cNvPr>
          <p:cNvSpPr txBox="1"/>
          <p:nvPr/>
        </p:nvSpPr>
        <p:spPr>
          <a:xfrm>
            <a:off x="252467" y="3731857"/>
            <a:ext cx="4051903" cy="2585323"/>
          </a:xfrm>
          <a:prstGeom prst="rect">
            <a:avLst/>
          </a:prstGeom>
          <a:noFill/>
        </p:spPr>
        <p:txBody>
          <a:bodyPr wrap="square" rtlCol="0">
            <a:spAutoFit/>
          </a:bodyPr>
          <a:lstStyle/>
          <a:p>
            <a:r>
              <a:rPr lang="en-US" sz="1800" b="1" dirty="0">
                <a:latin typeface="Helvetica" pitchFamily="2" charset="0"/>
              </a:rPr>
              <a:t>Fermilab Computing</a:t>
            </a:r>
          </a:p>
          <a:p>
            <a:r>
              <a:rPr lang="en-US" sz="1800" b="1" dirty="0">
                <a:latin typeface="Helvetica" pitchFamily="2" charset="0"/>
              </a:rPr>
              <a:t>1998-2001</a:t>
            </a:r>
          </a:p>
          <a:p>
            <a:r>
              <a:rPr lang="en-US" sz="1800" dirty="0">
                <a:latin typeface="Helvetica" pitchFamily="2" charset="0"/>
              </a:rPr>
              <a:t>	SoftRelTools for CDF and D0</a:t>
            </a:r>
          </a:p>
          <a:p>
            <a:r>
              <a:rPr lang="en-US" sz="1800" dirty="0">
                <a:latin typeface="Helvetica" pitchFamily="2" charset="0"/>
              </a:rPr>
              <a:t>	CMS Grid Computing</a:t>
            </a:r>
          </a:p>
          <a:p>
            <a:r>
              <a:rPr lang="en-US" sz="1800" b="1" dirty="0">
                <a:latin typeface="Helvetica" pitchFamily="2" charset="0"/>
              </a:rPr>
              <a:t>2001-2018</a:t>
            </a:r>
          </a:p>
          <a:p>
            <a:r>
              <a:rPr lang="en-US" sz="1800" dirty="0">
                <a:latin typeface="Helvetica" pitchFamily="2" charset="0"/>
              </a:rPr>
              <a:t>	Accelerator Simulation</a:t>
            </a:r>
          </a:p>
          <a:p>
            <a:r>
              <a:rPr lang="en-US" sz="1800" dirty="0">
                <a:latin typeface="Helvetica" pitchFamily="2" charset="0"/>
              </a:rPr>
              <a:t>		Synergia</a:t>
            </a:r>
          </a:p>
          <a:p>
            <a:r>
              <a:rPr lang="en-US" sz="1800" dirty="0">
                <a:latin typeface="Helvetica" pitchFamily="2" charset="0"/>
              </a:rPr>
              <a:t>		HPC</a:t>
            </a:r>
          </a:p>
          <a:p>
            <a:r>
              <a:rPr lang="en-US" sz="1800" dirty="0">
                <a:latin typeface="Helvetica" pitchFamily="2" charset="0"/>
              </a:rPr>
              <a:t>	SSI Department</a:t>
            </a:r>
          </a:p>
        </p:txBody>
      </p:sp>
      <p:sp>
        <p:nvSpPr>
          <p:cNvPr id="12" name="TextBox 11">
            <a:extLst>
              <a:ext uri="{FF2B5EF4-FFF2-40B4-BE49-F238E27FC236}">
                <a16:creationId xmlns:a16="http://schemas.microsoft.com/office/drawing/2014/main" id="{A389EE4C-BA82-F14C-B27C-1D1D23D5ACB9}"/>
              </a:ext>
            </a:extLst>
          </p:cNvPr>
          <p:cNvSpPr txBox="1"/>
          <p:nvPr/>
        </p:nvSpPr>
        <p:spPr>
          <a:xfrm>
            <a:off x="4304371" y="2963380"/>
            <a:ext cx="4391882" cy="3785652"/>
          </a:xfrm>
          <a:prstGeom prst="rect">
            <a:avLst/>
          </a:prstGeom>
          <a:noFill/>
        </p:spPr>
        <p:txBody>
          <a:bodyPr wrap="square" rtlCol="0">
            <a:spAutoFit/>
          </a:bodyPr>
          <a:lstStyle/>
          <a:p>
            <a:r>
              <a:rPr lang="en-US" dirty="0">
                <a:latin typeface="Helvetica" pitchFamily="2" charset="0"/>
              </a:rPr>
              <a:t>Since the early 2000’s, HEP has been dominated by large clusters of </a:t>
            </a:r>
            <a:r>
              <a:rPr lang="en-US" b="1" dirty="0">
                <a:latin typeface="Helvetica" pitchFamily="2" charset="0"/>
              </a:rPr>
              <a:t>x86-based Linux</a:t>
            </a:r>
            <a:r>
              <a:rPr lang="en-US" dirty="0">
                <a:latin typeface="Helvetica" pitchFamily="2" charset="0"/>
              </a:rPr>
              <a:t> machines</a:t>
            </a:r>
          </a:p>
          <a:p>
            <a:endParaRPr lang="en-US" dirty="0">
              <a:latin typeface="Helvetica" pitchFamily="2" charset="0"/>
            </a:endParaRPr>
          </a:p>
          <a:p>
            <a:r>
              <a:rPr lang="en-US" dirty="0">
                <a:solidFill>
                  <a:schemeClr val="accent4"/>
                </a:solidFill>
                <a:latin typeface="Helvetica" pitchFamily="2" charset="0"/>
              </a:rPr>
              <a:t>Many people were skeptical that physicists could work without large shared-memory machines</a:t>
            </a:r>
          </a:p>
          <a:p>
            <a:endParaRPr lang="en-US" dirty="0">
              <a:latin typeface="Helvetica" pitchFamily="2" charset="0"/>
            </a:endParaRPr>
          </a:p>
        </p:txBody>
      </p:sp>
      <p:sp>
        <p:nvSpPr>
          <p:cNvPr id="2" name="Rectangle 1">
            <a:extLst>
              <a:ext uri="{FF2B5EF4-FFF2-40B4-BE49-F238E27FC236}">
                <a16:creationId xmlns:a16="http://schemas.microsoft.com/office/drawing/2014/main" id="{6D7ED20E-20D7-3949-B1DE-AB3EC17DF1AC}"/>
              </a:ext>
            </a:extLst>
          </p:cNvPr>
          <p:cNvSpPr/>
          <p:nvPr/>
        </p:nvSpPr>
        <p:spPr>
          <a:xfrm>
            <a:off x="2531496" y="961904"/>
            <a:ext cx="1387350" cy="2249495"/>
          </a:xfrm>
          <a:prstGeom prst="rect">
            <a:avLst/>
          </a:prstGeom>
          <a:solidFill>
            <a:schemeClr val="tx1">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Curved Connector 14">
            <a:extLst>
              <a:ext uri="{FF2B5EF4-FFF2-40B4-BE49-F238E27FC236}">
                <a16:creationId xmlns:a16="http://schemas.microsoft.com/office/drawing/2014/main" id="{9D20E8E2-64C5-514F-ACD1-B4C150771608}"/>
              </a:ext>
            </a:extLst>
          </p:cNvPr>
          <p:cNvCxnSpPr>
            <a:cxnSpLocks/>
          </p:cNvCxnSpPr>
          <p:nvPr/>
        </p:nvCxnSpPr>
        <p:spPr>
          <a:xfrm rot="10800000">
            <a:off x="3640183" y="1522723"/>
            <a:ext cx="1728496" cy="226313"/>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BED996BA-0239-0746-907F-2ECA02D9E6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8679" y="668156"/>
            <a:ext cx="3161196" cy="2107464"/>
          </a:xfrm>
          <a:prstGeom prst="rect">
            <a:avLst/>
          </a:prstGeom>
        </p:spPr>
      </p:pic>
    </p:spTree>
    <p:extLst>
      <p:ext uri="{BB962C8B-B14F-4D97-AF65-F5344CB8AC3E}">
        <p14:creationId xmlns:p14="http://schemas.microsoft.com/office/powerpoint/2010/main" val="535857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EF8218-C578-8F4A-8891-404959C5E5AD}"/>
              </a:ext>
            </a:extLst>
          </p:cNvPr>
          <p:cNvSpPr>
            <a:spLocks noGrp="1"/>
          </p:cNvSpPr>
          <p:nvPr>
            <p:ph idx="1"/>
          </p:nvPr>
        </p:nvSpPr>
        <p:spPr/>
        <p:txBody>
          <a:bodyPr>
            <a:normAutofit lnSpcReduction="10000"/>
          </a:bodyPr>
          <a:lstStyle/>
          <a:p>
            <a:r>
              <a:rPr lang="en-US" dirty="0">
                <a:solidFill>
                  <a:schemeClr val="accent4"/>
                </a:solidFill>
              </a:rPr>
              <a:t>Architectures are changing</a:t>
            </a:r>
          </a:p>
          <a:p>
            <a:pPr lvl="1"/>
            <a:r>
              <a:rPr lang="en-US" dirty="0"/>
              <a:t>Driven by solid state physics of CPUs</a:t>
            </a:r>
          </a:p>
          <a:p>
            <a:pPr lvl="2"/>
            <a:r>
              <a:rPr lang="en-US" dirty="0"/>
              <a:t>Multi-core</a:t>
            </a:r>
          </a:p>
          <a:p>
            <a:pPr lvl="2"/>
            <a:r>
              <a:rPr lang="en-US" dirty="0"/>
              <a:t>Limited power/core</a:t>
            </a:r>
          </a:p>
          <a:p>
            <a:pPr lvl="2"/>
            <a:r>
              <a:rPr lang="en-US" dirty="0"/>
              <a:t>Limited memory/core</a:t>
            </a:r>
          </a:p>
          <a:p>
            <a:pPr lvl="2"/>
            <a:r>
              <a:rPr lang="en-US" i="1" dirty="0"/>
              <a:t>Memory bandwidth increasingly limiting</a:t>
            </a:r>
          </a:p>
          <a:p>
            <a:r>
              <a:rPr lang="en-US" dirty="0">
                <a:solidFill>
                  <a:schemeClr val="accent4"/>
                </a:solidFill>
              </a:rPr>
              <a:t>High Performance Computing (HPC, aka Supercomputers) are becoming increasingly important for HEP</a:t>
            </a:r>
          </a:p>
          <a:p>
            <a:pPr lvl="1"/>
            <a:r>
              <a:rPr lang="en-US" dirty="0"/>
              <a:t>2000s: HPC meant Linux boxes + low-latency networking</a:t>
            </a:r>
          </a:p>
          <a:p>
            <a:pPr lvl="2"/>
            <a:r>
              <a:rPr lang="en-US" dirty="0"/>
              <a:t>No advantage for experimental HEP</a:t>
            </a:r>
          </a:p>
          <a:p>
            <a:pPr lvl="1"/>
            <a:r>
              <a:rPr lang="en-US" dirty="0"/>
              <a:t>Now: HPC means power efficiency</a:t>
            </a:r>
          </a:p>
          <a:p>
            <a:pPr lvl="2"/>
            <a:r>
              <a:rPr lang="en-US" dirty="0"/>
              <a:t>Rapidly becoming important for HEP, everyone else</a:t>
            </a:r>
          </a:p>
          <a:p>
            <a:r>
              <a:rPr lang="en-US" dirty="0">
                <a:solidFill>
                  <a:schemeClr val="accent4"/>
                </a:solidFill>
              </a:rPr>
              <a:t>New technologies will change our workflows</a:t>
            </a:r>
          </a:p>
          <a:p>
            <a:pPr lvl="1"/>
            <a:r>
              <a:rPr lang="en-US" dirty="0"/>
              <a:t>Containers are one example</a:t>
            </a:r>
          </a:p>
        </p:txBody>
      </p:sp>
      <p:sp>
        <p:nvSpPr>
          <p:cNvPr id="3" name="Title 2">
            <a:extLst>
              <a:ext uri="{FF2B5EF4-FFF2-40B4-BE49-F238E27FC236}">
                <a16:creationId xmlns:a16="http://schemas.microsoft.com/office/drawing/2014/main" id="{ED30B501-8940-244A-9ADA-5F51E3745A27}"/>
              </a:ext>
            </a:extLst>
          </p:cNvPr>
          <p:cNvSpPr>
            <a:spLocks noGrp="1"/>
          </p:cNvSpPr>
          <p:nvPr>
            <p:ph type="title"/>
          </p:nvPr>
        </p:nvSpPr>
        <p:spPr/>
        <p:txBody>
          <a:bodyPr/>
          <a:lstStyle/>
          <a:p>
            <a:r>
              <a:rPr lang="en-US" dirty="0"/>
              <a:t>Computing is changing</a:t>
            </a:r>
          </a:p>
        </p:txBody>
      </p:sp>
      <p:sp>
        <p:nvSpPr>
          <p:cNvPr id="4" name="Date Placeholder 3">
            <a:extLst>
              <a:ext uri="{FF2B5EF4-FFF2-40B4-BE49-F238E27FC236}">
                <a16:creationId xmlns:a16="http://schemas.microsoft.com/office/drawing/2014/main" id="{28FACC34-6EE0-FC4F-9A58-D6956AEF676E}"/>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336F1817-33A6-1143-A196-D3613EEEEF7D}"/>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90AFF2CA-D314-B34E-9390-13ACA1B011C4}"/>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Tree>
    <p:extLst>
      <p:ext uri="{BB962C8B-B14F-4D97-AF65-F5344CB8AC3E}">
        <p14:creationId xmlns:p14="http://schemas.microsoft.com/office/powerpoint/2010/main" val="3166251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92C66A-7336-6346-ABE3-7E9B56E93877}"/>
              </a:ext>
            </a:extLst>
          </p:cNvPr>
          <p:cNvSpPr>
            <a:spLocks noGrp="1"/>
          </p:cNvSpPr>
          <p:nvPr>
            <p:ph idx="1"/>
          </p:nvPr>
        </p:nvSpPr>
        <p:spPr/>
        <p:txBody>
          <a:bodyPr>
            <a:normAutofit fontScale="92500" lnSpcReduction="20000"/>
          </a:bodyPr>
          <a:lstStyle/>
          <a:p>
            <a:pPr marL="0" indent="0">
              <a:buNone/>
            </a:pPr>
            <a:r>
              <a:rPr lang="en-US" i="1" dirty="0"/>
              <a:t>President Obama, July 29, 2015:</a:t>
            </a:r>
            <a:endParaRPr lang="en-US" dirty="0"/>
          </a:p>
          <a:p>
            <a:pPr marL="0" indent="0" algn="ctr">
              <a:buNone/>
            </a:pPr>
            <a:r>
              <a:rPr lang="en-US" dirty="0"/>
              <a:t>EXECUTIVE ORDER</a:t>
            </a:r>
          </a:p>
          <a:p>
            <a:pPr marL="0" indent="0" algn="ctr">
              <a:buNone/>
            </a:pPr>
            <a:r>
              <a:rPr lang="en-US" dirty="0"/>
              <a:t>CREATING A NATIONAL STRATEGIC COMPUTING INITIATIVE </a:t>
            </a:r>
          </a:p>
          <a:p>
            <a:pPr marL="0" indent="0">
              <a:buNone/>
            </a:pPr>
            <a:r>
              <a:rPr lang="en-US" dirty="0"/>
              <a:t>By the authority vested in me as President by the Constitution and the laws of the United States of America, and to maximize benefits of high-performance computing (HPC) research, development, and deployment, it is hereby ordered as follows:</a:t>
            </a:r>
          </a:p>
          <a:p>
            <a:pPr marL="0" indent="0">
              <a:buNone/>
            </a:pPr>
            <a:r>
              <a:rPr lang="is-IS" dirty="0"/>
              <a:t>…</a:t>
            </a:r>
            <a:endParaRPr lang="en-US" dirty="0"/>
          </a:p>
          <a:p>
            <a:pPr marL="0" indent="0">
              <a:buNone/>
            </a:pPr>
            <a:r>
              <a:rPr lang="en-US" dirty="0"/>
              <a:t>Sec. 2.  Objectives.  Executive departments, agencies, and offices (agencies) participating in the NSCI shall pursue five strategic objectives:</a:t>
            </a:r>
          </a:p>
          <a:p>
            <a:pPr>
              <a:buFont typeface="+mj-lt"/>
              <a:buAutoNum type="arabicPeriod"/>
            </a:pPr>
            <a:r>
              <a:rPr lang="en-US" b="1" dirty="0"/>
              <a:t>Accelerating delivery of a capable exascale computing system that integrates hardware and software capability to deliver approximately 100 times the performance of current 10 petaflop systems across a range of applications representing government needs.</a:t>
            </a:r>
          </a:p>
          <a:p>
            <a:pPr marL="0" indent="0">
              <a:buNone/>
            </a:pPr>
            <a:r>
              <a:rPr lang="is-IS" dirty="0"/>
              <a:t>…</a:t>
            </a:r>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0498B449-28F7-8B43-A2AF-EBEEB5191099}"/>
              </a:ext>
            </a:extLst>
          </p:cNvPr>
          <p:cNvSpPr>
            <a:spLocks noGrp="1"/>
          </p:cNvSpPr>
          <p:nvPr>
            <p:ph type="title"/>
          </p:nvPr>
        </p:nvSpPr>
        <p:spPr/>
        <p:txBody>
          <a:bodyPr/>
          <a:lstStyle/>
          <a:p>
            <a:r>
              <a:rPr lang="en-US" dirty="0"/>
              <a:t>Exascale computing is coming</a:t>
            </a:r>
          </a:p>
        </p:txBody>
      </p:sp>
      <p:sp>
        <p:nvSpPr>
          <p:cNvPr id="4" name="Date Placeholder 3">
            <a:extLst>
              <a:ext uri="{FF2B5EF4-FFF2-40B4-BE49-F238E27FC236}">
                <a16:creationId xmlns:a16="http://schemas.microsoft.com/office/drawing/2014/main" id="{75619FFD-3FA1-7E43-85A2-0BACD982679B}"/>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DB841978-FD2B-E149-B55B-186BBDF0BB5E}"/>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ECBC2DE4-F400-C647-9601-61EBB41105FA}"/>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Tree>
    <p:extLst>
      <p:ext uri="{BB962C8B-B14F-4D97-AF65-F5344CB8AC3E}">
        <p14:creationId xmlns:p14="http://schemas.microsoft.com/office/powerpoint/2010/main" val="718276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880C00-AC28-6841-BD20-154A37819337}"/>
              </a:ext>
            </a:extLst>
          </p:cNvPr>
          <p:cNvSpPr>
            <a:spLocks noGrp="1"/>
          </p:cNvSpPr>
          <p:nvPr>
            <p:ph idx="1"/>
          </p:nvPr>
        </p:nvSpPr>
        <p:spPr/>
        <p:txBody>
          <a:bodyPr>
            <a:normAutofit lnSpcReduction="10000"/>
          </a:bodyPr>
          <a:lstStyle/>
          <a:p>
            <a:pPr marL="0" indent="0">
              <a:buNone/>
            </a:pPr>
            <a:r>
              <a:rPr lang="en-US" sz="1800" dirty="0">
                <a:hlinkClick r:id="rId2"/>
              </a:rPr>
              <a:t>http://science.energy.gov/ascr/research/scidac/exascale-challenges/</a:t>
            </a:r>
            <a:endParaRPr lang="en-US" sz="1800" dirty="0"/>
          </a:p>
          <a:p>
            <a:r>
              <a:rPr lang="en-US" dirty="0">
                <a:solidFill>
                  <a:schemeClr val="accent4"/>
                </a:solidFill>
              </a:rPr>
              <a:t>Power. Power, power, power.</a:t>
            </a:r>
          </a:p>
          <a:p>
            <a:pPr lvl="1"/>
            <a:r>
              <a:rPr lang="en-US" dirty="0"/>
              <a:t>Naively scaling current supercomputers to exascale would require a dedicated nuclear power plant to operate.</a:t>
            </a:r>
          </a:p>
          <a:p>
            <a:pPr lvl="2"/>
            <a:r>
              <a:rPr lang="en-US" dirty="0"/>
              <a:t>ALCF’s Mira: 4 MW, 0.01 exaflop</a:t>
            </a:r>
          </a:p>
          <a:p>
            <a:pPr lvl="2"/>
            <a:r>
              <a:rPr lang="en-US" dirty="0"/>
              <a:t>“The target is 20-40 MW in 2020 for 1 exaflop”</a:t>
            </a:r>
          </a:p>
          <a:p>
            <a:r>
              <a:rPr lang="en-US" dirty="0"/>
              <a:t>Exascale computing is the leading edge of advances of computing architecture</a:t>
            </a:r>
          </a:p>
          <a:p>
            <a:pPr lvl="1"/>
            <a:r>
              <a:rPr lang="en-US" dirty="0">
                <a:solidFill>
                  <a:schemeClr val="accent4"/>
                </a:solidFill>
              </a:rPr>
              <a:t>The same changes are happening outside of HPC, just not as quickly</a:t>
            </a:r>
          </a:p>
          <a:p>
            <a:pPr lvl="2"/>
            <a:r>
              <a:rPr lang="en-US" dirty="0">
                <a:solidFill>
                  <a:schemeClr val="accent6"/>
                </a:solidFill>
              </a:rPr>
              <a:t>Optimizing for Exascale is really optimizing for the future</a:t>
            </a:r>
          </a:p>
          <a:p>
            <a:r>
              <a:rPr lang="en-US" dirty="0">
                <a:solidFill>
                  <a:schemeClr val="accent6"/>
                </a:solidFill>
              </a:rPr>
              <a:t>Storage of large-scale physics data sets will remain our job</a:t>
            </a:r>
          </a:p>
          <a:p>
            <a:r>
              <a:rPr lang="en-US" dirty="0">
                <a:solidFill>
                  <a:schemeClr val="accent4"/>
                </a:solidFill>
              </a:rPr>
              <a:t>Future U.S. computing resources will be dominated by the Exascale machines</a:t>
            </a:r>
          </a:p>
          <a:p>
            <a:endParaRPr lang="en-US" dirty="0"/>
          </a:p>
        </p:txBody>
      </p:sp>
      <p:sp>
        <p:nvSpPr>
          <p:cNvPr id="3" name="Title 2">
            <a:extLst>
              <a:ext uri="{FF2B5EF4-FFF2-40B4-BE49-F238E27FC236}">
                <a16:creationId xmlns:a16="http://schemas.microsoft.com/office/drawing/2014/main" id="{FEF8A904-1831-8C4C-AAAA-217AA3AFDDE1}"/>
              </a:ext>
            </a:extLst>
          </p:cNvPr>
          <p:cNvSpPr>
            <a:spLocks noGrp="1"/>
          </p:cNvSpPr>
          <p:nvPr>
            <p:ph type="title"/>
          </p:nvPr>
        </p:nvSpPr>
        <p:spPr/>
        <p:txBody>
          <a:bodyPr/>
          <a:lstStyle/>
          <a:p>
            <a:r>
              <a:rPr lang="en-US" dirty="0"/>
              <a:t>Exascale</a:t>
            </a:r>
          </a:p>
        </p:txBody>
      </p:sp>
      <p:sp>
        <p:nvSpPr>
          <p:cNvPr id="4" name="Date Placeholder 3">
            <a:extLst>
              <a:ext uri="{FF2B5EF4-FFF2-40B4-BE49-F238E27FC236}">
                <a16:creationId xmlns:a16="http://schemas.microsoft.com/office/drawing/2014/main" id="{CCFB801E-74AF-C94E-B342-1BC211302F08}"/>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96FC5713-D8A4-614B-9196-B0CDF92CB03D}"/>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DBB6D87F-64A5-8444-B839-E16076CEDED4}"/>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Tree>
    <p:extLst>
      <p:ext uri="{BB962C8B-B14F-4D97-AF65-F5344CB8AC3E}">
        <p14:creationId xmlns:p14="http://schemas.microsoft.com/office/powerpoint/2010/main" val="4131054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439727-ACE3-914D-82BE-99C1D797856E}"/>
              </a:ext>
            </a:extLst>
          </p:cNvPr>
          <p:cNvSpPr>
            <a:spLocks noGrp="1"/>
          </p:cNvSpPr>
          <p:nvPr>
            <p:ph idx="1"/>
          </p:nvPr>
        </p:nvSpPr>
        <p:spPr/>
        <p:txBody>
          <a:bodyPr/>
          <a:lstStyle/>
          <a:p>
            <a:r>
              <a:rPr lang="en-US" sz="3200" dirty="0"/>
              <a:t>Perspectives</a:t>
            </a:r>
          </a:p>
          <a:p>
            <a:pPr lvl="1"/>
            <a:r>
              <a:rPr lang="en-US" sz="3200" dirty="0">
                <a:solidFill>
                  <a:schemeClr val="accent6">
                    <a:lumMod val="40000"/>
                    <a:lumOff val="60000"/>
                  </a:schemeClr>
                </a:solidFill>
              </a:rPr>
              <a:t>On where we came from and where we are going with computing</a:t>
            </a:r>
          </a:p>
          <a:p>
            <a:pPr lvl="1"/>
            <a:r>
              <a:rPr lang="en-US" sz="3200" dirty="0"/>
              <a:t>On where we are going with our experiments</a:t>
            </a:r>
          </a:p>
          <a:p>
            <a:r>
              <a:rPr lang="en-US" sz="3200" dirty="0">
                <a:solidFill>
                  <a:schemeClr val="accent6">
                    <a:lumMod val="40000"/>
                    <a:lumOff val="60000"/>
                  </a:schemeClr>
                </a:solidFill>
              </a:rPr>
              <a:t>Division Status</a:t>
            </a:r>
          </a:p>
        </p:txBody>
      </p:sp>
      <p:sp>
        <p:nvSpPr>
          <p:cNvPr id="3" name="Title 2">
            <a:extLst>
              <a:ext uri="{FF2B5EF4-FFF2-40B4-BE49-F238E27FC236}">
                <a16:creationId xmlns:a16="http://schemas.microsoft.com/office/drawing/2014/main" id="{8182844B-E08B-3D42-B02D-E68E7A699021}"/>
              </a:ext>
            </a:extLst>
          </p:cNvPr>
          <p:cNvSpPr>
            <a:spLocks noGrp="1"/>
          </p:cNvSpPr>
          <p:nvPr>
            <p:ph type="title"/>
          </p:nvPr>
        </p:nvSpPr>
        <p:spPr/>
        <p:txBody>
          <a:bodyPr/>
          <a:lstStyle/>
          <a:p>
            <a:r>
              <a:rPr lang="en-US" dirty="0"/>
              <a:t>This talk</a:t>
            </a:r>
          </a:p>
        </p:txBody>
      </p:sp>
      <p:sp>
        <p:nvSpPr>
          <p:cNvPr id="4" name="Date Placeholder 3">
            <a:extLst>
              <a:ext uri="{FF2B5EF4-FFF2-40B4-BE49-F238E27FC236}">
                <a16:creationId xmlns:a16="http://schemas.microsoft.com/office/drawing/2014/main" id="{E5236AB2-7CB1-7B47-AE9B-2B98DBC0FAF3}"/>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1AF3C6CF-57C0-B445-AE5B-DE6E40CAD0BD}"/>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F385F593-E707-FB49-B02A-791B061C7EF4}"/>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Tree>
    <p:extLst>
      <p:ext uri="{BB962C8B-B14F-4D97-AF65-F5344CB8AC3E}">
        <p14:creationId xmlns:p14="http://schemas.microsoft.com/office/powerpoint/2010/main" val="3009489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A8C853-8129-AC41-95CE-24CDC1B212C9}"/>
              </a:ext>
            </a:extLst>
          </p:cNvPr>
          <p:cNvSpPr>
            <a:spLocks noGrp="1"/>
          </p:cNvSpPr>
          <p:nvPr>
            <p:ph type="title"/>
          </p:nvPr>
        </p:nvSpPr>
        <p:spPr/>
        <p:txBody>
          <a:bodyPr/>
          <a:lstStyle/>
          <a:p>
            <a:r>
              <a:rPr lang="en-US" dirty="0"/>
              <a:t>Experiments and collaborations</a:t>
            </a:r>
          </a:p>
        </p:txBody>
      </p:sp>
      <p:sp>
        <p:nvSpPr>
          <p:cNvPr id="4" name="Date Placeholder 3">
            <a:extLst>
              <a:ext uri="{FF2B5EF4-FFF2-40B4-BE49-F238E27FC236}">
                <a16:creationId xmlns:a16="http://schemas.microsoft.com/office/drawing/2014/main" id="{04B6BD35-5C01-8347-8B59-B18E8BF9C22A}"/>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1739E6F7-1DFE-1442-88A9-2B9C27761E48}"/>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0A424838-3BB7-6F4C-8951-2E6A0649E1A0}"/>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
        <p:nvSpPr>
          <p:cNvPr id="10" name="Content Placeholder 9">
            <a:extLst>
              <a:ext uri="{FF2B5EF4-FFF2-40B4-BE49-F238E27FC236}">
                <a16:creationId xmlns:a16="http://schemas.microsoft.com/office/drawing/2014/main" id="{D904EA62-DA0A-CA42-8A81-478B18B1D8DB}"/>
              </a:ext>
            </a:extLst>
          </p:cNvPr>
          <p:cNvSpPr>
            <a:spLocks noGrp="1"/>
          </p:cNvSpPr>
          <p:nvPr>
            <p:ph idx="1"/>
          </p:nvPr>
        </p:nvSpPr>
        <p:spPr/>
        <p:txBody>
          <a:bodyPr/>
          <a:lstStyle/>
          <a:p>
            <a:r>
              <a:rPr lang="en-US" dirty="0"/>
              <a:t>Fermilab accelerator-based experiments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New now: g-2</a:t>
            </a:r>
          </a:p>
          <a:p>
            <a:r>
              <a:rPr lang="en-US" dirty="0"/>
              <a:t>New soon: ICARUS, SBND, Mu2e</a:t>
            </a:r>
          </a:p>
        </p:txBody>
      </p:sp>
      <p:pic>
        <p:nvPicPr>
          <p:cNvPr id="14" name="Picture 13">
            <a:extLst>
              <a:ext uri="{FF2B5EF4-FFF2-40B4-BE49-F238E27FC236}">
                <a16:creationId xmlns:a16="http://schemas.microsoft.com/office/drawing/2014/main" id="{20772F3C-DE88-9E43-9304-5A83570F3A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0" y="1306243"/>
            <a:ext cx="8915400" cy="4089400"/>
          </a:xfrm>
          <a:prstGeom prst="rect">
            <a:avLst/>
          </a:prstGeom>
        </p:spPr>
      </p:pic>
    </p:spTree>
    <p:extLst>
      <p:ext uri="{BB962C8B-B14F-4D97-AF65-F5344CB8AC3E}">
        <p14:creationId xmlns:p14="http://schemas.microsoft.com/office/powerpoint/2010/main" val="1902901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499D94-9AB2-0A4B-A646-86EB584F0D97}"/>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Our future is dominated by international collaborations (HL-LHC and LBNF/DUNE)</a:t>
            </a:r>
          </a:p>
        </p:txBody>
      </p:sp>
      <p:sp>
        <p:nvSpPr>
          <p:cNvPr id="3" name="Title 2">
            <a:extLst>
              <a:ext uri="{FF2B5EF4-FFF2-40B4-BE49-F238E27FC236}">
                <a16:creationId xmlns:a16="http://schemas.microsoft.com/office/drawing/2014/main" id="{8A45FA5E-DB32-D143-A94B-C031612C1AE8}"/>
              </a:ext>
            </a:extLst>
          </p:cNvPr>
          <p:cNvSpPr>
            <a:spLocks noGrp="1"/>
          </p:cNvSpPr>
          <p:nvPr>
            <p:ph type="title"/>
          </p:nvPr>
        </p:nvSpPr>
        <p:spPr/>
        <p:txBody>
          <a:bodyPr/>
          <a:lstStyle/>
          <a:p>
            <a:r>
              <a:rPr lang="en-US" dirty="0"/>
              <a:t>International collaborations are the future</a:t>
            </a:r>
          </a:p>
        </p:txBody>
      </p:sp>
      <p:sp>
        <p:nvSpPr>
          <p:cNvPr id="4" name="Date Placeholder 3">
            <a:extLst>
              <a:ext uri="{FF2B5EF4-FFF2-40B4-BE49-F238E27FC236}">
                <a16:creationId xmlns:a16="http://schemas.microsoft.com/office/drawing/2014/main" id="{2CE75344-265B-C145-97B5-094E03419609}"/>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6655978D-BED7-2943-B7B7-BE767821BAB5}"/>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65085392-88A2-E649-B6B6-ACC34F25BFFC}"/>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pic>
        <p:nvPicPr>
          <p:cNvPr id="7" name="Picture 6">
            <a:extLst>
              <a:ext uri="{FF2B5EF4-FFF2-40B4-BE49-F238E27FC236}">
                <a16:creationId xmlns:a16="http://schemas.microsoft.com/office/drawing/2014/main" id="{BB686504-8F21-B740-9AF9-1665EC0B7290}"/>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1278276" y="827087"/>
            <a:ext cx="6587447" cy="3818164"/>
          </a:xfrm>
          <a:prstGeom prst="rect">
            <a:avLst/>
          </a:prstGeom>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 xmlns:mv="urn:schemas-microsoft-com:mac:vml" xmlns:mo="http://schemas.microsoft.com/office/mac/office/2008/main" xmlns:lc="http://schemas.openxmlformats.org/drawingml/2006/lockedCanvas"/>
            </a:ext>
          </a:extLst>
        </p:spPr>
      </p:pic>
    </p:spTree>
    <p:extLst>
      <p:ext uri="{BB962C8B-B14F-4D97-AF65-F5344CB8AC3E}">
        <p14:creationId xmlns:p14="http://schemas.microsoft.com/office/powerpoint/2010/main" val="1381039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BEF40F-838C-3746-A872-C7F8299F3E32}"/>
              </a:ext>
            </a:extLst>
          </p:cNvPr>
          <p:cNvSpPr>
            <a:spLocks noGrp="1"/>
          </p:cNvSpPr>
          <p:nvPr>
            <p:ph idx="1"/>
          </p:nvPr>
        </p:nvSpPr>
        <p:spPr/>
        <p:txBody>
          <a:bodyPr/>
          <a:lstStyle/>
          <a:p>
            <a:r>
              <a:rPr lang="en-US" dirty="0"/>
              <a:t>Computing is changing</a:t>
            </a:r>
          </a:p>
          <a:p>
            <a:pPr lvl="1"/>
            <a:r>
              <a:rPr lang="en-US" dirty="0"/>
              <a:t>New architectures, HPC, Exascale</a:t>
            </a:r>
          </a:p>
          <a:p>
            <a:pPr lvl="2"/>
            <a:r>
              <a:rPr lang="en-US" dirty="0"/>
              <a:t>More threads</a:t>
            </a:r>
          </a:p>
          <a:p>
            <a:pPr lvl="2"/>
            <a:r>
              <a:rPr lang="en-US" dirty="0"/>
              <a:t>Memory access will be more expensive</a:t>
            </a:r>
          </a:p>
          <a:p>
            <a:pPr lvl="1"/>
            <a:r>
              <a:rPr lang="en-US" dirty="0"/>
              <a:t>New technologies</a:t>
            </a:r>
          </a:p>
          <a:p>
            <a:pPr lvl="2"/>
            <a:r>
              <a:rPr lang="en-US" dirty="0"/>
              <a:t>Containers</a:t>
            </a:r>
          </a:p>
          <a:p>
            <a:r>
              <a:rPr lang="en-US" dirty="0"/>
              <a:t>Experimental collaborations are becoming more international</a:t>
            </a:r>
          </a:p>
          <a:p>
            <a:pPr lvl="1"/>
            <a:r>
              <a:rPr lang="en-US" dirty="0"/>
              <a:t>Need to seek collaborative computing solutions</a:t>
            </a:r>
          </a:p>
        </p:txBody>
      </p:sp>
      <p:sp>
        <p:nvSpPr>
          <p:cNvPr id="3" name="Title 2">
            <a:extLst>
              <a:ext uri="{FF2B5EF4-FFF2-40B4-BE49-F238E27FC236}">
                <a16:creationId xmlns:a16="http://schemas.microsoft.com/office/drawing/2014/main" id="{2CFB57CB-D6A7-2044-BF86-07357F9F0161}"/>
              </a:ext>
            </a:extLst>
          </p:cNvPr>
          <p:cNvSpPr>
            <a:spLocks noGrp="1"/>
          </p:cNvSpPr>
          <p:nvPr>
            <p:ph type="title"/>
          </p:nvPr>
        </p:nvSpPr>
        <p:spPr/>
        <p:txBody>
          <a:bodyPr/>
          <a:lstStyle/>
          <a:p>
            <a:r>
              <a:rPr lang="en-US" dirty="0"/>
              <a:t>Outlook for the future</a:t>
            </a:r>
          </a:p>
        </p:txBody>
      </p:sp>
      <p:sp>
        <p:nvSpPr>
          <p:cNvPr id="4" name="Date Placeholder 3">
            <a:extLst>
              <a:ext uri="{FF2B5EF4-FFF2-40B4-BE49-F238E27FC236}">
                <a16:creationId xmlns:a16="http://schemas.microsoft.com/office/drawing/2014/main" id="{F0247046-E544-2947-BCA7-3A347C85507C}"/>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D2FCA78C-7D2E-6848-93B7-27E8A3BAEE0A}"/>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8AA16DA5-EBE8-9C43-ABD5-3DDD6C1A8D9C}"/>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Tree>
    <p:extLst>
      <p:ext uri="{BB962C8B-B14F-4D97-AF65-F5344CB8AC3E}">
        <p14:creationId xmlns:p14="http://schemas.microsoft.com/office/powerpoint/2010/main" val="3943023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03F2C-743A-4D73-B861-613A49AD9B6E}"/>
              </a:ext>
            </a:extLst>
          </p:cNvPr>
          <p:cNvSpPr>
            <a:spLocks noGrp="1"/>
          </p:cNvSpPr>
          <p:nvPr>
            <p:ph type="title"/>
          </p:nvPr>
        </p:nvSpPr>
        <p:spPr>
          <a:xfrm>
            <a:off x="228600" y="126268"/>
            <a:ext cx="8672513" cy="642358"/>
          </a:xfrm>
        </p:spPr>
        <p:txBody>
          <a:bodyPr/>
          <a:lstStyle/>
          <a:p>
            <a:r>
              <a:rPr lang="en-US" dirty="0"/>
              <a:t>Top 5 takeaways from director’s Oct. 15 all-hands meeting</a:t>
            </a:r>
          </a:p>
        </p:txBody>
      </p:sp>
      <p:sp>
        <p:nvSpPr>
          <p:cNvPr id="3" name="Content Placeholder 2">
            <a:extLst>
              <a:ext uri="{FF2B5EF4-FFF2-40B4-BE49-F238E27FC236}">
                <a16:creationId xmlns:a16="http://schemas.microsoft.com/office/drawing/2014/main" id="{263A4A71-E3C4-4ECC-9F7B-D93302B67463}"/>
              </a:ext>
            </a:extLst>
          </p:cNvPr>
          <p:cNvSpPr>
            <a:spLocks noGrp="1"/>
          </p:cNvSpPr>
          <p:nvPr>
            <p:ph idx="1"/>
          </p:nvPr>
        </p:nvSpPr>
        <p:spPr>
          <a:xfrm>
            <a:off x="228600" y="951606"/>
            <a:ext cx="8672513" cy="4987867"/>
          </a:xfrm>
        </p:spPr>
        <p:txBody>
          <a:bodyPr/>
          <a:lstStyle/>
          <a:p>
            <a:r>
              <a:rPr lang="en-US" sz="2200" dirty="0"/>
              <a:t>LCLS-II cryomodule (CM) transportation issues are being addressed by a multi-lab team.</a:t>
            </a:r>
          </a:p>
          <a:p>
            <a:pPr lvl="1"/>
            <a:r>
              <a:rPr lang="en-US" sz="2000" dirty="0"/>
              <a:t>A solution is close and plan is to begin transporting CMs to SLAC in November. </a:t>
            </a:r>
          </a:p>
          <a:p>
            <a:pPr lvl="1"/>
            <a:r>
              <a:rPr lang="en-US" sz="2000" dirty="0"/>
              <a:t>CM assembly is on schedule, with all CMs exceeding specifications.</a:t>
            </a:r>
          </a:p>
          <a:p>
            <a:pPr marL="457200" lvl="1" indent="0">
              <a:buNone/>
            </a:pPr>
            <a:endParaRPr lang="en-US" sz="2000" dirty="0"/>
          </a:p>
          <a:p>
            <a:pPr lvl="0"/>
            <a:r>
              <a:rPr lang="en-US" sz="2200" dirty="0"/>
              <a:t>Mu2e transport solenoid first production module coil successfully tested.</a:t>
            </a:r>
          </a:p>
          <a:p>
            <a:pPr lvl="1"/>
            <a:r>
              <a:rPr lang="en-US" sz="2000" dirty="0"/>
              <a:t>Continue to address challenges with Detector and Production solenoidal coil winding that is impacting schedule.</a:t>
            </a:r>
          </a:p>
          <a:p>
            <a:pPr marL="457200" lvl="1" indent="0">
              <a:buNone/>
            </a:pPr>
            <a:endParaRPr lang="en-US" sz="1800" dirty="0"/>
          </a:p>
          <a:p>
            <a:pPr lvl="0"/>
            <a:r>
              <a:rPr lang="en-US" sz="2200" dirty="0"/>
              <a:t>LHC CMS HL-LHC detector upgrade project advancing toward </a:t>
            </a:r>
            <a:br>
              <a:rPr lang="en-US" sz="2200" dirty="0"/>
            </a:br>
            <a:r>
              <a:rPr lang="en-US" sz="2200" dirty="0"/>
              <a:t>CD-1 next spring and superconducting quadrupole magnet fabrication progressing to CD-2. </a:t>
            </a:r>
          </a:p>
          <a:p>
            <a:endParaRPr lang="en-US" sz="2000" dirty="0"/>
          </a:p>
          <a:p>
            <a:pPr lvl="1"/>
            <a:endParaRPr lang="en-US" sz="2000" dirty="0"/>
          </a:p>
        </p:txBody>
      </p:sp>
      <p:sp>
        <p:nvSpPr>
          <p:cNvPr id="5" name="Slide Number Placeholder 4">
            <a:extLst>
              <a:ext uri="{FF2B5EF4-FFF2-40B4-BE49-F238E27FC236}">
                <a16:creationId xmlns:a16="http://schemas.microsoft.com/office/drawing/2014/main" id="{263EE109-4B3E-4A27-89BC-F9C87C6E24DB}"/>
              </a:ext>
            </a:extLst>
          </p:cNvPr>
          <p:cNvSpPr>
            <a:spLocks noGrp="1"/>
          </p:cNvSpPr>
          <p:nvPr>
            <p:ph type="sldNum" sz="quarter" idx="12"/>
          </p:nvPr>
        </p:nvSpPr>
        <p:spPr/>
        <p:txBody>
          <a:bodyPr/>
          <a:lstStyle/>
          <a:p>
            <a:pPr>
              <a:defRPr/>
            </a:pPr>
            <a:fld id="{2E8B149A-14C6-B749-AF60-1744CFF2A849}" type="slidenum">
              <a:rPr lang="en-US" sz="1200" smtClean="0"/>
              <a:pPr>
                <a:defRPr/>
              </a:pPr>
              <a:t>3</a:t>
            </a:fld>
            <a:endParaRPr lang="en-US" sz="1200" dirty="0"/>
          </a:p>
        </p:txBody>
      </p:sp>
      <p:sp>
        <p:nvSpPr>
          <p:cNvPr id="8" name="Footer Placeholder 7">
            <a:extLst>
              <a:ext uri="{FF2B5EF4-FFF2-40B4-BE49-F238E27FC236}">
                <a16:creationId xmlns:a16="http://schemas.microsoft.com/office/drawing/2014/main" id="{8DE89E75-12F3-4E48-BAF6-2421F4D31F0E}"/>
              </a:ext>
            </a:extLst>
          </p:cNvPr>
          <p:cNvSpPr>
            <a:spLocks noGrp="1"/>
          </p:cNvSpPr>
          <p:nvPr>
            <p:ph type="ftr" sz="quarter" idx="11"/>
          </p:nvPr>
        </p:nvSpPr>
        <p:spPr/>
        <p:txBody>
          <a:bodyPr/>
          <a:lstStyle/>
          <a:p>
            <a:pPr>
              <a:defRPr/>
            </a:pPr>
            <a:r>
              <a:rPr lang="en-US"/>
              <a:t>Computing All Hands November 2018</a:t>
            </a:r>
            <a:endParaRPr lang="en-US" b="1" dirty="0"/>
          </a:p>
        </p:txBody>
      </p:sp>
    </p:spTree>
    <p:extLst>
      <p:ext uri="{BB962C8B-B14F-4D97-AF65-F5344CB8AC3E}">
        <p14:creationId xmlns:p14="http://schemas.microsoft.com/office/powerpoint/2010/main" val="446496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439727-ACE3-914D-82BE-99C1D797856E}"/>
              </a:ext>
            </a:extLst>
          </p:cNvPr>
          <p:cNvSpPr>
            <a:spLocks noGrp="1"/>
          </p:cNvSpPr>
          <p:nvPr>
            <p:ph idx="1"/>
          </p:nvPr>
        </p:nvSpPr>
        <p:spPr/>
        <p:txBody>
          <a:bodyPr/>
          <a:lstStyle/>
          <a:p>
            <a:r>
              <a:rPr lang="en-US" sz="3200" dirty="0">
                <a:solidFill>
                  <a:schemeClr val="accent6">
                    <a:lumMod val="40000"/>
                    <a:lumOff val="60000"/>
                  </a:schemeClr>
                </a:solidFill>
              </a:rPr>
              <a:t>Perspectives</a:t>
            </a:r>
          </a:p>
          <a:p>
            <a:pPr lvl="1"/>
            <a:r>
              <a:rPr lang="en-US" sz="3200" dirty="0">
                <a:solidFill>
                  <a:schemeClr val="accent6">
                    <a:lumMod val="40000"/>
                    <a:lumOff val="60000"/>
                  </a:schemeClr>
                </a:solidFill>
              </a:rPr>
              <a:t>On where we came from and where we are going with computing</a:t>
            </a:r>
          </a:p>
          <a:p>
            <a:pPr lvl="1"/>
            <a:r>
              <a:rPr lang="en-US" sz="3200" dirty="0">
                <a:solidFill>
                  <a:schemeClr val="accent6">
                    <a:lumMod val="40000"/>
                    <a:lumOff val="60000"/>
                  </a:schemeClr>
                </a:solidFill>
              </a:rPr>
              <a:t>On where we are going with our experiments</a:t>
            </a:r>
          </a:p>
          <a:p>
            <a:r>
              <a:rPr lang="en-US" sz="3200" dirty="0"/>
              <a:t>Division Status</a:t>
            </a:r>
          </a:p>
        </p:txBody>
      </p:sp>
      <p:sp>
        <p:nvSpPr>
          <p:cNvPr id="3" name="Title 2">
            <a:extLst>
              <a:ext uri="{FF2B5EF4-FFF2-40B4-BE49-F238E27FC236}">
                <a16:creationId xmlns:a16="http://schemas.microsoft.com/office/drawing/2014/main" id="{8182844B-E08B-3D42-B02D-E68E7A699021}"/>
              </a:ext>
            </a:extLst>
          </p:cNvPr>
          <p:cNvSpPr>
            <a:spLocks noGrp="1"/>
          </p:cNvSpPr>
          <p:nvPr>
            <p:ph type="title"/>
          </p:nvPr>
        </p:nvSpPr>
        <p:spPr/>
        <p:txBody>
          <a:bodyPr/>
          <a:lstStyle/>
          <a:p>
            <a:r>
              <a:rPr lang="en-US" dirty="0"/>
              <a:t>This talk</a:t>
            </a:r>
          </a:p>
        </p:txBody>
      </p:sp>
      <p:sp>
        <p:nvSpPr>
          <p:cNvPr id="4" name="Date Placeholder 3">
            <a:extLst>
              <a:ext uri="{FF2B5EF4-FFF2-40B4-BE49-F238E27FC236}">
                <a16:creationId xmlns:a16="http://schemas.microsoft.com/office/drawing/2014/main" id="{E5236AB2-7CB1-7B47-AE9B-2B98DBC0FAF3}"/>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1AF3C6CF-57C0-B445-AE5B-DE6E40CAD0BD}"/>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F385F593-E707-FB49-B02A-791B061C7EF4}"/>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Tree>
    <p:extLst>
      <p:ext uri="{BB962C8B-B14F-4D97-AF65-F5344CB8AC3E}">
        <p14:creationId xmlns:p14="http://schemas.microsoft.com/office/powerpoint/2010/main" val="236478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977A98-DBDD-8942-91C2-421EFBF4D609}"/>
              </a:ext>
            </a:extLst>
          </p:cNvPr>
          <p:cNvSpPr>
            <a:spLocks noGrp="1"/>
          </p:cNvSpPr>
          <p:nvPr>
            <p:ph type="title"/>
          </p:nvPr>
        </p:nvSpPr>
        <p:spPr/>
        <p:txBody>
          <a:bodyPr/>
          <a:lstStyle/>
          <a:p>
            <a:r>
              <a:rPr lang="en-US" dirty="0"/>
              <a:t>Scientific Programs Quadrant</a:t>
            </a:r>
          </a:p>
        </p:txBody>
      </p:sp>
      <p:sp>
        <p:nvSpPr>
          <p:cNvPr id="4" name="Date Placeholder 3">
            <a:extLst>
              <a:ext uri="{FF2B5EF4-FFF2-40B4-BE49-F238E27FC236}">
                <a16:creationId xmlns:a16="http://schemas.microsoft.com/office/drawing/2014/main" id="{A8501DCD-47B0-B947-9566-B23CC3000962}"/>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FDD93145-3C7A-2F40-A165-667C062D1660}"/>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5345B251-05DD-344C-BD2F-8BD515BA9B0B}"/>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
        <p:nvSpPr>
          <p:cNvPr id="7" name="Content Placeholder 2">
            <a:extLst>
              <a:ext uri="{FF2B5EF4-FFF2-40B4-BE49-F238E27FC236}">
                <a16:creationId xmlns:a16="http://schemas.microsoft.com/office/drawing/2014/main" id="{8B0AFE08-EF46-DA45-8ED3-078E86C7BEFE}"/>
              </a:ext>
            </a:extLst>
          </p:cNvPr>
          <p:cNvSpPr txBox="1">
            <a:spLocks/>
          </p:cNvSpPr>
          <p:nvPr/>
        </p:nvSpPr>
        <p:spPr>
          <a:xfrm>
            <a:off x="152400" y="924921"/>
            <a:ext cx="8991600" cy="1143000"/>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SCD scientific staff lead research on supported experiments</a:t>
            </a:r>
          </a:p>
          <a:p>
            <a:pPr lvl="1"/>
            <a:r>
              <a:rPr lang="en-US" sz="2000" dirty="0"/>
              <a:t>SCD encourages research and mentors postdocs and young scientists</a:t>
            </a:r>
          </a:p>
          <a:p>
            <a:pPr marL="0" indent="0">
              <a:buFont typeface="Arial" charset="0"/>
              <a:buNone/>
            </a:pPr>
            <a:endParaRPr lang="en-US" sz="1200" dirty="0">
              <a:solidFill>
                <a:srgbClr val="C00000"/>
              </a:solidFill>
            </a:endParaRPr>
          </a:p>
        </p:txBody>
      </p:sp>
      <p:sp>
        <p:nvSpPr>
          <p:cNvPr id="8" name="Content Placeholder 2">
            <a:extLst>
              <a:ext uri="{FF2B5EF4-FFF2-40B4-BE49-F238E27FC236}">
                <a16:creationId xmlns:a16="http://schemas.microsoft.com/office/drawing/2014/main" id="{1225D800-7CCA-6D41-A84A-A24C3E1965B3}"/>
              </a:ext>
            </a:extLst>
          </p:cNvPr>
          <p:cNvSpPr txBox="1">
            <a:spLocks/>
          </p:cNvSpPr>
          <p:nvPr/>
        </p:nvSpPr>
        <p:spPr bwMode="auto">
          <a:xfrm>
            <a:off x="152400" y="1915521"/>
            <a:ext cx="3886200" cy="43434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CC3300"/>
              </a:buClr>
              <a:buSzPct val="75000"/>
              <a:buFont typeface="Monotype Sort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65000"/>
              <a:buFont typeface="Monotype Sorts" pitchFamily="2" charset="2"/>
              <a:buChar char="è"/>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65000"/>
              <a:buFont typeface="Monotype Sorts" pitchFamily="2" charset="2"/>
              <a:buChar char="à"/>
              <a:defRPr sz="2000">
                <a:solidFill>
                  <a:schemeClr val="tx1"/>
                </a:solidFill>
                <a:latin typeface="+mn-lt"/>
              </a:defRPr>
            </a:lvl3pPr>
            <a:lvl4pPr marL="1600200" indent="-228600" algn="l" rtl="0" eaLnBrk="0" fontAlgn="base" hangingPunct="0">
              <a:spcBef>
                <a:spcPct val="20000"/>
              </a:spcBef>
              <a:spcAft>
                <a:spcPct val="0"/>
              </a:spcAft>
              <a:buClr>
                <a:srgbClr val="FC0128"/>
              </a:buClr>
              <a:buSzPct val="70000"/>
              <a:buFont typeface="Monotype Sorts" pitchFamily="2" charset="2"/>
              <a:buChar char="ð"/>
              <a:defRPr b="1">
                <a:solidFill>
                  <a:schemeClr val="tx1"/>
                </a:solidFill>
                <a:latin typeface="+mn-lt"/>
              </a:defRPr>
            </a:lvl4pPr>
            <a:lvl5pPr marL="2057400" indent="-228600" algn="l" rtl="0" eaLnBrk="0" fontAlgn="base" hangingPunct="0">
              <a:spcBef>
                <a:spcPct val="20000"/>
              </a:spcBef>
              <a:spcAft>
                <a:spcPct val="0"/>
              </a:spcAft>
              <a:buClr>
                <a:schemeClr val="tx1"/>
              </a:buClr>
              <a:buSzPct val="100000"/>
              <a:buFont typeface="Monotype Sorts" pitchFamily="2" charset="2"/>
              <a:buChar char="ú"/>
              <a:defRPr sz="1600" b="1">
                <a:solidFill>
                  <a:schemeClr val="tx1"/>
                </a:solidFill>
                <a:latin typeface="+mn-lt"/>
              </a:defRPr>
            </a:lvl5pPr>
            <a:lvl6pPr marL="2514600" indent="-228600" algn="l" rtl="0" eaLnBrk="0" fontAlgn="base" hangingPunct="0">
              <a:spcBef>
                <a:spcPct val="20000"/>
              </a:spcBef>
              <a:spcAft>
                <a:spcPct val="0"/>
              </a:spcAft>
              <a:buClr>
                <a:schemeClr val="tx1"/>
              </a:buClr>
              <a:buSzPct val="100000"/>
              <a:buFont typeface="Monotype Sorts" pitchFamily="2" charset="2"/>
              <a:buChar char="ú"/>
              <a:defRPr sz="1600" b="1">
                <a:solidFill>
                  <a:schemeClr val="tx1"/>
                </a:solidFill>
                <a:latin typeface="+mn-lt"/>
              </a:defRPr>
            </a:lvl6pPr>
            <a:lvl7pPr marL="2971800" indent="-228600" algn="l" rtl="0" eaLnBrk="0" fontAlgn="base" hangingPunct="0">
              <a:spcBef>
                <a:spcPct val="20000"/>
              </a:spcBef>
              <a:spcAft>
                <a:spcPct val="0"/>
              </a:spcAft>
              <a:buClr>
                <a:schemeClr val="tx1"/>
              </a:buClr>
              <a:buSzPct val="100000"/>
              <a:buFont typeface="Monotype Sorts" pitchFamily="2" charset="2"/>
              <a:buChar char="ú"/>
              <a:defRPr sz="1600" b="1">
                <a:solidFill>
                  <a:schemeClr val="tx1"/>
                </a:solidFill>
                <a:latin typeface="+mn-lt"/>
              </a:defRPr>
            </a:lvl7pPr>
            <a:lvl8pPr marL="3429000" indent="-228600" algn="l" rtl="0" eaLnBrk="0" fontAlgn="base" hangingPunct="0">
              <a:spcBef>
                <a:spcPct val="20000"/>
              </a:spcBef>
              <a:spcAft>
                <a:spcPct val="0"/>
              </a:spcAft>
              <a:buClr>
                <a:schemeClr val="tx1"/>
              </a:buClr>
              <a:buSzPct val="100000"/>
              <a:buFont typeface="Monotype Sorts" pitchFamily="2" charset="2"/>
              <a:buChar char="ú"/>
              <a:defRPr sz="1600" b="1">
                <a:solidFill>
                  <a:schemeClr val="tx1"/>
                </a:solidFill>
                <a:latin typeface="+mn-lt"/>
              </a:defRPr>
            </a:lvl8pPr>
            <a:lvl9pPr marL="3886200" indent="-228600" algn="l" rtl="0" eaLnBrk="0" fontAlgn="base" hangingPunct="0">
              <a:spcBef>
                <a:spcPct val="20000"/>
              </a:spcBef>
              <a:spcAft>
                <a:spcPct val="0"/>
              </a:spcAft>
              <a:buClr>
                <a:schemeClr val="tx1"/>
              </a:buClr>
              <a:buSzPct val="100000"/>
              <a:buFont typeface="Monotype Sorts" pitchFamily="2" charset="2"/>
              <a:buChar char="ú"/>
              <a:defRPr sz="1600" b="1">
                <a:solidFill>
                  <a:schemeClr val="tx1"/>
                </a:solidFill>
                <a:latin typeface="+mn-lt"/>
              </a:defRPr>
            </a:lvl9pPr>
          </a:lstStyle>
          <a:p>
            <a:r>
              <a:rPr lang="en-US" sz="2400" kern="0" dirty="0"/>
              <a:t>Intensity Frontier</a:t>
            </a:r>
            <a:endParaRPr lang="en-US" sz="1200" kern="0" dirty="0"/>
          </a:p>
          <a:p>
            <a:pPr lvl="1"/>
            <a:r>
              <a:rPr lang="en-US" sz="2000" b="1" kern="0" dirty="0"/>
              <a:t>Neutrinos</a:t>
            </a:r>
            <a:r>
              <a:rPr lang="en-US" sz="2000" kern="0" dirty="0"/>
              <a:t>: DUNE, NOvA, </a:t>
            </a:r>
            <a:r>
              <a:rPr lang="en-US" sz="2000" kern="0" dirty="0" err="1"/>
              <a:t>MINERvA</a:t>
            </a:r>
            <a:r>
              <a:rPr lang="en-US" sz="2000" kern="0" dirty="0"/>
              <a:t>, </a:t>
            </a:r>
            <a:r>
              <a:rPr lang="en-US" sz="2000" kern="0" dirty="0" err="1"/>
              <a:t>MicroBoone</a:t>
            </a:r>
            <a:r>
              <a:rPr lang="en-US" sz="2000" kern="0" dirty="0"/>
              <a:t>, ICARUS, SBND and </a:t>
            </a:r>
            <a:r>
              <a:rPr lang="en-US" sz="2000" kern="0" dirty="0" err="1"/>
              <a:t>LArIAT</a:t>
            </a:r>
            <a:endParaRPr lang="en-US" sz="2000" kern="0" dirty="0"/>
          </a:p>
          <a:p>
            <a:pPr lvl="1"/>
            <a:r>
              <a:rPr lang="en-US" sz="2000" b="1" kern="0" dirty="0" err="1"/>
              <a:t>Muons</a:t>
            </a:r>
            <a:r>
              <a:rPr lang="en-US" sz="2000" b="1" kern="0" dirty="0"/>
              <a:t>: </a:t>
            </a:r>
            <a:r>
              <a:rPr lang="en-US" sz="2000" kern="0" dirty="0"/>
              <a:t>Mu2e and g-2 </a:t>
            </a:r>
          </a:p>
          <a:p>
            <a:endParaRPr lang="en-US" sz="1200" kern="0" dirty="0"/>
          </a:p>
          <a:p>
            <a:r>
              <a:rPr lang="en-US" sz="2400" kern="0" dirty="0"/>
              <a:t>Cosmic Frontier</a:t>
            </a:r>
          </a:p>
          <a:p>
            <a:pPr lvl="1"/>
            <a:r>
              <a:rPr lang="en-US" sz="2000" kern="0" dirty="0"/>
              <a:t>DES, DESI and LSST</a:t>
            </a:r>
          </a:p>
          <a:p>
            <a:endParaRPr lang="en-US" sz="800" kern="0" dirty="0"/>
          </a:p>
          <a:p>
            <a:r>
              <a:rPr lang="en-US" sz="2400" kern="0" dirty="0"/>
              <a:t>Energy Frontier: CMS</a:t>
            </a:r>
            <a:endParaRPr lang="en-US" sz="2000" kern="0" dirty="0"/>
          </a:p>
          <a:p>
            <a:pPr marL="0" indent="0">
              <a:buFont typeface="Monotype Sorts" pitchFamily="2" charset="2"/>
              <a:buNone/>
            </a:pPr>
            <a:endParaRPr lang="en-US" sz="1200" kern="0" dirty="0"/>
          </a:p>
          <a:p>
            <a:r>
              <a:rPr lang="en-US" sz="2400" kern="0" dirty="0"/>
              <a:t>Particle &amp; Accelerator Theory</a:t>
            </a:r>
          </a:p>
          <a:p>
            <a:endParaRPr lang="en-US" sz="2400" kern="0" dirty="0"/>
          </a:p>
          <a:p>
            <a:endParaRPr lang="en-US" sz="2400" kern="0" dirty="0"/>
          </a:p>
        </p:txBody>
      </p:sp>
      <p:grpSp>
        <p:nvGrpSpPr>
          <p:cNvPr id="9" name="Group 8">
            <a:extLst>
              <a:ext uri="{FF2B5EF4-FFF2-40B4-BE49-F238E27FC236}">
                <a16:creationId xmlns:a16="http://schemas.microsoft.com/office/drawing/2014/main" id="{5289EFA8-0533-404B-9A86-D21A1311BD4E}"/>
              </a:ext>
            </a:extLst>
          </p:cNvPr>
          <p:cNvGrpSpPr/>
          <p:nvPr/>
        </p:nvGrpSpPr>
        <p:grpSpPr>
          <a:xfrm>
            <a:off x="3962400" y="2220321"/>
            <a:ext cx="5257800" cy="3581400"/>
            <a:chOff x="3962400" y="2286000"/>
            <a:chExt cx="5257800" cy="3581400"/>
          </a:xfrm>
        </p:grpSpPr>
        <p:pic>
          <p:nvPicPr>
            <p:cNvPr id="10" name="Picture 9">
              <a:extLst>
                <a:ext uri="{FF2B5EF4-FFF2-40B4-BE49-F238E27FC236}">
                  <a16:creationId xmlns:a16="http://schemas.microsoft.com/office/drawing/2014/main" id="{B1E84A22-2C6C-DC49-9A2D-700615A965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4800" y="2337347"/>
              <a:ext cx="4925943" cy="1625053"/>
            </a:xfrm>
            <a:prstGeom prst="rect">
              <a:avLst/>
            </a:prstGeom>
          </p:spPr>
        </p:pic>
        <p:pic>
          <p:nvPicPr>
            <p:cNvPr id="11" name="Picture 10">
              <a:extLst>
                <a:ext uri="{FF2B5EF4-FFF2-40B4-BE49-F238E27FC236}">
                  <a16:creationId xmlns:a16="http://schemas.microsoft.com/office/drawing/2014/main" id="{8EC6BF20-C4CE-5847-80E6-0A4E6DEF59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8800" y="4038600"/>
              <a:ext cx="3367521" cy="1707146"/>
            </a:xfrm>
            <a:prstGeom prst="rect">
              <a:avLst/>
            </a:prstGeom>
          </p:spPr>
        </p:pic>
        <p:pic>
          <p:nvPicPr>
            <p:cNvPr id="12" name="Picture 11">
              <a:extLst>
                <a:ext uri="{FF2B5EF4-FFF2-40B4-BE49-F238E27FC236}">
                  <a16:creationId xmlns:a16="http://schemas.microsoft.com/office/drawing/2014/main" id="{7B5C77E0-151B-AB40-8732-172063374F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4627" y="4038600"/>
              <a:ext cx="1565753" cy="1828800"/>
            </a:xfrm>
            <a:prstGeom prst="rect">
              <a:avLst/>
            </a:prstGeom>
          </p:spPr>
        </p:pic>
        <p:sp>
          <p:nvSpPr>
            <p:cNvPr id="13" name="TextBox 12">
              <a:extLst>
                <a:ext uri="{FF2B5EF4-FFF2-40B4-BE49-F238E27FC236}">
                  <a16:creationId xmlns:a16="http://schemas.microsoft.com/office/drawing/2014/main" id="{D97154D8-3AF7-EE41-A1BE-AFF4DF6F7E16}"/>
                </a:ext>
              </a:extLst>
            </p:cNvPr>
            <p:cNvSpPr txBox="1"/>
            <p:nvPr/>
          </p:nvSpPr>
          <p:spPr>
            <a:xfrm>
              <a:off x="4343400" y="2286000"/>
              <a:ext cx="4267200" cy="523220"/>
            </a:xfrm>
            <a:prstGeom prst="rect">
              <a:avLst/>
            </a:prstGeom>
            <a:noFill/>
          </p:spPr>
          <p:txBody>
            <a:bodyPr wrap="square" rtlCol="0">
              <a:spAutoFit/>
            </a:bodyPr>
            <a:lstStyle/>
            <a:p>
              <a:r>
                <a:rPr lang="en-US" sz="2800" b="1" dirty="0"/>
                <a:t>Intensity  Frontier</a:t>
              </a:r>
            </a:p>
          </p:txBody>
        </p:sp>
        <p:sp>
          <p:nvSpPr>
            <p:cNvPr id="14" name="TextBox 13">
              <a:extLst>
                <a:ext uri="{FF2B5EF4-FFF2-40B4-BE49-F238E27FC236}">
                  <a16:creationId xmlns:a16="http://schemas.microsoft.com/office/drawing/2014/main" id="{DA066BD3-8261-5E49-BB8B-DD13D421AB09}"/>
                </a:ext>
              </a:extLst>
            </p:cNvPr>
            <p:cNvSpPr txBox="1"/>
            <p:nvPr/>
          </p:nvSpPr>
          <p:spPr>
            <a:xfrm>
              <a:off x="5486400" y="5191780"/>
              <a:ext cx="3733800" cy="523220"/>
            </a:xfrm>
            <a:prstGeom prst="rect">
              <a:avLst/>
            </a:prstGeom>
            <a:noFill/>
          </p:spPr>
          <p:txBody>
            <a:bodyPr wrap="square" rtlCol="0">
              <a:spAutoFit/>
            </a:bodyPr>
            <a:lstStyle/>
            <a:p>
              <a:pPr algn="ctr"/>
              <a:r>
                <a:rPr lang="en-US" sz="2800" b="1" dirty="0">
                  <a:solidFill>
                    <a:schemeClr val="bg1"/>
                  </a:solidFill>
                </a:rPr>
                <a:t>Energy Frontier</a:t>
              </a:r>
            </a:p>
          </p:txBody>
        </p:sp>
        <p:sp>
          <p:nvSpPr>
            <p:cNvPr id="15" name="TextBox 14">
              <a:extLst>
                <a:ext uri="{FF2B5EF4-FFF2-40B4-BE49-F238E27FC236}">
                  <a16:creationId xmlns:a16="http://schemas.microsoft.com/office/drawing/2014/main" id="{8B53E8B8-E79B-F742-8178-C9E2EC13A55F}"/>
                </a:ext>
              </a:extLst>
            </p:cNvPr>
            <p:cNvSpPr txBox="1"/>
            <p:nvPr/>
          </p:nvSpPr>
          <p:spPr>
            <a:xfrm>
              <a:off x="3962400" y="4837093"/>
              <a:ext cx="1676400" cy="954107"/>
            </a:xfrm>
            <a:prstGeom prst="rect">
              <a:avLst/>
            </a:prstGeom>
            <a:noFill/>
          </p:spPr>
          <p:txBody>
            <a:bodyPr wrap="square" rtlCol="0">
              <a:spAutoFit/>
            </a:bodyPr>
            <a:lstStyle/>
            <a:p>
              <a:pPr algn="ctr"/>
              <a:r>
                <a:rPr lang="en-US" sz="2800" b="1" dirty="0"/>
                <a:t>Cosmic</a:t>
              </a:r>
            </a:p>
            <a:p>
              <a:pPr algn="ctr"/>
              <a:r>
                <a:rPr lang="en-US" sz="2800" b="1" dirty="0"/>
                <a:t> Frontier</a:t>
              </a:r>
            </a:p>
          </p:txBody>
        </p:sp>
      </p:grpSp>
    </p:spTree>
    <p:extLst>
      <p:ext uri="{BB962C8B-B14F-4D97-AF65-F5344CB8AC3E}">
        <p14:creationId xmlns:p14="http://schemas.microsoft.com/office/powerpoint/2010/main" val="3714923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C1ED6B-90F3-3F46-A6DB-BBF5036CC18F}"/>
              </a:ext>
            </a:extLst>
          </p:cNvPr>
          <p:cNvSpPr>
            <a:spLocks noGrp="1"/>
          </p:cNvSpPr>
          <p:nvPr>
            <p:ph type="title"/>
          </p:nvPr>
        </p:nvSpPr>
        <p:spPr/>
        <p:txBody>
          <a:bodyPr/>
          <a:lstStyle/>
          <a:p>
            <a:r>
              <a:rPr lang="en-US" dirty="0"/>
              <a:t>American Physical Society Fellow </a:t>
            </a:r>
          </a:p>
        </p:txBody>
      </p:sp>
      <p:sp>
        <p:nvSpPr>
          <p:cNvPr id="4" name="Date Placeholder 3">
            <a:extLst>
              <a:ext uri="{FF2B5EF4-FFF2-40B4-BE49-F238E27FC236}">
                <a16:creationId xmlns:a16="http://schemas.microsoft.com/office/drawing/2014/main" id="{BF79D631-5144-7248-9A77-802EB50E97A4}"/>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46EC4DA0-6E26-4C48-AF8F-07B17987EF89}"/>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B1B53F89-3F08-D94F-A7E7-9D0A063768E0}"/>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
        <p:nvSpPr>
          <p:cNvPr id="7" name="Content Placeholder 2">
            <a:extLst>
              <a:ext uri="{FF2B5EF4-FFF2-40B4-BE49-F238E27FC236}">
                <a16:creationId xmlns:a16="http://schemas.microsoft.com/office/drawing/2014/main" id="{D5E37824-C210-3C46-A556-66A3CA9EF53A}"/>
              </a:ext>
            </a:extLst>
          </p:cNvPr>
          <p:cNvSpPr>
            <a:spLocks noGrp="1"/>
          </p:cNvSpPr>
          <p:nvPr>
            <p:ph idx="1"/>
          </p:nvPr>
        </p:nvSpPr>
        <p:spPr>
          <a:xfrm>
            <a:off x="76200" y="775009"/>
            <a:ext cx="8991600" cy="1143000"/>
          </a:xfrm>
        </p:spPr>
        <p:txBody>
          <a:bodyPr/>
          <a:lstStyle/>
          <a:p>
            <a:r>
              <a:rPr lang="en-US" sz="2400" dirty="0"/>
              <a:t>Congratulations to senior scientist Elizabeth Buckley-Geer  </a:t>
            </a:r>
          </a:p>
          <a:p>
            <a:pPr lvl="1"/>
            <a:r>
              <a:rPr lang="en-US" sz="2000" dirty="0"/>
              <a:t>Her 2018 APS fellow award recognizes the level of scientific achievement to which all SCD scientists aspire.</a:t>
            </a:r>
          </a:p>
          <a:p>
            <a:pPr marL="0" indent="0">
              <a:buNone/>
            </a:pPr>
            <a:endParaRPr lang="en-US" sz="1200" dirty="0">
              <a:solidFill>
                <a:srgbClr val="C00000"/>
              </a:solidFill>
            </a:endParaRPr>
          </a:p>
        </p:txBody>
      </p:sp>
      <p:sp>
        <p:nvSpPr>
          <p:cNvPr id="8" name="Content Placeholder 2">
            <a:extLst>
              <a:ext uri="{FF2B5EF4-FFF2-40B4-BE49-F238E27FC236}">
                <a16:creationId xmlns:a16="http://schemas.microsoft.com/office/drawing/2014/main" id="{3D7B6A06-B9C6-F54C-BC29-144E5664DCE6}"/>
              </a:ext>
            </a:extLst>
          </p:cNvPr>
          <p:cNvSpPr txBox="1">
            <a:spLocks/>
          </p:cNvSpPr>
          <p:nvPr/>
        </p:nvSpPr>
        <p:spPr bwMode="auto">
          <a:xfrm>
            <a:off x="76200" y="2222809"/>
            <a:ext cx="5562600" cy="3886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CC3300"/>
              </a:buClr>
              <a:buSzPct val="75000"/>
              <a:buFont typeface="Monotype Sort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65000"/>
              <a:buFont typeface="Monotype Sorts" pitchFamily="2" charset="2"/>
              <a:buChar char="è"/>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65000"/>
              <a:buFont typeface="Monotype Sorts" pitchFamily="2" charset="2"/>
              <a:buChar char="à"/>
              <a:defRPr sz="2000">
                <a:solidFill>
                  <a:schemeClr val="tx1"/>
                </a:solidFill>
                <a:latin typeface="+mn-lt"/>
              </a:defRPr>
            </a:lvl3pPr>
            <a:lvl4pPr marL="1600200" indent="-228600" algn="l" rtl="0" eaLnBrk="0" fontAlgn="base" hangingPunct="0">
              <a:spcBef>
                <a:spcPct val="20000"/>
              </a:spcBef>
              <a:spcAft>
                <a:spcPct val="0"/>
              </a:spcAft>
              <a:buClr>
                <a:srgbClr val="FC0128"/>
              </a:buClr>
              <a:buSzPct val="70000"/>
              <a:buFont typeface="Monotype Sorts" pitchFamily="2" charset="2"/>
              <a:buChar char="ð"/>
              <a:defRPr b="1">
                <a:solidFill>
                  <a:schemeClr val="tx1"/>
                </a:solidFill>
                <a:latin typeface="+mn-lt"/>
              </a:defRPr>
            </a:lvl4pPr>
            <a:lvl5pPr marL="2057400" indent="-228600" algn="l" rtl="0" eaLnBrk="0" fontAlgn="base" hangingPunct="0">
              <a:spcBef>
                <a:spcPct val="20000"/>
              </a:spcBef>
              <a:spcAft>
                <a:spcPct val="0"/>
              </a:spcAft>
              <a:buClr>
                <a:schemeClr val="tx1"/>
              </a:buClr>
              <a:buSzPct val="100000"/>
              <a:buFont typeface="Monotype Sorts" pitchFamily="2" charset="2"/>
              <a:buChar char="ú"/>
              <a:defRPr sz="1600" b="1">
                <a:solidFill>
                  <a:schemeClr val="tx1"/>
                </a:solidFill>
                <a:latin typeface="+mn-lt"/>
              </a:defRPr>
            </a:lvl5pPr>
            <a:lvl6pPr marL="2514600" indent="-228600" algn="l" rtl="0" eaLnBrk="0" fontAlgn="base" hangingPunct="0">
              <a:spcBef>
                <a:spcPct val="20000"/>
              </a:spcBef>
              <a:spcAft>
                <a:spcPct val="0"/>
              </a:spcAft>
              <a:buClr>
                <a:schemeClr val="tx1"/>
              </a:buClr>
              <a:buSzPct val="100000"/>
              <a:buFont typeface="Monotype Sorts" pitchFamily="2" charset="2"/>
              <a:buChar char="ú"/>
              <a:defRPr sz="1600" b="1">
                <a:solidFill>
                  <a:schemeClr val="tx1"/>
                </a:solidFill>
                <a:latin typeface="+mn-lt"/>
              </a:defRPr>
            </a:lvl6pPr>
            <a:lvl7pPr marL="2971800" indent="-228600" algn="l" rtl="0" eaLnBrk="0" fontAlgn="base" hangingPunct="0">
              <a:spcBef>
                <a:spcPct val="20000"/>
              </a:spcBef>
              <a:spcAft>
                <a:spcPct val="0"/>
              </a:spcAft>
              <a:buClr>
                <a:schemeClr val="tx1"/>
              </a:buClr>
              <a:buSzPct val="100000"/>
              <a:buFont typeface="Monotype Sorts" pitchFamily="2" charset="2"/>
              <a:buChar char="ú"/>
              <a:defRPr sz="1600" b="1">
                <a:solidFill>
                  <a:schemeClr val="tx1"/>
                </a:solidFill>
                <a:latin typeface="+mn-lt"/>
              </a:defRPr>
            </a:lvl7pPr>
            <a:lvl8pPr marL="3429000" indent="-228600" algn="l" rtl="0" eaLnBrk="0" fontAlgn="base" hangingPunct="0">
              <a:spcBef>
                <a:spcPct val="20000"/>
              </a:spcBef>
              <a:spcAft>
                <a:spcPct val="0"/>
              </a:spcAft>
              <a:buClr>
                <a:schemeClr val="tx1"/>
              </a:buClr>
              <a:buSzPct val="100000"/>
              <a:buFont typeface="Monotype Sorts" pitchFamily="2" charset="2"/>
              <a:buChar char="ú"/>
              <a:defRPr sz="1600" b="1">
                <a:solidFill>
                  <a:schemeClr val="tx1"/>
                </a:solidFill>
                <a:latin typeface="+mn-lt"/>
              </a:defRPr>
            </a:lvl8pPr>
            <a:lvl9pPr marL="3886200" indent="-228600" algn="l" rtl="0" eaLnBrk="0" fontAlgn="base" hangingPunct="0">
              <a:spcBef>
                <a:spcPct val="20000"/>
              </a:spcBef>
              <a:spcAft>
                <a:spcPct val="0"/>
              </a:spcAft>
              <a:buClr>
                <a:schemeClr val="tx1"/>
              </a:buClr>
              <a:buSzPct val="100000"/>
              <a:buFont typeface="Monotype Sorts" pitchFamily="2" charset="2"/>
              <a:buChar char="ú"/>
              <a:defRPr sz="1600" b="1">
                <a:solidFill>
                  <a:schemeClr val="tx1"/>
                </a:solidFill>
                <a:latin typeface="+mn-lt"/>
              </a:defRPr>
            </a:lvl9pPr>
          </a:lstStyle>
          <a:p>
            <a:r>
              <a:rPr lang="en-US" sz="2400" kern="0" dirty="0"/>
              <a:t>APS Citation</a:t>
            </a:r>
          </a:p>
          <a:p>
            <a:pPr marL="457200" lvl="1" indent="0">
              <a:buNone/>
            </a:pPr>
            <a:r>
              <a:rPr lang="en-US" sz="2000" i="1" dirty="0"/>
              <a:t>For the creation and leadership of the Dark Energy Survey Strong Lensing Group, including discovery and confirmation of numerous strong lenses and multiply lensed quasars and their application to new measurements of cosmic dark matter and dark energy.</a:t>
            </a:r>
          </a:p>
          <a:p>
            <a:pPr marL="457200" lvl="1" indent="0">
              <a:buNone/>
            </a:pPr>
            <a:endParaRPr lang="en-US" sz="2000" kern="0" dirty="0"/>
          </a:p>
          <a:p>
            <a:r>
              <a:rPr lang="en-US" sz="2400" kern="0" dirty="0"/>
              <a:t>Nominated by the Division of Astrophysics</a:t>
            </a:r>
          </a:p>
          <a:p>
            <a:endParaRPr lang="en-US" sz="2400" kern="0" dirty="0"/>
          </a:p>
        </p:txBody>
      </p:sp>
      <p:pic>
        <p:nvPicPr>
          <p:cNvPr id="9" name="Picture 8">
            <a:extLst>
              <a:ext uri="{FF2B5EF4-FFF2-40B4-BE49-F238E27FC236}">
                <a16:creationId xmlns:a16="http://schemas.microsoft.com/office/drawing/2014/main" id="{535C07BC-EE05-7A4C-BF59-1FDCC83F37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97497" y="2013389"/>
            <a:ext cx="2590800" cy="3886200"/>
          </a:xfrm>
          <a:prstGeom prst="rect">
            <a:avLst/>
          </a:prstGeom>
        </p:spPr>
      </p:pic>
    </p:spTree>
    <p:extLst>
      <p:ext uri="{BB962C8B-B14F-4D97-AF65-F5344CB8AC3E}">
        <p14:creationId xmlns:p14="http://schemas.microsoft.com/office/powerpoint/2010/main" val="3153719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51EC7F-5384-9143-8382-E23042658D2F}"/>
              </a:ext>
            </a:extLst>
          </p:cNvPr>
          <p:cNvSpPr>
            <a:spLocks noGrp="1"/>
          </p:cNvSpPr>
          <p:nvPr>
            <p:ph type="title"/>
          </p:nvPr>
        </p:nvSpPr>
        <p:spPr>
          <a:xfrm>
            <a:off x="228600" y="251752"/>
            <a:ext cx="8686800" cy="896824"/>
          </a:xfrm>
        </p:spPr>
        <p:txBody>
          <a:bodyPr/>
          <a:lstStyle/>
          <a:p>
            <a:r>
              <a:rPr lang="en-US" dirty="0"/>
              <a:t>SSA: Scientific Computing Applications (new name) [Daniel Elvira]</a:t>
            </a:r>
          </a:p>
        </p:txBody>
      </p:sp>
      <p:sp>
        <p:nvSpPr>
          <p:cNvPr id="4" name="Date Placeholder 3">
            <a:extLst>
              <a:ext uri="{FF2B5EF4-FFF2-40B4-BE49-F238E27FC236}">
                <a16:creationId xmlns:a16="http://schemas.microsoft.com/office/drawing/2014/main" id="{BE8F190B-4FC8-F741-9A76-A6B8D4F252D7}"/>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107A035E-DDC6-C247-9103-A5405C05445C}"/>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1DA3C0D2-6C4A-874C-926D-BB85B2236813}"/>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
        <p:nvSpPr>
          <p:cNvPr id="9" name="Content Placeholder 1">
            <a:extLst>
              <a:ext uri="{FF2B5EF4-FFF2-40B4-BE49-F238E27FC236}">
                <a16:creationId xmlns:a16="http://schemas.microsoft.com/office/drawing/2014/main" id="{D679E30E-7B5D-014E-B2D7-F587C162160C}"/>
              </a:ext>
            </a:extLst>
          </p:cNvPr>
          <p:cNvSpPr>
            <a:spLocks noGrp="1"/>
          </p:cNvSpPr>
          <p:nvPr>
            <p:ph idx="1"/>
          </p:nvPr>
        </p:nvSpPr>
        <p:spPr>
          <a:xfrm>
            <a:off x="228601" y="1271237"/>
            <a:ext cx="4343400" cy="4882337"/>
          </a:xfrm>
        </p:spPr>
        <p:txBody>
          <a:bodyPr>
            <a:normAutofit fontScale="85000" lnSpcReduction="20000"/>
          </a:bodyPr>
          <a:lstStyle/>
          <a:p>
            <a:r>
              <a:rPr lang="en-US" b="1" dirty="0"/>
              <a:t>New group</a:t>
            </a:r>
            <a:r>
              <a:rPr lang="en-US" dirty="0"/>
              <a:t>: Neutrino Simulations led by Laura Fields</a:t>
            </a:r>
          </a:p>
          <a:p>
            <a:pPr>
              <a:spcBef>
                <a:spcPts val="1400"/>
              </a:spcBef>
            </a:pPr>
            <a:r>
              <a:rPr lang="en-US" b="1" dirty="0"/>
              <a:t>New group</a:t>
            </a:r>
            <a:r>
              <a:rPr lang="en-US" dirty="0"/>
              <a:t>: Machine Intelligence and Reconstruction led by Rob Kutschke</a:t>
            </a:r>
          </a:p>
          <a:p>
            <a:pPr>
              <a:spcBef>
                <a:spcPts val="1400"/>
              </a:spcBef>
            </a:pPr>
            <a:endParaRPr lang="en-US" dirty="0"/>
          </a:p>
          <a:p>
            <a:pPr>
              <a:spcBef>
                <a:spcPts val="1400"/>
              </a:spcBef>
            </a:pPr>
            <a:r>
              <a:rPr lang="en-US" dirty="0"/>
              <a:t>Completed Geant4/Genie Interface (neutrino simulations have access to Geant hadronic models)</a:t>
            </a:r>
          </a:p>
          <a:p>
            <a:pPr>
              <a:spcBef>
                <a:spcPts val="1400"/>
              </a:spcBef>
            </a:pPr>
            <a:r>
              <a:rPr lang="en-US" dirty="0"/>
              <a:t>GeantV (next generation detector simulation) vectorization complete; CMS using alpha release; Beta soon</a:t>
            </a:r>
          </a:p>
          <a:p>
            <a:pPr>
              <a:spcBef>
                <a:spcPts val="1400"/>
              </a:spcBef>
            </a:pPr>
            <a:r>
              <a:rPr lang="en-US" dirty="0"/>
              <a:t>Geant4 support for experiments + model variation, profiling, uncertainties </a:t>
            </a:r>
          </a:p>
          <a:p>
            <a:endParaRPr lang="en-US" dirty="0"/>
          </a:p>
        </p:txBody>
      </p:sp>
      <p:sp>
        <p:nvSpPr>
          <p:cNvPr id="10" name="Content Placeholder 1">
            <a:extLst>
              <a:ext uri="{FF2B5EF4-FFF2-40B4-BE49-F238E27FC236}">
                <a16:creationId xmlns:a16="http://schemas.microsoft.com/office/drawing/2014/main" id="{8931B3C7-FCAA-594F-A4BB-EB98B10A3C02}"/>
              </a:ext>
            </a:extLst>
          </p:cNvPr>
          <p:cNvSpPr txBox="1">
            <a:spLocks/>
          </p:cNvSpPr>
          <p:nvPr/>
        </p:nvSpPr>
        <p:spPr>
          <a:xfrm>
            <a:off x="4572001" y="1148576"/>
            <a:ext cx="4343400" cy="488233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1" name="Content Placeholder 1">
            <a:extLst>
              <a:ext uri="{FF2B5EF4-FFF2-40B4-BE49-F238E27FC236}">
                <a16:creationId xmlns:a16="http://schemas.microsoft.com/office/drawing/2014/main" id="{D6016343-0C51-F24B-8D3E-26BD89EFFF0E}"/>
              </a:ext>
            </a:extLst>
          </p:cNvPr>
          <p:cNvSpPr txBox="1">
            <a:spLocks/>
          </p:cNvSpPr>
          <p:nvPr/>
        </p:nvSpPr>
        <p:spPr>
          <a:xfrm>
            <a:off x="4571999" y="1248147"/>
            <a:ext cx="4343400" cy="4882337"/>
          </a:xfrm>
          <a:prstGeom prst="rect">
            <a:avLst/>
          </a:prstGeom>
        </p:spPr>
        <p:txBody>
          <a:bodyPr lIns="0" tIns="0" rIns="0" bIns="0">
            <a:noAutofit/>
          </a:bodyPr>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33375" indent="-333375">
              <a:spcBef>
                <a:spcPts val="4200"/>
              </a:spcBef>
              <a:buSzPct val="145000"/>
              <a:defRPr b="0"/>
            </a:pPr>
            <a:r>
              <a:rPr lang="en-US" sz="1300" dirty="0"/>
              <a:t>New version and improvement to Genie (neutrino simulation)</a:t>
            </a:r>
          </a:p>
          <a:p>
            <a:pPr marL="333375" indent="-333375">
              <a:spcBef>
                <a:spcPts val="1500"/>
              </a:spcBef>
              <a:buSzPct val="145000"/>
              <a:defRPr b="0"/>
            </a:pPr>
            <a:r>
              <a:rPr lang="en-US" sz="1300" dirty="0"/>
              <a:t>Phase 1 Integration of LArSoft and Geant4 nearly complete</a:t>
            </a:r>
          </a:p>
          <a:p>
            <a:pPr marL="333375" indent="-333375">
              <a:spcBef>
                <a:spcPts val="1500"/>
              </a:spcBef>
              <a:buSzPct val="145000"/>
              <a:defRPr b="0"/>
            </a:pPr>
            <a:r>
              <a:rPr lang="en-US" sz="1300" dirty="0"/>
              <a:t>Automated LArTPC data reconstruction fully vetted (for uBooNE)</a:t>
            </a:r>
          </a:p>
          <a:p>
            <a:pPr marL="333375" indent="-333375">
              <a:spcBef>
                <a:spcPts val="1500"/>
              </a:spcBef>
              <a:buSzPct val="145000"/>
              <a:defRPr b="0"/>
            </a:pPr>
            <a:endParaRPr lang="en-US" sz="1300" dirty="0"/>
          </a:p>
          <a:p>
            <a:pPr marL="333375" indent="-333375">
              <a:spcBef>
                <a:spcPts val="1500"/>
              </a:spcBef>
              <a:buSzPct val="145000"/>
              <a:defRPr b="0"/>
            </a:pPr>
            <a:r>
              <a:rPr lang="en-US" sz="1300" dirty="0"/>
              <a:t>Cosmology/Astro workflow pipeline (WLPIPE) enables LSST &amp; DES analyses (paper published)</a:t>
            </a:r>
          </a:p>
          <a:p>
            <a:pPr marL="333375" indent="-333375">
              <a:spcBef>
                <a:spcPts val="1500"/>
              </a:spcBef>
              <a:buSzPct val="145000"/>
              <a:defRPr b="0"/>
            </a:pPr>
            <a:r>
              <a:rPr lang="en-US" sz="1300" dirty="0"/>
              <a:t>Paper in </a:t>
            </a:r>
            <a:r>
              <a:rPr lang="en-US" sz="1300" dirty="0" err="1"/>
              <a:t>ArXiv</a:t>
            </a:r>
            <a:r>
              <a:rPr lang="en-US" sz="1300" dirty="0"/>
              <a:t> on Deep Learning and Lensing of Cosmic Microwave Background</a:t>
            </a:r>
          </a:p>
          <a:p>
            <a:pPr>
              <a:spcBef>
                <a:spcPts val="1500"/>
              </a:spcBef>
              <a:defRPr b="0"/>
            </a:pPr>
            <a:endParaRPr lang="en-US" sz="1300" dirty="0"/>
          </a:p>
          <a:p>
            <a:pPr marL="333375" indent="-333375">
              <a:spcBef>
                <a:spcPts val="1500"/>
              </a:spcBef>
              <a:buSzPct val="145000"/>
              <a:defRPr b="0"/>
            </a:pPr>
            <a:r>
              <a:rPr lang="en-US" sz="1300" dirty="0"/>
              <a:t>Three Accelerator modeling posters at IPAC; paper published on instability development with space charge (relevant for DUNE)</a:t>
            </a:r>
          </a:p>
          <a:p>
            <a:pPr marL="333375" indent="-333375">
              <a:spcBef>
                <a:spcPts val="1500"/>
              </a:spcBef>
              <a:buSzPct val="145000"/>
              <a:defRPr b="0"/>
            </a:pPr>
            <a:r>
              <a:rPr lang="en-US" sz="1300" dirty="0"/>
              <a:t>Commissioned and put into general use the setup for rapid evaluation of photon detectors in </a:t>
            </a:r>
            <a:r>
              <a:rPr lang="en-US" sz="1300" dirty="0" err="1"/>
              <a:t>LAr</a:t>
            </a:r>
            <a:r>
              <a:rPr lang="en-US" sz="1300" dirty="0"/>
              <a:t> using the Material Test Station</a:t>
            </a:r>
            <a:endParaRPr lang="en-US" sz="1300" dirty="0">
              <a:latin typeface="Angsana New" panose="020B0604020202020204" pitchFamily="34" charset="0"/>
              <a:cs typeface="Angsana New" panose="020B0604020202020204" pitchFamily="34" charset="0"/>
            </a:endParaRPr>
          </a:p>
        </p:txBody>
      </p:sp>
    </p:spTree>
    <p:extLst>
      <p:ext uri="{BB962C8B-B14F-4D97-AF65-F5344CB8AC3E}">
        <p14:creationId xmlns:p14="http://schemas.microsoft.com/office/powerpoint/2010/main" val="1812413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51EC7F-5384-9143-8382-E23042658D2F}"/>
              </a:ext>
            </a:extLst>
          </p:cNvPr>
          <p:cNvSpPr>
            <a:spLocks noGrp="1"/>
          </p:cNvSpPr>
          <p:nvPr>
            <p:ph type="title"/>
          </p:nvPr>
        </p:nvSpPr>
        <p:spPr>
          <a:xfrm>
            <a:off x="228600" y="251752"/>
            <a:ext cx="8686800" cy="896824"/>
          </a:xfrm>
        </p:spPr>
        <p:txBody>
          <a:bodyPr/>
          <a:lstStyle/>
          <a:p>
            <a:r>
              <a:rPr lang="en-US" dirty="0"/>
              <a:t>SSA: Scientific Software Infrastructure </a:t>
            </a:r>
            <a:br>
              <a:rPr lang="en-US" dirty="0"/>
            </a:br>
            <a:r>
              <a:rPr lang="en-US" dirty="0"/>
              <a:t>[Chris Jones] (new head)</a:t>
            </a:r>
          </a:p>
        </p:txBody>
      </p:sp>
      <p:sp>
        <p:nvSpPr>
          <p:cNvPr id="4" name="Date Placeholder 3">
            <a:extLst>
              <a:ext uri="{FF2B5EF4-FFF2-40B4-BE49-F238E27FC236}">
                <a16:creationId xmlns:a16="http://schemas.microsoft.com/office/drawing/2014/main" id="{BE8F190B-4FC8-F741-9A76-A6B8D4F252D7}"/>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107A035E-DDC6-C247-9103-A5405C05445C}"/>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1DA3C0D2-6C4A-874C-926D-BB85B2236813}"/>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sp>
        <p:nvSpPr>
          <p:cNvPr id="9" name="Content Placeholder 1">
            <a:extLst>
              <a:ext uri="{FF2B5EF4-FFF2-40B4-BE49-F238E27FC236}">
                <a16:creationId xmlns:a16="http://schemas.microsoft.com/office/drawing/2014/main" id="{D679E30E-7B5D-014E-B2D7-F587C162160C}"/>
              </a:ext>
            </a:extLst>
          </p:cNvPr>
          <p:cNvSpPr>
            <a:spLocks noGrp="1"/>
          </p:cNvSpPr>
          <p:nvPr>
            <p:ph idx="1"/>
          </p:nvPr>
        </p:nvSpPr>
        <p:spPr>
          <a:xfrm>
            <a:off x="228601" y="1271237"/>
            <a:ext cx="4343400" cy="4882337"/>
          </a:xfrm>
        </p:spPr>
        <p:txBody>
          <a:bodyPr>
            <a:normAutofit fontScale="85000" lnSpcReduction="20000"/>
          </a:bodyPr>
          <a:lstStyle/>
          <a:p>
            <a:pPr>
              <a:spcBef>
                <a:spcPts val="1500"/>
              </a:spcBef>
              <a:defRPr b="0"/>
            </a:pPr>
            <a:r>
              <a:rPr lang="en-US" dirty="0"/>
              <a:t>CMS Software:</a:t>
            </a:r>
          </a:p>
          <a:p>
            <a:pPr lvl="1">
              <a:spcBef>
                <a:spcPts val="1500"/>
              </a:spcBef>
              <a:defRPr b="0"/>
            </a:pPr>
            <a:r>
              <a:rPr lang="en-US" dirty="0"/>
              <a:t>Integrating GPU algorithms in data processing framework</a:t>
            </a:r>
          </a:p>
          <a:p>
            <a:pPr lvl="1">
              <a:spcBef>
                <a:spcPts val="1500"/>
              </a:spcBef>
              <a:defRPr b="0"/>
            </a:pPr>
            <a:r>
              <a:rPr lang="en-US" dirty="0"/>
              <a:t>MC simulation jobs now efficient to very large number of cores (ran millions core hours)</a:t>
            </a:r>
          </a:p>
          <a:p>
            <a:pPr lvl="1">
              <a:spcBef>
                <a:spcPts val="1500"/>
              </a:spcBef>
              <a:defRPr b="0"/>
            </a:pPr>
            <a:endParaRPr lang="en-US" dirty="0"/>
          </a:p>
          <a:p>
            <a:pPr>
              <a:spcBef>
                <a:spcPts val="1500"/>
              </a:spcBef>
              <a:defRPr b="0"/>
            </a:pPr>
            <a:r>
              <a:rPr lang="en-US" dirty="0"/>
              <a:t>LArSoft and </a:t>
            </a:r>
            <a:r>
              <a:rPr lang="en-US" i="1" dirty="0"/>
              <a:t>art</a:t>
            </a:r>
            <a:r>
              <a:rPr lang="en-US" dirty="0"/>
              <a:t> development teams merged into </a:t>
            </a:r>
            <a:r>
              <a:rPr lang="en-US" b="1" dirty="0"/>
              <a:t>SciSoft team </a:t>
            </a:r>
            <a:r>
              <a:rPr lang="en-US" dirty="0"/>
              <a:t>(led by Kyle Knoepfel and Erica Snider)</a:t>
            </a:r>
          </a:p>
          <a:p>
            <a:pPr>
              <a:spcBef>
                <a:spcPts val="1500"/>
              </a:spcBef>
              <a:defRPr b="0"/>
            </a:pPr>
            <a:r>
              <a:rPr lang="en-US" dirty="0"/>
              <a:t>Multithreading in </a:t>
            </a:r>
            <a:r>
              <a:rPr lang="en-US" i="1" dirty="0"/>
              <a:t>art</a:t>
            </a:r>
            <a:r>
              <a:rPr lang="en-US" dirty="0"/>
              <a:t> for parallel processing of events</a:t>
            </a:r>
          </a:p>
          <a:p>
            <a:pPr>
              <a:spcBef>
                <a:spcPts val="1500"/>
              </a:spcBef>
              <a:defRPr b="0"/>
            </a:pPr>
            <a:r>
              <a:rPr lang="en-US" dirty="0"/>
              <a:t>Improved LSST observing schedule simulation with realism</a:t>
            </a:r>
          </a:p>
        </p:txBody>
      </p:sp>
      <p:sp>
        <p:nvSpPr>
          <p:cNvPr id="10" name="Content Placeholder 1">
            <a:extLst>
              <a:ext uri="{FF2B5EF4-FFF2-40B4-BE49-F238E27FC236}">
                <a16:creationId xmlns:a16="http://schemas.microsoft.com/office/drawing/2014/main" id="{8931B3C7-FCAA-594F-A4BB-EB98B10A3C02}"/>
              </a:ext>
            </a:extLst>
          </p:cNvPr>
          <p:cNvSpPr txBox="1">
            <a:spLocks/>
          </p:cNvSpPr>
          <p:nvPr/>
        </p:nvSpPr>
        <p:spPr>
          <a:xfrm>
            <a:off x="4572001" y="1148576"/>
            <a:ext cx="4343400" cy="488233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1" name="Content Placeholder 1">
            <a:extLst>
              <a:ext uri="{FF2B5EF4-FFF2-40B4-BE49-F238E27FC236}">
                <a16:creationId xmlns:a16="http://schemas.microsoft.com/office/drawing/2014/main" id="{D6016343-0C51-F24B-8D3E-26BD89EFFF0E}"/>
              </a:ext>
            </a:extLst>
          </p:cNvPr>
          <p:cNvSpPr txBox="1">
            <a:spLocks/>
          </p:cNvSpPr>
          <p:nvPr/>
        </p:nvSpPr>
        <p:spPr>
          <a:xfrm>
            <a:off x="4571999" y="1271237"/>
            <a:ext cx="4343400" cy="4882337"/>
          </a:xfrm>
          <a:prstGeom prst="rect">
            <a:avLst/>
          </a:prstGeom>
        </p:spPr>
        <p:txBody>
          <a:bodyPr lIns="0" tIns="0" rIns="0" bIns="0">
            <a:normAutofit fontScale="85000" lnSpcReduction="10000"/>
          </a:bodyPr>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500"/>
              </a:spcBef>
              <a:defRPr b="0"/>
            </a:pPr>
            <a:r>
              <a:rPr lang="en-US" dirty="0"/>
              <a:t>Significant speed improvements to DES Year3 cluster cosmology with C++ modeling pipeline</a:t>
            </a:r>
          </a:p>
          <a:p>
            <a:pPr>
              <a:spcBef>
                <a:spcPts val="1500"/>
              </a:spcBef>
              <a:defRPr b="0"/>
            </a:pPr>
            <a:r>
              <a:rPr lang="en-US" dirty="0"/>
              <a:t>C++ library using HDF5 for tabular data for analysis (NOvA using)</a:t>
            </a:r>
          </a:p>
          <a:p>
            <a:pPr>
              <a:spcBef>
                <a:spcPts val="1500"/>
              </a:spcBef>
              <a:defRPr b="0"/>
            </a:pPr>
            <a:r>
              <a:rPr lang="en-US" dirty="0"/>
              <a:t>Root performance improvements to Trees and Histograms</a:t>
            </a:r>
          </a:p>
          <a:p>
            <a:pPr>
              <a:spcBef>
                <a:spcPts val="1500"/>
              </a:spcBef>
              <a:defRPr b="0"/>
            </a:pPr>
            <a:endParaRPr lang="en-US" dirty="0"/>
          </a:p>
          <a:p>
            <a:pPr>
              <a:spcBef>
                <a:spcPts val="1500"/>
              </a:spcBef>
              <a:defRPr b="0"/>
            </a:pPr>
            <a:r>
              <a:rPr lang="en-US" dirty="0"/>
              <a:t>Led organization of Fermilab’s participation in </a:t>
            </a:r>
            <a:r>
              <a:rPr lang="en-US" b="1" dirty="0"/>
              <a:t>Grace Hopper Celebration of Women in Computing </a:t>
            </a:r>
            <a:r>
              <a:rPr lang="en-US" dirty="0"/>
              <a:t>conference</a:t>
            </a:r>
          </a:p>
          <a:p>
            <a:pPr>
              <a:spcBef>
                <a:spcPts val="1500"/>
              </a:spcBef>
              <a:defRPr b="0"/>
            </a:pPr>
            <a:r>
              <a:rPr lang="en-US" dirty="0"/>
              <a:t>Fermilab Computational Science Internship Program Established</a:t>
            </a:r>
          </a:p>
        </p:txBody>
      </p:sp>
    </p:spTree>
    <p:extLst>
      <p:ext uri="{BB962C8B-B14F-4D97-AF65-F5344CB8AC3E}">
        <p14:creationId xmlns:p14="http://schemas.microsoft.com/office/powerpoint/2010/main" val="2652865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51EC7F-5384-9143-8382-E23042658D2F}"/>
              </a:ext>
            </a:extLst>
          </p:cNvPr>
          <p:cNvSpPr>
            <a:spLocks noGrp="1"/>
          </p:cNvSpPr>
          <p:nvPr>
            <p:ph type="title"/>
          </p:nvPr>
        </p:nvSpPr>
        <p:spPr>
          <a:xfrm>
            <a:off x="228600" y="251752"/>
            <a:ext cx="8686800" cy="896824"/>
          </a:xfrm>
        </p:spPr>
        <p:txBody>
          <a:bodyPr/>
          <a:lstStyle/>
          <a:p>
            <a:r>
              <a:rPr lang="en-US" dirty="0"/>
              <a:t>SSA: Real-Time Systems Engineering </a:t>
            </a:r>
            <a:br>
              <a:rPr lang="en-US" dirty="0"/>
            </a:br>
            <a:r>
              <a:rPr lang="en-US" dirty="0"/>
              <a:t>[Liz Buckley-Geer]</a:t>
            </a:r>
          </a:p>
        </p:txBody>
      </p:sp>
      <p:sp>
        <p:nvSpPr>
          <p:cNvPr id="4" name="Date Placeholder 3">
            <a:extLst>
              <a:ext uri="{FF2B5EF4-FFF2-40B4-BE49-F238E27FC236}">
                <a16:creationId xmlns:a16="http://schemas.microsoft.com/office/drawing/2014/main" id="{BE8F190B-4FC8-F741-9A76-A6B8D4F252D7}"/>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107A035E-DDC6-C247-9103-A5405C05445C}"/>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1DA3C0D2-6C4A-874C-926D-BB85B2236813}"/>
              </a:ext>
            </a:extLst>
          </p:cNvPr>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sp>
        <p:nvSpPr>
          <p:cNvPr id="10" name="Content Placeholder 1">
            <a:extLst>
              <a:ext uri="{FF2B5EF4-FFF2-40B4-BE49-F238E27FC236}">
                <a16:creationId xmlns:a16="http://schemas.microsoft.com/office/drawing/2014/main" id="{8931B3C7-FCAA-594F-A4BB-EB98B10A3C02}"/>
              </a:ext>
            </a:extLst>
          </p:cNvPr>
          <p:cNvSpPr txBox="1">
            <a:spLocks/>
          </p:cNvSpPr>
          <p:nvPr/>
        </p:nvSpPr>
        <p:spPr>
          <a:xfrm>
            <a:off x="4572001" y="1148576"/>
            <a:ext cx="4343400" cy="488233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14" name="Picture 13">
            <a:extLst>
              <a:ext uri="{FF2B5EF4-FFF2-40B4-BE49-F238E27FC236}">
                <a16:creationId xmlns:a16="http://schemas.microsoft.com/office/drawing/2014/main" id="{AFE8B0E1-AF2B-D944-B64B-033DB56BB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588" y="1208551"/>
            <a:ext cx="7627434" cy="5059012"/>
          </a:xfrm>
          <a:prstGeom prst="rect">
            <a:avLst/>
          </a:prstGeom>
        </p:spPr>
      </p:pic>
    </p:spTree>
    <p:extLst>
      <p:ext uri="{BB962C8B-B14F-4D97-AF65-F5344CB8AC3E}">
        <p14:creationId xmlns:p14="http://schemas.microsoft.com/office/powerpoint/2010/main" val="710431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688879-A757-F94C-922E-16D359E7C507}"/>
              </a:ext>
            </a:extLst>
          </p:cNvPr>
          <p:cNvSpPr>
            <a:spLocks noGrp="1"/>
          </p:cNvSpPr>
          <p:nvPr>
            <p:ph type="title"/>
          </p:nvPr>
        </p:nvSpPr>
        <p:spPr>
          <a:xfrm>
            <a:off x="228600" y="251752"/>
            <a:ext cx="8686800" cy="863370"/>
          </a:xfrm>
        </p:spPr>
        <p:txBody>
          <a:bodyPr>
            <a:normAutofit/>
          </a:bodyPr>
          <a:lstStyle/>
          <a:p>
            <a:r>
              <a:rPr lang="en-US" dirty="0"/>
              <a:t>SciDAC Projects </a:t>
            </a:r>
            <a:br>
              <a:rPr lang="en-US" dirty="0"/>
            </a:br>
            <a:r>
              <a:rPr lang="en-US" dirty="0"/>
              <a:t>[Jim Kowalkowski, Giuseppe Cerati, JFA]</a:t>
            </a:r>
          </a:p>
        </p:txBody>
      </p:sp>
      <p:sp>
        <p:nvSpPr>
          <p:cNvPr id="4" name="Date Placeholder 3">
            <a:extLst>
              <a:ext uri="{FF2B5EF4-FFF2-40B4-BE49-F238E27FC236}">
                <a16:creationId xmlns:a16="http://schemas.microsoft.com/office/drawing/2014/main" id="{6C6F800B-B329-4C41-B021-835CCE61F511}"/>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95622115-623E-CC4F-9A66-8013D6BE8445}"/>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7FC8FF17-A06F-0542-A547-1619E84BB37E}"/>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pic>
        <p:nvPicPr>
          <p:cNvPr id="7" name="Picture 6">
            <a:extLst>
              <a:ext uri="{FF2B5EF4-FFF2-40B4-BE49-F238E27FC236}">
                <a16:creationId xmlns:a16="http://schemas.microsoft.com/office/drawing/2014/main" id="{025ECB0F-85E1-3D40-B42C-3062A04AB9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322" y="1126170"/>
            <a:ext cx="8285356" cy="5480078"/>
          </a:xfrm>
          <a:prstGeom prst="rect">
            <a:avLst/>
          </a:prstGeom>
        </p:spPr>
      </p:pic>
    </p:spTree>
    <p:extLst>
      <p:ext uri="{BB962C8B-B14F-4D97-AF65-F5344CB8AC3E}">
        <p14:creationId xmlns:p14="http://schemas.microsoft.com/office/powerpoint/2010/main" val="3673213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5FCE3A-019D-A84D-9479-AFE3670BDE33}"/>
              </a:ext>
            </a:extLst>
          </p:cNvPr>
          <p:cNvSpPr>
            <a:spLocks noGrp="1"/>
          </p:cNvSpPr>
          <p:nvPr>
            <p:ph idx="1"/>
          </p:nvPr>
        </p:nvSpPr>
        <p:spPr/>
        <p:txBody>
          <a:bodyPr>
            <a:normAutofit fontScale="77500" lnSpcReduction="20000"/>
          </a:bodyPr>
          <a:lstStyle/>
          <a:p>
            <a:r>
              <a:rPr lang="en-US" dirty="0"/>
              <a:t>DMS put into production </a:t>
            </a:r>
            <a:r>
              <a:rPr lang="en-US" dirty="0">
                <a:solidFill>
                  <a:srgbClr val="0070C0"/>
                </a:solidFill>
              </a:rPr>
              <a:t>two 100PB IBM tape libraries, 92 LTO8 tape drives</a:t>
            </a:r>
          </a:p>
          <a:p>
            <a:pPr lvl="1"/>
            <a:r>
              <a:rPr lang="en-US" b="1" dirty="0">
                <a:solidFill>
                  <a:srgbClr val="0070C0"/>
                </a:solidFill>
              </a:rPr>
              <a:t>A </a:t>
            </a:r>
            <a:r>
              <a:rPr lang="en-US" b="1" i="1" dirty="0">
                <a:solidFill>
                  <a:srgbClr val="0070C0"/>
                </a:solidFill>
              </a:rPr>
              <a:t>big</a:t>
            </a:r>
            <a:r>
              <a:rPr lang="en-US" b="1" dirty="0">
                <a:solidFill>
                  <a:srgbClr val="0070C0"/>
                </a:solidFill>
              </a:rPr>
              <a:t> effort with help from many groups, Thanks to all! </a:t>
            </a:r>
            <a:r>
              <a:rPr lang="en-US" dirty="0"/>
              <a:t> </a:t>
            </a:r>
            <a:r>
              <a:rPr lang="en-US" dirty="0">
                <a:solidFill>
                  <a:schemeClr val="tx1">
                    <a:lumMod val="50000"/>
                    <a:lumOff val="50000"/>
                  </a:schemeClr>
                </a:solidFill>
              </a:rPr>
              <a:t>RFP, procurement, demolition of 2 Oracle libraries, facilities, electrical, fire-suppression, fiber-channel and networking infrastructure, mover computer procurement and installation</a:t>
            </a:r>
          </a:p>
          <a:p>
            <a:pPr lvl="1"/>
            <a:r>
              <a:rPr lang="en-US" b="1" dirty="0">
                <a:solidFill>
                  <a:srgbClr val="0070C0"/>
                </a:solidFill>
              </a:rPr>
              <a:t>Enstore development </a:t>
            </a:r>
            <a:r>
              <a:rPr lang="en-US" dirty="0"/>
              <a:t>to support TS4500 library and LTO8  drives</a:t>
            </a:r>
          </a:p>
          <a:p>
            <a:pPr lvl="1"/>
            <a:r>
              <a:rPr lang="en-US" b="1" dirty="0">
                <a:solidFill>
                  <a:srgbClr val="0070C0"/>
                </a:solidFill>
              </a:rPr>
              <a:t>Dealing with LTO8 media unavailability</a:t>
            </a:r>
            <a:r>
              <a:rPr lang="en-US" dirty="0"/>
              <a:t> </a:t>
            </a:r>
            <a:r>
              <a:rPr lang="en-US" dirty="0">
                <a:solidFill>
                  <a:schemeClr val="tx1">
                    <a:lumMod val="50000"/>
                    <a:lumOff val="50000"/>
                  </a:schemeClr>
                </a:solidFill>
              </a:rPr>
              <a:t>due to corporate patent infringement cases</a:t>
            </a:r>
            <a:r>
              <a:rPr lang="en-US" dirty="0"/>
              <a:t>. </a:t>
            </a:r>
          </a:p>
          <a:p>
            <a:pPr lvl="1"/>
            <a:r>
              <a:rPr lang="en-US" b="1" dirty="0">
                <a:solidFill>
                  <a:srgbClr val="0070C0"/>
                </a:solidFill>
              </a:rPr>
              <a:t>All experiments are converted over to LTO media</a:t>
            </a:r>
            <a:r>
              <a:rPr lang="en-US" dirty="0"/>
              <a:t>.</a:t>
            </a:r>
          </a:p>
          <a:p>
            <a:r>
              <a:rPr lang="en-US" dirty="0">
                <a:solidFill>
                  <a:srgbClr val="0070C0"/>
                </a:solidFill>
              </a:rPr>
              <a:t>Upgraded dCache from 2.6 to 4.2 </a:t>
            </a:r>
            <a:r>
              <a:rPr lang="en-US" dirty="0"/>
              <a:t>with </a:t>
            </a:r>
            <a:r>
              <a:rPr lang="en-US" dirty="0">
                <a:solidFill>
                  <a:srgbClr val="0070C0"/>
                </a:solidFill>
              </a:rPr>
              <a:t>Fermilab developed components</a:t>
            </a:r>
            <a:r>
              <a:rPr lang="en-US" dirty="0"/>
              <a:t>:</a:t>
            </a:r>
          </a:p>
          <a:p>
            <a:pPr lvl="1"/>
            <a:r>
              <a:rPr lang="en-US" b="1" dirty="0">
                <a:solidFill>
                  <a:srgbClr val="0070C0"/>
                </a:solidFill>
              </a:rPr>
              <a:t>dCache-View</a:t>
            </a:r>
            <a:r>
              <a:rPr lang="en-US" b="1" dirty="0"/>
              <a:t> </a:t>
            </a:r>
            <a:r>
              <a:rPr lang="en-US" dirty="0">
                <a:solidFill>
                  <a:schemeClr val="tx1">
                    <a:lumMod val="50000"/>
                    <a:lumOff val="50000"/>
                  </a:schemeClr>
                </a:solidFill>
              </a:rPr>
              <a:t>admin interface enhancements</a:t>
            </a:r>
            <a:r>
              <a:rPr lang="en-US" dirty="0">
                <a:solidFill>
                  <a:srgbClr val="0070C0"/>
                </a:solidFill>
              </a:rPr>
              <a:t>, </a:t>
            </a:r>
            <a:r>
              <a:rPr lang="en-US" b="1" dirty="0">
                <a:solidFill>
                  <a:srgbClr val="0070C0"/>
                </a:solidFill>
              </a:rPr>
              <a:t>xrootd 3</a:t>
            </a:r>
            <a:r>
              <a:rPr lang="en-US" b="1" baseline="30000" dirty="0">
                <a:solidFill>
                  <a:srgbClr val="0070C0"/>
                </a:solidFill>
              </a:rPr>
              <a:t>rd</a:t>
            </a:r>
            <a:r>
              <a:rPr lang="en-US" b="1" dirty="0">
                <a:solidFill>
                  <a:srgbClr val="0070C0"/>
                </a:solidFill>
              </a:rPr>
              <a:t> party copy</a:t>
            </a:r>
            <a:r>
              <a:rPr lang="en-US" dirty="0"/>
              <a:t>.</a:t>
            </a:r>
          </a:p>
          <a:p>
            <a:pPr lvl="1"/>
            <a:r>
              <a:rPr lang="en-US" dirty="0"/>
              <a:t>Resilient Manager provided an effective stop-gap solution for user code distribution</a:t>
            </a:r>
          </a:p>
          <a:p>
            <a:r>
              <a:rPr lang="en-US" dirty="0">
                <a:solidFill>
                  <a:srgbClr val="0070C0"/>
                </a:solidFill>
              </a:rPr>
              <a:t>Networking Research team has joined the department</a:t>
            </a:r>
            <a:r>
              <a:rPr lang="en-US" dirty="0"/>
              <a:t>. Welcome!</a:t>
            </a:r>
          </a:p>
          <a:p>
            <a:pPr lvl="1"/>
            <a:r>
              <a:rPr lang="en-US" b="1" dirty="0">
                <a:solidFill>
                  <a:srgbClr val="0070C0"/>
                </a:solidFill>
              </a:rPr>
              <a:t>mdtmFTP version 1.0.2 </a:t>
            </a:r>
            <a:r>
              <a:rPr lang="en-US" dirty="0"/>
              <a:t>released, 590+ downloads, </a:t>
            </a:r>
            <a:r>
              <a:rPr lang="en-US" b="1" dirty="0">
                <a:solidFill>
                  <a:srgbClr val="0070C0"/>
                </a:solidFill>
              </a:rPr>
              <a:t>SC’18 demo</a:t>
            </a:r>
          </a:p>
          <a:p>
            <a:pPr lvl="1"/>
            <a:r>
              <a:rPr lang="en-US" b="1" dirty="0">
                <a:solidFill>
                  <a:srgbClr val="0070C0"/>
                </a:solidFill>
              </a:rPr>
              <a:t>BigData Express</a:t>
            </a:r>
            <a:r>
              <a:rPr lang="en-US" dirty="0"/>
              <a:t> under evaluation at multiple sites, </a:t>
            </a:r>
            <a:r>
              <a:rPr lang="en-US" b="1" dirty="0">
                <a:solidFill>
                  <a:srgbClr val="0070C0"/>
                </a:solidFill>
              </a:rPr>
              <a:t>SC’18 demo, INDIS’18 paper</a:t>
            </a:r>
          </a:p>
          <a:p>
            <a:r>
              <a:rPr lang="en-US" dirty="0"/>
              <a:t>Amidst all of this the </a:t>
            </a:r>
            <a:r>
              <a:rPr lang="en-US" b="1" dirty="0">
                <a:solidFill>
                  <a:srgbClr val="0070C0"/>
                </a:solidFill>
              </a:rPr>
              <a:t>operations</a:t>
            </a:r>
            <a:r>
              <a:rPr lang="en-US" dirty="0"/>
              <a:t> team kept </a:t>
            </a:r>
            <a:r>
              <a:rPr lang="en-US" b="1" dirty="0">
                <a:solidFill>
                  <a:srgbClr val="0070C0"/>
                </a:solidFill>
              </a:rPr>
              <a:t>data storage operating well!</a:t>
            </a:r>
          </a:p>
        </p:txBody>
      </p:sp>
      <p:sp>
        <p:nvSpPr>
          <p:cNvPr id="3" name="Title 2">
            <a:extLst>
              <a:ext uri="{FF2B5EF4-FFF2-40B4-BE49-F238E27FC236}">
                <a16:creationId xmlns:a16="http://schemas.microsoft.com/office/drawing/2014/main" id="{6E1A9260-A3D2-AC4D-94A3-4F87B3436492}"/>
              </a:ext>
            </a:extLst>
          </p:cNvPr>
          <p:cNvSpPr>
            <a:spLocks noGrp="1"/>
          </p:cNvSpPr>
          <p:nvPr>
            <p:ph type="title"/>
          </p:nvPr>
        </p:nvSpPr>
        <p:spPr/>
        <p:txBody>
          <a:bodyPr/>
          <a:lstStyle/>
          <a:p>
            <a:r>
              <a:rPr lang="en-US" dirty="0"/>
              <a:t>SCF: Data Movement and Storage [Gene Oleynik]</a:t>
            </a:r>
          </a:p>
        </p:txBody>
      </p:sp>
      <p:sp>
        <p:nvSpPr>
          <p:cNvPr id="4" name="Date Placeholder 3">
            <a:extLst>
              <a:ext uri="{FF2B5EF4-FFF2-40B4-BE49-F238E27FC236}">
                <a16:creationId xmlns:a16="http://schemas.microsoft.com/office/drawing/2014/main" id="{D7B553E2-F025-3C44-A56F-D0F2A3022E21}"/>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201CB243-E03E-784A-B78C-C1999F771FC1}"/>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12194623-09B0-844F-B075-F3B06A9BCF28}"/>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spTree>
    <p:extLst>
      <p:ext uri="{BB962C8B-B14F-4D97-AF65-F5344CB8AC3E}">
        <p14:creationId xmlns:p14="http://schemas.microsoft.com/office/powerpoint/2010/main" val="1518826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C6191D7-8BA0-6249-848D-0376BC4378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2244" y="2840509"/>
            <a:ext cx="1740194" cy="1273922"/>
          </a:xfrm>
          <a:prstGeom prst="rect">
            <a:avLst/>
          </a:prstGeom>
        </p:spPr>
      </p:pic>
      <p:sp>
        <p:nvSpPr>
          <p:cNvPr id="3" name="Title 2">
            <a:extLst>
              <a:ext uri="{FF2B5EF4-FFF2-40B4-BE49-F238E27FC236}">
                <a16:creationId xmlns:a16="http://schemas.microsoft.com/office/drawing/2014/main" id="{C400525C-A2A0-7F41-A6BB-77FAB576D9FF}"/>
              </a:ext>
            </a:extLst>
          </p:cNvPr>
          <p:cNvSpPr>
            <a:spLocks noGrp="1"/>
          </p:cNvSpPr>
          <p:nvPr>
            <p:ph type="title"/>
          </p:nvPr>
        </p:nvSpPr>
        <p:spPr>
          <a:xfrm>
            <a:off x="228600" y="251752"/>
            <a:ext cx="8686800" cy="863370"/>
          </a:xfrm>
        </p:spPr>
        <p:txBody>
          <a:bodyPr/>
          <a:lstStyle/>
          <a:p>
            <a:r>
              <a:rPr lang="en-US" dirty="0"/>
              <a:t>SCF: Experiment Computing Facilities</a:t>
            </a:r>
            <a:br>
              <a:rPr lang="en-US" dirty="0"/>
            </a:br>
            <a:r>
              <a:rPr lang="en-US" dirty="0"/>
              <a:t>[Glenn Cooper]</a:t>
            </a:r>
          </a:p>
        </p:txBody>
      </p:sp>
      <p:sp>
        <p:nvSpPr>
          <p:cNvPr id="4" name="Date Placeholder 3">
            <a:extLst>
              <a:ext uri="{FF2B5EF4-FFF2-40B4-BE49-F238E27FC236}">
                <a16:creationId xmlns:a16="http://schemas.microsoft.com/office/drawing/2014/main" id="{E6AB46DC-88C8-9B4F-B73B-80DC60F8AD02}"/>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91FB990E-F35B-5C45-9B32-73861E83D92C}"/>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62904FCE-CD84-044B-9506-D5CAEBEAB352}"/>
              </a:ext>
            </a:extLst>
          </p:cNvPr>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sp>
        <p:nvSpPr>
          <p:cNvPr id="7" name="Content Placeholder 5">
            <a:extLst>
              <a:ext uri="{FF2B5EF4-FFF2-40B4-BE49-F238E27FC236}">
                <a16:creationId xmlns:a16="http://schemas.microsoft.com/office/drawing/2014/main" id="{2FC89B19-8DBA-274D-A276-94ED0C8C7B8C}"/>
              </a:ext>
            </a:extLst>
          </p:cNvPr>
          <p:cNvSpPr txBox="1">
            <a:spLocks/>
          </p:cNvSpPr>
          <p:nvPr/>
        </p:nvSpPr>
        <p:spPr>
          <a:xfrm>
            <a:off x="228600" y="1149966"/>
            <a:ext cx="8672513" cy="5059363"/>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srgbClr val="505050"/>
                </a:solidFill>
                <a:effectLst/>
                <a:uLnTx/>
                <a:uFillTx/>
                <a:latin typeface="Helvetica"/>
              </a:rPr>
              <a:t>Working with experiments to prepare for DAQ computing: ICARUS, Mu2e, SBND, DUNE  </a:t>
            </a:r>
          </a:p>
          <a:p>
            <a:pPr marL="342900" marR="0" lvl="0" indent="-342900" algn="l" defTabSz="457200" rtl="0" eaLnBrk="1" fontAlgn="base" latinLnBrk="0" hangingPunct="1">
              <a:lnSpc>
                <a:spcPct val="15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a:ln>
                <a:noFill/>
              </a:ln>
              <a:solidFill>
                <a:srgbClr val="505050"/>
              </a:solidFill>
              <a:effectLst/>
              <a:uLnTx/>
              <a:uFillTx/>
              <a:latin typeface="Helvetica"/>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srgbClr val="505050"/>
                </a:solidFill>
                <a:effectLst/>
                <a:uLnTx/>
                <a:uFillTx/>
                <a:latin typeface="Helvetica"/>
              </a:rPr>
              <a:t>HEPCloud:  Going into production </a:t>
            </a:r>
            <a:r>
              <a:rPr lang="en-US" dirty="0"/>
              <a:t>e</a:t>
            </a:r>
            <a:r>
              <a:rPr kumimoji="0" lang="en-US" sz="2400" b="0" i="0" u="none" strike="noStrike" kern="1200" cap="none" spc="0" normalizeH="0" baseline="0" noProof="0" dirty="0" err="1">
                <a:ln>
                  <a:noFill/>
                </a:ln>
                <a:solidFill>
                  <a:srgbClr val="505050"/>
                </a:solidFill>
                <a:effectLst/>
                <a:uLnTx/>
                <a:uFillTx/>
                <a:latin typeface="Helvetica"/>
              </a:rPr>
              <a:t>arly</a:t>
            </a:r>
            <a:r>
              <a:rPr kumimoji="0" lang="en-US" sz="2400" b="0" i="0" u="none" strike="noStrike" kern="1200" cap="none" spc="0" normalizeH="0" baseline="0" noProof="0" dirty="0">
                <a:ln>
                  <a:noFill/>
                </a:ln>
                <a:solidFill>
                  <a:srgbClr val="505050"/>
                </a:solidFill>
                <a:effectLst/>
                <a:uLnTx/>
                <a:uFillTx/>
                <a:latin typeface="Helvetica"/>
              </a:rPr>
              <a:t> 2019 </a:t>
            </a:r>
          </a:p>
          <a:p>
            <a:pPr marL="342900" marR="0" lvl="0" indent="-342900" algn="l" defTabSz="457200" rtl="0" eaLnBrk="1" fontAlgn="base" latinLnBrk="0" hangingPunct="1">
              <a:lnSpc>
                <a:spcPct val="15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srgbClr val="505050"/>
                </a:solidFill>
                <a:effectLst/>
                <a:uLnTx/>
                <a:uFillTx/>
                <a:latin typeface="Helvetica"/>
              </a:rPr>
              <a:t>Containers</a:t>
            </a:r>
          </a:p>
          <a:p>
            <a:pPr marL="457200" marR="0" lvl="1"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2200" b="0" i="0" u="none" strike="noStrike" kern="1200" cap="none" spc="0" normalizeH="0" baseline="0" noProof="0" dirty="0">
              <a:ln>
                <a:noFill/>
              </a:ln>
              <a:solidFill>
                <a:srgbClr val="505050"/>
              </a:solidFill>
              <a:effectLst/>
              <a:uLnTx/>
              <a:uFillTx/>
              <a:latin typeface="Helvetica"/>
              <a:ea typeface="ＭＳ Ｐゴシック" charset="0"/>
            </a:endParaRP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200" b="0" i="0" u="none" strike="noStrike" kern="1200" cap="none" spc="0" normalizeH="0" baseline="0" noProof="0" dirty="0">
                <a:ln>
                  <a:noFill/>
                </a:ln>
                <a:solidFill>
                  <a:srgbClr val="505050"/>
                </a:solidFill>
                <a:effectLst/>
                <a:uLnTx/>
                <a:uFillTx/>
                <a:latin typeface="Helvetica"/>
                <a:ea typeface="ＭＳ Ｐゴシック" charset="0"/>
              </a:rPr>
              <a:t>In use for batch jobs (FermiGrid, CMS Tier 1)</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200" b="0" i="0" u="none" strike="noStrike" kern="1200" cap="none" spc="0" normalizeH="0" baseline="0" noProof="0" dirty="0">
                <a:ln>
                  <a:noFill/>
                </a:ln>
                <a:solidFill>
                  <a:srgbClr val="505050"/>
                </a:solidFill>
                <a:effectLst/>
                <a:uLnTx/>
                <a:uFillTx/>
                <a:latin typeface="Helvetica"/>
                <a:ea typeface="ＭＳ Ｐゴシック" charset="0"/>
              </a:rPr>
              <a:t>Testing infrastructure to build, test, store containers</a:t>
            </a:r>
          </a:p>
          <a:p>
            <a:pPr marL="742950" marR="0" lvl="1" indent="-28575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200" b="0" i="0" u="none" strike="noStrike" kern="1200" cap="none" spc="0" normalizeH="0" baseline="0" noProof="0" dirty="0">
                <a:ln>
                  <a:noFill/>
                </a:ln>
                <a:solidFill>
                  <a:srgbClr val="505050"/>
                </a:solidFill>
                <a:effectLst/>
                <a:uLnTx/>
                <a:uFillTx/>
                <a:latin typeface="Helvetica"/>
                <a:ea typeface="ＭＳ Ｐゴシック" charset="0"/>
              </a:rPr>
              <a:t>Testing tools for container orchestration/management</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srgbClr val="505050"/>
              </a:solidFill>
              <a:effectLst/>
              <a:uLnTx/>
              <a:uFillTx/>
              <a:latin typeface="Helvetica"/>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srgbClr val="505050"/>
                </a:solidFill>
                <a:effectLst/>
                <a:uLnTx/>
                <a:uFillTx/>
                <a:latin typeface="Helvetica"/>
              </a:rPr>
              <a:t>“Normal operations”  </a:t>
            </a:r>
          </a:p>
        </p:txBody>
      </p:sp>
      <p:pic>
        <p:nvPicPr>
          <p:cNvPr id="8" name="Picture 7">
            <a:extLst>
              <a:ext uri="{FF2B5EF4-FFF2-40B4-BE49-F238E27FC236}">
                <a16:creationId xmlns:a16="http://schemas.microsoft.com/office/drawing/2014/main" id="{89D4D9BE-7132-0D43-870A-E1F7DC393E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9422" y="1600816"/>
            <a:ext cx="546100" cy="355600"/>
          </a:xfrm>
          <a:prstGeom prst="rect">
            <a:avLst/>
          </a:prstGeom>
        </p:spPr>
      </p:pic>
      <p:pic>
        <p:nvPicPr>
          <p:cNvPr id="9" name="Picture 8">
            <a:extLst>
              <a:ext uri="{FF2B5EF4-FFF2-40B4-BE49-F238E27FC236}">
                <a16:creationId xmlns:a16="http://schemas.microsoft.com/office/drawing/2014/main" id="{A7F099BE-8A3A-744A-A373-53BC55C541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65715" y="1611088"/>
            <a:ext cx="573252" cy="355600"/>
          </a:xfrm>
          <a:prstGeom prst="rect">
            <a:avLst/>
          </a:prstGeom>
        </p:spPr>
      </p:pic>
      <p:pic>
        <p:nvPicPr>
          <p:cNvPr id="10" name="Picture 9">
            <a:extLst>
              <a:ext uri="{FF2B5EF4-FFF2-40B4-BE49-F238E27FC236}">
                <a16:creationId xmlns:a16="http://schemas.microsoft.com/office/drawing/2014/main" id="{CB34FC7D-6B54-6545-ABAD-0FD2493C7C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17932" y="1574844"/>
            <a:ext cx="428089" cy="428089"/>
          </a:xfrm>
          <a:prstGeom prst="rect">
            <a:avLst/>
          </a:prstGeom>
        </p:spPr>
      </p:pic>
      <p:pic>
        <p:nvPicPr>
          <p:cNvPr id="11" name="Picture 10">
            <a:extLst>
              <a:ext uri="{FF2B5EF4-FFF2-40B4-BE49-F238E27FC236}">
                <a16:creationId xmlns:a16="http://schemas.microsoft.com/office/drawing/2014/main" id="{22470C71-5C9E-E14F-80DE-6A8DAE19A0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03463" y="1574844"/>
            <a:ext cx="573252" cy="382168"/>
          </a:xfrm>
          <a:prstGeom prst="rect">
            <a:avLst/>
          </a:prstGeom>
        </p:spPr>
      </p:pic>
      <p:pic>
        <p:nvPicPr>
          <p:cNvPr id="12" name="Picture 11">
            <a:extLst>
              <a:ext uri="{FF2B5EF4-FFF2-40B4-BE49-F238E27FC236}">
                <a16:creationId xmlns:a16="http://schemas.microsoft.com/office/drawing/2014/main" id="{A3FA6B13-4162-594F-8273-B973D88791B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15799" y="3042686"/>
            <a:ext cx="1295221" cy="971416"/>
          </a:xfrm>
          <a:prstGeom prst="rect">
            <a:avLst/>
          </a:prstGeom>
        </p:spPr>
      </p:pic>
      <p:pic>
        <p:nvPicPr>
          <p:cNvPr id="13" name="Picture 12">
            <a:extLst>
              <a:ext uri="{FF2B5EF4-FFF2-40B4-BE49-F238E27FC236}">
                <a16:creationId xmlns:a16="http://schemas.microsoft.com/office/drawing/2014/main" id="{0A267A4E-FFBF-1649-8E93-F0FA7A157C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78686" y="5291033"/>
            <a:ext cx="1224777" cy="918296"/>
          </a:xfrm>
          <a:prstGeom prst="rect">
            <a:avLst/>
          </a:prstGeom>
        </p:spPr>
      </p:pic>
      <p:sp>
        <p:nvSpPr>
          <p:cNvPr id="15" name="TextBox 14">
            <a:extLst>
              <a:ext uri="{FF2B5EF4-FFF2-40B4-BE49-F238E27FC236}">
                <a16:creationId xmlns:a16="http://schemas.microsoft.com/office/drawing/2014/main" id="{BF07F0C7-AC21-6344-B26D-2073888B0D38}"/>
              </a:ext>
            </a:extLst>
          </p:cNvPr>
          <p:cNvSpPr txBox="1"/>
          <p:nvPr/>
        </p:nvSpPr>
        <p:spPr>
          <a:xfrm rot="18666905">
            <a:off x="6730800" y="2860853"/>
            <a:ext cx="2463345" cy="461665"/>
          </a:xfrm>
          <a:prstGeom prst="rect">
            <a:avLst/>
          </a:prstGeom>
          <a:noFill/>
        </p:spPr>
        <p:txBody>
          <a:bodyPr wrap="square" rtlCol="0">
            <a:spAutoFit/>
          </a:bodyPr>
          <a:lstStyle/>
          <a:p>
            <a:r>
              <a:rPr lang="en-US" dirty="0">
                <a:solidFill>
                  <a:schemeClr val="accent4"/>
                </a:solidFill>
              </a:rPr>
              <a:t>DOE granted ATO</a:t>
            </a:r>
          </a:p>
        </p:txBody>
      </p:sp>
    </p:spTree>
    <p:extLst>
      <p:ext uri="{BB962C8B-B14F-4D97-AF65-F5344CB8AC3E}">
        <p14:creationId xmlns:p14="http://schemas.microsoft.com/office/powerpoint/2010/main" val="788914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F0AD06-5876-BD46-82A9-B39538C9171A}"/>
              </a:ext>
            </a:extLst>
          </p:cNvPr>
          <p:cNvSpPr>
            <a:spLocks noGrp="1"/>
          </p:cNvSpPr>
          <p:nvPr>
            <p:ph type="title"/>
          </p:nvPr>
        </p:nvSpPr>
        <p:spPr/>
        <p:txBody>
          <a:bodyPr/>
          <a:lstStyle/>
          <a:p>
            <a:r>
              <a:rPr lang="en-US" dirty="0"/>
              <a:t>HEPCloud granted authorization to operate by DOE</a:t>
            </a:r>
          </a:p>
        </p:txBody>
      </p:sp>
      <p:sp>
        <p:nvSpPr>
          <p:cNvPr id="4" name="Date Placeholder 3">
            <a:extLst>
              <a:ext uri="{FF2B5EF4-FFF2-40B4-BE49-F238E27FC236}">
                <a16:creationId xmlns:a16="http://schemas.microsoft.com/office/drawing/2014/main" id="{4B654ED5-E861-AD45-AE5D-FBD4293A2C2B}"/>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97FCF803-2695-8C4A-9E07-452B73B72B0A}"/>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BCB646EF-EA66-A642-8625-9AD6127F7E81}"/>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pic>
        <p:nvPicPr>
          <p:cNvPr id="8" name="Picture 7">
            <a:extLst>
              <a:ext uri="{FF2B5EF4-FFF2-40B4-BE49-F238E27FC236}">
                <a16:creationId xmlns:a16="http://schemas.microsoft.com/office/drawing/2014/main" id="{C01D9DF0-2FB4-B241-87A4-2A8A78FE23F7}"/>
              </a:ext>
            </a:extLst>
          </p:cNvPr>
          <p:cNvPicPr>
            <a:picLocks noChangeAspect="1"/>
          </p:cNvPicPr>
          <p:nvPr/>
        </p:nvPicPr>
        <p:blipFill>
          <a:blip r:embed="rId2"/>
          <a:stretch>
            <a:fillRect/>
          </a:stretch>
        </p:blipFill>
        <p:spPr>
          <a:xfrm rot="5400000">
            <a:off x="1800860" y="1442447"/>
            <a:ext cx="5542280" cy="4156710"/>
          </a:xfrm>
          <a:prstGeom prst="rect">
            <a:avLst/>
          </a:prstGeom>
        </p:spPr>
      </p:pic>
      <p:sp>
        <p:nvSpPr>
          <p:cNvPr id="9" name="TextBox 8">
            <a:extLst>
              <a:ext uri="{FF2B5EF4-FFF2-40B4-BE49-F238E27FC236}">
                <a16:creationId xmlns:a16="http://schemas.microsoft.com/office/drawing/2014/main" id="{5DFC0D23-2076-0045-A63E-4DE70C133ADB}"/>
              </a:ext>
            </a:extLst>
          </p:cNvPr>
          <p:cNvSpPr txBox="1"/>
          <p:nvPr/>
        </p:nvSpPr>
        <p:spPr>
          <a:xfrm>
            <a:off x="148908" y="1018903"/>
            <a:ext cx="2061077" cy="830997"/>
          </a:xfrm>
          <a:prstGeom prst="rect">
            <a:avLst/>
          </a:prstGeom>
          <a:noFill/>
        </p:spPr>
        <p:txBody>
          <a:bodyPr wrap="none" rtlCol="0">
            <a:spAutoFit/>
          </a:bodyPr>
          <a:lstStyle/>
          <a:p>
            <a:r>
              <a:rPr lang="en-US" dirty="0"/>
              <a:t>Liz has the ATO</a:t>
            </a:r>
          </a:p>
          <a:p>
            <a:r>
              <a:rPr lang="en-US" dirty="0"/>
              <a:t>in hand</a:t>
            </a:r>
          </a:p>
        </p:txBody>
      </p:sp>
      <p:sp>
        <p:nvSpPr>
          <p:cNvPr id="10" name="TextBox 9">
            <a:extLst>
              <a:ext uri="{FF2B5EF4-FFF2-40B4-BE49-F238E27FC236}">
                <a16:creationId xmlns:a16="http://schemas.microsoft.com/office/drawing/2014/main" id="{F4A9F06A-1B4C-3745-B242-A8A4BD6908FE}"/>
              </a:ext>
            </a:extLst>
          </p:cNvPr>
          <p:cNvSpPr txBox="1"/>
          <p:nvPr/>
        </p:nvSpPr>
        <p:spPr>
          <a:xfrm>
            <a:off x="6762182" y="5333942"/>
            <a:ext cx="1167307" cy="461665"/>
          </a:xfrm>
          <a:prstGeom prst="rect">
            <a:avLst/>
          </a:prstGeom>
          <a:noFill/>
        </p:spPr>
        <p:txBody>
          <a:bodyPr wrap="none" rtlCol="0">
            <a:spAutoFit/>
          </a:bodyPr>
          <a:lstStyle/>
          <a:p>
            <a:r>
              <a:rPr lang="en-US" dirty="0"/>
              <a:t>Literally</a:t>
            </a:r>
          </a:p>
        </p:txBody>
      </p:sp>
    </p:spTree>
    <p:extLst>
      <p:ext uri="{BB962C8B-B14F-4D97-AF65-F5344CB8AC3E}">
        <p14:creationId xmlns:p14="http://schemas.microsoft.com/office/powerpoint/2010/main" val="11204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E1B1-99AD-5748-AE68-7D5A203A7678}"/>
              </a:ext>
            </a:extLst>
          </p:cNvPr>
          <p:cNvSpPr>
            <a:spLocks noGrp="1"/>
          </p:cNvSpPr>
          <p:nvPr>
            <p:ph type="title"/>
          </p:nvPr>
        </p:nvSpPr>
        <p:spPr>
          <a:xfrm>
            <a:off x="228600" y="342900"/>
            <a:ext cx="6532039" cy="402247"/>
          </a:xfrm>
        </p:spPr>
        <p:txBody>
          <a:bodyPr/>
          <a:lstStyle/>
          <a:p>
            <a:r>
              <a:rPr lang="en-US" dirty="0"/>
              <a:t>New Employees Since Jan. 2018 (Welcome!)</a:t>
            </a:r>
          </a:p>
        </p:txBody>
      </p:sp>
      <p:sp>
        <p:nvSpPr>
          <p:cNvPr id="3" name="Content Placeholder 2">
            <a:extLst>
              <a:ext uri="{FF2B5EF4-FFF2-40B4-BE49-F238E27FC236}">
                <a16:creationId xmlns:a16="http://schemas.microsoft.com/office/drawing/2014/main" id="{68FFAB0D-3447-6445-8A27-482016836AD2}"/>
              </a:ext>
            </a:extLst>
          </p:cNvPr>
          <p:cNvSpPr>
            <a:spLocks noGrp="1"/>
          </p:cNvSpPr>
          <p:nvPr>
            <p:ph idx="1"/>
          </p:nvPr>
        </p:nvSpPr>
        <p:spPr>
          <a:xfrm>
            <a:off x="429419" y="815010"/>
            <a:ext cx="8815070" cy="5887641"/>
          </a:xfrm>
        </p:spPr>
        <p:txBody>
          <a:bodyPr/>
          <a:lstStyle/>
          <a:p>
            <a:pPr marL="0" indent="0">
              <a:buNone/>
            </a:pPr>
            <a:endParaRPr lang="en-US" b="1" dirty="0">
              <a:solidFill>
                <a:srgbClr val="50504E"/>
              </a:solidFill>
            </a:endParaRPr>
          </a:p>
          <a:p>
            <a:pPr marL="0" indent="0">
              <a:buNone/>
            </a:pPr>
            <a:r>
              <a:rPr lang="en-US" b="1" dirty="0">
                <a:solidFill>
                  <a:srgbClr val="50504E"/>
                </a:solidFill>
              </a:rPr>
              <a:t>CCD </a:t>
            </a:r>
            <a:br>
              <a:rPr lang="en-US" b="1" dirty="0">
                <a:solidFill>
                  <a:srgbClr val="50504E"/>
                </a:solidFill>
              </a:rPr>
            </a:br>
            <a:r>
              <a:rPr lang="en-US" dirty="0">
                <a:solidFill>
                  <a:srgbClr val="50504E"/>
                </a:solidFill>
              </a:rPr>
              <a:t>Sudha Balakrishnan</a:t>
            </a:r>
            <a:br>
              <a:rPr lang="en-US" dirty="0">
                <a:solidFill>
                  <a:srgbClr val="50504E"/>
                </a:solidFill>
              </a:rPr>
            </a:br>
            <a:r>
              <a:rPr lang="en-US" dirty="0">
                <a:solidFill>
                  <a:srgbClr val="50504E"/>
                </a:solidFill>
              </a:rPr>
              <a:t>Joshua Kenward</a:t>
            </a:r>
          </a:p>
          <a:p>
            <a:endParaRPr lang="en-US" dirty="0">
              <a:solidFill>
                <a:srgbClr val="50504E"/>
              </a:solidFill>
            </a:endParaRPr>
          </a:p>
          <a:p>
            <a:pPr marL="0" indent="0">
              <a:buNone/>
            </a:pPr>
            <a:r>
              <a:rPr lang="en-US" b="1" dirty="0">
                <a:solidFill>
                  <a:srgbClr val="50504E"/>
                </a:solidFill>
                <a:latin typeface="Helvetica" panose="020B0604020202020204" pitchFamily="34" charset="0"/>
                <a:cs typeface="Helvetica" panose="020B0604020202020204" pitchFamily="34" charset="0"/>
              </a:rPr>
              <a:t>OCIO </a:t>
            </a:r>
            <a:br>
              <a:rPr lang="en-US" b="1" dirty="0">
                <a:solidFill>
                  <a:srgbClr val="50504E"/>
                </a:solidFill>
                <a:latin typeface="Helvetica" panose="020B0604020202020204" pitchFamily="34" charset="0"/>
                <a:cs typeface="Helvetica" panose="020B0604020202020204" pitchFamily="34" charset="0"/>
              </a:rPr>
            </a:br>
            <a:r>
              <a:rPr lang="en-US" dirty="0">
                <a:solidFill>
                  <a:srgbClr val="50504E"/>
                </a:solidFill>
                <a:latin typeface="Helvetica" panose="020B0604020202020204" pitchFamily="34" charset="0"/>
                <a:cs typeface="Helvetica" panose="020B0604020202020204" pitchFamily="34" charset="0"/>
              </a:rPr>
              <a:t>Jo Fazio</a:t>
            </a:r>
            <a:br>
              <a:rPr lang="en-US" dirty="0">
                <a:solidFill>
                  <a:srgbClr val="50504E"/>
                </a:solidFill>
                <a:latin typeface="Helvetica" panose="020B0604020202020204" pitchFamily="34" charset="0"/>
                <a:cs typeface="Helvetica" panose="020B0604020202020204" pitchFamily="34" charset="0"/>
              </a:rPr>
            </a:br>
            <a:r>
              <a:rPr lang="en-US" dirty="0">
                <a:solidFill>
                  <a:srgbClr val="50504E"/>
                </a:solidFill>
                <a:latin typeface="Helvetica" panose="020B0604020202020204" pitchFamily="34" charset="0"/>
                <a:cs typeface="Helvetica" panose="020B0604020202020204" pitchFamily="34" charset="0"/>
              </a:rPr>
              <a:t>Gabriela Garcia</a:t>
            </a:r>
          </a:p>
          <a:p>
            <a:pPr marL="0" indent="0">
              <a:buNone/>
            </a:pPr>
            <a:endParaRPr lang="en-US" dirty="0"/>
          </a:p>
        </p:txBody>
      </p:sp>
      <p:sp>
        <p:nvSpPr>
          <p:cNvPr id="4" name="Date Placeholder 3">
            <a:extLst>
              <a:ext uri="{FF2B5EF4-FFF2-40B4-BE49-F238E27FC236}">
                <a16:creationId xmlns:a16="http://schemas.microsoft.com/office/drawing/2014/main" id="{8E90834F-F480-DB46-A69C-1BCA928483B5}"/>
              </a:ext>
            </a:extLst>
          </p:cNvPr>
          <p:cNvSpPr>
            <a:spLocks noGrp="1"/>
          </p:cNvSpPr>
          <p:nvPr>
            <p:ph type="dt" sz="half" idx="10"/>
          </p:nvPr>
        </p:nvSpPr>
        <p:spPr/>
        <p:txBody>
          <a:bodyPr/>
          <a:lstStyle/>
          <a:p>
            <a:pPr>
              <a:defRPr/>
            </a:pPr>
            <a:r>
              <a:rPr lang="en-US" dirty="0"/>
              <a:t>11/5/18</a:t>
            </a:r>
          </a:p>
        </p:txBody>
      </p:sp>
      <p:sp>
        <p:nvSpPr>
          <p:cNvPr id="5" name="Footer Placeholder 4">
            <a:extLst>
              <a:ext uri="{FF2B5EF4-FFF2-40B4-BE49-F238E27FC236}">
                <a16:creationId xmlns:a16="http://schemas.microsoft.com/office/drawing/2014/main" id="{8EFD8AF8-4CE2-A048-9CBB-869323A4937F}"/>
              </a:ext>
            </a:extLst>
          </p:cNvPr>
          <p:cNvSpPr>
            <a:spLocks noGrp="1"/>
          </p:cNvSpPr>
          <p:nvPr>
            <p:ph type="ftr" sz="quarter" idx="11"/>
          </p:nvPr>
        </p:nvSpPr>
        <p:spPr/>
        <p:txBody>
          <a:bodyPr/>
          <a:lstStyle/>
          <a:p>
            <a:pPr>
              <a:defRPr/>
            </a:pPr>
            <a:r>
              <a:rPr lang="en-US" dirty="0"/>
              <a:t>Liz Sexton-Kennedy  | Computing All Hands</a:t>
            </a:r>
            <a:endParaRPr lang="en-US" b="1" dirty="0"/>
          </a:p>
        </p:txBody>
      </p:sp>
      <p:sp>
        <p:nvSpPr>
          <p:cNvPr id="6" name="Slide Number Placeholder 5">
            <a:extLst>
              <a:ext uri="{FF2B5EF4-FFF2-40B4-BE49-F238E27FC236}">
                <a16:creationId xmlns:a16="http://schemas.microsoft.com/office/drawing/2014/main" id="{555A4693-CC36-6B4B-9CAE-91FED6FA2A11}"/>
              </a:ext>
            </a:extLst>
          </p:cNvPr>
          <p:cNvSpPr>
            <a:spLocks noGrp="1"/>
          </p:cNvSpPr>
          <p:nvPr>
            <p:ph type="sldNum" sz="quarter" idx="12"/>
          </p:nvPr>
        </p:nvSpPr>
        <p:spPr/>
        <p:txBody>
          <a:bodyPr/>
          <a:lstStyle/>
          <a:p>
            <a:pPr>
              <a:defRPr/>
            </a:pPr>
            <a:fld id="{2E8B149A-14C6-B749-AF60-1744CFF2A849}" type="slidenum">
              <a:rPr lang="en-US" smtClean="0"/>
              <a:pPr>
                <a:defRPr/>
              </a:pPr>
              <a:t>4</a:t>
            </a:fld>
            <a:endParaRPr lang="en-US" dirty="0"/>
          </a:p>
        </p:txBody>
      </p:sp>
      <p:sp>
        <p:nvSpPr>
          <p:cNvPr id="7" name="TextBox 6">
            <a:extLst>
              <a:ext uri="{FF2B5EF4-FFF2-40B4-BE49-F238E27FC236}">
                <a16:creationId xmlns:a16="http://schemas.microsoft.com/office/drawing/2014/main" id="{147E2ED1-CD47-49A4-B0E5-F57563F6F35B}"/>
              </a:ext>
            </a:extLst>
          </p:cNvPr>
          <p:cNvSpPr txBox="1"/>
          <p:nvPr/>
        </p:nvSpPr>
        <p:spPr>
          <a:xfrm>
            <a:off x="4983480" y="1205104"/>
            <a:ext cx="4160520" cy="3046988"/>
          </a:xfrm>
          <a:prstGeom prst="rect">
            <a:avLst/>
          </a:prstGeom>
          <a:noFill/>
        </p:spPr>
        <p:txBody>
          <a:bodyPr wrap="square" rtlCol="0">
            <a:spAutoFit/>
          </a:bodyPr>
          <a:lstStyle/>
          <a:p>
            <a:pPr marL="0" indent="0">
              <a:buNone/>
            </a:pPr>
            <a:r>
              <a:rPr lang="en-US" b="1" dirty="0">
                <a:solidFill>
                  <a:srgbClr val="50504E"/>
                </a:solidFill>
                <a:latin typeface="Helvetica" panose="020B0604020202020204" pitchFamily="34" charset="0"/>
                <a:cs typeface="Helvetica" panose="020B0604020202020204" pitchFamily="34" charset="0"/>
              </a:rPr>
              <a:t>SCD</a:t>
            </a:r>
            <a:br>
              <a:rPr lang="en-US" b="1" dirty="0">
                <a:solidFill>
                  <a:srgbClr val="50504E"/>
                </a:solidFill>
                <a:latin typeface="Helvetica" panose="020B0604020202020204" pitchFamily="34" charset="0"/>
                <a:cs typeface="Helvetica" panose="020B0604020202020204" pitchFamily="34" charset="0"/>
              </a:rPr>
            </a:br>
            <a:r>
              <a:rPr lang="en-US" dirty="0">
                <a:solidFill>
                  <a:srgbClr val="50504E"/>
                </a:solidFill>
                <a:latin typeface="Helvetica" panose="020B0604020202020204" pitchFamily="34" charset="0"/>
                <a:cs typeface="Helvetica" panose="020B0604020202020204" pitchFamily="34" charset="0"/>
              </a:rPr>
              <a:t>Sophie Berkman</a:t>
            </a:r>
          </a:p>
          <a:p>
            <a:pPr marL="0" indent="0">
              <a:buNone/>
            </a:pPr>
            <a:r>
              <a:rPr lang="en-US" dirty="0">
                <a:solidFill>
                  <a:srgbClr val="50504E"/>
                </a:solidFill>
                <a:latin typeface="Helvetica" panose="020B0604020202020204" pitchFamily="34" charset="0"/>
                <a:cs typeface="Helvetica" panose="020B0604020202020204" pitchFamily="34" charset="0"/>
              </a:rPr>
              <a:t>Jose Berlioz</a:t>
            </a:r>
          </a:p>
          <a:p>
            <a:pPr marL="0" indent="0">
              <a:buNone/>
            </a:pPr>
            <a:r>
              <a:rPr lang="en-US" dirty="0">
                <a:solidFill>
                  <a:srgbClr val="50504E"/>
                </a:solidFill>
                <a:latin typeface="Helvetica" panose="020B0604020202020204" pitchFamily="34" charset="0"/>
                <a:cs typeface="Helvetica" panose="020B0604020202020204" pitchFamily="34" charset="0"/>
              </a:rPr>
              <a:t>Allison Hall</a:t>
            </a:r>
          </a:p>
          <a:p>
            <a:pPr marL="0" indent="0">
              <a:buNone/>
            </a:pPr>
            <a:r>
              <a:rPr lang="en-US" dirty="0">
                <a:solidFill>
                  <a:srgbClr val="50504E"/>
                </a:solidFill>
                <a:latin typeface="Helvetica" panose="020B0604020202020204" pitchFamily="34" charset="0"/>
                <a:cs typeface="Helvetica" panose="020B0604020202020204" pitchFamily="34" charset="0"/>
              </a:rPr>
              <a:t>Matti Kortelainen</a:t>
            </a:r>
          </a:p>
          <a:p>
            <a:pPr marL="0" indent="0">
              <a:buNone/>
            </a:pPr>
            <a:r>
              <a:rPr lang="en-US" dirty="0">
                <a:solidFill>
                  <a:srgbClr val="50504E"/>
                </a:solidFill>
                <a:latin typeface="Helvetica" panose="020B0604020202020204" pitchFamily="34" charset="0"/>
                <a:cs typeface="Helvetica" panose="020B0604020202020204" pitchFamily="34" charset="0"/>
              </a:rPr>
              <a:t>Lorena Lobato Pardavila</a:t>
            </a:r>
          </a:p>
          <a:p>
            <a:pPr marL="0" indent="0">
              <a:buNone/>
            </a:pPr>
            <a:r>
              <a:rPr lang="en-US" dirty="0">
                <a:solidFill>
                  <a:srgbClr val="50504E"/>
                </a:solidFill>
                <a:latin typeface="Helvetica" panose="020B0604020202020204" pitchFamily="34" charset="0"/>
                <a:cs typeface="Helvetica" panose="020B0604020202020204" pitchFamily="34" charset="0"/>
              </a:rPr>
              <a:t>Marianette Wospakrik</a:t>
            </a:r>
          </a:p>
          <a:p>
            <a:endParaRPr lang="en-US" dirty="0"/>
          </a:p>
        </p:txBody>
      </p:sp>
    </p:spTree>
    <p:extLst>
      <p:ext uri="{BB962C8B-B14F-4D97-AF65-F5344CB8AC3E}">
        <p14:creationId xmlns:p14="http://schemas.microsoft.com/office/powerpoint/2010/main" val="4141543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372BDC-7995-A042-8749-F26A19846C18}"/>
              </a:ext>
            </a:extLst>
          </p:cNvPr>
          <p:cNvSpPr>
            <a:spLocks noGrp="1"/>
          </p:cNvSpPr>
          <p:nvPr>
            <p:ph idx="1"/>
          </p:nvPr>
        </p:nvSpPr>
        <p:spPr/>
        <p:txBody>
          <a:bodyPr>
            <a:normAutofit fontScale="85000" lnSpcReduction="20000"/>
          </a:bodyPr>
          <a:lstStyle/>
          <a:p>
            <a:r>
              <a:rPr lang="en-US" dirty="0"/>
              <a:t>LQCD facility delivers world-class computing to USQCD scientific projects.</a:t>
            </a:r>
          </a:p>
          <a:p>
            <a:pPr lvl="1"/>
            <a:r>
              <a:rPr lang="en-US" dirty="0"/>
              <a:t>Integrated FLOPS delivered at or above DOE Project’s benchmark pace.</a:t>
            </a:r>
          </a:p>
          <a:p>
            <a:pPr lvl="1"/>
            <a:r>
              <a:rPr lang="en-US" dirty="0"/>
              <a:t>Fermilab consistently leads in ratings on USQCD customer satisfaction survey.</a:t>
            </a:r>
          </a:p>
          <a:p>
            <a:pPr lvl="1"/>
            <a:r>
              <a:rPr lang="en-US" dirty="0"/>
              <a:t>Kudos to Alex Kulyavtsev, Ken Schumacher, Amitoj Singh, Alexei Strelchenko, and Rick Van Conant.</a:t>
            </a:r>
          </a:p>
          <a:p>
            <a:r>
              <a:rPr lang="en-US" dirty="0"/>
              <a:t>Fermilab institutional HPC cluster</a:t>
            </a:r>
          </a:p>
          <a:p>
            <a:pPr lvl="1"/>
            <a:r>
              <a:rPr lang="en-US" dirty="0"/>
              <a:t>Funded by USQCD national Project and Fermilab SCD.</a:t>
            </a:r>
          </a:p>
          <a:p>
            <a:pPr lvl="1"/>
            <a:r>
              <a:rPr lang="en-US" dirty="0"/>
              <a:t>Amitoj leads co-design effort with LQCD and experiment stakeholders.</a:t>
            </a:r>
          </a:p>
          <a:p>
            <a:pPr lvl="1"/>
            <a:r>
              <a:rPr lang="en-US" dirty="0"/>
              <a:t>IC will extend LQCD computing and deliver HPC computing to experiments.</a:t>
            </a:r>
          </a:p>
          <a:p>
            <a:pPr lvl="1"/>
            <a:r>
              <a:rPr lang="en-US" dirty="0"/>
              <a:t>IC will provide upgrade path from aging Wilson cluster.</a:t>
            </a:r>
          </a:p>
          <a:p>
            <a:r>
              <a:rPr lang="en-US" dirty="0"/>
              <a:t>Exascale Computing Program (ECP)</a:t>
            </a:r>
          </a:p>
          <a:p>
            <a:pPr lvl="1"/>
            <a:r>
              <a:rPr lang="en-US" dirty="0"/>
              <a:t>Alexei S. research on LQCD algorithms suitable for exascale computing.</a:t>
            </a:r>
          </a:p>
          <a:p>
            <a:pPr lvl="1"/>
            <a:r>
              <a:rPr lang="en-US" dirty="0"/>
              <a:t>Phys. Rev. D 97, 114513 (2018), and Comp. Phys. Comm. 233, 29-40 (2018).</a:t>
            </a:r>
          </a:p>
          <a:p>
            <a:endParaRPr lang="en-US" dirty="0"/>
          </a:p>
        </p:txBody>
      </p:sp>
      <p:sp>
        <p:nvSpPr>
          <p:cNvPr id="3" name="Title 2">
            <a:extLst>
              <a:ext uri="{FF2B5EF4-FFF2-40B4-BE49-F238E27FC236}">
                <a16:creationId xmlns:a16="http://schemas.microsoft.com/office/drawing/2014/main" id="{90660197-D7DB-B447-B501-780B5CB3C7DB}"/>
              </a:ext>
            </a:extLst>
          </p:cNvPr>
          <p:cNvSpPr>
            <a:spLocks noGrp="1"/>
          </p:cNvSpPr>
          <p:nvPr>
            <p:ph type="title"/>
          </p:nvPr>
        </p:nvSpPr>
        <p:spPr/>
        <p:txBody>
          <a:bodyPr/>
          <a:lstStyle/>
          <a:p>
            <a:r>
              <a:rPr lang="en-US" dirty="0"/>
              <a:t>SCF: High-Performance Computing [Jim Simone]</a:t>
            </a:r>
          </a:p>
        </p:txBody>
      </p:sp>
      <p:sp>
        <p:nvSpPr>
          <p:cNvPr id="4" name="Date Placeholder 3">
            <a:extLst>
              <a:ext uri="{FF2B5EF4-FFF2-40B4-BE49-F238E27FC236}">
                <a16:creationId xmlns:a16="http://schemas.microsoft.com/office/drawing/2014/main" id="{1C697078-2C98-BC4C-ADF3-2729C93E586B}"/>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7595272D-F70A-494F-8C0C-C9D6F699798B}"/>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CC9C0A2A-2575-2443-81D2-65F33EE08BDF}"/>
              </a:ext>
            </a:extLst>
          </p:cNvPr>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spTree>
    <p:extLst>
      <p:ext uri="{BB962C8B-B14F-4D97-AF65-F5344CB8AC3E}">
        <p14:creationId xmlns:p14="http://schemas.microsoft.com/office/powerpoint/2010/main" val="2765359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0DEA10-E632-CC4E-B116-4C1FFC1666D0}"/>
              </a:ext>
            </a:extLst>
          </p:cNvPr>
          <p:cNvSpPr>
            <a:spLocks noGrp="1"/>
          </p:cNvSpPr>
          <p:nvPr>
            <p:ph idx="1"/>
          </p:nvPr>
        </p:nvSpPr>
        <p:spPr/>
        <p:txBody>
          <a:bodyPr/>
          <a:lstStyle/>
          <a:p>
            <a:r>
              <a:rPr lang="en-US" dirty="0"/>
              <a:t>One scheduled outage of FCC2 July 20 to retire an ‘End of Life’ UPS</a:t>
            </a:r>
          </a:p>
          <a:p>
            <a:r>
              <a:rPr lang="en-US" dirty="0"/>
              <a:t>Assisted with the delivery and installation of the IBM TS4500 Libraries</a:t>
            </a:r>
          </a:p>
          <a:p>
            <a:pPr lvl="1"/>
            <a:r>
              <a:rPr lang="en-US" dirty="0"/>
              <a:t>Retirement and disposal of two SL8500 Libraries</a:t>
            </a:r>
          </a:p>
          <a:p>
            <a:r>
              <a:rPr lang="en-US" dirty="0"/>
              <a:t>Successfully mitigated: </a:t>
            </a:r>
            <a:r>
              <a:rPr lang="en-US" dirty="0">
                <a:latin typeface="Wingdings" panose="05000000000000000000" pitchFamily="2" charset="2"/>
                <a:sym typeface="Wingdings" panose="05000000000000000000" pitchFamily="2" charset="2"/>
              </a:rPr>
              <a:t></a:t>
            </a:r>
            <a:r>
              <a:rPr lang="en-US" dirty="0">
                <a:sym typeface="Wingdings" panose="05000000000000000000" pitchFamily="2" charset="2"/>
              </a:rPr>
              <a:t>4 water leaks; </a:t>
            </a:r>
            <a:r>
              <a:rPr lang="en-US" dirty="0">
                <a:latin typeface="Wingdings" panose="05000000000000000000" pitchFamily="2" charset="2"/>
                <a:sym typeface="Wingdings" panose="05000000000000000000" pitchFamily="2" charset="2"/>
              </a:rPr>
              <a:t></a:t>
            </a:r>
            <a:r>
              <a:rPr lang="en-US" dirty="0">
                <a:sym typeface="Wingdings" panose="05000000000000000000" pitchFamily="2" charset="2"/>
              </a:rPr>
              <a:t>3 cooling events; </a:t>
            </a:r>
            <a:r>
              <a:rPr lang="en-US" dirty="0">
                <a:latin typeface="Wingdings" panose="05000000000000000000" pitchFamily="2" charset="2"/>
                <a:sym typeface="Wingdings" panose="05000000000000000000" pitchFamily="2" charset="2"/>
              </a:rPr>
              <a:t></a:t>
            </a:r>
            <a:r>
              <a:rPr lang="en-US" dirty="0">
                <a:sym typeface="Wingdings" panose="05000000000000000000" pitchFamily="2" charset="2"/>
              </a:rPr>
              <a:t>3 Un-scheduled UPS/ATS/Generator events; </a:t>
            </a:r>
            <a:r>
              <a:rPr lang="en-US" dirty="0">
                <a:latin typeface="Wingdings" panose="05000000000000000000" pitchFamily="2" charset="2"/>
                <a:sym typeface="Wingdings" panose="05000000000000000000" pitchFamily="2" charset="2"/>
              </a:rPr>
              <a:t></a:t>
            </a:r>
            <a:r>
              <a:rPr lang="en-US" dirty="0">
                <a:sym typeface="Wingdings" panose="05000000000000000000" pitchFamily="2" charset="2"/>
              </a:rPr>
              <a:t>1 Un-scheduled Lab power outage; </a:t>
            </a:r>
            <a:r>
              <a:rPr lang="en-US" dirty="0">
                <a:latin typeface="Wingdings" panose="05000000000000000000" pitchFamily="2" charset="2"/>
                <a:sym typeface="Wingdings" panose="05000000000000000000" pitchFamily="2" charset="2"/>
              </a:rPr>
              <a:t></a:t>
            </a:r>
            <a:r>
              <a:rPr lang="en-US" dirty="0">
                <a:sym typeface="Wingdings" panose="05000000000000000000" pitchFamily="2" charset="2"/>
              </a:rPr>
              <a:t>6 Scheduled Lab power outages</a:t>
            </a:r>
          </a:p>
          <a:p>
            <a:endParaRPr lang="en-US" dirty="0"/>
          </a:p>
        </p:txBody>
      </p:sp>
      <p:sp>
        <p:nvSpPr>
          <p:cNvPr id="3" name="Title 2">
            <a:extLst>
              <a:ext uri="{FF2B5EF4-FFF2-40B4-BE49-F238E27FC236}">
                <a16:creationId xmlns:a16="http://schemas.microsoft.com/office/drawing/2014/main" id="{B545CAB5-39F1-C343-A3C5-12C13F0662EF}"/>
              </a:ext>
            </a:extLst>
          </p:cNvPr>
          <p:cNvSpPr>
            <a:spLocks noGrp="1"/>
          </p:cNvSpPr>
          <p:nvPr>
            <p:ph type="title"/>
          </p:nvPr>
        </p:nvSpPr>
        <p:spPr/>
        <p:txBody>
          <a:bodyPr/>
          <a:lstStyle/>
          <a:p>
            <a:r>
              <a:rPr lang="en-US" dirty="0"/>
              <a:t>SCF: Data Center Operations [Adam Walters]</a:t>
            </a:r>
          </a:p>
        </p:txBody>
      </p:sp>
      <p:sp>
        <p:nvSpPr>
          <p:cNvPr id="4" name="Date Placeholder 3">
            <a:extLst>
              <a:ext uri="{FF2B5EF4-FFF2-40B4-BE49-F238E27FC236}">
                <a16:creationId xmlns:a16="http://schemas.microsoft.com/office/drawing/2014/main" id="{2FCB9A73-E478-0A4E-A389-53A3DCD78B64}"/>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516A6B27-C7E5-EF49-94D0-49B6B11C5027}"/>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D1F3F4AE-8D76-4443-B736-68EB7A58B66B}"/>
              </a:ext>
            </a:extLst>
          </p:cNvPr>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pic>
        <p:nvPicPr>
          <p:cNvPr id="7" name="Content Placeholder 3">
            <a:extLst>
              <a:ext uri="{FF2B5EF4-FFF2-40B4-BE49-F238E27FC236}">
                <a16:creationId xmlns:a16="http://schemas.microsoft.com/office/drawing/2014/main" id="{31D8411E-7C09-BA44-9B34-5D49A71D4B7D}"/>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23978" y="4589070"/>
            <a:ext cx="5432520" cy="1678493"/>
          </a:xfrm>
          <a:prstGeom prst="rect">
            <a:avLst/>
          </a:prstGeom>
          <a:ln>
            <a:solidFill>
              <a:schemeClr val="tx1"/>
            </a:solidFill>
          </a:ln>
        </p:spPr>
      </p:pic>
      <p:pic>
        <p:nvPicPr>
          <p:cNvPr id="8" name="Picture 7" descr="A screenshot of a cell phone&#10;&#10;Description generated with very high confidence">
            <a:extLst>
              <a:ext uri="{FF2B5EF4-FFF2-40B4-BE49-F238E27FC236}">
                <a16:creationId xmlns:a16="http://schemas.microsoft.com/office/drawing/2014/main" id="{2DBA6097-5127-4D4F-9D5A-17D4C6F0BD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4634" y="4160613"/>
            <a:ext cx="2328342" cy="1799173"/>
          </a:xfrm>
          <a:prstGeom prst="rect">
            <a:avLst/>
          </a:prstGeom>
        </p:spPr>
      </p:pic>
      <p:sp>
        <p:nvSpPr>
          <p:cNvPr id="9" name="TextBox 8">
            <a:extLst>
              <a:ext uri="{FF2B5EF4-FFF2-40B4-BE49-F238E27FC236}">
                <a16:creationId xmlns:a16="http://schemas.microsoft.com/office/drawing/2014/main" id="{8599B19D-D811-2D46-91CD-EAF2760413C6}"/>
              </a:ext>
            </a:extLst>
          </p:cNvPr>
          <p:cNvSpPr txBox="1"/>
          <p:nvPr/>
        </p:nvSpPr>
        <p:spPr>
          <a:xfrm>
            <a:off x="5784701" y="5975972"/>
            <a:ext cx="3412044" cy="307777"/>
          </a:xfrm>
          <a:prstGeom prst="rect">
            <a:avLst/>
          </a:prstGeom>
          <a:noFill/>
        </p:spPr>
        <p:txBody>
          <a:bodyPr wrap="square" rtlCol="0">
            <a:spAutoFit/>
          </a:bodyPr>
          <a:lstStyle/>
          <a:p>
            <a:r>
              <a:rPr lang="en-US" sz="1400" dirty="0">
                <a:solidFill>
                  <a:srgbClr val="00B050"/>
                </a:solidFill>
              </a:rPr>
              <a:t>Green</a:t>
            </a:r>
            <a:r>
              <a:rPr lang="en-US" sz="1400" dirty="0"/>
              <a:t> Strategies In Computing - </a:t>
            </a:r>
            <a:r>
              <a:rPr lang="en-US" sz="1400" dirty="0" err="1"/>
              <a:t>Docdb</a:t>
            </a:r>
            <a:r>
              <a:rPr lang="en-US" sz="1400" dirty="0"/>
              <a:t> </a:t>
            </a:r>
            <a:r>
              <a:rPr lang="en-US" sz="1400" dirty="0">
                <a:hlinkClick r:id="rId5"/>
              </a:rPr>
              <a:t>6540</a:t>
            </a:r>
            <a:endParaRPr lang="en-US" sz="1400" dirty="0"/>
          </a:p>
        </p:txBody>
      </p:sp>
    </p:spTree>
    <p:extLst>
      <p:ext uri="{BB962C8B-B14F-4D97-AF65-F5344CB8AC3E}">
        <p14:creationId xmlns:p14="http://schemas.microsoft.com/office/powerpoint/2010/main" val="4281566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710A95-38FE-7A41-9C6B-F30751ACDD7A}"/>
              </a:ext>
            </a:extLst>
          </p:cNvPr>
          <p:cNvSpPr>
            <a:spLocks noGrp="1"/>
          </p:cNvSpPr>
          <p:nvPr>
            <p:ph type="title"/>
          </p:nvPr>
        </p:nvSpPr>
        <p:spPr>
          <a:xfrm>
            <a:off x="228600" y="251752"/>
            <a:ext cx="8686800" cy="852219"/>
          </a:xfrm>
        </p:spPr>
        <p:txBody>
          <a:bodyPr/>
          <a:lstStyle/>
          <a:p>
            <a:r>
              <a:rPr lang="en-US" dirty="0"/>
              <a:t>SCS: Scientific Distributed Computing Solutions</a:t>
            </a:r>
            <a:br>
              <a:rPr lang="en-US" dirty="0"/>
            </a:br>
            <a:r>
              <a:rPr lang="en-US" dirty="0"/>
              <a:t>[Tanya Levshina]</a:t>
            </a:r>
          </a:p>
        </p:txBody>
      </p:sp>
      <p:sp>
        <p:nvSpPr>
          <p:cNvPr id="4" name="Date Placeholder 3">
            <a:extLst>
              <a:ext uri="{FF2B5EF4-FFF2-40B4-BE49-F238E27FC236}">
                <a16:creationId xmlns:a16="http://schemas.microsoft.com/office/drawing/2014/main" id="{DCF50552-784C-0D47-92C1-1FF25196EBD0}"/>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3F88AA6E-DF97-5C4E-A1E6-6EE1EB7F47B1}"/>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D62E561D-CD85-7D4D-8A1D-38E805EF7A83}"/>
              </a:ext>
            </a:extLst>
          </p:cNvPr>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pic>
        <p:nvPicPr>
          <p:cNvPr id="7" name="Google Shape;54;p13">
            <a:extLst>
              <a:ext uri="{FF2B5EF4-FFF2-40B4-BE49-F238E27FC236}">
                <a16:creationId xmlns:a16="http://schemas.microsoft.com/office/drawing/2014/main" id="{FED9712B-869A-6049-94EB-4A19C66983F6}"/>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21135" y="2838862"/>
            <a:ext cx="1694651" cy="1289650"/>
          </a:xfrm>
          <a:prstGeom prst="rect">
            <a:avLst/>
          </a:prstGeom>
          <a:noFill/>
          <a:ln>
            <a:noFill/>
          </a:ln>
        </p:spPr>
      </p:pic>
      <p:sp>
        <p:nvSpPr>
          <p:cNvPr id="8" name="Google Shape;55;p13">
            <a:extLst>
              <a:ext uri="{FF2B5EF4-FFF2-40B4-BE49-F238E27FC236}">
                <a16:creationId xmlns:a16="http://schemas.microsoft.com/office/drawing/2014/main" id="{FFCBDD43-6AB2-A340-BC76-9A4AE38153CF}"/>
              </a:ext>
            </a:extLst>
          </p:cNvPr>
          <p:cNvSpPr txBox="1"/>
          <p:nvPr/>
        </p:nvSpPr>
        <p:spPr>
          <a:xfrm>
            <a:off x="285510" y="4337734"/>
            <a:ext cx="1965900" cy="1289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000" b="1">
                <a:solidFill>
                  <a:srgbClr val="333333"/>
                </a:solidFill>
                <a:highlight>
                  <a:srgbClr val="FFFFFF"/>
                </a:highlight>
              </a:rPr>
              <a:t>Frontier Experiments RegistRY</a:t>
            </a:r>
            <a:r>
              <a:rPr lang="en" sz="1000">
                <a:solidFill>
                  <a:srgbClr val="333333"/>
                </a:solidFill>
                <a:highlight>
                  <a:srgbClr val="FFFFFF"/>
                </a:highlight>
              </a:rPr>
              <a:t>:</a:t>
            </a:r>
            <a:r>
              <a:rPr lang="en" sz="1000">
                <a:solidFill>
                  <a:srgbClr val="333333"/>
                </a:solidFill>
                <a:highlight>
                  <a:srgbClr val="FFFFFF"/>
                </a:highlight>
                <a:latin typeface="Average"/>
                <a:ea typeface="Average"/>
                <a:cs typeface="Average"/>
                <a:sym typeface="Average"/>
              </a:rPr>
              <a:t> account registry and quota management. Integrated with SNOW and numerous services. In production since September 15th!</a:t>
            </a:r>
            <a:endParaRPr sz="1000">
              <a:latin typeface="Average"/>
              <a:ea typeface="Average"/>
              <a:cs typeface="Average"/>
              <a:sym typeface="Average"/>
            </a:endParaRPr>
          </a:p>
        </p:txBody>
      </p:sp>
      <p:pic>
        <p:nvPicPr>
          <p:cNvPr id="9" name="Google Shape;56;p13">
            <a:extLst>
              <a:ext uri="{FF2B5EF4-FFF2-40B4-BE49-F238E27FC236}">
                <a16:creationId xmlns:a16="http://schemas.microsoft.com/office/drawing/2014/main" id="{C5EDE2D5-7D29-4840-9CD2-C59221ACEBE2}"/>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61210" y="2725637"/>
            <a:ext cx="1884926" cy="1402875"/>
          </a:xfrm>
          <a:prstGeom prst="rect">
            <a:avLst/>
          </a:prstGeom>
          <a:noFill/>
          <a:ln>
            <a:noFill/>
          </a:ln>
        </p:spPr>
      </p:pic>
      <p:sp>
        <p:nvSpPr>
          <p:cNvPr id="10" name="Google Shape;57;p13">
            <a:extLst>
              <a:ext uri="{FF2B5EF4-FFF2-40B4-BE49-F238E27FC236}">
                <a16:creationId xmlns:a16="http://schemas.microsoft.com/office/drawing/2014/main" id="{B906D012-357C-6147-BBF0-1FB8850FC89E}"/>
              </a:ext>
            </a:extLst>
          </p:cNvPr>
          <p:cNvSpPr txBox="1"/>
          <p:nvPr/>
        </p:nvSpPr>
        <p:spPr>
          <a:xfrm>
            <a:off x="4552710" y="4337735"/>
            <a:ext cx="1965900" cy="1350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000" b="1"/>
              <a:t>Continuous Integration</a:t>
            </a:r>
            <a:r>
              <a:rPr lang="en" sz="1000"/>
              <a:t> </a:t>
            </a:r>
            <a:r>
              <a:rPr lang="en" sz="1000">
                <a:latin typeface="Average"/>
                <a:ea typeface="Average"/>
                <a:cs typeface="Average"/>
                <a:sym typeface="Average"/>
              </a:rPr>
              <a:t>provides a comprehensive framework to test and validate their offline production and analysis code on the supported platforms. Is used by 9 FIFE experiments and 4 SCS projects.</a:t>
            </a:r>
            <a:endParaRPr/>
          </a:p>
        </p:txBody>
      </p:sp>
      <p:sp>
        <p:nvSpPr>
          <p:cNvPr id="11" name="Google Shape;58;p13">
            <a:extLst>
              <a:ext uri="{FF2B5EF4-FFF2-40B4-BE49-F238E27FC236}">
                <a16:creationId xmlns:a16="http://schemas.microsoft.com/office/drawing/2014/main" id="{D251E55B-752C-134B-9388-FD33BFDF07E6}"/>
              </a:ext>
            </a:extLst>
          </p:cNvPr>
          <p:cNvSpPr txBox="1"/>
          <p:nvPr/>
        </p:nvSpPr>
        <p:spPr>
          <a:xfrm>
            <a:off x="2419110" y="4337733"/>
            <a:ext cx="1965900" cy="1350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000" b="1"/>
              <a:t>Landscape</a:t>
            </a:r>
            <a:r>
              <a:rPr lang="en" sz="1000"/>
              <a:t>: </a:t>
            </a:r>
            <a:r>
              <a:rPr lang="en" sz="1000">
                <a:latin typeface="Average"/>
                <a:ea typeface="Average"/>
                <a:cs typeface="Average"/>
                <a:sym typeface="Average"/>
              </a:rPr>
              <a:t>Shifter dashboards, protoDUNE monitoring of data movement at CERN and Fermilab.</a:t>
            </a:r>
            <a:endParaRPr sz="1000">
              <a:latin typeface="Average"/>
              <a:ea typeface="Average"/>
              <a:cs typeface="Average"/>
              <a:sym typeface="Average"/>
            </a:endParaRPr>
          </a:p>
        </p:txBody>
      </p:sp>
      <p:grpSp>
        <p:nvGrpSpPr>
          <p:cNvPr id="12" name="Google Shape;59;p13">
            <a:extLst>
              <a:ext uri="{FF2B5EF4-FFF2-40B4-BE49-F238E27FC236}">
                <a16:creationId xmlns:a16="http://schemas.microsoft.com/office/drawing/2014/main" id="{63C3A62E-5661-9047-9DDA-236B4CAAD4E9}"/>
              </a:ext>
            </a:extLst>
          </p:cNvPr>
          <p:cNvGrpSpPr/>
          <p:nvPr/>
        </p:nvGrpSpPr>
        <p:grpSpPr>
          <a:xfrm>
            <a:off x="6686310" y="2725637"/>
            <a:ext cx="2125975" cy="1402875"/>
            <a:chOff x="5868775" y="548325"/>
            <a:chExt cx="2125975" cy="1402875"/>
          </a:xfrm>
        </p:grpSpPr>
        <p:pic>
          <p:nvPicPr>
            <p:cNvPr id="13" name="Google Shape;60;p13">
              <a:extLst>
                <a:ext uri="{FF2B5EF4-FFF2-40B4-BE49-F238E27FC236}">
                  <a16:creationId xmlns:a16="http://schemas.microsoft.com/office/drawing/2014/main" id="{777CB932-B662-9A46-9D8B-EEEAB21933FB}"/>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868775" y="548325"/>
              <a:ext cx="1582058" cy="1402874"/>
            </a:xfrm>
            <a:prstGeom prst="rect">
              <a:avLst/>
            </a:prstGeom>
            <a:noFill/>
            <a:ln>
              <a:noFill/>
            </a:ln>
          </p:spPr>
        </p:pic>
        <p:pic>
          <p:nvPicPr>
            <p:cNvPr id="14" name="Google Shape;61;p13">
              <a:extLst>
                <a:ext uri="{FF2B5EF4-FFF2-40B4-BE49-F238E27FC236}">
                  <a16:creationId xmlns:a16="http://schemas.microsoft.com/office/drawing/2014/main" id="{347F6FC2-810B-CF49-97F6-784A69496256}"/>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361199" y="548325"/>
              <a:ext cx="633551" cy="1402875"/>
            </a:xfrm>
            <a:prstGeom prst="rect">
              <a:avLst/>
            </a:prstGeom>
            <a:noFill/>
            <a:ln>
              <a:noFill/>
            </a:ln>
          </p:spPr>
        </p:pic>
      </p:grpSp>
      <p:sp>
        <p:nvSpPr>
          <p:cNvPr id="15" name="Google Shape;62;p13">
            <a:extLst>
              <a:ext uri="{FF2B5EF4-FFF2-40B4-BE49-F238E27FC236}">
                <a16:creationId xmlns:a16="http://schemas.microsoft.com/office/drawing/2014/main" id="{5D1CF33E-AF06-4A43-8A66-3B034F230D34}"/>
              </a:ext>
            </a:extLst>
          </p:cNvPr>
          <p:cNvSpPr txBox="1"/>
          <p:nvPr/>
        </p:nvSpPr>
        <p:spPr>
          <a:xfrm>
            <a:off x="6686310" y="4337734"/>
            <a:ext cx="1965900" cy="1350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000">
                <a:latin typeface="Average"/>
                <a:ea typeface="Average"/>
                <a:cs typeface="Average"/>
                <a:sym typeface="Average"/>
              </a:rPr>
              <a:t>Successful </a:t>
            </a:r>
            <a:r>
              <a:rPr lang="en" sz="1000" b="1"/>
              <a:t>protoDUNE production campaigns</a:t>
            </a:r>
            <a:r>
              <a:rPr lang="en" sz="1000"/>
              <a:t> </a:t>
            </a:r>
            <a:r>
              <a:rPr lang="en" sz="1000">
                <a:latin typeface="Average"/>
                <a:ea typeface="Average"/>
                <a:cs typeface="Average"/>
                <a:sym typeface="Average"/>
              </a:rPr>
              <a:t>ran on FermiGrid, OSG, CERN and European GRID using FIFE tools.</a:t>
            </a:r>
            <a:endParaRPr sz="1000">
              <a:latin typeface="Average"/>
              <a:ea typeface="Average"/>
              <a:cs typeface="Average"/>
              <a:sym typeface="Average"/>
            </a:endParaRPr>
          </a:p>
        </p:txBody>
      </p:sp>
      <p:sp>
        <p:nvSpPr>
          <p:cNvPr id="16" name="Google Shape;63;p13">
            <a:extLst>
              <a:ext uri="{FF2B5EF4-FFF2-40B4-BE49-F238E27FC236}">
                <a16:creationId xmlns:a16="http://schemas.microsoft.com/office/drawing/2014/main" id="{8534B283-99D4-BD4D-88D2-BB2EF37353E9}"/>
              </a:ext>
            </a:extLst>
          </p:cNvPr>
          <p:cNvSpPr txBox="1"/>
          <p:nvPr/>
        </p:nvSpPr>
        <p:spPr>
          <a:xfrm>
            <a:off x="3998423" y="1529783"/>
            <a:ext cx="3249300" cy="639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000" b="1" dirty="0"/>
              <a:t>FIFE Support Team</a:t>
            </a:r>
            <a:r>
              <a:rPr lang="en" sz="1000" dirty="0">
                <a:latin typeface="Average"/>
                <a:ea typeface="Average"/>
                <a:cs typeface="Average"/>
                <a:sym typeface="Average"/>
              </a:rPr>
              <a:t>: handled 710 tickets opened by FIFE experiments and CMS LPC users since April. On-boarded several new experiments.</a:t>
            </a:r>
            <a:endParaRPr sz="1000" dirty="0">
              <a:latin typeface="Average"/>
              <a:ea typeface="Average"/>
              <a:cs typeface="Average"/>
              <a:sym typeface="Average"/>
            </a:endParaRPr>
          </a:p>
          <a:p>
            <a:pPr marL="0" lvl="0" indent="0" algn="l" rtl="0">
              <a:spcBef>
                <a:spcPts val="0"/>
              </a:spcBef>
              <a:spcAft>
                <a:spcPts val="0"/>
              </a:spcAft>
              <a:buNone/>
            </a:pPr>
            <a:endParaRPr dirty="0"/>
          </a:p>
        </p:txBody>
      </p:sp>
      <p:pic>
        <p:nvPicPr>
          <p:cNvPr id="17" name="Google Shape;65;p13">
            <a:extLst>
              <a:ext uri="{FF2B5EF4-FFF2-40B4-BE49-F238E27FC236}">
                <a16:creationId xmlns:a16="http://schemas.microsoft.com/office/drawing/2014/main" id="{77CEB2DB-D2F0-1D47-9CBD-8A3BA9147C8C}"/>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2419410" y="2740860"/>
            <a:ext cx="1884926" cy="1298699"/>
          </a:xfrm>
          <a:prstGeom prst="rect">
            <a:avLst/>
          </a:prstGeom>
          <a:noFill/>
          <a:ln>
            <a:noFill/>
          </a:ln>
        </p:spPr>
      </p:pic>
      <p:pic>
        <p:nvPicPr>
          <p:cNvPr id="18" name="Google Shape;66;p13">
            <a:extLst>
              <a:ext uri="{FF2B5EF4-FFF2-40B4-BE49-F238E27FC236}">
                <a16:creationId xmlns:a16="http://schemas.microsoft.com/office/drawing/2014/main" id="{43F19E7F-BDF5-7347-9F61-2737E06A7764}"/>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689997" y="1409933"/>
            <a:ext cx="1965901" cy="1105796"/>
          </a:xfrm>
          <a:prstGeom prst="rect">
            <a:avLst/>
          </a:prstGeom>
          <a:noFill/>
          <a:ln>
            <a:noFill/>
          </a:ln>
        </p:spPr>
      </p:pic>
    </p:spTree>
    <p:extLst>
      <p:ext uri="{BB962C8B-B14F-4D97-AF65-F5344CB8AC3E}">
        <p14:creationId xmlns:p14="http://schemas.microsoft.com/office/powerpoint/2010/main" val="448587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710A95-38FE-7A41-9C6B-F30751ACDD7A}"/>
              </a:ext>
            </a:extLst>
          </p:cNvPr>
          <p:cNvSpPr>
            <a:spLocks noGrp="1"/>
          </p:cNvSpPr>
          <p:nvPr>
            <p:ph type="title"/>
          </p:nvPr>
        </p:nvSpPr>
        <p:spPr>
          <a:xfrm>
            <a:off x="228600" y="251752"/>
            <a:ext cx="8686800" cy="852219"/>
          </a:xfrm>
        </p:spPr>
        <p:txBody>
          <a:bodyPr/>
          <a:lstStyle/>
          <a:p>
            <a:r>
              <a:rPr lang="en-US" dirty="0"/>
              <a:t>SCS: Scientific Distributed Computing Solutions</a:t>
            </a:r>
            <a:br>
              <a:rPr lang="en-US" dirty="0"/>
            </a:br>
            <a:r>
              <a:rPr lang="en-US" dirty="0"/>
              <a:t>[Tanya </a:t>
            </a:r>
            <a:r>
              <a:rPr lang="en-US" dirty="0" err="1"/>
              <a:t>Levshina</a:t>
            </a:r>
            <a:r>
              <a:rPr lang="en-US" dirty="0"/>
              <a:t>]</a:t>
            </a:r>
          </a:p>
        </p:txBody>
      </p:sp>
      <p:sp>
        <p:nvSpPr>
          <p:cNvPr id="4" name="Date Placeholder 3">
            <a:extLst>
              <a:ext uri="{FF2B5EF4-FFF2-40B4-BE49-F238E27FC236}">
                <a16:creationId xmlns:a16="http://schemas.microsoft.com/office/drawing/2014/main" id="{DCF50552-784C-0D47-92C1-1FF25196EBD0}"/>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3F88AA6E-DF97-5C4E-A1E6-6EE1EB7F47B1}"/>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D62E561D-CD85-7D4D-8A1D-38E805EF7A83}"/>
              </a:ext>
            </a:extLst>
          </p:cNvPr>
          <p:cNvSpPr>
            <a:spLocks noGrp="1"/>
          </p:cNvSpPr>
          <p:nvPr>
            <p:ph type="sldNum" sz="quarter" idx="4"/>
          </p:nvPr>
        </p:nvSpPr>
        <p:spPr/>
        <p:txBody>
          <a:bodyPr/>
          <a:lstStyle/>
          <a:p>
            <a:pPr>
              <a:defRPr/>
            </a:pPr>
            <a:fld id="{148C009B-CB69-E04A-B9B3-34B26D69E9CF}" type="slidenum">
              <a:rPr lang="en-US" smtClean="0"/>
              <a:pPr>
                <a:defRPr/>
              </a:pPr>
              <a:t>43</a:t>
            </a:fld>
            <a:endParaRPr lang="en-US" dirty="0"/>
          </a:p>
        </p:txBody>
      </p:sp>
      <p:sp>
        <p:nvSpPr>
          <p:cNvPr id="19" name="Google Shape;71;p14">
            <a:extLst>
              <a:ext uri="{FF2B5EF4-FFF2-40B4-BE49-F238E27FC236}">
                <a16:creationId xmlns:a16="http://schemas.microsoft.com/office/drawing/2014/main" id="{45C359AF-6A52-C245-9464-D07A0A2A46EE}"/>
              </a:ext>
            </a:extLst>
          </p:cNvPr>
          <p:cNvSpPr txBox="1"/>
          <p:nvPr/>
        </p:nvSpPr>
        <p:spPr>
          <a:xfrm>
            <a:off x="407025" y="3504463"/>
            <a:ext cx="2743200" cy="1289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900" b="1">
                <a:solidFill>
                  <a:schemeClr val="dk1"/>
                </a:solidFill>
              </a:rPr>
              <a:t>JobSub</a:t>
            </a:r>
            <a:r>
              <a:rPr lang="en" sz="1000">
                <a:solidFill>
                  <a:schemeClr val="dk1"/>
                </a:solidFill>
                <a:latin typeface="Average"/>
                <a:ea typeface="Average"/>
                <a:cs typeface="Average"/>
                <a:sym typeface="Average"/>
              </a:rPr>
              <a:t> handled 50M jobs (500 unique users) during last 6 months. Provides reliable and scalable solution for all FIFE experiments. Working on HEPCloud integration and Rapid User Code distribution.</a:t>
            </a:r>
            <a:endParaRPr sz="1000">
              <a:solidFill>
                <a:schemeClr val="dk1"/>
              </a:solidFill>
              <a:latin typeface="Average"/>
              <a:ea typeface="Average"/>
              <a:cs typeface="Average"/>
              <a:sym typeface="Average"/>
            </a:endParaRPr>
          </a:p>
          <a:p>
            <a:pPr marL="0" lvl="0" indent="0" algn="ctr" rtl="0">
              <a:lnSpc>
                <a:spcPct val="115000"/>
              </a:lnSpc>
              <a:spcBef>
                <a:spcPts val="0"/>
              </a:spcBef>
              <a:spcAft>
                <a:spcPts val="0"/>
              </a:spcAft>
              <a:buNone/>
            </a:pPr>
            <a:endParaRPr sz="1000" b="1">
              <a:solidFill>
                <a:srgbClr val="333333"/>
              </a:solidFill>
              <a:highlight>
                <a:srgbClr val="FFFFFF"/>
              </a:highlight>
              <a:latin typeface="Average"/>
              <a:ea typeface="Average"/>
              <a:cs typeface="Average"/>
              <a:sym typeface="Average"/>
            </a:endParaRPr>
          </a:p>
        </p:txBody>
      </p:sp>
      <p:sp>
        <p:nvSpPr>
          <p:cNvPr id="20" name="Google Shape;72;p14">
            <a:extLst>
              <a:ext uri="{FF2B5EF4-FFF2-40B4-BE49-F238E27FC236}">
                <a16:creationId xmlns:a16="http://schemas.microsoft.com/office/drawing/2014/main" id="{279B2994-27DD-0D41-9E6C-8DB53CBCF131}"/>
              </a:ext>
            </a:extLst>
          </p:cNvPr>
          <p:cNvSpPr txBox="1"/>
          <p:nvPr/>
        </p:nvSpPr>
        <p:spPr>
          <a:xfrm>
            <a:off x="6026725" y="3504461"/>
            <a:ext cx="2743200" cy="1864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900" b="1">
                <a:solidFill>
                  <a:schemeClr val="dk1"/>
                </a:solidFill>
              </a:rPr>
              <a:t>GlideInWMS</a:t>
            </a:r>
            <a:r>
              <a:rPr lang="en" sz="900">
                <a:solidFill>
                  <a:schemeClr val="dk1"/>
                </a:solidFill>
              </a:rPr>
              <a:t>:</a:t>
            </a:r>
            <a:r>
              <a:rPr lang="en" sz="1000">
                <a:solidFill>
                  <a:schemeClr val="dk1"/>
                </a:solidFill>
                <a:latin typeface="Average"/>
                <a:ea typeface="Average"/>
                <a:cs typeface="Average"/>
                <a:sym typeface="Average"/>
              </a:rPr>
              <a:t> wide user community that includes CMS, HEPCloud, FIFE, OSG, LIGO and GLOW. Production factory supports 72 groups from  14 frontends.  The project had 7 releases since April. Implemented singularity support, improved the efficiency in the resources provisioned,  modernized the code in preparation for Python3. Continued strong collaboration with HTCondor team.</a:t>
            </a:r>
            <a:endParaRPr sz="1000">
              <a:solidFill>
                <a:schemeClr val="dk1"/>
              </a:solidFill>
              <a:latin typeface="Average"/>
              <a:ea typeface="Average"/>
              <a:cs typeface="Average"/>
              <a:sym typeface="Average"/>
            </a:endParaRPr>
          </a:p>
          <a:p>
            <a:pPr marL="0" lvl="0" indent="0" algn="ctr" rtl="0">
              <a:lnSpc>
                <a:spcPct val="115000"/>
              </a:lnSpc>
              <a:spcBef>
                <a:spcPts val="0"/>
              </a:spcBef>
              <a:spcAft>
                <a:spcPts val="0"/>
              </a:spcAft>
              <a:buNone/>
            </a:pPr>
            <a:endParaRPr sz="1000" b="1">
              <a:latin typeface="Average"/>
              <a:ea typeface="Average"/>
              <a:cs typeface="Average"/>
              <a:sym typeface="Average"/>
            </a:endParaRPr>
          </a:p>
        </p:txBody>
      </p:sp>
      <p:sp>
        <p:nvSpPr>
          <p:cNvPr id="21" name="Google Shape;73;p14">
            <a:extLst>
              <a:ext uri="{FF2B5EF4-FFF2-40B4-BE49-F238E27FC236}">
                <a16:creationId xmlns:a16="http://schemas.microsoft.com/office/drawing/2014/main" id="{04D00BFC-E3CF-3A49-AEF9-E8FDC3915A5A}"/>
              </a:ext>
            </a:extLst>
          </p:cNvPr>
          <p:cNvSpPr txBox="1"/>
          <p:nvPr/>
        </p:nvSpPr>
        <p:spPr>
          <a:xfrm>
            <a:off x="3200400" y="3504462"/>
            <a:ext cx="2743200" cy="1350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900" b="1">
                <a:solidFill>
                  <a:schemeClr val="dk1"/>
                </a:solidFill>
              </a:rPr>
              <a:t>HEPCloud Program</a:t>
            </a:r>
            <a:r>
              <a:rPr lang="en" sz="900">
                <a:solidFill>
                  <a:schemeClr val="dk1"/>
                </a:solidFill>
              </a:rPr>
              <a:t>: </a:t>
            </a:r>
            <a:r>
              <a:rPr lang="en" sz="1000">
                <a:solidFill>
                  <a:schemeClr val="dk1"/>
                </a:solidFill>
                <a:latin typeface="Average"/>
                <a:ea typeface="Average"/>
                <a:cs typeface="Average"/>
                <a:sym typeface="Average"/>
              </a:rPr>
              <a:t>Applied to DOE for ATO. Successful CMS and NOvA runs at NERSC. Testing AWS and GCE. Continuing Decision Engine development and testing. Working with FIFE on-boarding documents.</a:t>
            </a:r>
            <a:endParaRPr sz="1000">
              <a:solidFill>
                <a:schemeClr val="dk1"/>
              </a:solidFill>
              <a:latin typeface="Average"/>
              <a:ea typeface="Average"/>
              <a:cs typeface="Average"/>
              <a:sym typeface="Average"/>
            </a:endParaRPr>
          </a:p>
          <a:p>
            <a:pPr marL="0" lvl="0" indent="0" algn="ctr" rtl="0">
              <a:lnSpc>
                <a:spcPct val="115000"/>
              </a:lnSpc>
              <a:spcBef>
                <a:spcPts val="0"/>
              </a:spcBef>
              <a:spcAft>
                <a:spcPts val="0"/>
              </a:spcAft>
              <a:buNone/>
            </a:pPr>
            <a:endParaRPr sz="1000" b="1">
              <a:latin typeface="Average"/>
              <a:ea typeface="Average"/>
              <a:cs typeface="Average"/>
              <a:sym typeface="Average"/>
            </a:endParaRPr>
          </a:p>
        </p:txBody>
      </p:sp>
      <p:grpSp>
        <p:nvGrpSpPr>
          <p:cNvPr id="22" name="Google Shape;75;p14">
            <a:extLst>
              <a:ext uri="{FF2B5EF4-FFF2-40B4-BE49-F238E27FC236}">
                <a16:creationId xmlns:a16="http://schemas.microsoft.com/office/drawing/2014/main" id="{157E53F1-409F-7E43-B48E-D7E9E5919C77}"/>
              </a:ext>
            </a:extLst>
          </p:cNvPr>
          <p:cNvGrpSpPr/>
          <p:nvPr/>
        </p:nvGrpSpPr>
        <p:grpSpPr>
          <a:xfrm>
            <a:off x="484219" y="1968571"/>
            <a:ext cx="1888713" cy="1423706"/>
            <a:chOff x="152400" y="2238625"/>
            <a:chExt cx="3081600" cy="2322901"/>
          </a:xfrm>
        </p:grpSpPr>
        <p:pic>
          <p:nvPicPr>
            <p:cNvPr id="23" name="Google Shape;76;p14">
              <a:extLst>
                <a:ext uri="{FF2B5EF4-FFF2-40B4-BE49-F238E27FC236}">
                  <a16:creationId xmlns:a16="http://schemas.microsoft.com/office/drawing/2014/main" id="{EF7FD03A-BDA1-6A45-B2D5-DDAB397847A5}"/>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2238625"/>
              <a:ext cx="2842800" cy="2322900"/>
            </a:xfrm>
            <a:prstGeom prst="rect">
              <a:avLst/>
            </a:prstGeom>
            <a:noFill/>
            <a:ln>
              <a:noFill/>
            </a:ln>
          </p:spPr>
        </p:pic>
        <p:pic>
          <p:nvPicPr>
            <p:cNvPr id="24" name="Google Shape;77;p14">
              <a:extLst>
                <a:ext uri="{FF2B5EF4-FFF2-40B4-BE49-F238E27FC236}">
                  <a16:creationId xmlns:a16="http://schemas.microsoft.com/office/drawing/2014/main" id="{4333D7F1-05C2-2541-AA2C-09BECE23A416}"/>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672450" y="2238625"/>
              <a:ext cx="561550" cy="2257550"/>
            </a:xfrm>
            <a:prstGeom prst="rect">
              <a:avLst/>
            </a:prstGeom>
            <a:noFill/>
            <a:ln>
              <a:noFill/>
            </a:ln>
          </p:spPr>
        </p:pic>
      </p:grpSp>
      <p:pic>
        <p:nvPicPr>
          <p:cNvPr id="26" name="Google Shape;79;p14">
            <a:extLst>
              <a:ext uri="{FF2B5EF4-FFF2-40B4-BE49-F238E27FC236}">
                <a16:creationId xmlns:a16="http://schemas.microsoft.com/office/drawing/2014/main" id="{2E63702E-052D-8047-911C-85395B94C46C}"/>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287825" y="1955687"/>
            <a:ext cx="2382975" cy="1449476"/>
          </a:xfrm>
          <a:prstGeom prst="rect">
            <a:avLst/>
          </a:prstGeom>
          <a:noFill/>
          <a:ln>
            <a:noFill/>
          </a:ln>
        </p:spPr>
      </p:pic>
      <p:sp>
        <p:nvSpPr>
          <p:cNvPr id="35" name="TextBox 34">
            <a:extLst>
              <a:ext uri="{FF2B5EF4-FFF2-40B4-BE49-F238E27FC236}">
                <a16:creationId xmlns:a16="http://schemas.microsoft.com/office/drawing/2014/main" id="{14A769EC-415E-0B42-8569-42B46FB79100}"/>
              </a:ext>
            </a:extLst>
          </p:cNvPr>
          <p:cNvSpPr txBox="1"/>
          <p:nvPr/>
        </p:nvSpPr>
        <p:spPr>
          <a:xfrm rot="18666905">
            <a:off x="3340327" y="2292140"/>
            <a:ext cx="2463345" cy="461665"/>
          </a:xfrm>
          <a:prstGeom prst="rect">
            <a:avLst/>
          </a:prstGeom>
          <a:noFill/>
        </p:spPr>
        <p:txBody>
          <a:bodyPr wrap="square" rtlCol="0">
            <a:spAutoFit/>
          </a:bodyPr>
          <a:lstStyle/>
          <a:p>
            <a:r>
              <a:rPr lang="en-US" dirty="0">
                <a:solidFill>
                  <a:schemeClr val="accent4"/>
                </a:solidFill>
              </a:rPr>
              <a:t>DOE granted ATO</a:t>
            </a:r>
          </a:p>
        </p:txBody>
      </p:sp>
    </p:spTree>
    <p:extLst>
      <p:ext uri="{BB962C8B-B14F-4D97-AF65-F5344CB8AC3E}">
        <p14:creationId xmlns:p14="http://schemas.microsoft.com/office/powerpoint/2010/main" val="4101677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6B9FA2-2944-8247-B8BF-8B2CCF3B53C4}"/>
              </a:ext>
            </a:extLst>
          </p:cNvPr>
          <p:cNvSpPr>
            <a:spLocks noGrp="1"/>
          </p:cNvSpPr>
          <p:nvPr>
            <p:ph idx="1"/>
          </p:nvPr>
        </p:nvSpPr>
        <p:spPr>
          <a:xfrm>
            <a:off x="228600" y="1268835"/>
            <a:ext cx="8672513" cy="5059363"/>
          </a:xfrm>
        </p:spPr>
        <p:txBody>
          <a:bodyPr>
            <a:normAutofit fontScale="92500" lnSpcReduction="20000"/>
          </a:bodyPr>
          <a:lstStyle/>
          <a:p>
            <a:r>
              <a:rPr lang="en-US" dirty="0"/>
              <a:t>Beginning the migration of CMS data management to Rucio - the emerging community project for data management and distribution</a:t>
            </a:r>
          </a:p>
          <a:p>
            <a:r>
              <a:rPr lang="en-US" dirty="0"/>
              <a:t>ProtoDUNE data taking is cataloging and transferring multiple petabytes of raw data from CERN to Fermilab</a:t>
            </a:r>
          </a:p>
          <a:p>
            <a:r>
              <a:rPr lang="en-US" dirty="0"/>
              <a:t>Deployed a prototype Rucio instance for DUNE and started using it to distribute ProtoDUNE data</a:t>
            </a:r>
          </a:p>
          <a:p>
            <a:r>
              <a:rPr lang="en-US" dirty="0"/>
              <a:t>The IFBeam database has integrated collecting ProtoDUNE beam instrumentation data from CERN</a:t>
            </a:r>
          </a:p>
          <a:p>
            <a:r>
              <a:rPr lang="en-US" dirty="0"/>
              <a:t>Major new release of the Production Operations Management System for Intensity Frontier workflow management</a:t>
            </a:r>
          </a:p>
          <a:p>
            <a:r>
              <a:rPr lang="en-US" dirty="0"/>
              <a:t>Striped Data Analysis Platform demonstrated to CMS, DES, others. 120TB cluster has been built for CMS Panda dataset.</a:t>
            </a:r>
          </a:p>
          <a:p>
            <a:r>
              <a:rPr lang="en-US" dirty="0"/>
              <a:t>Job Traceability trainings and security drills at the USCMS VO with T2 and T3 Site administrators. </a:t>
            </a:r>
          </a:p>
          <a:p>
            <a:r>
              <a:rPr lang="en-US" dirty="0"/>
              <a:t>Implemented a database for tracking collaboration membership and affiliations for DUNE</a:t>
            </a:r>
          </a:p>
        </p:txBody>
      </p:sp>
      <p:sp>
        <p:nvSpPr>
          <p:cNvPr id="3" name="Title 2">
            <a:extLst>
              <a:ext uri="{FF2B5EF4-FFF2-40B4-BE49-F238E27FC236}">
                <a16:creationId xmlns:a16="http://schemas.microsoft.com/office/drawing/2014/main" id="{88791BE1-FEF1-FD4F-A29D-2EC7BDACF259}"/>
              </a:ext>
            </a:extLst>
          </p:cNvPr>
          <p:cNvSpPr>
            <a:spLocks noGrp="1"/>
          </p:cNvSpPr>
          <p:nvPr>
            <p:ph type="title"/>
          </p:nvPr>
        </p:nvSpPr>
        <p:spPr>
          <a:xfrm>
            <a:off x="228600" y="251752"/>
            <a:ext cx="8686800" cy="841068"/>
          </a:xfrm>
        </p:spPr>
        <p:txBody>
          <a:bodyPr/>
          <a:lstStyle/>
          <a:p>
            <a:r>
              <a:rPr lang="en-US" dirty="0"/>
              <a:t>SCS: Scientific Data Processing Solutions</a:t>
            </a:r>
            <a:br>
              <a:rPr lang="en-US" dirty="0"/>
            </a:br>
            <a:r>
              <a:rPr lang="en-US" dirty="0"/>
              <a:t>[Brian Yanny]</a:t>
            </a:r>
          </a:p>
        </p:txBody>
      </p:sp>
      <p:sp>
        <p:nvSpPr>
          <p:cNvPr id="4" name="Date Placeholder 3">
            <a:extLst>
              <a:ext uri="{FF2B5EF4-FFF2-40B4-BE49-F238E27FC236}">
                <a16:creationId xmlns:a16="http://schemas.microsoft.com/office/drawing/2014/main" id="{1AF4E469-1C77-4D48-A0AC-E5E7A746395B}"/>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02055571-F5DA-FB42-9701-AB80A7D1F5D6}"/>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B71C1F63-F429-F247-A3D5-80776757B8FD}"/>
              </a:ext>
            </a:extLst>
          </p:cNvPr>
          <p:cNvSpPr>
            <a:spLocks noGrp="1"/>
          </p:cNvSpPr>
          <p:nvPr>
            <p:ph type="sldNum" sz="quarter" idx="4"/>
          </p:nvPr>
        </p:nvSpPr>
        <p:spPr/>
        <p:txBody>
          <a:bodyPr/>
          <a:lstStyle/>
          <a:p>
            <a:pPr>
              <a:defRPr/>
            </a:pPr>
            <a:fld id="{148C009B-CB69-E04A-B9B3-34B26D69E9CF}" type="slidenum">
              <a:rPr lang="en-US" smtClean="0"/>
              <a:pPr>
                <a:defRPr/>
              </a:pPr>
              <a:t>44</a:t>
            </a:fld>
            <a:endParaRPr lang="en-US" dirty="0"/>
          </a:p>
        </p:txBody>
      </p:sp>
    </p:spTree>
    <p:extLst>
      <p:ext uri="{BB962C8B-B14F-4D97-AF65-F5344CB8AC3E}">
        <p14:creationId xmlns:p14="http://schemas.microsoft.com/office/powerpoint/2010/main" val="1953302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D46958-F43C-0644-9277-4B44819B60A0}"/>
              </a:ext>
            </a:extLst>
          </p:cNvPr>
          <p:cNvSpPr>
            <a:spLocks noGrp="1"/>
          </p:cNvSpPr>
          <p:nvPr>
            <p:ph idx="1"/>
          </p:nvPr>
        </p:nvSpPr>
        <p:spPr/>
        <p:txBody>
          <a:bodyPr/>
          <a:lstStyle/>
          <a:p>
            <a:r>
              <a:rPr lang="en-US" sz="3200" dirty="0"/>
              <a:t>Your work is crucial to every aspect of the U.S. particle physics program</a:t>
            </a:r>
          </a:p>
          <a:p>
            <a:r>
              <a:rPr lang="en-US" sz="3200" dirty="0"/>
              <a:t>Many important things are going on in the division</a:t>
            </a:r>
          </a:p>
          <a:p>
            <a:r>
              <a:rPr lang="en-US" sz="3200" dirty="0"/>
              <a:t>Changes are on the horizon</a:t>
            </a:r>
          </a:p>
          <a:p>
            <a:pPr lvl="1"/>
            <a:r>
              <a:rPr lang="en-US" sz="3200" dirty="0"/>
              <a:t>New computing architectures</a:t>
            </a:r>
          </a:p>
          <a:p>
            <a:pPr lvl="1"/>
            <a:r>
              <a:rPr lang="en-US" sz="3200" dirty="0"/>
              <a:t>New technologies</a:t>
            </a:r>
          </a:p>
          <a:p>
            <a:pPr lvl="1"/>
            <a:r>
              <a:rPr lang="en-US" sz="3200" dirty="0"/>
              <a:t>International collaboration will be the new default mode of operation</a:t>
            </a:r>
          </a:p>
          <a:p>
            <a:pPr marL="0" indent="0">
              <a:buNone/>
            </a:pPr>
            <a:endParaRPr lang="en-US" sz="3200" dirty="0"/>
          </a:p>
        </p:txBody>
      </p:sp>
      <p:sp>
        <p:nvSpPr>
          <p:cNvPr id="3" name="Title 2">
            <a:extLst>
              <a:ext uri="{FF2B5EF4-FFF2-40B4-BE49-F238E27FC236}">
                <a16:creationId xmlns:a16="http://schemas.microsoft.com/office/drawing/2014/main" id="{13B3D2B4-153E-D243-A162-C5F6EB0A29CC}"/>
              </a:ext>
            </a:extLst>
          </p:cNvPr>
          <p:cNvSpPr>
            <a:spLocks noGrp="1"/>
          </p:cNvSpPr>
          <p:nvPr>
            <p:ph type="title"/>
          </p:nvPr>
        </p:nvSpPr>
        <p:spPr/>
        <p:txBody>
          <a:bodyPr/>
          <a:lstStyle/>
          <a:p>
            <a:r>
              <a:rPr lang="en-US" dirty="0"/>
              <a:t>In summary</a:t>
            </a:r>
          </a:p>
        </p:txBody>
      </p:sp>
      <p:sp>
        <p:nvSpPr>
          <p:cNvPr id="4" name="Date Placeholder 3">
            <a:extLst>
              <a:ext uri="{FF2B5EF4-FFF2-40B4-BE49-F238E27FC236}">
                <a16:creationId xmlns:a16="http://schemas.microsoft.com/office/drawing/2014/main" id="{6C69D96B-5A49-7A4C-A64C-E9F1FD3D82DC}"/>
              </a:ext>
            </a:extLst>
          </p:cNvPr>
          <p:cNvSpPr>
            <a:spLocks noGrp="1"/>
          </p:cNvSpPr>
          <p:nvPr>
            <p:ph type="dt" sz="half" idx="2"/>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B00C757D-ED8D-2D41-B95F-72DCF8118F9B}"/>
              </a:ext>
            </a:extLst>
          </p:cNvPr>
          <p:cNvSpPr>
            <a:spLocks noGrp="1"/>
          </p:cNvSpPr>
          <p:nvPr>
            <p:ph type="ftr" sz="quarter" idx="3"/>
          </p:nvPr>
        </p:nvSpPr>
        <p:spPr/>
        <p:txBody>
          <a:bodyPr/>
          <a:lstStyle/>
          <a:p>
            <a:pPr>
              <a:defRPr/>
            </a:pPr>
            <a:r>
              <a:rPr lang="en-US"/>
              <a:t>James Amundson | Computing All Hands</a:t>
            </a:r>
            <a:endParaRPr lang="en-US" b="1" dirty="0"/>
          </a:p>
        </p:txBody>
      </p:sp>
      <p:sp>
        <p:nvSpPr>
          <p:cNvPr id="6" name="Slide Number Placeholder 5">
            <a:extLst>
              <a:ext uri="{FF2B5EF4-FFF2-40B4-BE49-F238E27FC236}">
                <a16:creationId xmlns:a16="http://schemas.microsoft.com/office/drawing/2014/main" id="{F311AAF3-7D99-E441-ABC4-A1BB7249B7D2}"/>
              </a:ext>
            </a:extLst>
          </p:cNvPr>
          <p:cNvSpPr>
            <a:spLocks noGrp="1"/>
          </p:cNvSpPr>
          <p:nvPr>
            <p:ph type="sldNum" sz="quarter" idx="4"/>
          </p:nvPr>
        </p:nvSpPr>
        <p:spPr/>
        <p:txBody>
          <a:bodyPr/>
          <a:lstStyle/>
          <a:p>
            <a:pPr>
              <a:defRPr/>
            </a:pPr>
            <a:fld id="{148C009B-CB69-E04A-B9B3-34B26D69E9CF}" type="slidenum">
              <a:rPr lang="en-US" smtClean="0"/>
              <a:pPr>
                <a:defRPr/>
              </a:pPr>
              <a:t>45</a:t>
            </a:fld>
            <a:endParaRPr lang="en-US" dirty="0"/>
          </a:p>
        </p:txBody>
      </p:sp>
    </p:spTree>
    <p:extLst>
      <p:ext uri="{BB962C8B-B14F-4D97-AF65-F5344CB8AC3E}">
        <p14:creationId xmlns:p14="http://schemas.microsoft.com/office/powerpoint/2010/main" val="391594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Jon Bakken</a:t>
            </a:r>
          </a:p>
          <a:p>
            <a:r>
              <a:rPr lang="en-US" dirty="0"/>
              <a:t>November 5, 2018</a:t>
            </a:r>
          </a:p>
          <a:p>
            <a:endParaRPr lang="en-US" dirty="0"/>
          </a:p>
        </p:txBody>
      </p:sp>
      <p:sp>
        <p:nvSpPr>
          <p:cNvPr id="3" name="Text Placeholder 2"/>
          <p:cNvSpPr>
            <a:spLocks noGrp="1"/>
          </p:cNvSpPr>
          <p:nvPr>
            <p:ph type="body" sz="quarter" idx="11"/>
          </p:nvPr>
        </p:nvSpPr>
        <p:spPr/>
        <p:txBody>
          <a:bodyPr>
            <a:noAutofit/>
          </a:bodyPr>
          <a:lstStyle/>
          <a:p>
            <a:r>
              <a:rPr lang="en-US" dirty="0"/>
              <a:t>CCD + OCIO All-Hands</a:t>
            </a:r>
          </a:p>
        </p:txBody>
      </p:sp>
    </p:spTree>
    <p:extLst>
      <p:ext uri="{BB962C8B-B14F-4D97-AF65-F5344CB8AC3E}">
        <p14:creationId xmlns:p14="http://schemas.microsoft.com/office/powerpoint/2010/main" val="3726409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03F2C-743A-4D73-B861-613A49AD9B6E}"/>
              </a:ext>
            </a:extLst>
          </p:cNvPr>
          <p:cNvSpPr>
            <a:spLocks noGrp="1"/>
          </p:cNvSpPr>
          <p:nvPr>
            <p:ph type="title"/>
          </p:nvPr>
        </p:nvSpPr>
        <p:spPr>
          <a:xfrm>
            <a:off x="222250" y="0"/>
            <a:ext cx="8672513" cy="406517"/>
          </a:xfrm>
        </p:spPr>
        <p:txBody>
          <a:bodyPr/>
          <a:lstStyle/>
          <a:p>
            <a:r>
              <a:rPr lang="en-US" dirty="0"/>
              <a:t>Nigel’s Top 5</a:t>
            </a:r>
          </a:p>
        </p:txBody>
      </p:sp>
      <p:sp>
        <p:nvSpPr>
          <p:cNvPr id="3" name="Content Placeholder 2">
            <a:extLst>
              <a:ext uri="{FF2B5EF4-FFF2-40B4-BE49-F238E27FC236}">
                <a16:creationId xmlns:a16="http://schemas.microsoft.com/office/drawing/2014/main" id="{263A4A71-E3C4-4ECC-9F7B-D93302B67463}"/>
              </a:ext>
            </a:extLst>
          </p:cNvPr>
          <p:cNvSpPr>
            <a:spLocks noGrp="1"/>
          </p:cNvSpPr>
          <p:nvPr>
            <p:ph idx="1"/>
          </p:nvPr>
        </p:nvSpPr>
        <p:spPr>
          <a:xfrm>
            <a:off x="222250" y="488701"/>
            <a:ext cx="8764775" cy="5933327"/>
          </a:xfrm>
        </p:spPr>
        <p:txBody>
          <a:bodyPr/>
          <a:lstStyle/>
          <a:p>
            <a:pPr marL="0" indent="0">
              <a:buNone/>
            </a:pPr>
            <a:r>
              <a:rPr lang="en-US" sz="2000" dirty="0"/>
              <a:t>What does Nigel’s Top 5 have to do with CCD &amp; OCIO?</a:t>
            </a:r>
          </a:p>
          <a:p>
            <a:endParaRPr lang="en-US" sz="500" dirty="0"/>
          </a:p>
          <a:p>
            <a:pPr lvl="1"/>
            <a:r>
              <a:rPr lang="en-US" sz="1800" dirty="0">
                <a:solidFill>
                  <a:srgbClr val="00B0F0"/>
                </a:solidFill>
              </a:rPr>
              <a:t>Priority: PIP-II &amp; LBNF/US-DUNE must be baselined 2019</a:t>
            </a:r>
          </a:p>
          <a:p>
            <a:pPr lvl="1"/>
            <a:r>
              <a:rPr lang="en-US" sz="1800" dirty="0">
                <a:solidFill>
                  <a:srgbClr val="00B0F0"/>
                </a:solidFill>
              </a:rPr>
              <a:t>LBNF: South Dakota construction start Nov…thank you for focus on getting pre-excavation package completed</a:t>
            </a:r>
          </a:p>
          <a:p>
            <a:pPr lvl="2"/>
            <a:r>
              <a:rPr lang="en-US" sz="1800" dirty="0">
                <a:solidFill>
                  <a:srgbClr val="00B0F0"/>
                </a:solidFill>
              </a:rPr>
              <a:t>DUNE: great success with protoDUNE…congratulations</a:t>
            </a:r>
          </a:p>
          <a:p>
            <a:pPr lvl="1"/>
            <a:r>
              <a:rPr lang="en-US" sz="1800" dirty="0">
                <a:solidFill>
                  <a:srgbClr val="00B0F0"/>
                </a:solidFill>
              </a:rPr>
              <a:t>LCLS-II…thank you for focus on transporting cryomodules</a:t>
            </a:r>
          </a:p>
          <a:p>
            <a:pPr lvl="1"/>
            <a:r>
              <a:rPr lang="en-US" sz="1800" dirty="0">
                <a:solidFill>
                  <a:srgbClr val="00B0F0"/>
                </a:solidFill>
              </a:rPr>
              <a:t>Mu2e…thank you for focus on production solenoid coil</a:t>
            </a:r>
          </a:p>
          <a:p>
            <a:pPr lvl="1"/>
            <a:r>
              <a:rPr lang="en-US" sz="1800" dirty="0">
                <a:solidFill>
                  <a:srgbClr val="00B0F0"/>
                </a:solidFill>
              </a:rPr>
              <a:t>LHC Upgrades…..thank you for focus on pulling timing project together with other major upgrades including magnets</a:t>
            </a:r>
          </a:p>
          <a:p>
            <a:pPr lvl="1"/>
            <a:r>
              <a:rPr lang="en-US" sz="1800" dirty="0">
                <a:solidFill>
                  <a:srgbClr val="00B0F0"/>
                </a:solidFill>
              </a:rPr>
              <a:t>Quantum science…thanks for teleporting..congrats on awards </a:t>
            </a:r>
          </a:p>
          <a:p>
            <a:pPr lvl="1"/>
            <a:r>
              <a:rPr lang="en-US" sz="1800" dirty="0">
                <a:solidFill>
                  <a:srgbClr val="00B0F0"/>
                </a:solidFill>
              </a:rPr>
              <a:t>IOTA….. Congratulations first beam (electrons) in IOTA. </a:t>
            </a:r>
          </a:p>
          <a:p>
            <a:pPr lvl="1"/>
            <a:endParaRPr lang="en-US" sz="500" dirty="0"/>
          </a:p>
          <a:p>
            <a:r>
              <a:rPr lang="en-US" sz="2000" dirty="0"/>
              <a:t>Everyone should know that it has everything to do with us!</a:t>
            </a:r>
          </a:p>
          <a:p>
            <a:endParaRPr lang="en-US" sz="300" dirty="0"/>
          </a:p>
          <a:p>
            <a:pPr lvl="1"/>
            <a:r>
              <a:rPr lang="en-US" sz="2000" dirty="0"/>
              <a:t>We are either directly working on these projects, like SURF networking, or are providing support allowing our colleagues to accomplish these tasks.</a:t>
            </a:r>
          </a:p>
          <a:p>
            <a:pPr lvl="1"/>
            <a:endParaRPr lang="en-US" sz="300" dirty="0"/>
          </a:p>
          <a:p>
            <a:pPr lvl="1"/>
            <a:r>
              <a:rPr lang="en-US" sz="2000" dirty="0"/>
              <a:t>I encourage everyone to read the web pages about these projects to understand more of lab’s goals, &amp; therefore, also its needs.</a:t>
            </a:r>
          </a:p>
        </p:txBody>
      </p:sp>
      <p:sp>
        <p:nvSpPr>
          <p:cNvPr id="4" name="Footer Placeholder 3">
            <a:extLst>
              <a:ext uri="{FF2B5EF4-FFF2-40B4-BE49-F238E27FC236}">
                <a16:creationId xmlns:a16="http://schemas.microsoft.com/office/drawing/2014/main" id="{9B5EA188-4016-423F-8174-88E347880BD1}"/>
              </a:ext>
            </a:extLst>
          </p:cNvPr>
          <p:cNvSpPr>
            <a:spLocks noGrp="1"/>
          </p:cNvSpPr>
          <p:nvPr>
            <p:ph type="ftr" sz="quarter" idx="11"/>
          </p:nvPr>
        </p:nvSpPr>
        <p:spPr/>
        <p:txBody>
          <a:bodyPr/>
          <a:lstStyle/>
          <a:p>
            <a:pPr>
              <a:defRPr/>
            </a:pPr>
            <a:r>
              <a:rPr lang="en-US" dirty="0"/>
              <a:t>Jon Bakken | Computing All Hands</a:t>
            </a:r>
            <a:endParaRPr lang="en-US" b="1" dirty="0"/>
          </a:p>
        </p:txBody>
      </p:sp>
      <p:sp>
        <p:nvSpPr>
          <p:cNvPr id="5" name="Slide Number Placeholder 4">
            <a:extLst>
              <a:ext uri="{FF2B5EF4-FFF2-40B4-BE49-F238E27FC236}">
                <a16:creationId xmlns:a16="http://schemas.microsoft.com/office/drawing/2014/main" id="{263EE109-4B3E-4A27-89BC-F9C87C6E24DB}"/>
              </a:ext>
            </a:extLst>
          </p:cNvPr>
          <p:cNvSpPr>
            <a:spLocks noGrp="1"/>
          </p:cNvSpPr>
          <p:nvPr>
            <p:ph type="sldNum" sz="quarter" idx="12"/>
          </p:nvPr>
        </p:nvSpPr>
        <p:spPr/>
        <p:txBody>
          <a:bodyPr/>
          <a:lstStyle/>
          <a:p>
            <a:pPr>
              <a:defRPr/>
            </a:pPr>
            <a:fld id="{2E8B149A-14C6-B749-AF60-1744CFF2A849}" type="slidenum">
              <a:rPr lang="en-US" sz="1200" smtClean="0"/>
              <a:pPr>
                <a:defRPr/>
              </a:pPr>
              <a:t>47</a:t>
            </a:fld>
            <a:endParaRPr lang="en-US" sz="1200" dirty="0"/>
          </a:p>
        </p:txBody>
      </p:sp>
      <p:sp>
        <p:nvSpPr>
          <p:cNvPr id="6" name="Date Placeholder 5">
            <a:extLst>
              <a:ext uri="{FF2B5EF4-FFF2-40B4-BE49-F238E27FC236}">
                <a16:creationId xmlns:a16="http://schemas.microsoft.com/office/drawing/2014/main" id="{E17EE0B2-F697-2C4C-A502-5E24955AD5D5}"/>
              </a:ext>
            </a:extLst>
          </p:cNvPr>
          <p:cNvSpPr>
            <a:spLocks noGrp="1"/>
          </p:cNvSpPr>
          <p:nvPr>
            <p:ph type="dt" sz="half" idx="10"/>
          </p:nvPr>
        </p:nvSpPr>
        <p:spPr/>
        <p:txBody>
          <a:bodyPr/>
          <a:lstStyle/>
          <a:p>
            <a:pPr>
              <a:defRPr/>
            </a:pPr>
            <a:r>
              <a:rPr lang="en-US"/>
              <a:t>11/5/18</a:t>
            </a:r>
            <a:endParaRPr lang="en-US" dirty="0"/>
          </a:p>
        </p:txBody>
      </p:sp>
    </p:spTree>
    <p:extLst>
      <p:ext uri="{BB962C8B-B14F-4D97-AF65-F5344CB8AC3E}">
        <p14:creationId xmlns:p14="http://schemas.microsoft.com/office/powerpoint/2010/main" val="2624866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E1B1-99AD-5748-AE68-7D5A203A7678}"/>
              </a:ext>
            </a:extLst>
          </p:cNvPr>
          <p:cNvSpPr>
            <a:spLocks noGrp="1"/>
          </p:cNvSpPr>
          <p:nvPr>
            <p:ph type="title"/>
          </p:nvPr>
        </p:nvSpPr>
        <p:spPr>
          <a:xfrm>
            <a:off x="228600" y="0"/>
            <a:ext cx="6532039" cy="402247"/>
          </a:xfrm>
        </p:spPr>
        <p:txBody>
          <a:bodyPr/>
          <a:lstStyle/>
          <a:p>
            <a:r>
              <a:rPr lang="en-US" dirty="0"/>
              <a:t>Four Observations</a:t>
            </a:r>
          </a:p>
        </p:txBody>
      </p:sp>
      <p:sp>
        <p:nvSpPr>
          <p:cNvPr id="3" name="Content Placeholder 2">
            <a:extLst>
              <a:ext uri="{FF2B5EF4-FFF2-40B4-BE49-F238E27FC236}">
                <a16:creationId xmlns:a16="http://schemas.microsoft.com/office/drawing/2014/main" id="{68FFAB0D-3447-6445-8A27-482016836AD2}"/>
              </a:ext>
            </a:extLst>
          </p:cNvPr>
          <p:cNvSpPr>
            <a:spLocks noGrp="1"/>
          </p:cNvSpPr>
          <p:nvPr>
            <p:ph idx="1"/>
          </p:nvPr>
        </p:nvSpPr>
        <p:spPr>
          <a:xfrm>
            <a:off x="164465" y="582804"/>
            <a:ext cx="8815070" cy="5887641"/>
          </a:xfrm>
        </p:spPr>
        <p:txBody>
          <a:bodyPr/>
          <a:lstStyle/>
          <a:p>
            <a:r>
              <a:rPr lang="en-US" sz="2000" dirty="0"/>
              <a:t>Making lists always means something is left off.  Everything we do is important &amp; we value everyone’s work.  My apologies if your work isn’t mentioned.</a:t>
            </a:r>
          </a:p>
          <a:p>
            <a:endParaRPr lang="en-US" sz="1000" dirty="0"/>
          </a:p>
          <a:p>
            <a:r>
              <a:rPr lang="en-US" sz="2000" dirty="0"/>
              <a:t>Remember, Safety &amp; Security are always on every list.  These items are integral to everything we do.  Stop &amp; think!  Ask for help if unsure.</a:t>
            </a:r>
          </a:p>
          <a:p>
            <a:endParaRPr lang="en-US" sz="1000" dirty="0"/>
          </a:p>
          <a:p>
            <a:r>
              <a:rPr lang="en-US" sz="2000" dirty="0"/>
              <a:t>We work in teams in which we need everyone’s talents:</a:t>
            </a:r>
          </a:p>
          <a:p>
            <a:pPr lvl="1"/>
            <a:r>
              <a:rPr lang="en-US" sz="2000" u="sng" dirty="0"/>
              <a:t>Multiple</a:t>
            </a:r>
            <a:r>
              <a:rPr lang="en-US" sz="2000" dirty="0"/>
              <a:t> technical teams, testers, project management, communications, enterprise architecture, service management – all are required for a successful project.</a:t>
            </a:r>
          </a:p>
          <a:p>
            <a:endParaRPr lang="en-US" sz="1000" dirty="0"/>
          </a:p>
          <a:p>
            <a:r>
              <a:rPr lang="en-US" sz="2000" dirty="0"/>
              <a:t>Last year’s effort reporting indicated we spent 80% of our time on operational activities &amp; 20% on projects.   </a:t>
            </a:r>
          </a:p>
          <a:p>
            <a:pPr lvl="1"/>
            <a:r>
              <a:rPr lang="en-US" sz="2000" dirty="0"/>
              <a:t>Operations is critical to keeping lab functioning - we must maintain an efficient, well-functioning &amp; secure infrastructure for the lab</a:t>
            </a:r>
          </a:p>
          <a:p>
            <a:pPr lvl="1"/>
            <a:r>
              <a:rPr lang="en-US" sz="2000" dirty="0"/>
              <a:t>Many thanks!</a:t>
            </a:r>
          </a:p>
        </p:txBody>
      </p:sp>
      <p:sp>
        <p:nvSpPr>
          <p:cNvPr id="4" name="Date Placeholder 3">
            <a:extLst>
              <a:ext uri="{FF2B5EF4-FFF2-40B4-BE49-F238E27FC236}">
                <a16:creationId xmlns:a16="http://schemas.microsoft.com/office/drawing/2014/main" id="{8E90834F-F480-DB46-A69C-1BCA928483B5}"/>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8EFD8AF8-4CE2-A048-9CBB-869323A4937F}"/>
              </a:ext>
            </a:extLst>
          </p:cNvPr>
          <p:cNvSpPr>
            <a:spLocks noGrp="1"/>
          </p:cNvSpPr>
          <p:nvPr>
            <p:ph type="ftr" sz="quarter" idx="11"/>
          </p:nvPr>
        </p:nvSpPr>
        <p:spPr/>
        <p:txBody>
          <a:bodyPr/>
          <a:lstStyle/>
          <a:p>
            <a:pPr>
              <a:defRPr/>
            </a:pPr>
            <a:r>
              <a:rPr lang="en-US" dirty="0"/>
              <a:t>Jon Bakken | Computing All Hands</a:t>
            </a:r>
            <a:endParaRPr lang="en-US" b="1" dirty="0"/>
          </a:p>
        </p:txBody>
      </p:sp>
      <p:sp>
        <p:nvSpPr>
          <p:cNvPr id="6" name="Slide Number Placeholder 5">
            <a:extLst>
              <a:ext uri="{FF2B5EF4-FFF2-40B4-BE49-F238E27FC236}">
                <a16:creationId xmlns:a16="http://schemas.microsoft.com/office/drawing/2014/main" id="{555A4693-CC36-6B4B-9CAE-91FED6FA2A11}"/>
              </a:ext>
            </a:extLst>
          </p:cNvPr>
          <p:cNvSpPr>
            <a:spLocks noGrp="1"/>
          </p:cNvSpPr>
          <p:nvPr>
            <p:ph type="sldNum" sz="quarter" idx="12"/>
          </p:nvPr>
        </p:nvSpPr>
        <p:spPr/>
        <p:txBody>
          <a:bodyPr/>
          <a:lstStyle/>
          <a:p>
            <a:pPr>
              <a:defRPr/>
            </a:pPr>
            <a:fld id="{2E8B149A-14C6-B749-AF60-1744CFF2A849}" type="slidenum">
              <a:rPr lang="en-US" smtClean="0"/>
              <a:pPr>
                <a:defRPr/>
              </a:pPr>
              <a:t>48</a:t>
            </a:fld>
            <a:endParaRPr lang="en-US" dirty="0"/>
          </a:p>
        </p:txBody>
      </p:sp>
    </p:spTree>
    <p:extLst>
      <p:ext uri="{BB962C8B-B14F-4D97-AF65-F5344CB8AC3E}">
        <p14:creationId xmlns:p14="http://schemas.microsoft.com/office/powerpoint/2010/main" val="4132667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4F90-AF3E-F147-AC6D-312097BAA5C1}"/>
              </a:ext>
            </a:extLst>
          </p:cNvPr>
          <p:cNvSpPr>
            <a:spLocks noGrp="1"/>
          </p:cNvSpPr>
          <p:nvPr>
            <p:ph type="title"/>
          </p:nvPr>
        </p:nvSpPr>
        <p:spPr>
          <a:xfrm>
            <a:off x="222250" y="43604"/>
            <a:ext cx="6532039" cy="360255"/>
          </a:xfrm>
        </p:spPr>
        <p:txBody>
          <a:bodyPr/>
          <a:lstStyle/>
          <a:p>
            <a:r>
              <a:rPr lang="en-US" dirty="0"/>
              <a:t>ISO20k Recertification Audit – Nov. 5-8 </a:t>
            </a:r>
          </a:p>
        </p:txBody>
      </p:sp>
      <p:sp>
        <p:nvSpPr>
          <p:cNvPr id="3" name="Content Placeholder 2">
            <a:extLst>
              <a:ext uri="{FF2B5EF4-FFF2-40B4-BE49-F238E27FC236}">
                <a16:creationId xmlns:a16="http://schemas.microsoft.com/office/drawing/2014/main" id="{0ED3CAB9-0ACC-F246-A6DE-98C67886EE06}"/>
              </a:ext>
            </a:extLst>
          </p:cNvPr>
          <p:cNvSpPr>
            <a:spLocks noGrp="1"/>
          </p:cNvSpPr>
          <p:nvPr>
            <p:ph idx="1"/>
          </p:nvPr>
        </p:nvSpPr>
        <p:spPr>
          <a:xfrm>
            <a:off x="222250" y="464820"/>
            <a:ext cx="8672513" cy="5920740"/>
          </a:xfrm>
        </p:spPr>
        <p:txBody>
          <a:bodyPr/>
          <a:lstStyle/>
          <a:p>
            <a:pPr marL="57150" indent="0">
              <a:buNone/>
            </a:pPr>
            <a:r>
              <a:rPr lang="en-US" sz="2000" dirty="0"/>
              <a:t>Computing is executing at a higher level now than it was before we adopted the ITIL framework.</a:t>
            </a:r>
          </a:p>
          <a:p>
            <a:pPr marL="57150" indent="0">
              <a:buNone/>
            </a:pPr>
            <a:endParaRPr lang="en-US" sz="300" dirty="0"/>
          </a:p>
          <a:p>
            <a:pPr marL="57150" indent="0">
              <a:buNone/>
            </a:pPr>
            <a:endParaRPr lang="en-US" sz="300" dirty="0"/>
          </a:p>
          <a:p>
            <a:pPr marL="400050"/>
            <a:r>
              <a:rPr lang="en-US" sz="2000" dirty="0"/>
              <a:t>Framework provides an accepted set of standards </a:t>
            </a:r>
          </a:p>
          <a:p>
            <a:pPr marL="400050"/>
            <a:endParaRPr lang="en-US" sz="200" dirty="0"/>
          </a:p>
          <a:p>
            <a:pPr marL="800100" lvl="1"/>
            <a:r>
              <a:rPr lang="en-US" sz="2000" dirty="0"/>
              <a:t>Incidents, Change, Request, Problem, &amp; more</a:t>
            </a:r>
          </a:p>
          <a:p>
            <a:pPr marL="800100" lvl="1"/>
            <a:endParaRPr lang="en-US" sz="200" dirty="0"/>
          </a:p>
          <a:p>
            <a:pPr marL="800100" lvl="1"/>
            <a:r>
              <a:rPr lang="en-US" sz="2000" dirty="0"/>
              <a:t>Documentation is also a key part of framework</a:t>
            </a:r>
          </a:p>
          <a:p>
            <a:pPr marL="1200150" lvl="2"/>
            <a:r>
              <a:rPr lang="en-US" dirty="0"/>
              <a:t>Resolving incidents means providing a technical solution &amp; documenting it.  A record that only says “fixed” is not very useful. We all need to do better here. </a:t>
            </a:r>
          </a:p>
          <a:p>
            <a:pPr marL="971550" lvl="2" indent="0">
              <a:buNone/>
            </a:pPr>
            <a:endParaRPr lang="en-US" sz="1400" dirty="0"/>
          </a:p>
          <a:p>
            <a:pPr marL="400050"/>
            <a:r>
              <a:rPr lang="en-US" sz="2000" dirty="0"/>
              <a:t>Why do we certify?</a:t>
            </a:r>
          </a:p>
          <a:p>
            <a:pPr marL="400050"/>
            <a:endParaRPr lang="en-US" sz="200" dirty="0"/>
          </a:p>
          <a:p>
            <a:pPr marL="800100" lvl="1"/>
            <a:r>
              <a:rPr lang="en-US" sz="2000" dirty="0"/>
              <a:t>An external review demonstrates we are following consistent industry standard IT practices.</a:t>
            </a:r>
          </a:p>
          <a:p>
            <a:pPr marL="800100" lvl="1"/>
            <a:endParaRPr lang="en-US" sz="200" dirty="0"/>
          </a:p>
          <a:p>
            <a:pPr marL="800100" lvl="1"/>
            <a:r>
              <a:rPr lang="en-US" sz="2000" dirty="0"/>
              <a:t>Demonstrates to lab &amp; DOE that we are efficient, effective &amp; good stewards of the lab funds we manage.</a:t>
            </a:r>
          </a:p>
          <a:p>
            <a:pPr marL="457200" lvl="1" indent="0">
              <a:buNone/>
            </a:pPr>
            <a:endParaRPr lang="en-US" sz="2000" dirty="0"/>
          </a:p>
          <a:p>
            <a:pPr marL="0" indent="0">
              <a:buNone/>
            </a:pPr>
            <a:endParaRPr lang="en-US" sz="2000" dirty="0"/>
          </a:p>
        </p:txBody>
      </p:sp>
      <p:sp>
        <p:nvSpPr>
          <p:cNvPr id="4" name="Date Placeholder 3">
            <a:extLst>
              <a:ext uri="{FF2B5EF4-FFF2-40B4-BE49-F238E27FC236}">
                <a16:creationId xmlns:a16="http://schemas.microsoft.com/office/drawing/2014/main" id="{9E486BD7-7625-BD41-B179-EE5D30E1CB28}"/>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F218B7CD-0240-ED4E-9357-C82B785CABF7}"/>
              </a:ext>
            </a:extLst>
          </p:cNvPr>
          <p:cNvSpPr>
            <a:spLocks noGrp="1"/>
          </p:cNvSpPr>
          <p:nvPr>
            <p:ph type="ftr" sz="quarter" idx="11"/>
          </p:nvPr>
        </p:nvSpPr>
        <p:spPr/>
        <p:txBody>
          <a:bodyPr/>
          <a:lstStyle/>
          <a:p>
            <a:pPr>
              <a:defRPr/>
            </a:pPr>
            <a:r>
              <a:rPr lang="en-US"/>
              <a:t>Jon Bakken | Computing All Hands</a:t>
            </a:r>
            <a:endParaRPr lang="en-US" b="1" dirty="0"/>
          </a:p>
        </p:txBody>
      </p:sp>
      <p:sp>
        <p:nvSpPr>
          <p:cNvPr id="6" name="Slide Number Placeholder 5">
            <a:extLst>
              <a:ext uri="{FF2B5EF4-FFF2-40B4-BE49-F238E27FC236}">
                <a16:creationId xmlns:a16="http://schemas.microsoft.com/office/drawing/2014/main" id="{5D466D54-9E5A-D744-B6F5-723CA2F0456C}"/>
              </a:ext>
            </a:extLst>
          </p:cNvPr>
          <p:cNvSpPr>
            <a:spLocks noGrp="1"/>
          </p:cNvSpPr>
          <p:nvPr>
            <p:ph type="sldNum" sz="quarter" idx="12"/>
          </p:nvPr>
        </p:nvSpPr>
        <p:spPr/>
        <p:txBody>
          <a:bodyPr/>
          <a:lstStyle/>
          <a:p>
            <a:pPr>
              <a:defRPr/>
            </a:pPr>
            <a:fld id="{2E8B149A-14C6-B749-AF60-1744CFF2A849}" type="slidenum">
              <a:rPr lang="en-US" smtClean="0"/>
              <a:pPr>
                <a:defRPr/>
              </a:pPr>
              <a:t>49</a:t>
            </a:fld>
            <a:endParaRPr lang="en-US" dirty="0"/>
          </a:p>
        </p:txBody>
      </p:sp>
    </p:spTree>
    <p:extLst>
      <p:ext uri="{BB962C8B-B14F-4D97-AF65-F5344CB8AC3E}">
        <p14:creationId xmlns:p14="http://schemas.microsoft.com/office/powerpoint/2010/main" val="566449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2CA40-9FDB-46A2-80E8-32AFA9D623D6}"/>
              </a:ext>
            </a:extLst>
          </p:cNvPr>
          <p:cNvSpPr>
            <a:spLocks noGrp="1"/>
          </p:cNvSpPr>
          <p:nvPr>
            <p:ph type="title"/>
          </p:nvPr>
        </p:nvSpPr>
        <p:spPr/>
        <p:txBody>
          <a:bodyPr/>
          <a:lstStyle/>
          <a:p>
            <a:r>
              <a:rPr lang="en-US" dirty="0"/>
              <a:t>Foreign Visits</a:t>
            </a:r>
          </a:p>
        </p:txBody>
      </p:sp>
      <p:sp>
        <p:nvSpPr>
          <p:cNvPr id="3" name="Content Placeholder 2">
            <a:extLst>
              <a:ext uri="{FF2B5EF4-FFF2-40B4-BE49-F238E27FC236}">
                <a16:creationId xmlns:a16="http://schemas.microsoft.com/office/drawing/2014/main" id="{006AEF91-97B4-4494-BA0C-573CB7DF7E76}"/>
              </a:ext>
            </a:extLst>
          </p:cNvPr>
          <p:cNvSpPr>
            <a:spLocks noGrp="1"/>
          </p:cNvSpPr>
          <p:nvPr>
            <p:ph idx="1"/>
          </p:nvPr>
        </p:nvSpPr>
        <p:spPr/>
        <p:txBody>
          <a:bodyPr/>
          <a:lstStyle/>
          <a:p>
            <a:r>
              <a:rPr lang="en-US" dirty="0"/>
              <a:t>In the event that any non-U.S. citizen will be visiting the lab, you must contact Fermilab’s Foreign Visits and Assignments Specialist Melissa Ormond, </a:t>
            </a:r>
            <a:r>
              <a:rPr lang="en-US" dirty="0">
                <a:hlinkClick r:id="rId2"/>
              </a:rPr>
              <a:t>mormond@fnal.gov</a:t>
            </a:r>
            <a:r>
              <a:rPr lang="en-US" dirty="0"/>
              <a:t>, prior to their arrival. Approval is required for all such visits.</a:t>
            </a:r>
          </a:p>
        </p:txBody>
      </p:sp>
      <p:sp>
        <p:nvSpPr>
          <p:cNvPr id="4" name="Date Placeholder 3">
            <a:extLst>
              <a:ext uri="{FF2B5EF4-FFF2-40B4-BE49-F238E27FC236}">
                <a16:creationId xmlns:a16="http://schemas.microsoft.com/office/drawing/2014/main" id="{118AB665-65B7-48C9-BB6E-F7B388ECA619}"/>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1CAD1275-A016-456C-985B-79A116FC8239}"/>
              </a:ext>
            </a:extLst>
          </p:cNvPr>
          <p:cNvSpPr>
            <a:spLocks noGrp="1"/>
          </p:cNvSpPr>
          <p:nvPr>
            <p:ph type="ftr" sz="quarter" idx="11"/>
          </p:nvPr>
        </p:nvSpPr>
        <p:spPr/>
        <p:txBody>
          <a:bodyPr/>
          <a:lstStyle/>
          <a:p>
            <a:pPr>
              <a:defRPr/>
            </a:pPr>
            <a:r>
              <a:rPr lang="en-US" dirty="0"/>
              <a:t>Liz Sexton-Kennedy  | Computing All Hands</a:t>
            </a:r>
            <a:endParaRPr lang="en-US" b="1" dirty="0"/>
          </a:p>
        </p:txBody>
      </p:sp>
      <p:sp>
        <p:nvSpPr>
          <p:cNvPr id="6" name="Slide Number Placeholder 5">
            <a:extLst>
              <a:ext uri="{FF2B5EF4-FFF2-40B4-BE49-F238E27FC236}">
                <a16:creationId xmlns:a16="http://schemas.microsoft.com/office/drawing/2014/main" id="{C4951C80-85A0-4BE6-8184-0C67F655011F}"/>
              </a:ext>
            </a:extLst>
          </p:cNvPr>
          <p:cNvSpPr>
            <a:spLocks noGrp="1"/>
          </p:cNvSpPr>
          <p:nvPr>
            <p:ph type="sldNum" sz="quarter" idx="12"/>
          </p:nvPr>
        </p:nvSpPr>
        <p:spPr/>
        <p:txBody>
          <a:bodyPr/>
          <a:lstStyle/>
          <a:p>
            <a:pPr>
              <a:defRPr/>
            </a:pPr>
            <a:fld id="{2E8B149A-14C6-B749-AF60-1744CFF2A849}" type="slidenum">
              <a:rPr lang="en-US" smtClean="0"/>
              <a:pPr>
                <a:defRPr/>
              </a:pPr>
              <a:t>5</a:t>
            </a:fld>
            <a:endParaRPr lang="en-US" dirty="0"/>
          </a:p>
        </p:txBody>
      </p:sp>
    </p:spTree>
    <p:extLst>
      <p:ext uri="{BB962C8B-B14F-4D97-AF65-F5344CB8AC3E}">
        <p14:creationId xmlns:p14="http://schemas.microsoft.com/office/powerpoint/2010/main" val="624454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57933401-6772-AC45-A702-C03DD49F803F}"/>
              </a:ext>
            </a:extLst>
          </p:cNvPr>
          <p:cNvSpPr>
            <a:spLocks noGrp="1"/>
          </p:cNvSpPr>
          <p:nvPr>
            <p:ph idx="1"/>
          </p:nvPr>
        </p:nvSpPr>
        <p:spPr/>
        <p:txBody>
          <a:bodyPr/>
          <a:lstStyle/>
          <a:p>
            <a:pPr marL="0" indent="0">
              <a:buNone/>
            </a:pPr>
            <a:r>
              <a:rPr lang="en-US" dirty="0"/>
              <a:t> </a:t>
            </a:r>
          </a:p>
        </p:txBody>
      </p:sp>
      <p:sp>
        <p:nvSpPr>
          <p:cNvPr id="2" name="Title 1">
            <a:extLst>
              <a:ext uri="{FF2B5EF4-FFF2-40B4-BE49-F238E27FC236}">
                <a16:creationId xmlns:a16="http://schemas.microsoft.com/office/drawing/2014/main" id="{61C3E1B1-99AD-5748-AE68-7D5A203A7678}"/>
              </a:ext>
            </a:extLst>
          </p:cNvPr>
          <p:cNvSpPr>
            <a:spLocks noGrp="1"/>
          </p:cNvSpPr>
          <p:nvPr>
            <p:ph type="title"/>
          </p:nvPr>
        </p:nvSpPr>
        <p:spPr>
          <a:xfrm>
            <a:off x="228600" y="68581"/>
            <a:ext cx="6532039" cy="282742"/>
          </a:xfrm>
        </p:spPr>
        <p:txBody>
          <a:bodyPr/>
          <a:lstStyle/>
          <a:p>
            <a:r>
              <a:rPr lang="en-US" dirty="0"/>
              <a:t>Some stats…</a:t>
            </a:r>
          </a:p>
        </p:txBody>
      </p:sp>
      <p:sp>
        <p:nvSpPr>
          <p:cNvPr id="4" name="Date Placeholder 3">
            <a:extLst>
              <a:ext uri="{FF2B5EF4-FFF2-40B4-BE49-F238E27FC236}">
                <a16:creationId xmlns:a16="http://schemas.microsoft.com/office/drawing/2014/main" id="{8E90834F-F480-DB46-A69C-1BCA928483B5}"/>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8EFD8AF8-4CE2-A048-9CBB-869323A4937F}"/>
              </a:ext>
            </a:extLst>
          </p:cNvPr>
          <p:cNvSpPr>
            <a:spLocks noGrp="1"/>
          </p:cNvSpPr>
          <p:nvPr>
            <p:ph type="ftr" sz="quarter" idx="11"/>
          </p:nvPr>
        </p:nvSpPr>
        <p:spPr/>
        <p:txBody>
          <a:bodyPr/>
          <a:lstStyle/>
          <a:p>
            <a:pPr>
              <a:defRPr/>
            </a:pPr>
            <a:r>
              <a:rPr lang="en-US"/>
              <a:t>Jon Bakken | Computing All Hands</a:t>
            </a:r>
            <a:endParaRPr lang="en-US" b="1" dirty="0"/>
          </a:p>
        </p:txBody>
      </p:sp>
      <p:sp>
        <p:nvSpPr>
          <p:cNvPr id="6" name="Slide Number Placeholder 5">
            <a:extLst>
              <a:ext uri="{FF2B5EF4-FFF2-40B4-BE49-F238E27FC236}">
                <a16:creationId xmlns:a16="http://schemas.microsoft.com/office/drawing/2014/main" id="{555A4693-CC36-6B4B-9CAE-91FED6FA2A11}"/>
              </a:ext>
            </a:extLst>
          </p:cNvPr>
          <p:cNvSpPr>
            <a:spLocks noGrp="1"/>
          </p:cNvSpPr>
          <p:nvPr>
            <p:ph type="sldNum" sz="quarter" idx="12"/>
          </p:nvPr>
        </p:nvSpPr>
        <p:spPr/>
        <p:txBody>
          <a:bodyPr/>
          <a:lstStyle/>
          <a:p>
            <a:pPr>
              <a:defRPr/>
            </a:pPr>
            <a:fld id="{2E8B149A-14C6-B749-AF60-1744CFF2A849}" type="slidenum">
              <a:rPr lang="en-US" smtClean="0"/>
              <a:pPr>
                <a:defRPr/>
              </a:pPr>
              <a:t>50</a:t>
            </a:fld>
            <a:endParaRPr lang="en-US" dirty="0"/>
          </a:p>
        </p:txBody>
      </p:sp>
      <p:pic>
        <p:nvPicPr>
          <p:cNvPr id="12" name="Picture 11">
            <a:extLst>
              <a:ext uri="{FF2B5EF4-FFF2-40B4-BE49-F238E27FC236}">
                <a16:creationId xmlns:a16="http://schemas.microsoft.com/office/drawing/2014/main" id="{116877E3-B4AE-4F4E-B840-E51466A38C31}"/>
              </a:ext>
            </a:extLst>
          </p:cNvPr>
          <p:cNvPicPr>
            <a:picLocks noChangeAspect="1"/>
          </p:cNvPicPr>
          <p:nvPr/>
        </p:nvPicPr>
        <p:blipFill>
          <a:blip r:embed="rId2"/>
          <a:stretch>
            <a:fillRect/>
          </a:stretch>
        </p:blipFill>
        <p:spPr>
          <a:xfrm>
            <a:off x="3304655" y="3546686"/>
            <a:ext cx="5377721" cy="3200400"/>
          </a:xfrm>
          <a:prstGeom prst="rect">
            <a:avLst/>
          </a:prstGeom>
        </p:spPr>
      </p:pic>
      <p:pic>
        <p:nvPicPr>
          <p:cNvPr id="18" name="Picture 17">
            <a:extLst>
              <a:ext uri="{FF2B5EF4-FFF2-40B4-BE49-F238E27FC236}">
                <a16:creationId xmlns:a16="http://schemas.microsoft.com/office/drawing/2014/main" id="{00C1F3DB-F820-3846-9C5F-37CF8D23903C}"/>
              </a:ext>
            </a:extLst>
          </p:cNvPr>
          <p:cNvPicPr>
            <a:picLocks noChangeAspect="1"/>
          </p:cNvPicPr>
          <p:nvPr/>
        </p:nvPicPr>
        <p:blipFill>
          <a:blip r:embed="rId3"/>
          <a:stretch>
            <a:fillRect/>
          </a:stretch>
        </p:blipFill>
        <p:spPr>
          <a:xfrm>
            <a:off x="3268979" y="68581"/>
            <a:ext cx="5250894" cy="3200400"/>
          </a:xfrm>
          <a:prstGeom prst="rect">
            <a:avLst/>
          </a:prstGeom>
        </p:spPr>
      </p:pic>
      <p:sp>
        <p:nvSpPr>
          <p:cNvPr id="19" name="TextBox 18">
            <a:extLst>
              <a:ext uri="{FF2B5EF4-FFF2-40B4-BE49-F238E27FC236}">
                <a16:creationId xmlns:a16="http://schemas.microsoft.com/office/drawing/2014/main" id="{1B26F5EA-C2E8-DA46-A0FB-F5EA5CBF30B9}"/>
              </a:ext>
            </a:extLst>
          </p:cNvPr>
          <p:cNvSpPr txBox="1"/>
          <p:nvPr/>
        </p:nvSpPr>
        <p:spPr>
          <a:xfrm>
            <a:off x="636588" y="1264920"/>
            <a:ext cx="1414233" cy="461665"/>
          </a:xfrm>
          <a:prstGeom prst="rect">
            <a:avLst/>
          </a:prstGeom>
          <a:noFill/>
        </p:spPr>
        <p:txBody>
          <a:bodyPr wrap="none" rtlCol="0">
            <a:spAutoFit/>
          </a:bodyPr>
          <a:lstStyle/>
          <a:p>
            <a:r>
              <a:rPr lang="en-US" b="1" dirty="0"/>
              <a:t>Requests </a:t>
            </a:r>
          </a:p>
        </p:txBody>
      </p:sp>
      <p:cxnSp>
        <p:nvCxnSpPr>
          <p:cNvPr id="21" name="Straight Arrow Connector 20">
            <a:extLst>
              <a:ext uri="{FF2B5EF4-FFF2-40B4-BE49-F238E27FC236}">
                <a16:creationId xmlns:a16="http://schemas.microsoft.com/office/drawing/2014/main" id="{3EE295EC-929A-714F-84D9-CB39E2AFCE66}"/>
              </a:ext>
            </a:extLst>
          </p:cNvPr>
          <p:cNvCxnSpPr>
            <a:cxnSpLocks/>
          </p:cNvCxnSpPr>
          <p:nvPr/>
        </p:nvCxnSpPr>
        <p:spPr>
          <a:xfrm flipH="1">
            <a:off x="2050821" y="1495752"/>
            <a:ext cx="1027659" cy="0"/>
          </a:xfrm>
          <a:prstGeom prst="straightConnector1">
            <a:avLst/>
          </a:prstGeom>
          <a:ln w="1270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64E35EC-03F2-AB44-AE4F-2924E1B21B57}"/>
              </a:ext>
            </a:extLst>
          </p:cNvPr>
          <p:cNvCxnSpPr>
            <a:cxnSpLocks/>
          </p:cNvCxnSpPr>
          <p:nvPr/>
        </p:nvCxnSpPr>
        <p:spPr>
          <a:xfrm>
            <a:off x="744399" y="2082641"/>
            <a:ext cx="6488" cy="1517943"/>
          </a:xfrm>
          <a:prstGeom prst="straightConnector1">
            <a:avLst/>
          </a:prstGeom>
          <a:ln w="1270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DAD2B8D-F5C4-EF4B-B34F-61138368B7F7}"/>
              </a:ext>
            </a:extLst>
          </p:cNvPr>
          <p:cNvCxnSpPr>
            <a:cxnSpLocks/>
          </p:cNvCxnSpPr>
          <p:nvPr/>
        </p:nvCxnSpPr>
        <p:spPr>
          <a:xfrm>
            <a:off x="2050821" y="4614563"/>
            <a:ext cx="1027659" cy="0"/>
          </a:xfrm>
          <a:prstGeom prst="straightConnector1">
            <a:avLst/>
          </a:prstGeom>
          <a:ln w="1270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BF5ED57E-E88C-5B4A-ABDE-5FF08330CC5D}"/>
              </a:ext>
            </a:extLst>
          </p:cNvPr>
          <p:cNvSpPr txBox="1"/>
          <p:nvPr/>
        </p:nvSpPr>
        <p:spPr>
          <a:xfrm>
            <a:off x="750887" y="4404359"/>
            <a:ext cx="1252138" cy="461665"/>
          </a:xfrm>
          <a:prstGeom prst="rect">
            <a:avLst/>
          </a:prstGeom>
          <a:noFill/>
        </p:spPr>
        <p:txBody>
          <a:bodyPr wrap="none" rtlCol="0">
            <a:spAutoFit/>
          </a:bodyPr>
          <a:lstStyle/>
          <a:p>
            <a:r>
              <a:rPr lang="en-US" b="1" dirty="0"/>
              <a:t>Changes</a:t>
            </a:r>
          </a:p>
        </p:txBody>
      </p:sp>
      <p:sp>
        <p:nvSpPr>
          <p:cNvPr id="14" name="TextBox 13">
            <a:extLst>
              <a:ext uri="{FF2B5EF4-FFF2-40B4-BE49-F238E27FC236}">
                <a16:creationId xmlns:a16="http://schemas.microsoft.com/office/drawing/2014/main" id="{124B54B6-DFF7-9E4A-9C44-39096EB38B96}"/>
              </a:ext>
            </a:extLst>
          </p:cNvPr>
          <p:cNvSpPr txBox="1"/>
          <p:nvPr/>
        </p:nvSpPr>
        <p:spPr>
          <a:xfrm>
            <a:off x="7855634" y="6419202"/>
            <a:ext cx="1045479" cy="246221"/>
          </a:xfrm>
          <a:prstGeom prst="rect">
            <a:avLst/>
          </a:prstGeom>
          <a:noFill/>
        </p:spPr>
        <p:txBody>
          <a:bodyPr wrap="none" rtlCol="0">
            <a:spAutoFit/>
          </a:bodyPr>
          <a:lstStyle/>
          <a:p>
            <a:r>
              <a:rPr lang="en-US" sz="1000" b="1" dirty="0"/>
              <a:t>(not completed)</a:t>
            </a:r>
          </a:p>
        </p:txBody>
      </p:sp>
      <p:sp>
        <p:nvSpPr>
          <p:cNvPr id="15" name="TextBox 14">
            <a:extLst>
              <a:ext uri="{FF2B5EF4-FFF2-40B4-BE49-F238E27FC236}">
                <a16:creationId xmlns:a16="http://schemas.microsoft.com/office/drawing/2014/main" id="{87EA75E1-997C-8344-8491-2372714A0669}"/>
              </a:ext>
            </a:extLst>
          </p:cNvPr>
          <p:cNvSpPr txBox="1"/>
          <p:nvPr/>
        </p:nvSpPr>
        <p:spPr>
          <a:xfrm>
            <a:off x="7674472" y="2929214"/>
            <a:ext cx="1045479" cy="246221"/>
          </a:xfrm>
          <a:prstGeom prst="rect">
            <a:avLst/>
          </a:prstGeom>
          <a:noFill/>
        </p:spPr>
        <p:txBody>
          <a:bodyPr wrap="none" rtlCol="0">
            <a:spAutoFit/>
          </a:bodyPr>
          <a:lstStyle/>
          <a:p>
            <a:r>
              <a:rPr lang="en-US" sz="1000" b="1" dirty="0"/>
              <a:t>(not completed)</a:t>
            </a:r>
          </a:p>
        </p:txBody>
      </p:sp>
      <p:sp>
        <p:nvSpPr>
          <p:cNvPr id="3" name="TextBox 2">
            <a:extLst>
              <a:ext uri="{FF2B5EF4-FFF2-40B4-BE49-F238E27FC236}">
                <a16:creationId xmlns:a16="http://schemas.microsoft.com/office/drawing/2014/main" id="{8C9D6150-C6F9-5848-9614-E21BAB4D08F3}"/>
              </a:ext>
            </a:extLst>
          </p:cNvPr>
          <p:cNvSpPr txBox="1"/>
          <p:nvPr/>
        </p:nvSpPr>
        <p:spPr>
          <a:xfrm>
            <a:off x="1153262" y="2046687"/>
            <a:ext cx="1946353" cy="1569660"/>
          </a:xfrm>
          <a:prstGeom prst="rect">
            <a:avLst/>
          </a:prstGeom>
          <a:noFill/>
        </p:spPr>
        <p:txBody>
          <a:bodyPr wrap="square" rtlCol="0">
            <a:spAutoFit/>
          </a:bodyPr>
          <a:lstStyle/>
          <a:p>
            <a:r>
              <a:rPr lang="en-US" dirty="0"/>
              <a:t>Work load is </a:t>
            </a:r>
            <a:br>
              <a:rPr lang="en-US" dirty="0"/>
            </a:br>
            <a:r>
              <a:rPr lang="en-US" dirty="0"/>
              <a:t>roughly the same for the past 5 years </a:t>
            </a:r>
          </a:p>
        </p:txBody>
      </p:sp>
    </p:spTree>
    <p:extLst>
      <p:ext uri="{BB962C8B-B14F-4D97-AF65-F5344CB8AC3E}">
        <p14:creationId xmlns:p14="http://schemas.microsoft.com/office/powerpoint/2010/main" val="9990671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3E1B1-99AD-5748-AE68-7D5A203A7678}"/>
              </a:ext>
            </a:extLst>
          </p:cNvPr>
          <p:cNvSpPr>
            <a:spLocks noGrp="1"/>
          </p:cNvSpPr>
          <p:nvPr>
            <p:ph type="title"/>
          </p:nvPr>
        </p:nvSpPr>
        <p:spPr>
          <a:xfrm>
            <a:off x="228600" y="68581"/>
            <a:ext cx="6532039" cy="282742"/>
          </a:xfrm>
        </p:spPr>
        <p:txBody>
          <a:bodyPr/>
          <a:lstStyle/>
          <a:p>
            <a:r>
              <a:rPr lang="en-US" dirty="0"/>
              <a:t>Some stats to back up claim</a:t>
            </a:r>
          </a:p>
        </p:txBody>
      </p:sp>
      <p:sp>
        <p:nvSpPr>
          <p:cNvPr id="4" name="Date Placeholder 3">
            <a:extLst>
              <a:ext uri="{FF2B5EF4-FFF2-40B4-BE49-F238E27FC236}">
                <a16:creationId xmlns:a16="http://schemas.microsoft.com/office/drawing/2014/main" id="{8E90834F-F480-DB46-A69C-1BCA928483B5}"/>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8EFD8AF8-4CE2-A048-9CBB-869323A4937F}"/>
              </a:ext>
            </a:extLst>
          </p:cNvPr>
          <p:cNvSpPr>
            <a:spLocks noGrp="1"/>
          </p:cNvSpPr>
          <p:nvPr>
            <p:ph type="ftr" sz="quarter" idx="11"/>
          </p:nvPr>
        </p:nvSpPr>
        <p:spPr/>
        <p:txBody>
          <a:bodyPr/>
          <a:lstStyle/>
          <a:p>
            <a:pPr>
              <a:defRPr/>
            </a:pPr>
            <a:r>
              <a:rPr lang="en-US"/>
              <a:t>Jon Bakken | Computing All Hands</a:t>
            </a:r>
            <a:endParaRPr lang="en-US" b="1" dirty="0"/>
          </a:p>
        </p:txBody>
      </p:sp>
      <p:sp>
        <p:nvSpPr>
          <p:cNvPr id="6" name="Slide Number Placeholder 5">
            <a:extLst>
              <a:ext uri="{FF2B5EF4-FFF2-40B4-BE49-F238E27FC236}">
                <a16:creationId xmlns:a16="http://schemas.microsoft.com/office/drawing/2014/main" id="{555A4693-CC36-6B4B-9CAE-91FED6FA2A11}"/>
              </a:ext>
            </a:extLst>
          </p:cNvPr>
          <p:cNvSpPr>
            <a:spLocks noGrp="1"/>
          </p:cNvSpPr>
          <p:nvPr>
            <p:ph type="sldNum" sz="quarter" idx="12"/>
          </p:nvPr>
        </p:nvSpPr>
        <p:spPr/>
        <p:txBody>
          <a:bodyPr/>
          <a:lstStyle/>
          <a:p>
            <a:pPr>
              <a:defRPr/>
            </a:pPr>
            <a:fld id="{2E8B149A-14C6-B749-AF60-1744CFF2A849}" type="slidenum">
              <a:rPr lang="en-US" smtClean="0"/>
              <a:pPr>
                <a:defRPr/>
              </a:pPr>
              <a:t>51</a:t>
            </a:fld>
            <a:endParaRPr lang="en-US" dirty="0"/>
          </a:p>
        </p:txBody>
      </p:sp>
      <p:sp>
        <p:nvSpPr>
          <p:cNvPr id="10" name="Content Placeholder 9">
            <a:extLst>
              <a:ext uri="{FF2B5EF4-FFF2-40B4-BE49-F238E27FC236}">
                <a16:creationId xmlns:a16="http://schemas.microsoft.com/office/drawing/2014/main" id="{00C3E4EE-34C6-4643-8302-03F0DB346AFB}"/>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3D17B234-812E-524F-8F8B-7F221C11E6D0}"/>
              </a:ext>
            </a:extLst>
          </p:cNvPr>
          <p:cNvPicPr>
            <a:picLocks noChangeAspect="1"/>
          </p:cNvPicPr>
          <p:nvPr/>
        </p:nvPicPr>
        <p:blipFill>
          <a:blip r:embed="rId2"/>
          <a:stretch>
            <a:fillRect/>
          </a:stretch>
        </p:blipFill>
        <p:spPr>
          <a:xfrm>
            <a:off x="0" y="338708"/>
            <a:ext cx="9144000" cy="6180583"/>
          </a:xfrm>
          <a:prstGeom prst="rect">
            <a:avLst/>
          </a:prstGeom>
        </p:spPr>
      </p:pic>
      <p:sp>
        <p:nvSpPr>
          <p:cNvPr id="3" name="TextBox 2">
            <a:extLst>
              <a:ext uri="{FF2B5EF4-FFF2-40B4-BE49-F238E27FC236}">
                <a16:creationId xmlns:a16="http://schemas.microsoft.com/office/drawing/2014/main" id="{A26D1970-109F-F34E-99B9-FB686D9F3723}"/>
              </a:ext>
            </a:extLst>
          </p:cNvPr>
          <p:cNvSpPr txBox="1"/>
          <p:nvPr/>
        </p:nvSpPr>
        <p:spPr>
          <a:xfrm>
            <a:off x="7855634" y="6048506"/>
            <a:ext cx="1045479" cy="246221"/>
          </a:xfrm>
          <a:prstGeom prst="rect">
            <a:avLst/>
          </a:prstGeom>
          <a:noFill/>
        </p:spPr>
        <p:txBody>
          <a:bodyPr wrap="none" rtlCol="0">
            <a:spAutoFit/>
          </a:bodyPr>
          <a:lstStyle/>
          <a:p>
            <a:r>
              <a:rPr lang="en-US" sz="1000" b="1" dirty="0"/>
              <a:t>(not completed)</a:t>
            </a:r>
          </a:p>
        </p:txBody>
      </p:sp>
      <p:sp>
        <p:nvSpPr>
          <p:cNvPr id="7" name="TextBox 6">
            <a:extLst>
              <a:ext uri="{FF2B5EF4-FFF2-40B4-BE49-F238E27FC236}">
                <a16:creationId xmlns:a16="http://schemas.microsoft.com/office/drawing/2014/main" id="{9DA006EE-FDD0-6946-990C-01C2B5FC243D}"/>
              </a:ext>
            </a:extLst>
          </p:cNvPr>
          <p:cNvSpPr txBox="1"/>
          <p:nvPr/>
        </p:nvSpPr>
        <p:spPr>
          <a:xfrm>
            <a:off x="4519613" y="275379"/>
            <a:ext cx="4502944" cy="830997"/>
          </a:xfrm>
          <a:prstGeom prst="rect">
            <a:avLst/>
          </a:prstGeom>
          <a:noFill/>
        </p:spPr>
        <p:txBody>
          <a:bodyPr wrap="square" rtlCol="0">
            <a:spAutoFit/>
          </a:bodyPr>
          <a:lstStyle/>
          <a:p>
            <a:r>
              <a:rPr lang="en-US" dirty="0"/>
              <a:t> Incidents going steadily down </a:t>
            </a:r>
            <a:br>
              <a:rPr lang="en-US" dirty="0"/>
            </a:br>
            <a:r>
              <a:rPr lang="en-US" dirty="0"/>
              <a:t>implies quality is steadily going up.</a:t>
            </a:r>
          </a:p>
        </p:txBody>
      </p:sp>
    </p:spTree>
    <p:extLst>
      <p:ext uri="{BB962C8B-B14F-4D97-AF65-F5344CB8AC3E}">
        <p14:creationId xmlns:p14="http://schemas.microsoft.com/office/powerpoint/2010/main" val="2715037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4F90-AF3E-F147-AC6D-312097BAA5C1}"/>
              </a:ext>
            </a:extLst>
          </p:cNvPr>
          <p:cNvSpPr>
            <a:spLocks noGrp="1"/>
          </p:cNvSpPr>
          <p:nvPr>
            <p:ph type="title"/>
          </p:nvPr>
        </p:nvSpPr>
        <p:spPr>
          <a:xfrm>
            <a:off x="222250" y="43604"/>
            <a:ext cx="8487410" cy="360255"/>
          </a:xfrm>
        </p:spPr>
        <p:txBody>
          <a:bodyPr/>
          <a:lstStyle/>
          <a:p>
            <a:r>
              <a:rPr lang="en-US" dirty="0"/>
              <a:t>Planning &amp;  Enterprise Architecture </a:t>
            </a:r>
          </a:p>
        </p:txBody>
      </p:sp>
      <p:sp>
        <p:nvSpPr>
          <p:cNvPr id="3" name="Content Placeholder 2">
            <a:extLst>
              <a:ext uri="{FF2B5EF4-FFF2-40B4-BE49-F238E27FC236}">
                <a16:creationId xmlns:a16="http://schemas.microsoft.com/office/drawing/2014/main" id="{0ED3CAB9-0ACC-F246-A6DE-98C67886EE06}"/>
              </a:ext>
            </a:extLst>
          </p:cNvPr>
          <p:cNvSpPr>
            <a:spLocks noGrp="1"/>
          </p:cNvSpPr>
          <p:nvPr>
            <p:ph idx="1"/>
          </p:nvPr>
        </p:nvSpPr>
        <p:spPr>
          <a:xfrm>
            <a:off x="222250" y="640080"/>
            <a:ext cx="8672513" cy="5920740"/>
          </a:xfrm>
        </p:spPr>
        <p:txBody>
          <a:bodyPr/>
          <a:lstStyle/>
          <a:p>
            <a:pPr marL="0" indent="0">
              <a:buNone/>
            </a:pPr>
            <a:r>
              <a:rPr lang="en-US" sz="2000" dirty="0"/>
              <a:t>I often hear, “I know what Computing has done – that is communicated well, but I don’t have any idea about what Computing is working on right now.”</a:t>
            </a:r>
          </a:p>
          <a:p>
            <a:pPr marL="0" indent="0">
              <a:buNone/>
            </a:pPr>
            <a:endParaRPr lang="en-US" sz="300" dirty="0"/>
          </a:p>
          <a:p>
            <a:r>
              <a:rPr lang="en-US" sz="2000" dirty="0"/>
              <a:t>The answer I give to this question is that we work through Strategic Plans, developed in collaboration with the lab &amp; yearly Tactical Plans that indicate how we plan to achieve strategic goals.</a:t>
            </a:r>
          </a:p>
          <a:p>
            <a:pPr marL="0" indent="0">
              <a:buNone/>
            </a:pPr>
            <a:endParaRPr lang="en-US" sz="2000" dirty="0"/>
          </a:p>
          <a:p>
            <a:r>
              <a:rPr lang="en-US" sz="2000" dirty="0"/>
              <a:t>There are two meetings I recommend you attend, or listen via Zoom</a:t>
            </a:r>
          </a:p>
          <a:p>
            <a:pPr marL="0" indent="0">
              <a:buNone/>
            </a:pPr>
            <a:endParaRPr lang="en-US" sz="300" dirty="0"/>
          </a:p>
          <a:p>
            <a:pPr lvl="1"/>
            <a:r>
              <a:rPr lang="en-US" sz="2000" dirty="0"/>
              <a:t>Community Collaboration Discussion Meeting (CCDM) occurs every other Thursday at 10 AM in FCC1W</a:t>
            </a:r>
          </a:p>
          <a:p>
            <a:pPr lvl="2"/>
            <a:r>
              <a:rPr lang="en-US" dirty="0"/>
              <a:t>Discussion about initiatives that introduce significant changes on our systems &amp; our application’s architectural environment.  </a:t>
            </a:r>
          </a:p>
          <a:p>
            <a:pPr lvl="1"/>
            <a:endParaRPr lang="en-US" sz="300" dirty="0"/>
          </a:p>
          <a:p>
            <a:pPr lvl="1"/>
            <a:r>
              <a:rPr lang="en-US" sz="2000" dirty="0"/>
              <a:t>OPS &amp; Project Status meetings at 1PM Mondays </a:t>
            </a:r>
          </a:p>
          <a:p>
            <a:pPr lvl="2"/>
            <a:r>
              <a:rPr lang="en-US" dirty="0"/>
              <a:t>Allows everyone to hear all weekly updates.</a:t>
            </a:r>
          </a:p>
          <a:p>
            <a:endParaRPr lang="en-US" sz="300" dirty="0"/>
          </a:p>
          <a:p>
            <a:pPr marL="0" indent="0">
              <a:buNone/>
            </a:pPr>
            <a:endParaRPr lang="en-US" sz="2000" dirty="0"/>
          </a:p>
        </p:txBody>
      </p:sp>
      <p:sp>
        <p:nvSpPr>
          <p:cNvPr id="4" name="Date Placeholder 3">
            <a:extLst>
              <a:ext uri="{FF2B5EF4-FFF2-40B4-BE49-F238E27FC236}">
                <a16:creationId xmlns:a16="http://schemas.microsoft.com/office/drawing/2014/main" id="{9E486BD7-7625-BD41-B179-EE5D30E1CB28}"/>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F218B7CD-0240-ED4E-9357-C82B785CABF7}"/>
              </a:ext>
            </a:extLst>
          </p:cNvPr>
          <p:cNvSpPr>
            <a:spLocks noGrp="1"/>
          </p:cNvSpPr>
          <p:nvPr>
            <p:ph type="ftr" sz="quarter" idx="11"/>
          </p:nvPr>
        </p:nvSpPr>
        <p:spPr/>
        <p:txBody>
          <a:bodyPr/>
          <a:lstStyle/>
          <a:p>
            <a:pPr>
              <a:defRPr/>
            </a:pPr>
            <a:r>
              <a:rPr lang="en-US" dirty="0"/>
              <a:t>Jon Bakken | Computing All Hands</a:t>
            </a:r>
            <a:endParaRPr lang="en-US" b="1" dirty="0"/>
          </a:p>
        </p:txBody>
      </p:sp>
      <p:sp>
        <p:nvSpPr>
          <p:cNvPr id="6" name="Slide Number Placeholder 5">
            <a:extLst>
              <a:ext uri="{FF2B5EF4-FFF2-40B4-BE49-F238E27FC236}">
                <a16:creationId xmlns:a16="http://schemas.microsoft.com/office/drawing/2014/main" id="{5D466D54-9E5A-D744-B6F5-723CA2F0456C}"/>
              </a:ext>
            </a:extLst>
          </p:cNvPr>
          <p:cNvSpPr>
            <a:spLocks noGrp="1"/>
          </p:cNvSpPr>
          <p:nvPr>
            <p:ph type="sldNum" sz="quarter" idx="12"/>
          </p:nvPr>
        </p:nvSpPr>
        <p:spPr/>
        <p:txBody>
          <a:bodyPr/>
          <a:lstStyle/>
          <a:p>
            <a:pPr>
              <a:defRPr/>
            </a:pPr>
            <a:fld id="{2E8B149A-14C6-B749-AF60-1744CFF2A849}" type="slidenum">
              <a:rPr lang="en-US" smtClean="0"/>
              <a:pPr>
                <a:defRPr/>
              </a:pPr>
              <a:t>52</a:t>
            </a:fld>
            <a:endParaRPr lang="en-US" dirty="0"/>
          </a:p>
        </p:txBody>
      </p:sp>
    </p:spTree>
    <p:extLst>
      <p:ext uri="{BB962C8B-B14F-4D97-AF65-F5344CB8AC3E}">
        <p14:creationId xmlns:p14="http://schemas.microsoft.com/office/powerpoint/2010/main" val="25765530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4F90-AF3E-F147-AC6D-312097BAA5C1}"/>
              </a:ext>
            </a:extLst>
          </p:cNvPr>
          <p:cNvSpPr>
            <a:spLocks noGrp="1"/>
          </p:cNvSpPr>
          <p:nvPr>
            <p:ph type="title"/>
          </p:nvPr>
        </p:nvSpPr>
        <p:spPr>
          <a:xfrm>
            <a:off x="222250" y="43604"/>
            <a:ext cx="7568751" cy="360255"/>
          </a:xfrm>
        </p:spPr>
        <p:txBody>
          <a:bodyPr/>
          <a:lstStyle/>
          <a:p>
            <a:r>
              <a:rPr lang="en-US" dirty="0"/>
              <a:t>Project Management </a:t>
            </a:r>
          </a:p>
        </p:txBody>
      </p:sp>
      <p:sp>
        <p:nvSpPr>
          <p:cNvPr id="3" name="Content Placeholder 2">
            <a:extLst>
              <a:ext uri="{FF2B5EF4-FFF2-40B4-BE49-F238E27FC236}">
                <a16:creationId xmlns:a16="http://schemas.microsoft.com/office/drawing/2014/main" id="{0ED3CAB9-0ACC-F246-A6DE-98C67886EE06}"/>
              </a:ext>
            </a:extLst>
          </p:cNvPr>
          <p:cNvSpPr>
            <a:spLocks noGrp="1"/>
          </p:cNvSpPr>
          <p:nvPr>
            <p:ph idx="1"/>
          </p:nvPr>
        </p:nvSpPr>
        <p:spPr>
          <a:xfrm>
            <a:off x="222250" y="624840"/>
            <a:ext cx="8769350" cy="5760720"/>
          </a:xfrm>
        </p:spPr>
        <p:txBody>
          <a:bodyPr/>
          <a:lstStyle/>
          <a:p>
            <a:pPr marL="0" indent="0">
              <a:buNone/>
            </a:pPr>
            <a:r>
              <a:rPr lang="en-US" sz="2000" dirty="0"/>
              <a:t>Lattice QCD Program – a long &amp; very successful program at the lab.</a:t>
            </a:r>
          </a:p>
          <a:p>
            <a:pPr marL="0" indent="0">
              <a:buNone/>
            </a:pPr>
            <a:endParaRPr lang="en-US" sz="1000" dirty="0"/>
          </a:p>
          <a:p>
            <a:r>
              <a:rPr lang="en-US" sz="2000" dirty="0"/>
              <a:t>DOE review in May </a:t>
            </a:r>
          </a:p>
          <a:p>
            <a:pPr lvl="1"/>
            <a:r>
              <a:rPr lang="en-US" sz="2000" dirty="0"/>
              <a:t>Very successful, no formal recommendations</a:t>
            </a:r>
          </a:p>
          <a:p>
            <a:pPr lvl="1"/>
            <a:r>
              <a:rPr lang="en-US" sz="2000" dirty="0"/>
              <a:t>Two suggestions for the project to consider &amp; two for the collaboration </a:t>
            </a:r>
          </a:p>
          <a:p>
            <a:pPr lvl="1"/>
            <a:endParaRPr lang="en-US" sz="1000" dirty="0"/>
          </a:p>
          <a:p>
            <a:r>
              <a:rPr lang="en-US" sz="2000" dirty="0"/>
              <a:t>FY18 user survey results</a:t>
            </a:r>
          </a:p>
          <a:p>
            <a:pPr lvl="1"/>
            <a:r>
              <a:rPr lang="en-US" sz="2000" dirty="0"/>
              <a:t>Overall Satisfaction: 97%  	– System Reliability: 95%</a:t>
            </a:r>
          </a:p>
          <a:p>
            <a:pPr lvl="1"/>
            <a:r>
              <a:rPr lang="en-US" sz="2000" dirty="0"/>
              <a:t>User Support: 97%  		 	– Responsiveness of Staff:  98%</a:t>
            </a:r>
          </a:p>
          <a:p>
            <a:pPr marL="914400" lvl="2" indent="0">
              <a:buNone/>
            </a:pPr>
            <a:endParaRPr lang="en-US" sz="1000" dirty="0"/>
          </a:p>
          <a:p>
            <a:pPr marL="914400" lvl="2" indent="0">
              <a:buNone/>
            </a:pPr>
            <a:endParaRPr lang="en-US" dirty="0"/>
          </a:p>
          <a:p>
            <a:r>
              <a:rPr lang="en-US" sz="2000" dirty="0"/>
              <a:t>What’s next?</a:t>
            </a:r>
          </a:p>
          <a:p>
            <a:pPr lvl="1"/>
            <a:r>
              <a:rPr lang="en-US" sz="2000" dirty="0"/>
              <a:t>Working to build first institutional cluster at Fermilab that will be used jointly by USQCD Collaboration, CMS, and Fermilab Neutrino Experiments.</a:t>
            </a:r>
          </a:p>
          <a:p>
            <a:pPr marL="0" indent="0">
              <a:buNone/>
            </a:pPr>
            <a:endParaRPr lang="en-US" sz="2000" dirty="0"/>
          </a:p>
        </p:txBody>
      </p:sp>
      <p:sp>
        <p:nvSpPr>
          <p:cNvPr id="4" name="Date Placeholder 3">
            <a:extLst>
              <a:ext uri="{FF2B5EF4-FFF2-40B4-BE49-F238E27FC236}">
                <a16:creationId xmlns:a16="http://schemas.microsoft.com/office/drawing/2014/main" id="{9E486BD7-7625-BD41-B179-EE5D30E1CB28}"/>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F218B7CD-0240-ED4E-9357-C82B785CABF7}"/>
              </a:ext>
            </a:extLst>
          </p:cNvPr>
          <p:cNvSpPr>
            <a:spLocks noGrp="1"/>
          </p:cNvSpPr>
          <p:nvPr>
            <p:ph type="ftr" sz="quarter" idx="11"/>
          </p:nvPr>
        </p:nvSpPr>
        <p:spPr/>
        <p:txBody>
          <a:bodyPr/>
          <a:lstStyle/>
          <a:p>
            <a:pPr>
              <a:defRPr/>
            </a:pPr>
            <a:r>
              <a:rPr lang="en-US" dirty="0"/>
              <a:t>Jon Bakken | Computing All Hands</a:t>
            </a:r>
            <a:endParaRPr lang="en-US" b="1" dirty="0"/>
          </a:p>
        </p:txBody>
      </p:sp>
      <p:sp>
        <p:nvSpPr>
          <p:cNvPr id="6" name="Slide Number Placeholder 5">
            <a:extLst>
              <a:ext uri="{FF2B5EF4-FFF2-40B4-BE49-F238E27FC236}">
                <a16:creationId xmlns:a16="http://schemas.microsoft.com/office/drawing/2014/main" id="{5D466D54-9E5A-D744-B6F5-723CA2F0456C}"/>
              </a:ext>
            </a:extLst>
          </p:cNvPr>
          <p:cNvSpPr>
            <a:spLocks noGrp="1"/>
          </p:cNvSpPr>
          <p:nvPr>
            <p:ph type="sldNum" sz="quarter" idx="12"/>
          </p:nvPr>
        </p:nvSpPr>
        <p:spPr/>
        <p:txBody>
          <a:bodyPr/>
          <a:lstStyle/>
          <a:p>
            <a:pPr>
              <a:defRPr/>
            </a:pPr>
            <a:fld id="{2E8B149A-14C6-B749-AF60-1744CFF2A849}" type="slidenum">
              <a:rPr lang="en-US" smtClean="0"/>
              <a:pPr>
                <a:defRPr/>
              </a:pPr>
              <a:t>53</a:t>
            </a:fld>
            <a:endParaRPr lang="en-US" dirty="0"/>
          </a:p>
        </p:txBody>
      </p:sp>
    </p:spTree>
    <p:extLst>
      <p:ext uri="{BB962C8B-B14F-4D97-AF65-F5344CB8AC3E}">
        <p14:creationId xmlns:p14="http://schemas.microsoft.com/office/powerpoint/2010/main" val="3567132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4F90-AF3E-F147-AC6D-312097BAA5C1}"/>
              </a:ext>
            </a:extLst>
          </p:cNvPr>
          <p:cNvSpPr>
            <a:spLocks noGrp="1"/>
          </p:cNvSpPr>
          <p:nvPr>
            <p:ph type="title"/>
          </p:nvPr>
        </p:nvSpPr>
        <p:spPr>
          <a:xfrm>
            <a:off x="222250" y="43604"/>
            <a:ext cx="7568751" cy="360255"/>
          </a:xfrm>
        </p:spPr>
        <p:txBody>
          <a:bodyPr/>
          <a:lstStyle/>
          <a:p>
            <a:r>
              <a:rPr lang="en-US" dirty="0"/>
              <a:t>Supplier Management</a:t>
            </a:r>
          </a:p>
        </p:txBody>
      </p:sp>
      <p:sp>
        <p:nvSpPr>
          <p:cNvPr id="3" name="Content Placeholder 2">
            <a:extLst>
              <a:ext uri="{FF2B5EF4-FFF2-40B4-BE49-F238E27FC236}">
                <a16:creationId xmlns:a16="http://schemas.microsoft.com/office/drawing/2014/main" id="{0ED3CAB9-0ACC-F246-A6DE-98C67886EE06}"/>
              </a:ext>
            </a:extLst>
          </p:cNvPr>
          <p:cNvSpPr>
            <a:spLocks noGrp="1"/>
          </p:cNvSpPr>
          <p:nvPr>
            <p:ph idx="1"/>
          </p:nvPr>
        </p:nvSpPr>
        <p:spPr>
          <a:xfrm>
            <a:off x="237490" y="403859"/>
            <a:ext cx="8816075" cy="5981701"/>
          </a:xfrm>
        </p:spPr>
        <p:txBody>
          <a:bodyPr/>
          <a:lstStyle/>
          <a:p>
            <a:r>
              <a:rPr lang="en-US" sz="2000" dirty="0"/>
              <a:t>Successful negotiations with numerous vendors  </a:t>
            </a:r>
          </a:p>
          <a:p>
            <a:pPr lvl="1"/>
            <a:r>
              <a:rPr lang="en-US" sz="2000" dirty="0"/>
              <a:t>Ask for help if you need any contract or license assistance</a:t>
            </a:r>
          </a:p>
          <a:p>
            <a:pPr lvl="1"/>
            <a:r>
              <a:rPr lang="en-US" sz="2000" dirty="0"/>
              <a:t>Example: eliminated thousands of Oracle database licenses no longer needed after Run2</a:t>
            </a:r>
          </a:p>
          <a:p>
            <a:endParaRPr lang="en-US" sz="500" dirty="0"/>
          </a:p>
          <a:p>
            <a:r>
              <a:rPr lang="en-US" sz="2000" dirty="0"/>
              <a:t>Centrally managed lab licenses are carefully controlled &amp; monitored</a:t>
            </a:r>
          </a:p>
          <a:p>
            <a:pPr lvl="1"/>
            <a:r>
              <a:rPr lang="en-US" sz="2000" dirty="0"/>
              <a:t>Over the past 4 years we have been able to move existing unused licenses to new requesters</a:t>
            </a:r>
          </a:p>
          <a:p>
            <a:pPr lvl="1"/>
            <a:r>
              <a:rPr lang="en-US" sz="2000" dirty="0"/>
              <a:t>Have not had to pay any true-up costs to Oracle &amp; Microsoft </a:t>
            </a:r>
          </a:p>
          <a:p>
            <a:pPr lvl="1"/>
            <a:r>
              <a:rPr lang="en-US" sz="2000" dirty="0"/>
              <a:t>D/S approaching us &amp; asking for help managing their unique licenses </a:t>
            </a:r>
          </a:p>
          <a:p>
            <a:endParaRPr lang="en-US" sz="500" dirty="0"/>
          </a:p>
          <a:p>
            <a:r>
              <a:rPr lang="en-US" sz="2000" dirty="0"/>
              <a:t>With our managed service contractor NTT, developed detailed Runbook that lists the work we expect NTT to perform</a:t>
            </a:r>
          </a:p>
          <a:p>
            <a:endParaRPr lang="en-US" sz="500" dirty="0"/>
          </a:p>
          <a:p>
            <a:r>
              <a:rPr lang="en-US" sz="2000" dirty="0"/>
              <a:t>Working to reduce our printer fleet through right-sizing to minimize cost in terms of resources &amp; future Managed Print contracts.</a:t>
            </a:r>
          </a:p>
          <a:p>
            <a:pPr marL="0" indent="0">
              <a:buNone/>
            </a:pPr>
            <a:endParaRPr lang="en-US" sz="500" dirty="0"/>
          </a:p>
          <a:p>
            <a:r>
              <a:rPr lang="en-US" sz="2000" dirty="0"/>
              <a:t>What’s next?</a:t>
            </a:r>
          </a:p>
          <a:p>
            <a:pPr lvl="1"/>
            <a:r>
              <a:rPr lang="en-US" sz="2000" dirty="0"/>
              <a:t>Right sizing our license count before renewal of upcoming 3-5-yr EA agreements with Adobe &amp; Microsoft  (Can not true down)</a:t>
            </a:r>
          </a:p>
          <a:p>
            <a:endParaRPr lang="en-US" sz="2000" dirty="0"/>
          </a:p>
        </p:txBody>
      </p:sp>
      <p:sp>
        <p:nvSpPr>
          <p:cNvPr id="4" name="Date Placeholder 3">
            <a:extLst>
              <a:ext uri="{FF2B5EF4-FFF2-40B4-BE49-F238E27FC236}">
                <a16:creationId xmlns:a16="http://schemas.microsoft.com/office/drawing/2014/main" id="{9E486BD7-7625-BD41-B179-EE5D30E1CB28}"/>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F218B7CD-0240-ED4E-9357-C82B785CABF7}"/>
              </a:ext>
            </a:extLst>
          </p:cNvPr>
          <p:cNvSpPr>
            <a:spLocks noGrp="1"/>
          </p:cNvSpPr>
          <p:nvPr>
            <p:ph type="ftr" sz="quarter" idx="11"/>
          </p:nvPr>
        </p:nvSpPr>
        <p:spPr/>
        <p:txBody>
          <a:bodyPr/>
          <a:lstStyle/>
          <a:p>
            <a:pPr>
              <a:defRPr/>
            </a:pPr>
            <a:r>
              <a:rPr lang="en-US" dirty="0"/>
              <a:t>Jon Bakken | Computing All Hands</a:t>
            </a:r>
            <a:endParaRPr lang="en-US" b="1" dirty="0"/>
          </a:p>
        </p:txBody>
      </p:sp>
      <p:sp>
        <p:nvSpPr>
          <p:cNvPr id="6" name="Slide Number Placeholder 5">
            <a:extLst>
              <a:ext uri="{FF2B5EF4-FFF2-40B4-BE49-F238E27FC236}">
                <a16:creationId xmlns:a16="http://schemas.microsoft.com/office/drawing/2014/main" id="{5D466D54-9E5A-D744-B6F5-723CA2F0456C}"/>
              </a:ext>
            </a:extLst>
          </p:cNvPr>
          <p:cNvSpPr>
            <a:spLocks noGrp="1"/>
          </p:cNvSpPr>
          <p:nvPr>
            <p:ph type="sldNum" sz="quarter" idx="12"/>
          </p:nvPr>
        </p:nvSpPr>
        <p:spPr/>
        <p:txBody>
          <a:bodyPr/>
          <a:lstStyle/>
          <a:p>
            <a:pPr>
              <a:defRPr/>
            </a:pPr>
            <a:fld id="{2E8B149A-14C6-B749-AF60-1744CFF2A849}" type="slidenum">
              <a:rPr lang="en-US" smtClean="0"/>
              <a:pPr>
                <a:defRPr/>
              </a:pPr>
              <a:t>54</a:t>
            </a:fld>
            <a:endParaRPr lang="en-US" dirty="0"/>
          </a:p>
        </p:txBody>
      </p:sp>
    </p:spTree>
    <p:extLst>
      <p:ext uri="{BB962C8B-B14F-4D97-AF65-F5344CB8AC3E}">
        <p14:creationId xmlns:p14="http://schemas.microsoft.com/office/powerpoint/2010/main" val="23953040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4F90-AF3E-F147-AC6D-312097BAA5C1}"/>
              </a:ext>
            </a:extLst>
          </p:cNvPr>
          <p:cNvSpPr>
            <a:spLocks noGrp="1"/>
          </p:cNvSpPr>
          <p:nvPr>
            <p:ph type="title"/>
          </p:nvPr>
        </p:nvSpPr>
        <p:spPr>
          <a:xfrm>
            <a:off x="222250" y="13124"/>
            <a:ext cx="6532039" cy="360255"/>
          </a:xfrm>
        </p:spPr>
        <p:txBody>
          <a:bodyPr/>
          <a:lstStyle/>
          <a:p>
            <a:r>
              <a:rPr lang="en-US" dirty="0"/>
              <a:t>Cybersecurity </a:t>
            </a:r>
          </a:p>
        </p:txBody>
      </p:sp>
      <p:sp>
        <p:nvSpPr>
          <p:cNvPr id="3" name="Content Placeholder 2">
            <a:extLst>
              <a:ext uri="{FF2B5EF4-FFF2-40B4-BE49-F238E27FC236}">
                <a16:creationId xmlns:a16="http://schemas.microsoft.com/office/drawing/2014/main" id="{0ED3CAB9-0ACC-F246-A6DE-98C67886EE06}"/>
              </a:ext>
            </a:extLst>
          </p:cNvPr>
          <p:cNvSpPr>
            <a:spLocks noGrp="1"/>
          </p:cNvSpPr>
          <p:nvPr>
            <p:ph idx="1"/>
          </p:nvPr>
        </p:nvSpPr>
        <p:spPr>
          <a:xfrm>
            <a:off x="222250" y="372124"/>
            <a:ext cx="8672513" cy="6048268"/>
          </a:xfrm>
        </p:spPr>
        <p:txBody>
          <a:bodyPr/>
          <a:lstStyle/>
          <a:p>
            <a:r>
              <a:rPr lang="en-US" sz="2000" dirty="0"/>
              <a:t>Major emphasis on phishing awareness – a huge threat to lab</a:t>
            </a:r>
            <a:br>
              <a:rPr lang="en-US" sz="2000" dirty="0"/>
            </a:br>
            <a:r>
              <a:rPr lang="en-US" sz="2000" dirty="0"/>
              <a:t>– Think before you click!  Ask for help if unsure.</a:t>
            </a:r>
          </a:p>
          <a:p>
            <a:pPr lvl="1"/>
            <a:endParaRPr lang="en-US" sz="300" dirty="0"/>
          </a:p>
          <a:p>
            <a:r>
              <a:rPr lang="en-US" sz="2000" dirty="0"/>
              <a:t>We’ve had three successful audits this year: </a:t>
            </a:r>
          </a:p>
          <a:p>
            <a:pPr lvl="1"/>
            <a:r>
              <a:rPr lang="en-US" sz="2000" dirty="0"/>
              <a:t>DOE Office of Science, Office of Inspector General, Crowe Horwath</a:t>
            </a:r>
          </a:p>
          <a:p>
            <a:pPr lvl="1"/>
            <a:endParaRPr lang="en-US" sz="300" dirty="0"/>
          </a:p>
          <a:p>
            <a:r>
              <a:rPr lang="en-US" sz="2000" dirty="0"/>
              <a:t>We’ve extended coverage of our default-deny firewall that has had minimal disruptions to lab’s science program</a:t>
            </a:r>
          </a:p>
          <a:p>
            <a:endParaRPr lang="en-US" sz="300" dirty="0"/>
          </a:p>
          <a:p>
            <a:r>
              <a:rPr lang="en-US" sz="2000" dirty="0"/>
              <a:t>We’ve added extra functionality to email &amp; web security to meet requirements of DHS BOD 18-01</a:t>
            </a:r>
          </a:p>
          <a:p>
            <a:pPr lvl="1"/>
            <a:r>
              <a:rPr lang="en-US" sz="2000" dirty="0"/>
              <a:t>Requires https &amp; stricter allowable methods (TLS)</a:t>
            </a:r>
          </a:p>
          <a:p>
            <a:pPr lvl="1"/>
            <a:endParaRPr lang="en-US" sz="300" dirty="0"/>
          </a:p>
          <a:p>
            <a:r>
              <a:rPr lang="en-US" sz="2000" dirty="0"/>
              <a:t>Enhanced NCIS’s ability to find more devices on network </a:t>
            </a:r>
          </a:p>
          <a:p>
            <a:pPr lvl="1"/>
            <a:r>
              <a:rPr lang="en-US" sz="2000" dirty="0"/>
              <a:t>3,000 new devices were detected after this change was made.   </a:t>
            </a:r>
          </a:p>
          <a:p>
            <a:endParaRPr lang="en-US" sz="500" dirty="0"/>
          </a:p>
          <a:p>
            <a:r>
              <a:rPr lang="en-US" sz="2000" dirty="0"/>
              <a:t>What’s next?</a:t>
            </a:r>
          </a:p>
          <a:p>
            <a:pPr lvl="1"/>
            <a:r>
              <a:rPr lang="en-US" sz="2000" dirty="0"/>
              <a:t>Planning started to require MFA for VPN access (rollout Jan. 2019) </a:t>
            </a:r>
          </a:p>
          <a:p>
            <a:pPr lvl="1"/>
            <a:endParaRPr lang="en-US" sz="300" dirty="0"/>
          </a:p>
          <a:p>
            <a:pPr lvl="1"/>
            <a:r>
              <a:rPr lang="en-US" sz="2000" dirty="0"/>
              <a:t>Planning to migrate existing MFA infrastructure to use Yubikeys</a:t>
            </a:r>
          </a:p>
          <a:p>
            <a:pPr lvl="2"/>
            <a:r>
              <a:rPr lang="en-US" dirty="0"/>
              <a:t>New models are fully NIST certified</a:t>
            </a:r>
          </a:p>
          <a:p>
            <a:pPr lvl="2"/>
            <a:r>
              <a:rPr lang="en-US" dirty="0"/>
              <a:t>Eliminates RSA exemption to DOE policy</a:t>
            </a:r>
          </a:p>
          <a:p>
            <a:pPr marL="0" indent="0">
              <a:buNone/>
            </a:pPr>
            <a:endParaRPr lang="en-US" sz="2000" dirty="0"/>
          </a:p>
        </p:txBody>
      </p:sp>
      <p:sp>
        <p:nvSpPr>
          <p:cNvPr id="4" name="Date Placeholder 3">
            <a:extLst>
              <a:ext uri="{FF2B5EF4-FFF2-40B4-BE49-F238E27FC236}">
                <a16:creationId xmlns:a16="http://schemas.microsoft.com/office/drawing/2014/main" id="{9E486BD7-7625-BD41-B179-EE5D30E1CB28}"/>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F218B7CD-0240-ED4E-9357-C82B785CABF7}"/>
              </a:ext>
            </a:extLst>
          </p:cNvPr>
          <p:cNvSpPr>
            <a:spLocks noGrp="1"/>
          </p:cNvSpPr>
          <p:nvPr>
            <p:ph type="ftr" sz="quarter" idx="11"/>
          </p:nvPr>
        </p:nvSpPr>
        <p:spPr/>
        <p:txBody>
          <a:bodyPr/>
          <a:lstStyle/>
          <a:p>
            <a:pPr>
              <a:defRPr/>
            </a:pPr>
            <a:r>
              <a:rPr lang="en-US"/>
              <a:t>Jon Bakken | Computing All Hands</a:t>
            </a:r>
            <a:endParaRPr lang="en-US" b="1" dirty="0"/>
          </a:p>
        </p:txBody>
      </p:sp>
      <p:sp>
        <p:nvSpPr>
          <p:cNvPr id="6" name="Slide Number Placeholder 5">
            <a:extLst>
              <a:ext uri="{FF2B5EF4-FFF2-40B4-BE49-F238E27FC236}">
                <a16:creationId xmlns:a16="http://schemas.microsoft.com/office/drawing/2014/main" id="{5D466D54-9E5A-D744-B6F5-723CA2F0456C}"/>
              </a:ext>
            </a:extLst>
          </p:cNvPr>
          <p:cNvSpPr>
            <a:spLocks noGrp="1"/>
          </p:cNvSpPr>
          <p:nvPr>
            <p:ph type="sldNum" sz="quarter" idx="12"/>
          </p:nvPr>
        </p:nvSpPr>
        <p:spPr/>
        <p:txBody>
          <a:bodyPr/>
          <a:lstStyle/>
          <a:p>
            <a:pPr>
              <a:defRPr/>
            </a:pPr>
            <a:fld id="{2E8B149A-14C6-B749-AF60-1744CFF2A849}" type="slidenum">
              <a:rPr lang="en-US" smtClean="0"/>
              <a:pPr>
                <a:defRPr/>
              </a:pPr>
              <a:t>55</a:t>
            </a:fld>
            <a:endParaRPr lang="en-US" dirty="0"/>
          </a:p>
        </p:txBody>
      </p:sp>
    </p:spTree>
    <p:extLst>
      <p:ext uri="{BB962C8B-B14F-4D97-AF65-F5344CB8AC3E}">
        <p14:creationId xmlns:p14="http://schemas.microsoft.com/office/powerpoint/2010/main" val="31030245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EE90-71AC-C941-BDEA-4A8841776ABE}"/>
              </a:ext>
            </a:extLst>
          </p:cNvPr>
          <p:cNvSpPr>
            <a:spLocks noGrp="1"/>
          </p:cNvSpPr>
          <p:nvPr>
            <p:ph type="title"/>
          </p:nvPr>
        </p:nvSpPr>
        <p:spPr>
          <a:xfrm>
            <a:off x="228600" y="34714"/>
            <a:ext cx="6532039" cy="361412"/>
          </a:xfrm>
        </p:spPr>
        <p:txBody>
          <a:bodyPr/>
          <a:lstStyle/>
          <a:p>
            <a:r>
              <a:rPr lang="en-US" dirty="0"/>
              <a:t>Replacement of 5ESS, aka VoIP Project</a:t>
            </a:r>
          </a:p>
        </p:txBody>
      </p:sp>
      <p:sp>
        <p:nvSpPr>
          <p:cNvPr id="3" name="Content Placeholder 2">
            <a:extLst>
              <a:ext uri="{FF2B5EF4-FFF2-40B4-BE49-F238E27FC236}">
                <a16:creationId xmlns:a16="http://schemas.microsoft.com/office/drawing/2014/main" id="{49EEA93B-B6FA-9E44-A737-72099EABF0A1}"/>
              </a:ext>
            </a:extLst>
          </p:cNvPr>
          <p:cNvSpPr>
            <a:spLocks noGrp="1"/>
          </p:cNvSpPr>
          <p:nvPr>
            <p:ph idx="1"/>
          </p:nvPr>
        </p:nvSpPr>
        <p:spPr>
          <a:xfrm>
            <a:off x="228600" y="510540"/>
            <a:ext cx="8846820" cy="5520374"/>
          </a:xfrm>
        </p:spPr>
        <p:txBody>
          <a:bodyPr/>
          <a:lstStyle/>
          <a:p>
            <a:pPr marL="0" indent="0">
              <a:buNone/>
            </a:pPr>
            <a:r>
              <a:rPr lang="en-US" sz="2000" dirty="0"/>
              <a:t>Our phone service uses a 1980’s AT&amp;T 5ESS switch.   </a:t>
            </a:r>
          </a:p>
          <a:p>
            <a:pPr marL="0" indent="0">
              <a:buNone/>
            </a:pPr>
            <a:endParaRPr lang="en-US" sz="300" dirty="0"/>
          </a:p>
          <a:p>
            <a:r>
              <a:rPr lang="en-US" sz="2000" dirty="0"/>
              <a:t>In 2012, AT&amp;T said they will discontinue service to 5ESS by 2020</a:t>
            </a:r>
          </a:p>
          <a:p>
            <a:endParaRPr lang="en-US" sz="300" dirty="0"/>
          </a:p>
          <a:p>
            <a:r>
              <a:rPr lang="en-US" sz="2000" dirty="0"/>
              <a:t>In 2020, our AT&amp;T 5ESS lease contract ends</a:t>
            </a:r>
          </a:p>
          <a:p>
            <a:endParaRPr lang="en-US" sz="300" dirty="0"/>
          </a:p>
          <a:p>
            <a:r>
              <a:rPr lang="en-US" sz="2000" dirty="0"/>
              <a:t>Should we need to continue with AT&amp;T 5ESS past Dec 2020, our phone system costs will increase from $750K/year to $9.75M/year    </a:t>
            </a:r>
            <a:r>
              <a:rPr lang="en-US" sz="1600" dirty="0"/>
              <a:t>(10/2017 quote)</a:t>
            </a:r>
          </a:p>
          <a:p>
            <a:endParaRPr lang="en-US" sz="1500" dirty="0"/>
          </a:p>
          <a:p>
            <a:pPr marL="0" indent="0">
              <a:buNone/>
            </a:pPr>
            <a:r>
              <a:rPr lang="en-US" sz="2000" dirty="0"/>
              <a:t>Project has 3 major components:</a:t>
            </a:r>
          </a:p>
          <a:p>
            <a:pPr marL="0" indent="0">
              <a:buNone/>
            </a:pPr>
            <a:endParaRPr lang="en-US" sz="300" dirty="0"/>
          </a:p>
          <a:p>
            <a:r>
              <a:rPr lang="en-US" sz="2000" dirty="0"/>
              <a:t>Enhance Offsite Service – 2 independent paths, completion ~Dec 2018</a:t>
            </a:r>
          </a:p>
          <a:p>
            <a:endParaRPr lang="en-US" sz="300" dirty="0"/>
          </a:p>
          <a:p>
            <a:pPr marL="400050"/>
            <a:r>
              <a:rPr lang="en-US" sz="2000" dirty="0"/>
              <a:t>Construction – Wilson Hall, Aspen East, Eola Road, completion ~Dec 2018</a:t>
            </a:r>
          </a:p>
          <a:p>
            <a:pPr marL="400050"/>
            <a:endParaRPr lang="en-US" sz="300" dirty="0"/>
          </a:p>
          <a:p>
            <a:pPr marL="400050"/>
            <a:r>
              <a:rPr lang="en-US" sz="2000" dirty="0"/>
              <a:t>Equipment – 5 major analog gateways across site, completion ~June 2020</a:t>
            </a:r>
          </a:p>
          <a:p>
            <a:pPr marL="800100" lvl="1"/>
            <a:r>
              <a:rPr lang="en-US" sz="2000" dirty="0"/>
              <a:t>Allows lab to use existing handsets &amp; convert to VoIP as required</a:t>
            </a:r>
          </a:p>
          <a:p>
            <a:pPr marL="400050"/>
            <a:endParaRPr lang="en-US" sz="1500" dirty="0"/>
          </a:p>
          <a:p>
            <a:pPr marL="0" indent="0">
              <a:buNone/>
            </a:pPr>
            <a:r>
              <a:rPr lang="en-US" sz="2000" dirty="0"/>
              <a:t>IARC, FCC, WH5E, WH13, &amp; WH Creative Services have been fully converted to VoIP, Directorate in progress</a:t>
            </a:r>
          </a:p>
          <a:p>
            <a:r>
              <a:rPr lang="en-US" sz="2000" dirty="0"/>
              <a:t>Annual cost avoidance of ~$92K</a:t>
            </a:r>
          </a:p>
          <a:p>
            <a:endParaRPr lang="en-US" sz="2000" dirty="0"/>
          </a:p>
          <a:p>
            <a:endParaRPr lang="en-US" sz="2000" dirty="0"/>
          </a:p>
        </p:txBody>
      </p:sp>
      <p:sp>
        <p:nvSpPr>
          <p:cNvPr id="4" name="Date Placeholder 3">
            <a:extLst>
              <a:ext uri="{FF2B5EF4-FFF2-40B4-BE49-F238E27FC236}">
                <a16:creationId xmlns:a16="http://schemas.microsoft.com/office/drawing/2014/main" id="{593DD42C-B752-1F45-B9F7-DF9B3F8356C3}"/>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28970D0C-67C1-BF44-93C2-CD93C142C1B6}"/>
              </a:ext>
            </a:extLst>
          </p:cNvPr>
          <p:cNvSpPr>
            <a:spLocks noGrp="1"/>
          </p:cNvSpPr>
          <p:nvPr>
            <p:ph type="ftr" sz="quarter" idx="11"/>
          </p:nvPr>
        </p:nvSpPr>
        <p:spPr/>
        <p:txBody>
          <a:bodyPr/>
          <a:lstStyle/>
          <a:p>
            <a:pPr>
              <a:defRPr/>
            </a:pPr>
            <a:r>
              <a:rPr lang="en-US"/>
              <a:t>Jon Bakken | Computing All Hands</a:t>
            </a:r>
            <a:endParaRPr lang="en-US" b="1" dirty="0"/>
          </a:p>
        </p:txBody>
      </p:sp>
      <p:sp>
        <p:nvSpPr>
          <p:cNvPr id="6" name="Slide Number Placeholder 5">
            <a:extLst>
              <a:ext uri="{FF2B5EF4-FFF2-40B4-BE49-F238E27FC236}">
                <a16:creationId xmlns:a16="http://schemas.microsoft.com/office/drawing/2014/main" id="{A8A4219E-2B0D-4443-A70C-B3134CE581F4}"/>
              </a:ext>
            </a:extLst>
          </p:cNvPr>
          <p:cNvSpPr>
            <a:spLocks noGrp="1"/>
          </p:cNvSpPr>
          <p:nvPr>
            <p:ph type="sldNum" sz="quarter" idx="12"/>
          </p:nvPr>
        </p:nvSpPr>
        <p:spPr/>
        <p:txBody>
          <a:bodyPr/>
          <a:lstStyle/>
          <a:p>
            <a:pPr>
              <a:defRPr/>
            </a:pPr>
            <a:fld id="{2E8B149A-14C6-B749-AF60-1744CFF2A849}" type="slidenum">
              <a:rPr lang="en-US" smtClean="0"/>
              <a:pPr>
                <a:defRPr/>
              </a:pPr>
              <a:t>56</a:t>
            </a:fld>
            <a:endParaRPr lang="en-US" dirty="0"/>
          </a:p>
        </p:txBody>
      </p:sp>
    </p:spTree>
    <p:extLst>
      <p:ext uri="{BB962C8B-B14F-4D97-AF65-F5344CB8AC3E}">
        <p14:creationId xmlns:p14="http://schemas.microsoft.com/office/powerpoint/2010/main" val="34170266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EE90-71AC-C941-BDEA-4A8841776ABE}"/>
              </a:ext>
            </a:extLst>
          </p:cNvPr>
          <p:cNvSpPr>
            <a:spLocks noGrp="1"/>
          </p:cNvSpPr>
          <p:nvPr>
            <p:ph type="title"/>
          </p:nvPr>
        </p:nvSpPr>
        <p:spPr>
          <a:xfrm>
            <a:off x="228600" y="34714"/>
            <a:ext cx="8153400" cy="361412"/>
          </a:xfrm>
        </p:spPr>
        <p:txBody>
          <a:bodyPr/>
          <a:lstStyle/>
          <a:p>
            <a:r>
              <a:rPr lang="en-US" dirty="0"/>
              <a:t>Site Access &amp; Badging Project, with ESH&amp;Q &amp; WDRS</a:t>
            </a:r>
          </a:p>
        </p:txBody>
      </p:sp>
      <p:sp>
        <p:nvSpPr>
          <p:cNvPr id="3" name="Content Placeholder 2">
            <a:extLst>
              <a:ext uri="{FF2B5EF4-FFF2-40B4-BE49-F238E27FC236}">
                <a16:creationId xmlns:a16="http://schemas.microsoft.com/office/drawing/2014/main" id="{49EEA93B-B6FA-9E44-A737-72099EABF0A1}"/>
              </a:ext>
            </a:extLst>
          </p:cNvPr>
          <p:cNvSpPr>
            <a:spLocks noGrp="1"/>
          </p:cNvSpPr>
          <p:nvPr>
            <p:ph idx="1"/>
          </p:nvPr>
        </p:nvSpPr>
        <p:spPr>
          <a:xfrm>
            <a:off x="228600" y="510540"/>
            <a:ext cx="8672513" cy="5520374"/>
          </a:xfrm>
        </p:spPr>
        <p:txBody>
          <a:bodyPr/>
          <a:lstStyle/>
          <a:p>
            <a:pPr marL="0" indent="0">
              <a:buNone/>
            </a:pPr>
            <a:r>
              <a:rPr lang="en-US" sz="2000" dirty="0"/>
              <a:t>Project started with a PEMP </a:t>
            </a:r>
            <a:r>
              <a:rPr lang="en-US" sz="2000" dirty="0">
                <a:latin typeface="Helvetica" panose="020B0604020202020204" pitchFamily="34" charset="0"/>
                <a:ea typeface="Geneva" pitchFamily="121" charset="-128"/>
              </a:rPr>
              <a:t>N</a:t>
            </a:r>
            <a:r>
              <a:rPr lang="en-US" altLang="en-US" sz="2000" dirty="0">
                <a:latin typeface="Helvetica" panose="020B0604020202020204" pitchFamily="34" charset="0"/>
                <a:ea typeface="Geneva" pitchFamily="121" charset="-128"/>
              </a:rPr>
              <a:t>otable Outcome – Objective 8.3.1 </a:t>
            </a:r>
          </a:p>
          <a:p>
            <a:pPr marL="0" indent="0">
              <a:buNone/>
            </a:pPr>
            <a:endParaRPr lang="en-US" altLang="en-US" sz="300" dirty="0">
              <a:latin typeface="Helvetica" panose="020B0604020202020204" pitchFamily="34" charset="0"/>
              <a:ea typeface="Geneva" pitchFamily="121" charset="-128"/>
            </a:endParaRPr>
          </a:p>
          <a:p>
            <a:r>
              <a:rPr lang="en-US" altLang="en-US" sz="2000" dirty="0">
                <a:latin typeface="Helvetica" panose="020B0604020202020204" pitchFamily="34" charset="0"/>
                <a:ea typeface="Geneva" pitchFamily="121" charset="-128"/>
              </a:rPr>
              <a:t>Evaluate the lab’s badging &amp; site access policies to ensure that all personnel accessing site have sponsorship &amp; risk-based processes are in place to monitor activities</a:t>
            </a:r>
          </a:p>
          <a:p>
            <a:endParaRPr lang="en-US" altLang="en-US" sz="300" dirty="0">
              <a:latin typeface="Helvetica" panose="020B0604020202020204" pitchFamily="34" charset="0"/>
              <a:ea typeface="Geneva" pitchFamily="121" charset="-128"/>
            </a:endParaRPr>
          </a:p>
          <a:p>
            <a:r>
              <a:rPr lang="en-US" sz="2000" dirty="0"/>
              <a:t>A common misconception is this project is creating new rules &amp; limiting access to lab.  NOT true.</a:t>
            </a:r>
          </a:p>
          <a:p>
            <a:endParaRPr lang="en-US" altLang="en-US" sz="2000" dirty="0">
              <a:latin typeface="Helvetica" panose="020B0604020202020204" pitchFamily="34" charset="0"/>
              <a:ea typeface="Geneva" pitchFamily="121" charset="-128"/>
            </a:endParaRPr>
          </a:p>
          <a:p>
            <a:r>
              <a:rPr lang="en-US" altLang="en-US" sz="2000" dirty="0">
                <a:latin typeface="Helvetica" panose="020B0604020202020204" pitchFamily="34" charset="0"/>
                <a:ea typeface="Geneva" pitchFamily="121" charset="-128"/>
              </a:rPr>
              <a:t>Plan was developed &amp; go-ahead was given to implement </a:t>
            </a:r>
            <a:r>
              <a:rPr lang="en-US" sz="2000" dirty="0"/>
              <a:t>a single portal to manage physical &amp; remote access requests for employees, users, authorized guests, &amp; contractors</a:t>
            </a:r>
          </a:p>
          <a:p>
            <a:pPr lvl="1"/>
            <a:r>
              <a:rPr lang="en-US" sz="2000" dirty="0"/>
              <a:t>Modern system will streamline processes &amp; deliver an integrated approach for inviting, processing, &amp; starting onboarding</a:t>
            </a:r>
          </a:p>
          <a:p>
            <a:pPr lvl="1"/>
            <a:r>
              <a:rPr lang="en-US" sz="2000" dirty="0"/>
              <a:t>Effort required in WorkDay, ServiceNow, &amp; a new DataService app</a:t>
            </a:r>
          </a:p>
          <a:p>
            <a:pPr lvl="1"/>
            <a:endParaRPr lang="en-US" sz="2000" dirty="0"/>
          </a:p>
          <a:p>
            <a:r>
              <a:rPr lang="en-US" sz="2000" dirty="0"/>
              <a:t>Initial “back-office” tasks are being finished.</a:t>
            </a:r>
          </a:p>
          <a:p>
            <a:r>
              <a:rPr lang="en-US" sz="2000" dirty="0"/>
              <a:t>Expected completion is mid 2020, depending on funding.</a:t>
            </a:r>
          </a:p>
          <a:p>
            <a:endParaRPr lang="en-US" sz="2000" dirty="0"/>
          </a:p>
          <a:p>
            <a:endParaRPr lang="en-US" sz="2000" dirty="0"/>
          </a:p>
        </p:txBody>
      </p:sp>
      <p:sp>
        <p:nvSpPr>
          <p:cNvPr id="4" name="Date Placeholder 3">
            <a:extLst>
              <a:ext uri="{FF2B5EF4-FFF2-40B4-BE49-F238E27FC236}">
                <a16:creationId xmlns:a16="http://schemas.microsoft.com/office/drawing/2014/main" id="{593DD42C-B752-1F45-B9F7-DF9B3F8356C3}"/>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28970D0C-67C1-BF44-93C2-CD93C142C1B6}"/>
              </a:ext>
            </a:extLst>
          </p:cNvPr>
          <p:cNvSpPr>
            <a:spLocks noGrp="1"/>
          </p:cNvSpPr>
          <p:nvPr>
            <p:ph type="ftr" sz="quarter" idx="11"/>
          </p:nvPr>
        </p:nvSpPr>
        <p:spPr/>
        <p:txBody>
          <a:bodyPr/>
          <a:lstStyle/>
          <a:p>
            <a:pPr>
              <a:defRPr/>
            </a:pPr>
            <a:r>
              <a:rPr lang="en-US"/>
              <a:t>Jon Bakken | Computing All Hands</a:t>
            </a:r>
            <a:endParaRPr lang="en-US" b="1" dirty="0"/>
          </a:p>
        </p:txBody>
      </p:sp>
      <p:sp>
        <p:nvSpPr>
          <p:cNvPr id="6" name="Slide Number Placeholder 5">
            <a:extLst>
              <a:ext uri="{FF2B5EF4-FFF2-40B4-BE49-F238E27FC236}">
                <a16:creationId xmlns:a16="http://schemas.microsoft.com/office/drawing/2014/main" id="{A8A4219E-2B0D-4443-A70C-B3134CE581F4}"/>
              </a:ext>
            </a:extLst>
          </p:cNvPr>
          <p:cNvSpPr>
            <a:spLocks noGrp="1"/>
          </p:cNvSpPr>
          <p:nvPr>
            <p:ph type="sldNum" sz="quarter" idx="12"/>
          </p:nvPr>
        </p:nvSpPr>
        <p:spPr/>
        <p:txBody>
          <a:bodyPr/>
          <a:lstStyle/>
          <a:p>
            <a:pPr>
              <a:defRPr/>
            </a:pPr>
            <a:fld id="{2E8B149A-14C6-B749-AF60-1744CFF2A849}" type="slidenum">
              <a:rPr lang="en-US" smtClean="0"/>
              <a:pPr>
                <a:defRPr/>
              </a:pPr>
              <a:t>57</a:t>
            </a:fld>
            <a:endParaRPr lang="en-US" dirty="0"/>
          </a:p>
        </p:txBody>
      </p:sp>
    </p:spTree>
    <p:extLst>
      <p:ext uri="{BB962C8B-B14F-4D97-AF65-F5344CB8AC3E}">
        <p14:creationId xmlns:p14="http://schemas.microsoft.com/office/powerpoint/2010/main" val="22430267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EE90-71AC-C941-BDEA-4A8841776ABE}"/>
              </a:ext>
            </a:extLst>
          </p:cNvPr>
          <p:cNvSpPr>
            <a:spLocks noGrp="1"/>
          </p:cNvSpPr>
          <p:nvPr>
            <p:ph type="title"/>
          </p:nvPr>
        </p:nvSpPr>
        <p:spPr>
          <a:xfrm>
            <a:off x="228600" y="34714"/>
            <a:ext cx="6532039" cy="361412"/>
          </a:xfrm>
        </p:spPr>
        <p:txBody>
          <a:bodyPr/>
          <a:lstStyle/>
          <a:p>
            <a:r>
              <a:rPr lang="en-US" dirty="0"/>
              <a:t>Work Planning &amp; Controls Project, with ESH</a:t>
            </a:r>
          </a:p>
        </p:txBody>
      </p:sp>
      <p:sp>
        <p:nvSpPr>
          <p:cNvPr id="3" name="Content Placeholder 2">
            <a:extLst>
              <a:ext uri="{FF2B5EF4-FFF2-40B4-BE49-F238E27FC236}">
                <a16:creationId xmlns:a16="http://schemas.microsoft.com/office/drawing/2014/main" id="{49EEA93B-B6FA-9E44-A737-72099EABF0A1}"/>
              </a:ext>
            </a:extLst>
          </p:cNvPr>
          <p:cNvSpPr>
            <a:spLocks noGrp="1"/>
          </p:cNvSpPr>
          <p:nvPr>
            <p:ph idx="1"/>
          </p:nvPr>
        </p:nvSpPr>
        <p:spPr>
          <a:xfrm>
            <a:off x="228600" y="510540"/>
            <a:ext cx="8672513" cy="5520374"/>
          </a:xfrm>
        </p:spPr>
        <p:txBody>
          <a:bodyPr/>
          <a:lstStyle/>
          <a:p>
            <a:endParaRPr lang="en-US" sz="2000" dirty="0"/>
          </a:p>
          <a:p>
            <a:r>
              <a:rPr lang="en-US" sz="2000" dirty="0"/>
              <a:t>WPC project will streamline business processes for work planning &amp; drive what needs to be completed for a set of work, based on established criteria &amp; controls </a:t>
            </a:r>
          </a:p>
          <a:p>
            <a:pPr lvl="1"/>
            <a:r>
              <a:rPr lang="en-US" sz="2000" dirty="0"/>
              <a:t>Consolidates different applications &amp; forms used by D/S</a:t>
            </a:r>
          </a:p>
          <a:p>
            <a:pPr lvl="1"/>
            <a:r>
              <a:rPr lang="en-US" sz="2000" dirty="0"/>
              <a:t>Provides automated workflows</a:t>
            </a:r>
          </a:p>
          <a:p>
            <a:pPr lvl="1"/>
            <a:r>
              <a:rPr lang="en-US" sz="2000" dirty="0"/>
              <a:t>Will eliminate many paper forms</a:t>
            </a:r>
          </a:p>
          <a:p>
            <a:pPr lvl="1"/>
            <a:r>
              <a:rPr lang="en-US" sz="2000" dirty="0"/>
              <a:t>Will eliminate redundant applications</a:t>
            </a:r>
          </a:p>
          <a:p>
            <a:endParaRPr lang="en-US" sz="2000" dirty="0"/>
          </a:p>
          <a:p>
            <a:r>
              <a:rPr lang="en-US" sz="2000" dirty="0"/>
              <a:t>Release 1 DONE. Ongoing with other releases.</a:t>
            </a:r>
          </a:p>
          <a:p>
            <a:endParaRPr lang="en-US" sz="2000" dirty="0"/>
          </a:p>
          <a:p>
            <a:r>
              <a:rPr lang="en-US" sz="2000" dirty="0"/>
              <a:t>Demos provided to D/S – have shown interest in adding their unique processes to WPC</a:t>
            </a:r>
          </a:p>
          <a:p>
            <a:endParaRPr lang="en-US" sz="2000" dirty="0"/>
          </a:p>
        </p:txBody>
      </p:sp>
      <p:sp>
        <p:nvSpPr>
          <p:cNvPr id="4" name="Date Placeholder 3">
            <a:extLst>
              <a:ext uri="{FF2B5EF4-FFF2-40B4-BE49-F238E27FC236}">
                <a16:creationId xmlns:a16="http://schemas.microsoft.com/office/drawing/2014/main" id="{593DD42C-B752-1F45-B9F7-DF9B3F8356C3}"/>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28970D0C-67C1-BF44-93C2-CD93C142C1B6}"/>
              </a:ext>
            </a:extLst>
          </p:cNvPr>
          <p:cNvSpPr>
            <a:spLocks noGrp="1"/>
          </p:cNvSpPr>
          <p:nvPr>
            <p:ph type="ftr" sz="quarter" idx="11"/>
          </p:nvPr>
        </p:nvSpPr>
        <p:spPr/>
        <p:txBody>
          <a:bodyPr/>
          <a:lstStyle/>
          <a:p>
            <a:pPr>
              <a:defRPr/>
            </a:pPr>
            <a:r>
              <a:rPr lang="en-US"/>
              <a:t>Jon Bakken | Computing All Hands</a:t>
            </a:r>
            <a:endParaRPr lang="en-US" b="1" dirty="0"/>
          </a:p>
        </p:txBody>
      </p:sp>
      <p:sp>
        <p:nvSpPr>
          <p:cNvPr id="6" name="Slide Number Placeholder 5">
            <a:extLst>
              <a:ext uri="{FF2B5EF4-FFF2-40B4-BE49-F238E27FC236}">
                <a16:creationId xmlns:a16="http://schemas.microsoft.com/office/drawing/2014/main" id="{A8A4219E-2B0D-4443-A70C-B3134CE581F4}"/>
              </a:ext>
            </a:extLst>
          </p:cNvPr>
          <p:cNvSpPr>
            <a:spLocks noGrp="1"/>
          </p:cNvSpPr>
          <p:nvPr>
            <p:ph type="sldNum" sz="quarter" idx="12"/>
          </p:nvPr>
        </p:nvSpPr>
        <p:spPr/>
        <p:txBody>
          <a:bodyPr/>
          <a:lstStyle/>
          <a:p>
            <a:pPr>
              <a:defRPr/>
            </a:pPr>
            <a:fld id="{2E8B149A-14C6-B749-AF60-1744CFF2A849}" type="slidenum">
              <a:rPr lang="en-US" smtClean="0"/>
              <a:pPr>
                <a:defRPr/>
              </a:pPr>
              <a:t>58</a:t>
            </a:fld>
            <a:endParaRPr lang="en-US" dirty="0"/>
          </a:p>
        </p:txBody>
      </p:sp>
    </p:spTree>
    <p:extLst>
      <p:ext uri="{BB962C8B-B14F-4D97-AF65-F5344CB8AC3E}">
        <p14:creationId xmlns:p14="http://schemas.microsoft.com/office/powerpoint/2010/main" val="11754679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EE90-71AC-C941-BDEA-4A8841776ABE}"/>
              </a:ext>
            </a:extLst>
          </p:cNvPr>
          <p:cNvSpPr>
            <a:spLocks noGrp="1"/>
          </p:cNvSpPr>
          <p:nvPr>
            <p:ph type="title"/>
          </p:nvPr>
        </p:nvSpPr>
        <p:spPr>
          <a:xfrm>
            <a:off x="228600" y="34714"/>
            <a:ext cx="6532039" cy="361412"/>
          </a:xfrm>
        </p:spPr>
        <p:txBody>
          <a:bodyPr/>
          <a:lstStyle/>
          <a:p>
            <a:r>
              <a:rPr lang="en-US" dirty="0"/>
              <a:t>TeamCenter Upgrade</a:t>
            </a:r>
          </a:p>
        </p:txBody>
      </p:sp>
      <p:sp>
        <p:nvSpPr>
          <p:cNvPr id="3" name="Content Placeholder 2">
            <a:extLst>
              <a:ext uri="{FF2B5EF4-FFF2-40B4-BE49-F238E27FC236}">
                <a16:creationId xmlns:a16="http://schemas.microsoft.com/office/drawing/2014/main" id="{49EEA93B-B6FA-9E44-A737-72099EABF0A1}"/>
              </a:ext>
            </a:extLst>
          </p:cNvPr>
          <p:cNvSpPr>
            <a:spLocks noGrp="1"/>
          </p:cNvSpPr>
          <p:nvPr>
            <p:ph idx="1"/>
          </p:nvPr>
        </p:nvSpPr>
        <p:spPr>
          <a:xfrm>
            <a:off x="228600" y="510540"/>
            <a:ext cx="8672513" cy="5520374"/>
          </a:xfrm>
        </p:spPr>
        <p:txBody>
          <a:bodyPr/>
          <a:lstStyle/>
          <a:p>
            <a:pPr marL="0" indent="0">
              <a:buNone/>
            </a:pPr>
            <a:r>
              <a:rPr lang="en-US" sz="2000" dirty="0"/>
              <a:t>Our platoon of experts completed upgrade of all TeamCenter modules to V11</a:t>
            </a:r>
          </a:p>
          <a:p>
            <a:pPr marL="0" indent="0">
              <a:buNone/>
            </a:pPr>
            <a:r>
              <a:rPr lang="en-US" sz="2000" dirty="0"/>
              <a:t> </a:t>
            </a:r>
          </a:p>
          <a:p>
            <a:r>
              <a:rPr lang="en-US" sz="2000" dirty="0"/>
              <a:t>Very long project that faced many obstacles.  Finished Oct. 28, 2018</a:t>
            </a:r>
          </a:p>
          <a:p>
            <a:endParaRPr lang="en-US" sz="500" dirty="0"/>
          </a:p>
          <a:p>
            <a:r>
              <a:rPr lang="en-US" sz="2000" dirty="0"/>
              <a:t>Upgrade included: </a:t>
            </a:r>
          </a:p>
          <a:p>
            <a:pPr lvl="1"/>
            <a:r>
              <a:rPr lang="en-US" sz="2000" dirty="0"/>
              <a:t>TeamCenter modules  			 – Associated CAD programs</a:t>
            </a:r>
          </a:p>
          <a:p>
            <a:pPr lvl="1"/>
            <a:r>
              <a:rPr lang="en-US" sz="2000" dirty="0"/>
              <a:t>Structure manager				 – Lifecycle viewer</a:t>
            </a:r>
          </a:p>
          <a:p>
            <a:pPr lvl="1"/>
            <a:r>
              <a:rPr lang="en-US" sz="2000" dirty="0"/>
              <a:t>Dispatcher						 – Workflows </a:t>
            </a:r>
          </a:p>
          <a:p>
            <a:pPr lvl="1"/>
            <a:endParaRPr lang="en-US" sz="2000" dirty="0"/>
          </a:p>
          <a:p>
            <a:r>
              <a:rPr lang="en-US" sz="2200" dirty="0"/>
              <a:t>This was a lab-wide effort – received significant help from AD, </a:t>
            </a:r>
            <a:br>
              <a:rPr lang="en-US" sz="2200" dirty="0"/>
            </a:br>
            <a:r>
              <a:rPr lang="en-US" sz="2200" dirty="0"/>
              <a:t>APS-TD, &amp; PPD</a:t>
            </a:r>
          </a:p>
          <a:p>
            <a:endParaRPr lang="en-US" sz="2000" dirty="0"/>
          </a:p>
        </p:txBody>
      </p:sp>
      <p:sp>
        <p:nvSpPr>
          <p:cNvPr id="4" name="Date Placeholder 3">
            <a:extLst>
              <a:ext uri="{FF2B5EF4-FFF2-40B4-BE49-F238E27FC236}">
                <a16:creationId xmlns:a16="http://schemas.microsoft.com/office/drawing/2014/main" id="{593DD42C-B752-1F45-B9F7-DF9B3F8356C3}"/>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28970D0C-67C1-BF44-93C2-CD93C142C1B6}"/>
              </a:ext>
            </a:extLst>
          </p:cNvPr>
          <p:cNvSpPr>
            <a:spLocks noGrp="1"/>
          </p:cNvSpPr>
          <p:nvPr>
            <p:ph type="ftr" sz="quarter" idx="11"/>
          </p:nvPr>
        </p:nvSpPr>
        <p:spPr/>
        <p:txBody>
          <a:bodyPr/>
          <a:lstStyle/>
          <a:p>
            <a:pPr>
              <a:defRPr/>
            </a:pPr>
            <a:r>
              <a:rPr lang="en-US"/>
              <a:t>Jon Bakken | Computing All Hands</a:t>
            </a:r>
            <a:endParaRPr lang="en-US" b="1" dirty="0"/>
          </a:p>
        </p:txBody>
      </p:sp>
      <p:sp>
        <p:nvSpPr>
          <p:cNvPr id="6" name="Slide Number Placeholder 5">
            <a:extLst>
              <a:ext uri="{FF2B5EF4-FFF2-40B4-BE49-F238E27FC236}">
                <a16:creationId xmlns:a16="http://schemas.microsoft.com/office/drawing/2014/main" id="{A8A4219E-2B0D-4443-A70C-B3134CE581F4}"/>
              </a:ext>
            </a:extLst>
          </p:cNvPr>
          <p:cNvSpPr>
            <a:spLocks noGrp="1"/>
          </p:cNvSpPr>
          <p:nvPr>
            <p:ph type="sldNum" sz="quarter" idx="12"/>
          </p:nvPr>
        </p:nvSpPr>
        <p:spPr/>
        <p:txBody>
          <a:bodyPr/>
          <a:lstStyle/>
          <a:p>
            <a:pPr>
              <a:defRPr/>
            </a:pPr>
            <a:fld id="{2E8B149A-14C6-B749-AF60-1744CFF2A849}" type="slidenum">
              <a:rPr lang="en-US" smtClean="0"/>
              <a:pPr>
                <a:defRPr/>
              </a:pPr>
              <a:t>59</a:t>
            </a:fld>
            <a:endParaRPr lang="en-US" dirty="0"/>
          </a:p>
        </p:txBody>
      </p:sp>
    </p:spTree>
    <p:extLst>
      <p:ext uri="{BB962C8B-B14F-4D97-AF65-F5344CB8AC3E}">
        <p14:creationId xmlns:p14="http://schemas.microsoft.com/office/powerpoint/2010/main" val="3782557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60B620-66E9-4547-B98A-4D1154B12215}"/>
              </a:ext>
            </a:extLst>
          </p:cNvPr>
          <p:cNvPicPr>
            <a:picLocks noChangeAspect="1"/>
          </p:cNvPicPr>
          <p:nvPr/>
        </p:nvPicPr>
        <p:blipFill>
          <a:blip r:embed="rId3">
            <a:alphaModFix amt="35000"/>
          </a:blip>
          <a:stretch>
            <a:fillRect/>
          </a:stretch>
        </p:blipFill>
        <p:spPr>
          <a:xfrm>
            <a:off x="2059907" y="199002"/>
            <a:ext cx="5009898" cy="6238741"/>
          </a:xfrm>
          <a:prstGeom prst="rect">
            <a:avLst/>
          </a:prstGeom>
        </p:spPr>
      </p:pic>
      <p:sp>
        <p:nvSpPr>
          <p:cNvPr id="2" name="Title 1">
            <a:extLst>
              <a:ext uri="{FF2B5EF4-FFF2-40B4-BE49-F238E27FC236}">
                <a16:creationId xmlns:a16="http://schemas.microsoft.com/office/drawing/2014/main" id="{9D303F2C-743A-4D73-B861-613A49AD9B6E}"/>
              </a:ext>
            </a:extLst>
          </p:cNvPr>
          <p:cNvSpPr>
            <a:spLocks noGrp="1"/>
          </p:cNvSpPr>
          <p:nvPr>
            <p:ph type="title"/>
          </p:nvPr>
        </p:nvSpPr>
        <p:spPr>
          <a:xfrm>
            <a:off x="228600" y="11968"/>
            <a:ext cx="8672513" cy="642358"/>
          </a:xfrm>
        </p:spPr>
        <p:txBody>
          <a:bodyPr/>
          <a:lstStyle/>
          <a:p>
            <a:r>
              <a:rPr lang="en-US" dirty="0"/>
              <a:t>Diversity and Inclusion Employee Survey</a:t>
            </a:r>
          </a:p>
        </p:txBody>
      </p:sp>
      <p:sp>
        <p:nvSpPr>
          <p:cNvPr id="3" name="Content Placeholder 2">
            <a:extLst>
              <a:ext uri="{FF2B5EF4-FFF2-40B4-BE49-F238E27FC236}">
                <a16:creationId xmlns:a16="http://schemas.microsoft.com/office/drawing/2014/main" id="{263A4A71-E3C4-4ECC-9F7B-D93302B67463}"/>
              </a:ext>
            </a:extLst>
          </p:cNvPr>
          <p:cNvSpPr>
            <a:spLocks noGrp="1"/>
          </p:cNvSpPr>
          <p:nvPr>
            <p:ph idx="1"/>
          </p:nvPr>
        </p:nvSpPr>
        <p:spPr>
          <a:xfrm>
            <a:off x="228600" y="951606"/>
            <a:ext cx="8672513" cy="4987867"/>
          </a:xfrm>
        </p:spPr>
        <p:txBody>
          <a:bodyPr/>
          <a:lstStyle/>
          <a:p>
            <a:pPr lvl="1"/>
            <a:r>
              <a:rPr lang="en-US" sz="2400" dirty="0"/>
              <a:t>WDRS will be conducting a survey to identify our strengths and opportunities for improvement on different dimensions of diversity and inclusion including development opportunities, mentoring, engagement, leadership commitment, respect and recognition.</a:t>
            </a:r>
          </a:p>
          <a:p>
            <a:pPr lvl="1"/>
            <a:endParaRPr lang="en-US" sz="2400" dirty="0"/>
          </a:p>
          <a:p>
            <a:pPr lvl="1"/>
            <a:r>
              <a:rPr lang="en-US" sz="2400" dirty="0"/>
              <a:t>Employees’ perceptions will help us determine what actions we need to take to move diversity and inclusion forward at the lab.</a:t>
            </a:r>
          </a:p>
          <a:p>
            <a:pPr lvl="1"/>
            <a:endParaRPr lang="en-US" sz="2400" dirty="0"/>
          </a:p>
          <a:p>
            <a:pPr lvl="1"/>
            <a:r>
              <a:rPr lang="en-US" sz="2400" dirty="0"/>
              <a:t>The survey will take place this coming winter. Watch for more information!</a:t>
            </a:r>
          </a:p>
        </p:txBody>
      </p:sp>
      <p:sp>
        <p:nvSpPr>
          <p:cNvPr id="4" name="Footer Placeholder 3">
            <a:extLst>
              <a:ext uri="{FF2B5EF4-FFF2-40B4-BE49-F238E27FC236}">
                <a16:creationId xmlns:a16="http://schemas.microsoft.com/office/drawing/2014/main" id="{9B5EA188-4016-423F-8174-88E347880BD1}"/>
              </a:ext>
            </a:extLst>
          </p:cNvPr>
          <p:cNvSpPr>
            <a:spLocks noGrp="1"/>
          </p:cNvSpPr>
          <p:nvPr>
            <p:ph type="ftr" sz="quarter" idx="11"/>
          </p:nvPr>
        </p:nvSpPr>
        <p:spPr/>
        <p:txBody>
          <a:bodyPr/>
          <a:lstStyle/>
          <a:p>
            <a:pPr>
              <a:defRPr/>
            </a:pPr>
            <a:r>
              <a:rPr lang="en-US" sz="1200"/>
              <a:t>Computing All Hands November 2018</a:t>
            </a:r>
            <a:endParaRPr lang="en-US" sz="1200" b="1" dirty="0"/>
          </a:p>
        </p:txBody>
      </p:sp>
      <p:sp>
        <p:nvSpPr>
          <p:cNvPr id="5" name="Slide Number Placeholder 4">
            <a:extLst>
              <a:ext uri="{FF2B5EF4-FFF2-40B4-BE49-F238E27FC236}">
                <a16:creationId xmlns:a16="http://schemas.microsoft.com/office/drawing/2014/main" id="{263EE109-4B3E-4A27-89BC-F9C87C6E24DB}"/>
              </a:ext>
            </a:extLst>
          </p:cNvPr>
          <p:cNvSpPr>
            <a:spLocks noGrp="1"/>
          </p:cNvSpPr>
          <p:nvPr>
            <p:ph type="sldNum" sz="quarter" idx="12"/>
          </p:nvPr>
        </p:nvSpPr>
        <p:spPr/>
        <p:txBody>
          <a:bodyPr/>
          <a:lstStyle/>
          <a:p>
            <a:pPr>
              <a:defRPr/>
            </a:pPr>
            <a:fld id="{2E8B149A-14C6-B749-AF60-1744CFF2A849}" type="slidenum">
              <a:rPr lang="en-US" sz="1200" smtClean="0"/>
              <a:pPr>
                <a:defRPr/>
              </a:pPr>
              <a:t>6</a:t>
            </a:fld>
            <a:endParaRPr lang="en-US" sz="1200" dirty="0"/>
          </a:p>
        </p:txBody>
      </p:sp>
    </p:spTree>
    <p:extLst>
      <p:ext uri="{BB962C8B-B14F-4D97-AF65-F5344CB8AC3E}">
        <p14:creationId xmlns:p14="http://schemas.microsoft.com/office/powerpoint/2010/main" val="1238882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EE90-71AC-C941-BDEA-4A8841776ABE}"/>
              </a:ext>
            </a:extLst>
          </p:cNvPr>
          <p:cNvSpPr>
            <a:spLocks noGrp="1"/>
          </p:cNvSpPr>
          <p:nvPr>
            <p:ph type="title"/>
          </p:nvPr>
        </p:nvSpPr>
        <p:spPr>
          <a:xfrm>
            <a:off x="228600" y="34714"/>
            <a:ext cx="6532039" cy="361412"/>
          </a:xfrm>
        </p:spPr>
        <p:txBody>
          <a:bodyPr/>
          <a:lstStyle/>
          <a:p>
            <a:r>
              <a:rPr lang="en-US" dirty="0"/>
              <a:t>Finance Team</a:t>
            </a:r>
          </a:p>
        </p:txBody>
      </p:sp>
      <p:sp>
        <p:nvSpPr>
          <p:cNvPr id="3" name="Content Placeholder 2">
            <a:extLst>
              <a:ext uri="{FF2B5EF4-FFF2-40B4-BE49-F238E27FC236}">
                <a16:creationId xmlns:a16="http://schemas.microsoft.com/office/drawing/2014/main" id="{49EEA93B-B6FA-9E44-A737-72099EABF0A1}"/>
              </a:ext>
            </a:extLst>
          </p:cNvPr>
          <p:cNvSpPr>
            <a:spLocks noGrp="1"/>
          </p:cNvSpPr>
          <p:nvPr>
            <p:ph idx="1"/>
          </p:nvPr>
        </p:nvSpPr>
        <p:spPr>
          <a:xfrm>
            <a:off x="228600" y="510540"/>
            <a:ext cx="8672513" cy="5520374"/>
          </a:xfrm>
        </p:spPr>
        <p:txBody>
          <a:bodyPr/>
          <a:lstStyle/>
          <a:p>
            <a:r>
              <a:rPr lang="en-US" sz="2000" dirty="0"/>
              <a:t>FY18 fiscal year ended at end of September.  </a:t>
            </a:r>
          </a:p>
          <a:p>
            <a:pPr lvl="1"/>
            <a:r>
              <a:rPr lang="en-US" sz="2000" dirty="0"/>
              <a:t>Our Finance team “closed the books” for all computing budgets.</a:t>
            </a:r>
          </a:p>
          <a:p>
            <a:pPr lvl="1"/>
            <a:r>
              <a:rPr lang="en-US" sz="2000" dirty="0"/>
              <a:t>Balanced Research B&amp;R within $25K for research</a:t>
            </a:r>
          </a:p>
          <a:p>
            <a:pPr lvl="1"/>
            <a:endParaRPr lang="en-US" sz="1000" dirty="0"/>
          </a:p>
          <a:p>
            <a:r>
              <a:rPr lang="en-US" sz="2000" dirty="0"/>
              <a:t>We have a new lab-wide budgeting system (BPS).</a:t>
            </a:r>
          </a:p>
          <a:p>
            <a:pPr lvl="1"/>
            <a:r>
              <a:rPr lang="en-US" sz="2000" dirty="0"/>
              <a:t>Plan was for those individuals who entered data into old Budget-input system to enter FY19 data into BPS. </a:t>
            </a:r>
          </a:p>
          <a:p>
            <a:pPr lvl="1"/>
            <a:r>
              <a:rPr lang="en-US" sz="2000" dirty="0"/>
              <a:t>Our Finance team shouldered this entire responsibility &amp; loaded budget for FY19 into BPS </a:t>
            </a:r>
          </a:p>
          <a:p>
            <a:pPr lvl="1"/>
            <a:r>
              <a:rPr lang="en-US" sz="2000" dirty="0"/>
              <a:t>Our Finance team also is keeping our old Budget-input system up to date until reporting is available from BPS.</a:t>
            </a:r>
          </a:p>
          <a:p>
            <a:pPr lvl="1"/>
            <a:endParaRPr lang="en-US" sz="2000" dirty="0"/>
          </a:p>
          <a:p>
            <a:r>
              <a:rPr lang="en-US" sz="2000" dirty="0"/>
              <a:t> What’s next?</a:t>
            </a:r>
          </a:p>
          <a:p>
            <a:pPr lvl="1"/>
            <a:r>
              <a:rPr lang="en-US" sz="2000" dirty="0"/>
              <a:t>Heavily involved with BPS User Acceptance Testing for budget execution module</a:t>
            </a:r>
          </a:p>
          <a:p>
            <a:pPr lvl="1"/>
            <a:r>
              <a:rPr lang="en-US" sz="2000" dirty="0"/>
              <a:t>Assisting with rollout of BPS tool to computing dept heads  </a:t>
            </a:r>
          </a:p>
        </p:txBody>
      </p:sp>
      <p:sp>
        <p:nvSpPr>
          <p:cNvPr id="4" name="Date Placeholder 3">
            <a:extLst>
              <a:ext uri="{FF2B5EF4-FFF2-40B4-BE49-F238E27FC236}">
                <a16:creationId xmlns:a16="http://schemas.microsoft.com/office/drawing/2014/main" id="{593DD42C-B752-1F45-B9F7-DF9B3F8356C3}"/>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28970D0C-67C1-BF44-93C2-CD93C142C1B6}"/>
              </a:ext>
            </a:extLst>
          </p:cNvPr>
          <p:cNvSpPr>
            <a:spLocks noGrp="1"/>
          </p:cNvSpPr>
          <p:nvPr>
            <p:ph type="ftr" sz="quarter" idx="11"/>
          </p:nvPr>
        </p:nvSpPr>
        <p:spPr/>
        <p:txBody>
          <a:bodyPr/>
          <a:lstStyle/>
          <a:p>
            <a:pPr>
              <a:defRPr/>
            </a:pPr>
            <a:r>
              <a:rPr lang="en-US"/>
              <a:t>Jon Bakken | Computing All Hands</a:t>
            </a:r>
            <a:endParaRPr lang="en-US" b="1" dirty="0"/>
          </a:p>
        </p:txBody>
      </p:sp>
      <p:sp>
        <p:nvSpPr>
          <p:cNvPr id="6" name="Slide Number Placeholder 5">
            <a:extLst>
              <a:ext uri="{FF2B5EF4-FFF2-40B4-BE49-F238E27FC236}">
                <a16:creationId xmlns:a16="http://schemas.microsoft.com/office/drawing/2014/main" id="{A8A4219E-2B0D-4443-A70C-B3134CE581F4}"/>
              </a:ext>
            </a:extLst>
          </p:cNvPr>
          <p:cNvSpPr>
            <a:spLocks noGrp="1"/>
          </p:cNvSpPr>
          <p:nvPr>
            <p:ph type="sldNum" sz="quarter" idx="12"/>
          </p:nvPr>
        </p:nvSpPr>
        <p:spPr/>
        <p:txBody>
          <a:bodyPr/>
          <a:lstStyle/>
          <a:p>
            <a:pPr>
              <a:defRPr/>
            </a:pPr>
            <a:fld id="{2E8B149A-14C6-B749-AF60-1744CFF2A849}" type="slidenum">
              <a:rPr lang="en-US" smtClean="0"/>
              <a:pPr>
                <a:defRPr/>
              </a:pPr>
              <a:t>60</a:t>
            </a:fld>
            <a:endParaRPr lang="en-US" dirty="0"/>
          </a:p>
        </p:txBody>
      </p:sp>
    </p:spTree>
    <p:extLst>
      <p:ext uri="{BB962C8B-B14F-4D97-AF65-F5344CB8AC3E}">
        <p14:creationId xmlns:p14="http://schemas.microsoft.com/office/powerpoint/2010/main" val="16412186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BEC02-118F-7444-99DA-2A07315AEE7F}"/>
              </a:ext>
            </a:extLst>
          </p:cNvPr>
          <p:cNvSpPr>
            <a:spLocks noGrp="1"/>
          </p:cNvSpPr>
          <p:nvPr>
            <p:ph type="title"/>
          </p:nvPr>
        </p:nvSpPr>
        <p:spPr>
          <a:xfrm>
            <a:off x="222250" y="0"/>
            <a:ext cx="6532039" cy="443478"/>
          </a:xfrm>
        </p:spPr>
        <p:txBody>
          <a:bodyPr/>
          <a:lstStyle/>
          <a:p>
            <a:r>
              <a:rPr lang="en-US" dirty="0"/>
              <a:t>Networking</a:t>
            </a:r>
          </a:p>
        </p:txBody>
      </p:sp>
      <p:sp>
        <p:nvSpPr>
          <p:cNvPr id="3" name="Content Placeholder 2">
            <a:extLst>
              <a:ext uri="{FF2B5EF4-FFF2-40B4-BE49-F238E27FC236}">
                <a16:creationId xmlns:a16="http://schemas.microsoft.com/office/drawing/2014/main" id="{E6D82B3C-6DFF-0842-98F4-FBB89D4DB7D2}"/>
              </a:ext>
            </a:extLst>
          </p:cNvPr>
          <p:cNvSpPr>
            <a:spLocks noGrp="1"/>
          </p:cNvSpPr>
          <p:nvPr>
            <p:ph idx="1"/>
          </p:nvPr>
        </p:nvSpPr>
        <p:spPr>
          <a:xfrm>
            <a:off x="228600" y="504438"/>
            <a:ext cx="8672513" cy="5896362"/>
          </a:xfrm>
        </p:spPr>
        <p:txBody>
          <a:bodyPr/>
          <a:lstStyle/>
          <a:p>
            <a:r>
              <a:rPr lang="en-US" sz="2000" dirty="0"/>
              <a:t>Zoom – it’s a resounding success at the lab!</a:t>
            </a:r>
          </a:p>
          <a:p>
            <a:pPr lvl="1"/>
            <a:r>
              <a:rPr lang="en-US" sz="2000" dirty="0"/>
              <a:t>19 Zoom Rooms installed.  31 more rooms in progress or in planning</a:t>
            </a:r>
          </a:p>
          <a:p>
            <a:pPr lvl="1"/>
            <a:endParaRPr lang="en-US" sz="500" dirty="0"/>
          </a:p>
          <a:p>
            <a:r>
              <a:rPr lang="en-US" sz="2000" dirty="0"/>
              <a:t>Migrated core services onto new F5 load balancers, retiring old system</a:t>
            </a:r>
          </a:p>
          <a:p>
            <a:pPr lvl="1"/>
            <a:r>
              <a:rPr lang="en-US" sz="2000" dirty="0"/>
              <a:t>New system is more resilient, able to survive a failures in any 2 of</a:t>
            </a:r>
            <a:br>
              <a:rPr lang="en-US" sz="2000" dirty="0"/>
            </a:br>
            <a:r>
              <a:rPr lang="en-US" sz="2000" dirty="0"/>
              <a:t>3 locations (FCC2, FCC3, GCC), has higher capacity to handle services, &amp; lowers overall maintenance costs</a:t>
            </a:r>
          </a:p>
          <a:p>
            <a:pPr lvl="1"/>
            <a:endParaRPr lang="en-US" sz="500" dirty="0"/>
          </a:p>
          <a:p>
            <a:r>
              <a:rPr lang="en-US" sz="2000" dirty="0"/>
              <a:t>Recent major networking upgrades include</a:t>
            </a:r>
          </a:p>
          <a:p>
            <a:pPr lvl="1"/>
            <a:r>
              <a:rPr lang="en-US" sz="2000" dirty="0"/>
              <a:t>1) increased offsite internet connectivity to 3x 100Gb/s</a:t>
            </a:r>
          </a:p>
          <a:p>
            <a:pPr lvl="1"/>
            <a:r>
              <a:rPr lang="en-US" sz="2000" dirty="0"/>
              <a:t>2) increased site-VPN user capacity by 10x</a:t>
            </a:r>
          </a:p>
          <a:p>
            <a:pPr lvl="1"/>
            <a:r>
              <a:rPr lang="en-US" sz="2000" dirty="0"/>
              <a:t>3) increased site-interconnect infrastructure to support more 100Gb/s &amp; 10Gb/s connectivity </a:t>
            </a:r>
          </a:p>
          <a:p>
            <a:pPr lvl="1"/>
            <a:r>
              <a:rPr lang="en-US" sz="2000" dirty="0"/>
              <a:t>4) continued consolidation of legacy switching infrastructure </a:t>
            </a:r>
          </a:p>
          <a:p>
            <a:pPr lvl="1"/>
            <a:endParaRPr lang="en-US" sz="500" dirty="0"/>
          </a:p>
          <a:p>
            <a:r>
              <a:rPr lang="en-US" sz="2000" dirty="0"/>
              <a:t>What’s next?</a:t>
            </a:r>
          </a:p>
          <a:p>
            <a:pPr lvl="1"/>
            <a:r>
              <a:rPr lang="en-US" sz="2000" dirty="0"/>
              <a:t>Increase Guest Wireless bandwidth to 10Gb/s &amp; move service behind site-firewall</a:t>
            </a:r>
          </a:p>
          <a:p>
            <a:pPr lvl="1"/>
            <a:endParaRPr lang="en-US" sz="2000" dirty="0"/>
          </a:p>
        </p:txBody>
      </p:sp>
      <p:sp>
        <p:nvSpPr>
          <p:cNvPr id="4" name="Date Placeholder 3">
            <a:extLst>
              <a:ext uri="{FF2B5EF4-FFF2-40B4-BE49-F238E27FC236}">
                <a16:creationId xmlns:a16="http://schemas.microsoft.com/office/drawing/2014/main" id="{A3E1BA36-1E76-5641-982C-3CC251490719}"/>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75902FD7-353F-1643-9B2E-8C354C544B7A}"/>
              </a:ext>
            </a:extLst>
          </p:cNvPr>
          <p:cNvSpPr>
            <a:spLocks noGrp="1"/>
          </p:cNvSpPr>
          <p:nvPr>
            <p:ph type="ftr" sz="quarter" idx="11"/>
          </p:nvPr>
        </p:nvSpPr>
        <p:spPr/>
        <p:txBody>
          <a:bodyPr/>
          <a:lstStyle/>
          <a:p>
            <a:pPr>
              <a:defRPr/>
            </a:pPr>
            <a:r>
              <a:rPr lang="en-US"/>
              <a:t>Jon Bakken | Computing All Hands</a:t>
            </a:r>
            <a:endParaRPr lang="en-US" b="1" dirty="0"/>
          </a:p>
        </p:txBody>
      </p:sp>
      <p:sp>
        <p:nvSpPr>
          <p:cNvPr id="6" name="Slide Number Placeholder 5">
            <a:extLst>
              <a:ext uri="{FF2B5EF4-FFF2-40B4-BE49-F238E27FC236}">
                <a16:creationId xmlns:a16="http://schemas.microsoft.com/office/drawing/2014/main" id="{FFD6648D-8CF3-1B4E-A0D1-78FA00E7B80C}"/>
              </a:ext>
            </a:extLst>
          </p:cNvPr>
          <p:cNvSpPr>
            <a:spLocks noGrp="1"/>
          </p:cNvSpPr>
          <p:nvPr>
            <p:ph type="sldNum" sz="quarter" idx="12"/>
          </p:nvPr>
        </p:nvSpPr>
        <p:spPr/>
        <p:txBody>
          <a:bodyPr/>
          <a:lstStyle/>
          <a:p>
            <a:pPr>
              <a:defRPr/>
            </a:pPr>
            <a:fld id="{2E8B149A-14C6-B749-AF60-1744CFF2A849}" type="slidenum">
              <a:rPr lang="en-US" smtClean="0"/>
              <a:pPr>
                <a:defRPr/>
              </a:pPr>
              <a:t>61</a:t>
            </a:fld>
            <a:endParaRPr lang="en-US" dirty="0"/>
          </a:p>
        </p:txBody>
      </p:sp>
    </p:spTree>
    <p:extLst>
      <p:ext uri="{BB962C8B-B14F-4D97-AF65-F5344CB8AC3E}">
        <p14:creationId xmlns:p14="http://schemas.microsoft.com/office/powerpoint/2010/main" val="23304765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BEC02-118F-7444-99DA-2A07315AEE7F}"/>
              </a:ext>
            </a:extLst>
          </p:cNvPr>
          <p:cNvSpPr>
            <a:spLocks noGrp="1"/>
          </p:cNvSpPr>
          <p:nvPr>
            <p:ph type="title"/>
          </p:nvPr>
        </p:nvSpPr>
        <p:spPr>
          <a:xfrm>
            <a:off x="222250" y="0"/>
            <a:ext cx="6532039" cy="443478"/>
          </a:xfrm>
        </p:spPr>
        <p:txBody>
          <a:bodyPr/>
          <a:lstStyle/>
          <a:p>
            <a:r>
              <a:rPr lang="en-US" dirty="0"/>
              <a:t>Applications &amp; Databases</a:t>
            </a:r>
          </a:p>
        </p:txBody>
      </p:sp>
      <p:sp>
        <p:nvSpPr>
          <p:cNvPr id="3" name="Content Placeholder 2">
            <a:extLst>
              <a:ext uri="{FF2B5EF4-FFF2-40B4-BE49-F238E27FC236}">
                <a16:creationId xmlns:a16="http://schemas.microsoft.com/office/drawing/2014/main" id="{E6D82B3C-6DFF-0842-98F4-FBB89D4DB7D2}"/>
              </a:ext>
            </a:extLst>
          </p:cNvPr>
          <p:cNvSpPr>
            <a:spLocks noGrp="1"/>
          </p:cNvSpPr>
          <p:nvPr>
            <p:ph idx="1"/>
          </p:nvPr>
        </p:nvSpPr>
        <p:spPr>
          <a:xfrm>
            <a:off x="222250" y="522102"/>
            <a:ext cx="8921750" cy="5813796"/>
          </a:xfrm>
        </p:spPr>
        <p:txBody>
          <a:bodyPr/>
          <a:lstStyle/>
          <a:p>
            <a:r>
              <a:rPr lang="en-US" sz="2000" dirty="0"/>
              <a:t>With FESS, deployed Release 2 (of 5 planned) of Self-Service Property</a:t>
            </a:r>
          </a:p>
          <a:p>
            <a:pPr lvl="1"/>
            <a:r>
              <a:rPr lang="en-US" sz="2000" dirty="0"/>
              <a:t>Modernized property system &amp; included listing of custodian’s property</a:t>
            </a:r>
          </a:p>
          <a:p>
            <a:pPr lvl="1"/>
            <a:r>
              <a:rPr lang="en-US" sz="2000" dirty="0"/>
              <a:t>Includes ability to electronically transfer assets, update locations &amp; update asset owners</a:t>
            </a:r>
          </a:p>
          <a:p>
            <a:pPr lvl="1"/>
            <a:endParaRPr lang="en-US" sz="300" dirty="0"/>
          </a:p>
          <a:p>
            <a:r>
              <a:rPr lang="en-US" sz="2000" dirty="0"/>
              <a:t>With Finance, implemented OBIEE for ProCard reporting </a:t>
            </a:r>
          </a:p>
          <a:p>
            <a:pPr lvl="1"/>
            <a:r>
              <a:rPr lang="en-US" sz="2000" dirty="0"/>
              <a:t>Replacement for Discoverer </a:t>
            </a:r>
          </a:p>
          <a:p>
            <a:pPr lvl="1"/>
            <a:endParaRPr lang="en-US" sz="300" dirty="0"/>
          </a:p>
          <a:p>
            <a:r>
              <a:rPr lang="en-US" sz="2000" dirty="0"/>
              <a:t>With Finance, deployed Release 2 (of 4 planned)  of BPS</a:t>
            </a:r>
          </a:p>
          <a:p>
            <a:pPr lvl="1"/>
            <a:r>
              <a:rPr lang="en-US" sz="2000" dirty="0"/>
              <a:t>Provides lab-wide budgeting capabilities</a:t>
            </a:r>
          </a:p>
          <a:p>
            <a:pPr lvl="1"/>
            <a:r>
              <a:rPr lang="en-US" sz="2000" dirty="0"/>
              <a:t>Modernizes our budgeting system</a:t>
            </a:r>
          </a:p>
          <a:p>
            <a:pPr lvl="1"/>
            <a:endParaRPr lang="en-US" sz="300" dirty="0"/>
          </a:p>
          <a:p>
            <a:r>
              <a:rPr lang="en-US" sz="2000" dirty="0"/>
              <a:t>FermiDash core upgraded to new look &amp; feel using SQL Reporting Services</a:t>
            </a:r>
          </a:p>
          <a:p>
            <a:pPr lvl="1"/>
            <a:r>
              <a:rPr lang="en-US" sz="2000" dirty="0"/>
              <a:t>Changes were well received by MSO &amp; DOE Site Office</a:t>
            </a:r>
          </a:p>
          <a:p>
            <a:endParaRPr lang="en-US" sz="300" dirty="0"/>
          </a:p>
          <a:p>
            <a:r>
              <a:rPr lang="en-US" sz="2000" dirty="0"/>
              <a:t>What’s next?</a:t>
            </a:r>
          </a:p>
          <a:p>
            <a:pPr lvl="1"/>
            <a:r>
              <a:rPr lang="en-US" sz="2000" dirty="0"/>
              <a:t>Direct payment to employees for reimbursements – eliminates paper checks  </a:t>
            </a:r>
          </a:p>
          <a:p>
            <a:pPr lvl="1"/>
            <a:r>
              <a:rPr lang="en-US" sz="2000" dirty="0"/>
              <a:t>Implement Procurement Cloud Service in </a:t>
            </a:r>
            <a:r>
              <a:rPr lang="en-US" sz="2000" dirty="0" err="1"/>
              <a:t>eBS</a:t>
            </a:r>
            <a:r>
              <a:rPr lang="en-US" sz="2000" dirty="0"/>
              <a:t> to automate processes in Procurement, Accounting &amp; Receiving </a:t>
            </a:r>
          </a:p>
          <a:p>
            <a:endParaRPr lang="en-US" sz="2000" dirty="0"/>
          </a:p>
        </p:txBody>
      </p:sp>
      <p:sp>
        <p:nvSpPr>
          <p:cNvPr id="4" name="Date Placeholder 3">
            <a:extLst>
              <a:ext uri="{FF2B5EF4-FFF2-40B4-BE49-F238E27FC236}">
                <a16:creationId xmlns:a16="http://schemas.microsoft.com/office/drawing/2014/main" id="{A3E1BA36-1E76-5641-982C-3CC251490719}"/>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75902FD7-353F-1643-9B2E-8C354C544B7A}"/>
              </a:ext>
            </a:extLst>
          </p:cNvPr>
          <p:cNvSpPr>
            <a:spLocks noGrp="1"/>
          </p:cNvSpPr>
          <p:nvPr>
            <p:ph type="ftr" sz="quarter" idx="11"/>
          </p:nvPr>
        </p:nvSpPr>
        <p:spPr/>
        <p:txBody>
          <a:bodyPr/>
          <a:lstStyle/>
          <a:p>
            <a:pPr>
              <a:defRPr/>
            </a:pPr>
            <a:r>
              <a:rPr lang="en-US"/>
              <a:t>Jon Bakken | Computing All Hands</a:t>
            </a:r>
            <a:endParaRPr lang="en-US" b="1" dirty="0"/>
          </a:p>
        </p:txBody>
      </p:sp>
      <p:sp>
        <p:nvSpPr>
          <p:cNvPr id="6" name="Slide Number Placeholder 5">
            <a:extLst>
              <a:ext uri="{FF2B5EF4-FFF2-40B4-BE49-F238E27FC236}">
                <a16:creationId xmlns:a16="http://schemas.microsoft.com/office/drawing/2014/main" id="{FFD6648D-8CF3-1B4E-A0D1-78FA00E7B80C}"/>
              </a:ext>
            </a:extLst>
          </p:cNvPr>
          <p:cNvSpPr>
            <a:spLocks noGrp="1"/>
          </p:cNvSpPr>
          <p:nvPr>
            <p:ph type="sldNum" sz="quarter" idx="12"/>
          </p:nvPr>
        </p:nvSpPr>
        <p:spPr/>
        <p:txBody>
          <a:bodyPr/>
          <a:lstStyle/>
          <a:p>
            <a:pPr>
              <a:defRPr/>
            </a:pPr>
            <a:fld id="{2E8B149A-14C6-B749-AF60-1744CFF2A849}" type="slidenum">
              <a:rPr lang="en-US" smtClean="0"/>
              <a:pPr>
                <a:defRPr/>
              </a:pPr>
              <a:t>62</a:t>
            </a:fld>
            <a:endParaRPr lang="en-US" dirty="0"/>
          </a:p>
        </p:txBody>
      </p:sp>
    </p:spTree>
    <p:extLst>
      <p:ext uri="{BB962C8B-B14F-4D97-AF65-F5344CB8AC3E}">
        <p14:creationId xmlns:p14="http://schemas.microsoft.com/office/powerpoint/2010/main" val="20392369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BEC02-118F-7444-99DA-2A07315AEE7F}"/>
              </a:ext>
            </a:extLst>
          </p:cNvPr>
          <p:cNvSpPr>
            <a:spLocks noGrp="1"/>
          </p:cNvSpPr>
          <p:nvPr>
            <p:ph type="title"/>
          </p:nvPr>
        </p:nvSpPr>
        <p:spPr>
          <a:xfrm>
            <a:off x="222250" y="0"/>
            <a:ext cx="6532039" cy="443478"/>
          </a:xfrm>
        </p:spPr>
        <p:txBody>
          <a:bodyPr/>
          <a:lstStyle/>
          <a:p>
            <a:r>
              <a:rPr lang="en-US" dirty="0"/>
              <a:t>ServiceNow Program</a:t>
            </a:r>
          </a:p>
        </p:txBody>
      </p:sp>
      <p:sp>
        <p:nvSpPr>
          <p:cNvPr id="3" name="Content Placeholder 2">
            <a:extLst>
              <a:ext uri="{FF2B5EF4-FFF2-40B4-BE49-F238E27FC236}">
                <a16:creationId xmlns:a16="http://schemas.microsoft.com/office/drawing/2014/main" id="{E6D82B3C-6DFF-0842-98F4-FBB89D4DB7D2}"/>
              </a:ext>
            </a:extLst>
          </p:cNvPr>
          <p:cNvSpPr>
            <a:spLocks noGrp="1"/>
          </p:cNvSpPr>
          <p:nvPr>
            <p:ph idx="1"/>
          </p:nvPr>
        </p:nvSpPr>
        <p:spPr>
          <a:xfrm>
            <a:off x="222250" y="670560"/>
            <a:ext cx="8837930" cy="5665338"/>
          </a:xfrm>
        </p:spPr>
        <p:txBody>
          <a:bodyPr/>
          <a:lstStyle/>
          <a:p>
            <a:r>
              <a:rPr lang="en-US" sz="2000" dirty="0"/>
              <a:t>FERRY is an SCD application that provides a central attribute repository for scientific applications, for example, disk quota or data set access rights  </a:t>
            </a:r>
          </a:p>
          <a:p>
            <a:endParaRPr lang="en-US" sz="500" dirty="0"/>
          </a:p>
          <a:p>
            <a:pPr lvl="1"/>
            <a:r>
              <a:rPr lang="en-US" sz="2000" dirty="0"/>
              <a:t>ServiceNow team provided underpinning integration infrastructure</a:t>
            </a:r>
          </a:p>
          <a:p>
            <a:pPr lvl="1"/>
            <a:endParaRPr lang="en-US" sz="500" dirty="0"/>
          </a:p>
          <a:p>
            <a:pPr lvl="1"/>
            <a:r>
              <a:rPr lang="en-US" sz="2000" dirty="0"/>
              <a:t>From my perspective, the most important non-SCD component of this work was creation of an Activity-based Catalog Workflow Engine (AWE) in ServiceNow.</a:t>
            </a:r>
          </a:p>
          <a:p>
            <a:pPr lvl="2"/>
            <a:r>
              <a:rPr lang="en-US" dirty="0"/>
              <a:t>This provides a configurable workflow engine for any catalog item  </a:t>
            </a:r>
          </a:p>
          <a:p>
            <a:pPr lvl="2"/>
            <a:r>
              <a:rPr lang="en-US" dirty="0"/>
              <a:t>Discussions started to get AWE noted as a ‘record of invention’</a:t>
            </a:r>
          </a:p>
          <a:p>
            <a:pPr lvl="2"/>
            <a:endParaRPr lang="en-US" sz="1000" dirty="0"/>
          </a:p>
          <a:p>
            <a:r>
              <a:rPr lang="en-US" sz="2000" dirty="0"/>
              <a:t>Kingston upgrade – Well coordinated &amp; had minimal service disruption</a:t>
            </a:r>
          </a:p>
          <a:p>
            <a:endParaRPr lang="en-US" sz="1000" dirty="0"/>
          </a:p>
          <a:p>
            <a:r>
              <a:rPr lang="en-US" sz="2000" dirty="0"/>
              <a:t>Telephone Repair process was implemented to replace paper based process. Allows end users to better track progress of their repair.</a:t>
            </a:r>
          </a:p>
          <a:p>
            <a:endParaRPr lang="en-US" sz="2000" dirty="0"/>
          </a:p>
          <a:p>
            <a:pPr lvl="1"/>
            <a:endParaRPr lang="en-US" sz="2000" dirty="0"/>
          </a:p>
        </p:txBody>
      </p:sp>
      <p:sp>
        <p:nvSpPr>
          <p:cNvPr id="4" name="Date Placeholder 3">
            <a:extLst>
              <a:ext uri="{FF2B5EF4-FFF2-40B4-BE49-F238E27FC236}">
                <a16:creationId xmlns:a16="http://schemas.microsoft.com/office/drawing/2014/main" id="{A3E1BA36-1E76-5641-982C-3CC251490719}"/>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75902FD7-353F-1643-9B2E-8C354C544B7A}"/>
              </a:ext>
            </a:extLst>
          </p:cNvPr>
          <p:cNvSpPr>
            <a:spLocks noGrp="1"/>
          </p:cNvSpPr>
          <p:nvPr>
            <p:ph type="ftr" sz="quarter" idx="11"/>
          </p:nvPr>
        </p:nvSpPr>
        <p:spPr/>
        <p:txBody>
          <a:bodyPr/>
          <a:lstStyle/>
          <a:p>
            <a:pPr>
              <a:defRPr/>
            </a:pPr>
            <a:r>
              <a:rPr lang="en-US"/>
              <a:t>Jon Bakken | Computing All Hands</a:t>
            </a:r>
            <a:endParaRPr lang="en-US" b="1" dirty="0"/>
          </a:p>
        </p:txBody>
      </p:sp>
      <p:sp>
        <p:nvSpPr>
          <p:cNvPr id="6" name="Slide Number Placeholder 5">
            <a:extLst>
              <a:ext uri="{FF2B5EF4-FFF2-40B4-BE49-F238E27FC236}">
                <a16:creationId xmlns:a16="http://schemas.microsoft.com/office/drawing/2014/main" id="{FFD6648D-8CF3-1B4E-A0D1-78FA00E7B80C}"/>
              </a:ext>
            </a:extLst>
          </p:cNvPr>
          <p:cNvSpPr>
            <a:spLocks noGrp="1"/>
          </p:cNvSpPr>
          <p:nvPr>
            <p:ph type="sldNum" sz="quarter" idx="12"/>
          </p:nvPr>
        </p:nvSpPr>
        <p:spPr/>
        <p:txBody>
          <a:bodyPr/>
          <a:lstStyle/>
          <a:p>
            <a:pPr>
              <a:defRPr/>
            </a:pPr>
            <a:fld id="{2E8B149A-14C6-B749-AF60-1744CFF2A849}" type="slidenum">
              <a:rPr lang="en-US" smtClean="0"/>
              <a:pPr>
                <a:defRPr/>
              </a:pPr>
              <a:t>63</a:t>
            </a:fld>
            <a:endParaRPr lang="en-US" dirty="0"/>
          </a:p>
        </p:txBody>
      </p:sp>
    </p:spTree>
    <p:extLst>
      <p:ext uri="{BB962C8B-B14F-4D97-AF65-F5344CB8AC3E}">
        <p14:creationId xmlns:p14="http://schemas.microsoft.com/office/powerpoint/2010/main" val="20511512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BEC02-118F-7444-99DA-2A07315AEE7F}"/>
              </a:ext>
            </a:extLst>
          </p:cNvPr>
          <p:cNvSpPr>
            <a:spLocks noGrp="1"/>
          </p:cNvSpPr>
          <p:nvPr>
            <p:ph type="title"/>
          </p:nvPr>
        </p:nvSpPr>
        <p:spPr>
          <a:xfrm>
            <a:off x="222250" y="0"/>
            <a:ext cx="6532039" cy="443478"/>
          </a:xfrm>
        </p:spPr>
        <p:txBody>
          <a:bodyPr/>
          <a:lstStyle/>
          <a:p>
            <a:r>
              <a:rPr lang="en-US" dirty="0"/>
              <a:t>ServiceNow Program, continued</a:t>
            </a:r>
          </a:p>
        </p:txBody>
      </p:sp>
      <p:sp>
        <p:nvSpPr>
          <p:cNvPr id="3" name="Content Placeholder 2">
            <a:extLst>
              <a:ext uri="{FF2B5EF4-FFF2-40B4-BE49-F238E27FC236}">
                <a16:creationId xmlns:a16="http://schemas.microsoft.com/office/drawing/2014/main" id="{E6D82B3C-6DFF-0842-98F4-FBB89D4DB7D2}"/>
              </a:ext>
            </a:extLst>
          </p:cNvPr>
          <p:cNvSpPr>
            <a:spLocks noGrp="1"/>
          </p:cNvSpPr>
          <p:nvPr>
            <p:ph idx="1"/>
          </p:nvPr>
        </p:nvSpPr>
        <p:spPr>
          <a:xfrm>
            <a:off x="222250" y="680870"/>
            <a:ext cx="8700686" cy="5813796"/>
          </a:xfrm>
        </p:spPr>
        <p:txBody>
          <a:bodyPr/>
          <a:lstStyle/>
          <a:p>
            <a:r>
              <a:rPr lang="en-US" sz="2000" dirty="0"/>
              <a:t>What’s next? </a:t>
            </a:r>
          </a:p>
          <a:p>
            <a:endParaRPr lang="en-US" sz="300" dirty="0"/>
          </a:p>
          <a:p>
            <a:pPr lvl="1"/>
            <a:r>
              <a:rPr lang="en-US" sz="2000" dirty="0"/>
              <a:t>Automated method to regularly exercise all defined on-call paging</a:t>
            </a:r>
          </a:p>
          <a:p>
            <a:pPr lvl="1"/>
            <a:endParaRPr lang="en-US" sz="500" dirty="0"/>
          </a:p>
          <a:p>
            <a:pPr lvl="1"/>
            <a:r>
              <a:rPr lang="en-US" sz="2000" dirty="0"/>
              <a:t>Grants – infrastructure to create, manage, &amp; revoke grants to access web sites, service &amp; captive accounts, system exemptions, etc.</a:t>
            </a:r>
          </a:p>
          <a:p>
            <a:pPr lvl="1"/>
            <a:endParaRPr lang="en-US" sz="500" dirty="0"/>
          </a:p>
          <a:p>
            <a:pPr lvl="1"/>
            <a:r>
              <a:rPr lang="en-US" sz="2000" dirty="0"/>
              <a:t>Node Registration – new process for central management of devices on our networks</a:t>
            </a:r>
          </a:p>
          <a:p>
            <a:pPr lvl="1"/>
            <a:endParaRPr lang="en-US" sz="2000" dirty="0"/>
          </a:p>
        </p:txBody>
      </p:sp>
      <p:sp>
        <p:nvSpPr>
          <p:cNvPr id="4" name="Date Placeholder 3">
            <a:extLst>
              <a:ext uri="{FF2B5EF4-FFF2-40B4-BE49-F238E27FC236}">
                <a16:creationId xmlns:a16="http://schemas.microsoft.com/office/drawing/2014/main" id="{A3E1BA36-1E76-5641-982C-3CC251490719}"/>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75902FD7-353F-1643-9B2E-8C354C544B7A}"/>
              </a:ext>
            </a:extLst>
          </p:cNvPr>
          <p:cNvSpPr>
            <a:spLocks noGrp="1"/>
          </p:cNvSpPr>
          <p:nvPr>
            <p:ph type="ftr" sz="quarter" idx="11"/>
          </p:nvPr>
        </p:nvSpPr>
        <p:spPr/>
        <p:txBody>
          <a:bodyPr/>
          <a:lstStyle/>
          <a:p>
            <a:pPr>
              <a:defRPr/>
            </a:pPr>
            <a:r>
              <a:rPr lang="en-US"/>
              <a:t>Jon Bakken | Computing All Hands</a:t>
            </a:r>
            <a:endParaRPr lang="en-US" b="1" dirty="0"/>
          </a:p>
        </p:txBody>
      </p:sp>
      <p:sp>
        <p:nvSpPr>
          <p:cNvPr id="6" name="Slide Number Placeholder 5">
            <a:extLst>
              <a:ext uri="{FF2B5EF4-FFF2-40B4-BE49-F238E27FC236}">
                <a16:creationId xmlns:a16="http://schemas.microsoft.com/office/drawing/2014/main" id="{FFD6648D-8CF3-1B4E-A0D1-78FA00E7B80C}"/>
              </a:ext>
            </a:extLst>
          </p:cNvPr>
          <p:cNvSpPr>
            <a:spLocks noGrp="1"/>
          </p:cNvSpPr>
          <p:nvPr>
            <p:ph type="sldNum" sz="quarter" idx="12"/>
          </p:nvPr>
        </p:nvSpPr>
        <p:spPr/>
        <p:txBody>
          <a:bodyPr/>
          <a:lstStyle/>
          <a:p>
            <a:pPr>
              <a:defRPr/>
            </a:pPr>
            <a:fld id="{2E8B149A-14C6-B749-AF60-1744CFF2A849}" type="slidenum">
              <a:rPr lang="en-US" smtClean="0"/>
              <a:pPr>
                <a:defRPr/>
              </a:pPr>
              <a:t>64</a:t>
            </a:fld>
            <a:endParaRPr lang="en-US" dirty="0"/>
          </a:p>
        </p:txBody>
      </p:sp>
    </p:spTree>
    <p:extLst>
      <p:ext uri="{BB962C8B-B14F-4D97-AF65-F5344CB8AC3E}">
        <p14:creationId xmlns:p14="http://schemas.microsoft.com/office/powerpoint/2010/main" val="38237411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BEC02-118F-7444-99DA-2A07315AEE7F}"/>
              </a:ext>
            </a:extLst>
          </p:cNvPr>
          <p:cNvSpPr>
            <a:spLocks noGrp="1"/>
          </p:cNvSpPr>
          <p:nvPr>
            <p:ph type="title"/>
          </p:nvPr>
        </p:nvSpPr>
        <p:spPr>
          <a:xfrm>
            <a:off x="222250" y="0"/>
            <a:ext cx="6532039" cy="443478"/>
          </a:xfrm>
        </p:spPr>
        <p:txBody>
          <a:bodyPr/>
          <a:lstStyle/>
          <a:p>
            <a:r>
              <a:rPr lang="en-US" dirty="0"/>
              <a:t>Web Program</a:t>
            </a:r>
          </a:p>
        </p:txBody>
      </p:sp>
      <p:sp>
        <p:nvSpPr>
          <p:cNvPr id="3" name="Content Placeholder 2">
            <a:extLst>
              <a:ext uri="{FF2B5EF4-FFF2-40B4-BE49-F238E27FC236}">
                <a16:creationId xmlns:a16="http://schemas.microsoft.com/office/drawing/2014/main" id="{E6D82B3C-6DFF-0842-98F4-FBB89D4DB7D2}"/>
              </a:ext>
            </a:extLst>
          </p:cNvPr>
          <p:cNvSpPr>
            <a:spLocks noGrp="1"/>
          </p:cNvSpPr>
          <p:nvPr>
            <p:ph idx="1"/>
          </p:nvPr>
        </p:nvSpPr>
        <p:spPr>
          <a:xfrm>
            <a:off x="222250" y="680870"/>
            <a:ext cx="8837930" cy="5813796"/>
          </a:xfrm>
        </p:spPr>
        <p:txBody>
          <a:bodyPr/>
          <a:lstStyle/>
          <a:p>
            <a:r>
              <a:rPr lang="en-US" sz="2000" dirty="0"/>
              <a:t>With Office of Communication, we have modernized many public websites &amp; made them more effective at delivering lab’s message to the public. </a:t>
            </a:r>
          </a:p>
          <a:p>
            <a:pPr lvl="1"/>
            <a:r>
              <a:rPr lang="en-US" sz="2000" dirty="0">
                <a:latin typeface="Helvetica" pitchFamily="2" charset="0"/>
              </a:rPr>
              <a:t>Including our own History and Archives site</a:t>
            </a:r>
          </a:p>
          <a:p>
            <a:endParaRPr lang="en-US" sz="500" dirty="0"/>
          </a:p>
          <a:p>
            <a:r>
              <a:rPr lang="en-US" sz="2000" dirty="0"/>
              <a:t>We have also migrated many websites under our Central Web umbrella, where security &amp; access is strictly controlled.</a:t>
            </a:r>
          </a:p>
          <a:p>
            <a:endParaRPr lang="en-US" sz="500" dirty="0"/>
          </a:p>
          <a:p>
            <a:r>
              <a:rPr lang="en-US" sz="2000" dirty="0"/>
              <a:t>Enterprise Search has been deployed, allowing searches of DocDB content</a:t>
            </a:r>
          </a:p>
          <a:p>
            <a:endParaRPr lang="en-US" sz="500" dirty="0"/>
          </a:p>
          <a:p>
            <a:r>
              <a:rPr lang="en-US" sz="2000" dirty="0"/>
              <a:t>Deployed a modern Library catalog SharePoint application, replacing an unsupportable legacy system</a:t>
            </a:r>
          </a:p>
          <a:p>
            <a:endParaRPr lang="en-US" sz="2000" dirty="0"/>
          </a:p>
          <a:p>
            <a:endParaRPr lang="en-US" sz="2000" dirty="0"/>
          </a:p>
          <a:p>
            <a:r>
              <a:rPr lang="en-US" sz="2000" dirty="0"/>
              <a:t>What’s next? </a:t>
            </a:r>
          </a:p>
          <a:p>
            <a:pPr lvl="1"/>
            <a:r>
              <a:rPr lang="en-US" sz="2000" dirty="0"/>
              <a:t>Upgrade to SharePoint 2019 to provide greater flexibility &amp; features for managing content as well as better integration with Office365.</a:t>
            </a:r>
          </a:p>
          <a:p>
            <a:pPr marL="0" indent="0">
              <a:buNone/>
            </a:pPr>
            <a:endParaRPr lang="en-US" sz="2000" dirty="0"/>
          </a:p>
          <a:p>
            <a:pPr marL="57150" indent="0">
              <a:buNone/>
            </a:pPr>
            <a:endParaRPr lang="en-US" sz="2000" dirty="0"/>
          </a:p>
        </p:txBody>
      </p:sp>
      <p:sp>
        <p:nvSpPr>
          <p:cNvPr id="4" name="Date Placeholder 3">
            <a:extLst>
              <a:ext uri="{FF2B5EF4-FFF2-40B4-BE49-F238E27FC236}">
                <a16:creationId xmlns:a16="http://schemas.microsoft.com/office/drawing/2014/main" id="{A3E1BA36-1E76-5641-982C-3CC251490719}"/>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75902FD7-353F-1643-9B2E-8C354C544B7A}"/>
              </a:ext>
            </a:extLst>
          </p:cNvPr>
          <p:cNvSpPr>
            <a:spLocks noGrp="1"/>
          </p:cNvSpPr>
          <p:nvPr>
            <p:ph type="ftr" sz="quarter" idx="11"/>
          </p:nvPr>
        </p:nvSpPr>
        <p:spPr/>
        <p:txBody>
          <a:bodyPr/>
          <a:lstStyle/>
          <a:p>
            <a:pPr>
              <a:defRPr/>
            </a:pPr>
            <a:r>
              <a:rPr lang="en-US"/>
              <a:t>Jon Bakken | Computing All Hands</a:t>
            </a:r>
            <a:endParaRPr lang="en-US" b="1" dirty="0"/>
          </a:p>
        </p:txBody>
      </p:sp>
      <p:sp>
        <p:nvSpPr>
          <p:cNvPr id="6" name="Slide Number Placeholder 5">
            <a:extLst>
              <a:ext uri="{FF2B5EF4-FFF2-40B4-BE49-F238E27FC236}">
                <a16:creationId xmlns:a16="http://schemas.microsoft.com/office/drawing/2014/main" id="{FFD6648D-8CF3-1B4E-A0D1-78FA00E7B80C}"/>
              </a:ext>
            </a:extLst>
          </p:cNvPr>
          <p:cNvSpPr>
            <a:spLocks noGrp="1"/>
          </p:cNvSpPr>
          <p:nvPr>
            <p:ph type="sldNum" sz="quarter" idx="12"/>
          </p:nvPr>
        </p:nvSpPr>
        <p:spPr/>
        <p:txBody>
          <a:bodyPr/>
          <a:lstStyle/>
          <a:p>
            <a:pPr>
              <a:defRPr/>
            </a:pPr>
            <a:fld id="{2E8B149A-14C6-B749-AF60-1744CFF2A849}" type="slidenum">
              <a:rPr lang="en-US" smtClean="0"/>
              <a:pPr>
                <a:defRPr/>
              </a:pPr>
              <a:t>65</a:t>
            </a:fld>
            <a:endParaRPr lang="en-US" dirty="0"/>
          </a:p>
        </p:txBody>
      </p:sp>
    </p:spTree>
    <p:extLst>
      <p:ext uri="{BB962C8B-B14F-4D97-AF65-F5344CB8AC3E}">
        <p14:creationId xmlns:p14="http://schemas.microsoft.com/office/powerpoint/2010/main" val="38486075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BEC02-118F-7444-99DA-2A07315AEE7F}"/>
              </a:ext>
            </a:extLst>
          </p:cNvPr>
          <p:cNvSpPr>
            <a:spLocks noGrp="1"/>
          </p:cNvSpPr>
          <p:nvPr>
            <p:ph type="title"/>
          </p:nvPr>
        </p:nvSpPr>
        <p:spPr>
          <a:xfrm>
            <a:off x="222250" y="0"/>
            <a:ext cx="6532039" cy="443478"/>
          </a:xfrm>
        </p:spPr>
        <p:txBody>
          <a:bodyPr/>
          <a:lstStyle/>
          <a:p>
            <a:r>
              <a:rPr lang="en-US" dirty="0"/>
              <a:t>INSPIRE, TechPubs, Records</a:t>
            </a:r>
          </a:p>
        </p:txBody>
      </p:sp>
      <p:sp>
        <p:nvSpPr>
          <p:cNvPr id="3" name="Content Placeholder 2">
            <a:extLst>
              <a:ext uri="{FF2B5EF4-FFF2-40B4-BE49-F238E27FC236}">
                <a16:creationId xmlns:a16="http://schemas.microsoft.com/office/drawing/2014/main" id="{E6D82B3C-6DFF-0842-98F4-FBB89D4DB7D2}"/>
              </a:ext>
            </a:extLst>
          </p:cNvPr>
          <p:cNvSpPr>
            <a:spLocks noGrp="1"/>
          </p:cNvSpPr>
          <p:nvPr>
            <p:ph idx="1"/>
          </p:nvPr>
        </p:nvSpPr>
        <p:spPr>
          <a:xfrm>
            <a:off x="222250" y="680870"/>
            <a:ext cx="8837930" cy="5813796"/>
          </a:xfrm>
        </p:spPr>
        <p:txBody>
          <a:bodyPr/>
          <a:lstStyle/>
          <a:p>
            <a:r>
              <a:rPr lang="en-US" sz="2000" dirty="0"/>
              <a:t>Achieved PEMP Notable outcome on publicly available accepted manuscripts.  </a:t>
            </a:r>
          </a:p>
          <a:p>
            <a:pPr lvl="1"/>
            <a:r>
              <a:rPr lang="en-US" sz="2000" dirty="0"/>
              <a:t>DOE Goal set at 85%,  measured after 1 year after publishing</a:t>
            </a:r>
          </a:p>
          <a:p>
            <a:pPr lvl="1"/>
            <a:r>
              <a:rPr lang="en-US" sz="2000" dirty="0"/>
              <a:t>2017 = 93.1%	2016 = 95.6%      On track for 2018</a:t>
            </a:r>
          </a:p>
          <a:p>
            <a:pPr lvl="1"/>
            <a:r>
              <a:rPr lang="en-US" sz="2000" dirty="0"/>
              <a:t>Note – we achieve these goals by leveraging our INSPIRE work</a:t>
            </a:r>
          </a:p>
          <a:p>
            <a:pPr marL="457200" lvl="1" indent="0">
              <a:buNone/>
            </a:pPr>
            <a:endParaRPr lang="en-US" sz="2000" dirty="0"/>
          </a:p>
          <a:p>
            <a:r>
              <a:rPr lang="en-US" sz="2000" dirty="0"/>
              <a:t>Database of 8k+ offsite records loaded from legacy FileMaker system</a:t>
            </a:r>
          </a:p>
          <a:p>
            <a:pPr lvl="1"/>
            <a:r>
              <a:rPr lang="en-US" sz="2000" dirty="0"/>
              <a:t>Required all entries to be examined to ensure record owner is a current employee &amp; Division/Section-Department names standardized.</a:t>
            </a:r>
          </a:p>
          <a:p>
            <a:endParaRPr lang="en-US" sz="2000" dirty="0"/>
          </a:p>
          <a:p>
            <a:r>
              <a:rPr lang="en-US" sz="2000" dirty="0"/>
              <a:t>What’s next?</a:t>
            </a:r>
          </a:p>
          <a:p>
            <a:pPr lvl="1"/>
            <a:r>
              <a:rPr lang="en-US" sz="2000" dirty="0"/>
              <a:t>INSPIRE: Continue author disambiguation program, leveraging the global ORCID initiative</a:t>
            </a:r>
          </a:p>
          <a:p>
            <a:pPr lvl="1"/>
            <a:r>
              <a:rPr lang="en-US" sz="2000" dirty="0"/>
              <a:t>Records: Large-scale destruction of expired records stored offsite, possibly 25% of our holdings</a:t>
            </a:r>
          </a:p>
        </p:txBody>
      </p:sp>
      <p:sp>
        <p:nvSpPr>
          <p:cNvPr id="4" name="Date Placeholder 3">
            <a:extLst>
              <a:ext uri="{FF2B5EF4-FFF2-40B4-BE49-F238E27FC236}">
                <a16:creationId xmlns:a16="http://schemas.microsoft.com/office/drawing/2014/main" id="{A3E1BA36-1E76-5641-982C-3CC251490719}"/>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75902FD7-353F-1643-9B2E-8C354C544B7A}"/>
              </a:ext>
            </a:extLst>
          </p:cNvPr>
          <p:cNvSpPr>
            <a:spLocks noGrp="1"/>
          </p:cNvSpPr>
          <p:nvPr>
            <p:ph type="ftr" sz="quarter" idx="11"/>
          </p:nvPr>
        </p:nvSpPr>
        <p:spPr/>
        <p:txBody>
          <a:bodyPr/>
          <a:lstStyle/>
          <a:p>
            <a:pPr>
              <a:defRPr/>
            </a:pPr>
            <a:r>
              <a:rPr lang="en-US"/>
              <a:t>Jon Bakken | Computing All Hands</a:t>
            </a:r>
            <a:endParaRPr lang="en-US" b="1" dirty="0"/>
          </a:p>
        </p:txBody>
      </p:sp>
      <p:sp>
        <p:nvSpPr>
          <p:cNvPr id="6" name="Slide Number Placeholder 5">
            <a:extLst>
              <a:ext uri="{FF2B5EF4-FFF2-40B4-BE49-F238E27FC236}">
                <a16:creationId xmlns:a16="http://schemas.microsoft.com/office/drawing/2014/main" id="{FFD6648D-8CF3-1B4E-A0D1-78FA00E7B80C}"/>
              </a:ext>
            </a:extLst>
          </p:cNvPr>
          <p:cNvSpPr>
            <a:spLocks noGrp="1"/>
          </p:cNvSpPr>
          <p:nvPr>
            <p:ph type="sldNum" sz="quarter" idx="12"/>
          </p:nvPr>
        </p:nvSpPr>
        <p:spPr/>
        <p:txBody>
          <a:bodyPr/>
          <a:lstStyle/>
          <a:p>
            <a:pPr>
              <a:defRPr/>
            </a:pPr>
            <a:fld id="{2E8B149A-14C6-B749-AF60-1744CFF2A849}" type="slidenum">
              <a:rPr lang="en-US" smtClean="0"/>
              <a:pPr>
                <a:defRPr/>
              </a:pPr>
              <a:t>66</a:t>
            </a:fld>
            <a:endParaRPr lang="en-US" dirty="0"/>
          </a:p>
        </p:txBody>
      </p:sp>
    </p:spTree>
    <p:extLst>
      <p:ext uri="{BB962C8B-B14F-4D97-AF65-F5344CB8AC3E}">
        <p14:creationId xmlns:p14="http://schemas.microsoft.com/office/powerpoint/2010/main" val="1115794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98F0-184B-43B3-8E01-77E4BA3EBA56}"/>
              </a:ext>
            </a:extLst>
          </p:cNvPr>
          <p:cNvSpPr>
            <a:spLocks noGrp="1"/>
          </p:cNvSpPr>
          <p:nvPr>
            <p:ph type="title"/>
          </p:nvPr>
        </p:nvSpPr>
        <p:spPr/>
        <p:txBody>
          <a:bodyPr/>
          <a:lstStyle/>
          <a:p>
            <a:r>
              <a:rPr lang="en-US" altLang="en-US" dirty="0">
                <a:latin typeface="Helvetica" panose="020B0604020202020204" pitchFamily="34" charset="0"/>
                <a:ea typeface="Geneva" pitchFamily="121" charset="-128"/>
              </a:rPr>
              <a:t>ITNA &amp; Training Completion</a:t>
            </a:r>
            <a:endParaRPr lang="en-US" dirty="0"/>
          </a:p>
        </p:txBody>
      </p:sp>
      <p:sp>
        <p:nvSpPr>
          <p:cNvPr id="4" name="Date Placeholder 3">
            <a:extLst>
              <a:ext uri="{FF2B5EF4-FFF2-40B4-BE49-F238E27FC236}">
                <a16:creationId xmlns:a16="http://schemas.microsoft.com/office/drawing/2014/main" id="{63D0E512-D755-4B08-B131-7B43ABF1AAC6}"/>
              </a:ext>
            </a:extLst>
          </p:cNvPr>
          <p:cNvSpPr>
            <a:spLocks noGrp="1"/>
          </p:cNvSpPr>
          <p:nvPr>
            <p:ph type="dt" sz="half" idx="10"/>
          </p:nvPr>
        </p:nvSpPr>
        <p:spPr/>
        <p:txBody>
          <a:bodyPr/>
          <a:lstStyle/>
          <a:p>
            <a:pPr>
              <a:defRPr/>
            </a:pPr>
            <a:r>
              <a:rPr lang="en-US"/>
              <a:t>11/5/18</a:t>
            </a:r>
            <a:endParaRPr lang="en-US" dirty="0"/>
          </a:p>
        </p:txBody>
      </p:sp>
      <p:sp>
        <p:nvSpPr>
          <p:cNvPr id="6" name="Slide Number Placeholder 5">
            <a:extLst>
              <a:ext uri="{FF2B5EF4-FFF2-40B4-BE49-F238E27FC236}">
                <a16:creationId xmlns:a16="http://schemas.microsoft.com/office/drawing/2014/main" id="{EDC55712-BB0D-4A93-A95F-C82131617DA1}"/>
              </a:ext>
            </a:extLst>
          </p:cNvPr>
          <p:cNvSpPr>
            <a:spLocks noGrp="1"/>
          </p:cNvSpPr>
          <p:nvPr>
            <p:ph type="sldNum" sz="quarter" idx="12"/>
          </p:nvPr>
        </p:nvSpPr>
        <p:spPr/>
        <p:txBody>
          <a:bodyPr/>
          <a:lstStyle/>
          <a:p>
            <a:pPr>
              <a:defRPr/>
            </a:pPr>
            <a:fld id="{2E8B149A-14C6-B749-AF60-1744CFF2A849}" type="slidenum">
              <a:rPr lang="en-US" smtClean="0"/>
              <a:pPr>
                <a:defRPr/>
              </a:pPr>
              <a:t>7</a:t>
            </a:fld>
            <a:endParaRPr lang="en-US" dirty="0"/>
          </a:p>
        </p:txBody>
      </p:sp>
      <p:sp>
        <p:nvSpPr>
          <p:cNvPr id="7" name="Footer Placeholder 3">
            <a:extLst>
              <a:ext uri="{FF2B5EF4-FFF2-40B4-BE49-F238E27FC236}">
                <a16:creationId xmlns:a16="http://schemas.microsoft.com/office/drawing/2014/main" id="{83742D9D-5ADF-4671-94D0-1ECCC8CB0FF9}"/>
              </a:ext>
            </a:extLst>
          </p:cNvPr>
          <p:cNvSpPr txBox="1">
            <a:spLocks/>
          </p:cNvSpPr>
          <p:nvPr/>
        </p:nvSpPr>
        <p:spPr>
          <a:xfrm>
            <a:off x="1579326" y="6494376"/>
            <a:ext cx="6260399" cy="227519"/>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154D81"/>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Liz Sexton-Kennedy  | Computing All Hands</a:t>
            </a:r>
            <a:endParaRPr lang="en-US" b="1" dirty="0"/>
          </a:p>
        </p:txBody>
      </p:sp>
      <p:sp>
        <p:nvSpPr>
          <p:cNvPr id="8" name="TextBox 7">
            <a:extLst>
              <a:ext uri="{FF2B5EF4-FFF2-40B4-BE49-F238E27FC236}">
                <a16:creationId xmlns:a16="http://schemas.microsoft.com/office/drawing/2014/main" id="{B275A331-FF22-45EE-888A-347B298CF506}"/>
              </a:ext>
            </a:extLst>
          </p:cNvPr>
          <p:cNvSpPr txBox="1"/>
          <p:nvPr/>
        </p:nvSpPr>
        <p:spPr>
          <a:xfrm>
            <a:off x="7576965" y="1379668"/>
            <a:ext cx="1389062" cy="4093428"/>
          </a:xfrm>
          <a:prstGeom prst="rect">
            <a:avLst/>
          </a:prstGeom>
          <a:noFill/>
        </p:spPr>
        <p:txBody>
          <a:bodyPr wrap="square" rtlCol="0">
            <a:spAutoFit/>
          </a:bodyPr>
          <a:lstStyle/>
          <a:p>
            <a:r>
              <a:rPr lang="en-US" sz="2000" dirty="0"/>
              <a:t>ESH&amp;Q required training for all 3 groups = 99.6%</a:t>
            </a:r>
          </a:p>
          <a:p>
            <a:endParaRPr lang="en-US" sz="2000" dirty="0"/>
          </a:p>
          <a:p>
            <a:r>
              <a:rPr lang="en-US" sz="2000" dirty="0"/>
              <a:t>ITNA completion  = 98.8%</a:t>
            </a:r>
          </a:p>
          <a:p>
            <a:endParaRPr lang="en-US" sz="2000" dirty="0"/>
          </a:p>
          <a:p>
            <a:r>
              <a:rPr lang="en-US" sz="2000" dirty="0"/>
              <a:t>Keep up the good work!!</a:t>
            </a:r>
          </a:p>
        </p:txBody>
      </p:sp>
      <p:pic>
        <p:nvPicPr>
          <p:cNvPr id="9" name="Picture 8">
            <a:extLst>
              <a:ext uri="{FF2B5EF4-FFF2-40B4-BE49-F238E27FC236}">
                <a16:creationId xmlns:a16="http://schemas.microsoft.com/office/drawing/2014/main" id="{1D164CA4-5912-4956-8A1B-1DDD56F475C6}"/>
              </a:ext>
            </a:extLst>
          </p:cNvPr>
          <p:cNvPicPr>
            <a:picLocks noChangeAspect="1"/>
          </p:cNvPicPr>
          <p:nvPr/>
        </p:nvPicPr>
        <p:blipFill rotWithShape="1">
          <a:blip r:embed="rId3"/>
          <a:srcRect l="50000" t="29816" r="27431" b="27321"/>
          <a:stretch/>
        </p:blipFill>
        <p:spPr>
          <a:xfrm>
            <a:off x="177973" y="1244186"/>
            <a:ext cx="7348366" cy="4361226"/>
          </a:xfrm>
          <a:prstGeom prst="rect">
            <a:avLst/>
          </a:prstGeom>
        </p:spPr>
      </p:pic>
      <p:sp>
        <p:nvSpPr>
          <p:cNvPr id="10" name="Oval 9">
            <a:extLst>
              <a:ext uri="{FF2B5EF4-FFF2-40B4-BE49-F238E27FC236}">
                <a16:creationId xmlns:a16="http://schemas.microsoft.com/office/drawing/2014/main" id="{7E1213C2-5187-468C-9434-B10363CEAF3A}"/>
              </a:ext>
            </a:extLst>
          </p:cNvPr>
          <p:cNvSpPr/>
          <p:nvPr/>
        </p:nvSpPr>
        <p:spPr>
          <a:xfrm>
            <a:off x="2601092" y="2429272"/>
            <a:ext cx="872455" cy="520117"/>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5B3D5DF-5414-4AFA-9F4E-BA9C5E10128B}"/>
              </a:ext>
            </a:extLst>
          </p:cNvPr>
          <p:cNvSpPr/>
          <p:nvPr/>
        </p:nvSpPr>
        <p:spPr>
          <a:xfrm>
            <a:off x="2601092" y="4635999"/>
            <a:ext cx="872455" cy="342550"/>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10B261F-0089-442E-A017-FBAEAD111E59}"/>
              </a:ext>
            </a:extLst>
          </p:cNvPr>
          <p:cNvSpPr/>
          <p:nvPr/>
        </p:nvSpPr>
        <p:spPr>
          <a:xfrm>
            <a:off x="5061486" y="2418256"/>
            <a:ext cx="872455" cy="520117"/>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62DBAD0-F2F3-4588-9B46-9F7B2E25EC54}"/>
              </a:ext>
            </a:extLst>
          </p:cNvPr>
          <p:cNvSpPr/>
          <p:nvPr/>
        </p:nvSpPr>
        <p:spPr>
          <a:xfrm>
            <a:off x="5021631" y="4635999"/>
            <a:ext cx="872455" cy="342550"/>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50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D3576-CC76-4233-984F-8E81C24018FA}"/>
              </a:ext>
            </a:extLst>
          </p:cNvPr>
          <p:cNvSpPr>
            <a:spLocks noGrp="1"/>
          </p:cNvSpPr>
          <p:nvPr>
            <p:ph type="title"/>
          </p:nvPr>
        </p:nvSpPr>
        <p:spPr/>
        <p:txBody>
          <a:bodyPr/>
          <a:lstStyle/>
          <a:p>
            <a:r>
              <a:rPr lang="en-US" dirty="0">
                <a:latin typeface="Helvetica" panose="020B0604020202020204" pitchFamily="34" charset="0"/>
                <a:ea typeface="Geneva" pitchFamily="121" charset="-128"/>
              </a:rPr>
              <a:t>ESH&amp;Q Notable Items</a:t>
            </a:r>
            <a:endParaRPr lang="en-US" dirty="0"/>
          </a:p>
        </p:txBody>
      </p:sp>
      <p:sp>
        <p:nvSpPr>
          <p:cNvPr id="4" name="Date Placeholder 3">
            <a:extLst>
              <a:ext uri="{FF2B5EF4-FFF2-40B4-BE49-F238E27FC236}">
                <a16:creationId xmlns:a16="http://schemas.microsoft.com/office/drawing/2014/main" id="{BEDD5C75-74AA-49AD-8A5C-F5FDD13A0ECC}"/>
              </a:ext>
            </a:extLst>
          </p:cNvPr>
          <p:cNvSpPr>
            <a:spLocks noGrp="1"/>
          </p:cNvSpPr>
          <p:nvPr>
            <p:ph type="dt" sz="half" idx="10"/>
          </p:nvPr>
        </p:nvSpPr>
        <p:spPr/>
        <p:txBody>
          <a:bodyPr/>
          <a:lstStyle/>
          <a:p>
            <a:pPr>
              <a:defRPr/>
            </a:pPr>
            <a:r>
              <a:rPr lang="en-US"/>
              <a:t>11/5/18</a:t>
            </a:r>
            <a:endParaRPr lang="en-US" dirty="0"/>
          </a:p>
        </p:txBody>
      </p:sp>
      <p:sp>
        <p:nvSpPr>
          <p:cNvPr id="5" name="Footer Placeholder 4">
            <a:extLst>
              <a:ext uri="{FF2B5EF4-FFF2-40B4-BE49-F238E27FC236}">
                <a16:creationId xmlns:a16="http://schemas.microsoft.com/office/drawing/2014/main" id="{4124FA1E-9C5B-49BD-ACB0-5C09133697CD}"/>
              </a:ext>
            </a:extLst>
          </p:cNvPr>
          <p:cNvSpPr>
            <a:spLocks noGrp="1"/>
          </p:cNvSpPr>
          <p:nvPr>
            <p:ph type="ftr" sz="quarter" idx="11"/>
          </p:nvPr>
        </p:nvSpPr>
        <p:spPr>
          <a:xfrm>
            <a:off x="1530602" y="6504213"/>
            <a:ext cx="6260399" cy="242873"/>
          </a:xfrm>
        </p:spPr>
        <p:txBody>
          <a:bodyPr/>
          <a:lstStyle/>
          <a:p>
            <a:pPr>
              <a:defRPr/>
            </a:pPr>
            <a:r>
              <a:rPr lang="en-US" dirty="0"/>
              <a:t>Liz Sexton-Kennedy  | Computing All Hands</a:t>
            </a:r>
            <a:endParaRPr lang="en-US" b="1" dirty="0"/>
          </a:p>
        </p:txBody>
      </p:sp>
      <p:sp>
        <p:nvSpPr>
          <p:cNvPr id="6" name="Slide Number Placeholder 5">
            <a:extLst>
              <a:ext uri="{FF2B5EF4-FFF2-40B4-BE49-F238E27FC236}">
                <a16:creationId xmlns:a16="http://schemas.microsoft.com/office/drawing/2014/main" id="{6D6399CA-1385-438C-8DFA-48A06B939CA7}"/>
              </a:ext>
            </a:extLst>
          </p:cNvPr>
          <p:cNvSpPr>
            <a:spLocks noGrp="1"/>
          </p:cNvSpPr>
          <p:nvPr>
            <p:ph type="sldNum" sz="quarter" idx="12"/>
          </p:nvPr>
        </p:nvSpPr>
        <p:spPr/>
        <p:txBody>
          <a:bodyPr/>
          <a:lstStyle/>
          <a:p>
            <a:pPr>
              <a:defRPr/>
            </a:pPr>
            <a:fld id="{2E8B149A-14C6-B749-AF60-1744CFF2A849}" type="slidenum">
              <a:rPr lang="en-US" smtClean="0"/>
              <a:pPr>
                <a:defRPr/>
              </a:pPr>
              <a:t>8</a:t>
            </a:fld>
            <a:endParaRPr lang="en-US" dirty="0"/>
          </a:p>
        </p:txBody>
      </p:sp>
      <p:sp>
        <p:nvSpPr>
          <p:cNvPr id="7" name="Content Placeholder 6">
            <a:extLst>
              <a:ext uri="{FF2B5EF4-FFF2-40B4-BE49-F238E27FC236}">
                <a16:creationId xmlns:a16="http://schemas.microsoft.com/office/drawing/2014/main" id="{797BA7B7-B8B3-4428-BAEB-6212AE209FC2}"/>
              </a:ext>
            </a:extLst>
          </p:cNvPr>
          <p:cNvSpPr txBox="1">
            <a:spLocks/>
          </p:cNvSpPr>
          <p:nvPr/>
        </p:nvSpPr>
        <p:spPr>
          <a:xfrm>
            <a:off x="218142" y="1031992"/>
            <a:ext cx="8806343" cy="5064139"/>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accent6"/>
                </a:solidFill>
              </a:rPr>
              <a:t>Multiple FESHM chapter updates</a:t>
            </a:r>
          </a:p>
          <a:p>
            <a:r>
              <a:rPr lang="en-US" dirty="0">
                <a:solidFill>
                  <a:schemeClr val="accent6"/>
                </a:solidFill>
              </a:rPr>
              <a:t>Three minor injuries and zero OSHA recordables since Jan. 1</a:t>
            </a:r>
          </a:p>
          <a:p>
            <a:r>
              <a:rPr lang="en-US" dirty="0">
                <a:solidFill>
                  <a:schemeClr val="accent6"/>
                </a:solidFill>
              </a:rPr>
              <a:t>New avenue for reporting near misses on ESH&amp;Q website</a:t>
            </a:r>
          </a:p>
          <a:p>
            <a:pPr lvl="1"/>
            <a:r>
              <a:rPr lang="en-US" dirty="0">
                <a:solidFill>
                  <a:schemeClr val="accent6"/>
                </a:solidFill>
              </a:rPr>
              <a:t>Go to ESH&amp;Q internal site under ESH&amp;Q resources:</a:t>
            </a:r>
          </a:p>
          <a:p>
            <a:pPr lvl="1"/>
            <a:endParaRPr lang="en-US" dirty="0">
              <a:solidFill>
                <a:schemeClr val="accent6"/>
              </a:solidFill>
            </a:endParaRPr>
          </a:p>
          <a:p>
            <a:pPr lvl="1"/>
            <a:endParaRPr lang="en-US" dirty="0">
              <a:solidFill>
                <a:schemeClr val="accent6"/>
              </a:solidFill>
            </a:endParaRPr>
          </a:p>
          <a:p>
            <a:pPr lvl="1"/>
            <a:endParaRPr lang="en-US" dirty="0">
              <a:solidFill>
                <a:schemeClr val="accent6"/>
              </a:solidFill>
            </a:endParaRPr>
          </a:p>
          <a:p>
            <a:pPr marL="0" indent="0">
              <a:buFont typeface="Arial" charset="0"/>
              <a:buNone/>
            </a:pPr>
            <a:endParaRPr lang="en-US" dirty="0"/>
          </a:p>
          <a:p>
            <a:pPr marL="0" indent="0">
              <a:buFont typeface="Arial" charset="0"/>
              <a:buNone/>
            </a:pPr>
            <a:endParaRPr lang="en-US" dirty="0"/>
          </a:p>
          <a:p>
            <a:pPr marL="0" indent="0">
              <a:buFont typeface="Arial" charset="0"/>
              <a:buNone/>
            </a:pPr>
            <a:endParaRPr lang="en-US" dirty="0"/>
          </a:p>
          <a:p>
            <a:r>
              <a:rPr lang="en-US" dirty="0"/>
              <a:t>New Work Planning and Control tool being developed for labwide use</a:t>
            </a:r>
          </a:p>
        </p:txBody>
      </p:sp>
      <p:pic>
        <p:nvPicPr>
          <p:cNvPr id="8" name="Picture 7">
            <a:extLst>
              <a:ext uri="{FF2B5EF4-FFF2-40B4-BE49-F238E27FC236}">
                <a16:creationId xmlns:a16="http://schemas.microsoft.com/office/drawing/2014/main" id="{D9256918-039D-4712-9396-F06F541F5303}"/>
              </a:ext>
            </a:extLst>
          </p:cNvPr>
          <p:cNvPicPr>
            <a:picLocks noChangeAspect="1"/>
          </p:cNvPicPr>
          <p:nvPr/>
        </p:nvPicPr>
        <p:blipFill rotWithShape="1">
          <a:blip r:embed="rId3"/>
          <a:srcRect l="58717" t="63275" r="33881" b="13079"/>
          <a:stretch/>
        </p:blipFill>
        <p:spPr>
          <a:xfrm>
            <a:off x="973123" y="2751823"/>
            <a:ext cx="2306974" cy="2303179"/>
          </a:xfrm>
          <a:prstGeom prst="rect">
            <a:avLst/>
          </a:prstGeom>
        </p:spPr>
      </p:pic>
      <p:sp>
        <p:nvSpPr>
          <p:cNvPr id="9" name="Oval 8">
            <a:extLst>
              <a:ext uri="{FF2B5EF4-FFF2-40B4-BE49-F238E27FC236}">
                <a16:creationId xmlns:a16="http://schemas.microsoft.com/office/drawing/2014/main" id="{29556CBA-9A8A-4D26-9ED3-5857CF7BBC65}"/>
              </a:ext>
            </a:extLst>
          </p:cNvPr>
          <p:cNvSpPr/>
          <p:nvPr/>
        </p:nvSpPr>
        <p:spPr>
          <a:xfrm>
            <a:off x="738231" y="3959604"/>
            <a:ext cx="2768367" cy="662730"/>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754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03F2C-743A-4D73-B861-613A49AD9B6E}"/>
              </a:ext>
            </a:extLst>
          </p:cNvPr>
          <p:cNvSpPr>
            <a:spLocks noGrp="1"/>
          </p:cNvSpPr>
          <p:nvPr>
            <p:ph type="title"/>
          </p:nvPr>
        </p:nvSpPr>
        <p:spPr>
          <a:xfrm>
            <a:off x="228600" y="126268"/>
            <a:ext cx="8672513" cy="642358"/>
          </a:xfrm>
        </p:spPr>
        <p:txBody>
          <a:bodyPr/>
          <a:lstStyle/>
          <a:p>
            <a:r>
              <a:rPr lang="en-US" sz="2800" dirty="0"/>
              <a:t>Leadership changes on Oct. 1, 2018</a:t>
            </a:r>
          </a:p>
        </p:txBody>
      </p:sp>
      <p:sp>
        <p:nvSpPr>
          <p:cNvPr id="4" name="Footer Placeholder 3">
            <a:extLst>
              <a:ext uri="{FF2B5EF4-FFF2-40B4-BE49-F238E27FC236}">
                <a16:creationId xmlns:a16="http://schemas.microsoft.com/office/drawing/2014/main" id="{9B5EA188-4016-423F-8174-88E347880BD1}"/>
              </a:ext>
            </a:extLst>
          </p:cNvPr>
          <p:cNvSpPr>
            <a:spLocks noGrp="1"/>
          </p:cNvSpPr>
          <p:nvPr>
            <p:ph type="ftr" sz="quarter" idx="11"/>
          </p:nvPr>
        </p:nvSpPr>
        <p:spPr/>
        <p:txBody>
          <a:bodyPr/>
          <a:lstStyle/>
          <a:p>
            <a:pPr>
              <a:defRPr/>
            </a:pPr>
            <a:r>
              <a:rPr lang="en-US" sz="1200" dirty="0"/>
              <a:t>Nigel Lockyer | All-hands meeting October 2018</a:t>
            </a:r>
            <a:endParaRPr lang="en-US" sz="1200" b="1" dirty="0"/>
          </a:p>
        </p:txBody>
      </p:sp>
      <p:sp>
        <p:nvSpPr>
          <p:cNvPr id="5" name="Slide Number Placeholder 4">
            <a:extLst>
              <a:ext uri="{FF2B5EF4-FFF2-40B4-BE49-F238E27FC236}">
                <a16:creationId xmlns:a16="http://schemas.microsoft.com/office/drawing/2014/main" id="{263EE109-4B3E-4A27-89BC-F9C87C6E24DB}"/>
              </a:ext>
            </a:extLst>
          </p:cNvPr>
          <p:cNvSpPr>
            <a:spLocks noGrp="1"/>
          </p:cNvSpPr>
          <p:nvPr>
            <p:ph type="sldNum" sz="quarter" idx="12"/>
          </p:nvPr>
        </p:nvSpPr>
        <p:spPr/>
        <p:txBody>
          <a:bodyPr/>
          <a:lstStyle/>
          <a:p>
            <a:pPr>
              <a:defRPr/>
            </a:pPr>
            <a:fld id="{2E8B149A-14C6-B749-AF60-1744CFF2A849}" type="slidenum">
              <a:rPr lang="en-US" sz="1200" smtClean="0"/>
              <a:pPr>
                <a:defRPr/>
              </a:pPr>
              <a:t>9</a:t>
            </a:fld>
            <a:endParaRPr lang="en-US" sz="1200" dirty="0"/>
          </a:p>
        </p:txBody>
      </p:sp>
      <p:sp>
        <p:nvSpPr>
          <p:cNvPr id="7" name="Content Placeholder 6">
            <a:extLst>
              <a:ext uri="{FF2B5EF4-FFF2-40B4-BE49-F238E27FC236}">
                <a16:creationId xmlns:a16="http://schemas.microsoft.com/office/drawing/2014/main" id="{9FC30CE3-A203-AD44-8DC0-26EE2312F0FB}"/>
              </a:ext>
            </a:extLst>
          </p:cNvPr>
          <p:cNvSpPr>
            <a:spLocks noGrp="1"/>
          </p:cNvSpPr>
          <p:nvPr>
            <p:ph idx="1"/>
          </p:nvPr>
        </p:nvSpPr>
        <p:spPr>
          <a:xfrm>
            <a:off x="3436142" y="1317464"/>
            <a:ext cx="4636295" cy="5125525"/>
          </a:xfrm>
        </p:spPr>
        <p:txBody>
          <a:bodyPr/>
          <a:lstStyle/>
          <a:p>
            <a:pPr marL="0" indent="0">
              <a:buNone/>
            </a:pPr>
            <a:r>
              <a:rPr lang="en-US" sz="2200" dirty="0"/>
              <a:t>Quantum Science initiative has been established and reports to Joe Lykken, Chief Research Officer.</a:t>
            </a:r>
            <a:r>
              <a:rPr lang="en-US" sz="2200" dirty="0">
                <a:solidFill>
                  <a:srgbClr val="0D0D0D"/>
                </a:solidFill>
              </a:rPr>
              <a:t> </a:t>
            </a:r>
            <a:r>
              <a:rPr lang="en-US" sz="2200" b="1" dirty="0">
                <a:solidFill>
                  <a:srgbClr val="0D0D0D"/>
                </a:solidFill>
              </a:rPr>
              <a:t>Panagiotis Spentzouris</a:t>
            </a:r>
            <a:r>
              <a:rPr lang="en-US" sz="2200" dirty="0">
                <a:solidFill>
                  <a:srgbClr val="0D0D0D"/>
                </a:solidFill>
              </a:rPr>
              <a:t>, previously the head of the Scientific </a:t>
            </a:r>
            <a:r>
              <a:rPr lang="en-US" sz="2200" dirty="0"/>
              <a:t>Computing Division, leads the effort.</a:t>
            </a:r>
          </a:p>
          <a:p>
            <a:pPr marL="0" indent="0">
              <a:buNone/>
            </a:pPr>
            <a:endParaRPr lang="en-US" sz="2200" dirty="0"/>
          </a:p>
          <a:p>
            <a:pPr marL="0" indent="0">
              <a:buNone/>
            </a:pPr>
            <a:endParaRPr lang="en-US" sz="2200" dirty="0"/>
          </a:p>
          <a:p>
            <a:pPr marL="0" indent="0">
              <a:buNone/>
            </a:pPr>
            <a:r>
              <a:rPr lang="en-US" sz="2200" b="1" dirty="0"/>
              <a:t>Jim Amundson</a:t>
            </a:r>
            <a:r>
              <a:rPr lang="en-US" sz="2200" dirty="0"/>
              <a:t>, previously the head of Fermilab’s Scientific Software Infrastructure Department, has been named head of the Scientific Computing Division.</a:t>
            </a:r>
          </a:p>
          <a:p>
            <a:pPr marL="0" indent="0">
              <a:buNone/>
            </a:pPr>
            <a:endParaRPr lang="en-US" sz="2000" dirty="0"/>
          </a:p>
          <a:p>
            <a:pPr marL="0" indent="0">
              <a:buNone/>
            </a:pPr>
            <a:endParaRPr lang="en-US" sz="2800" dirty="0"/>
          </a:p>
          <a:p>
            <a:endParaRPr lang="en-US" dirty="0"/>
          </a:p>
        </p:txBody>
      </p:sp>
      <p:sp>
        <p:nvSpPr>
          <p:cNvPr id="6" name="Content Placeholder 6">
            <a:extLst>
              <a:ext uri="{FF2B5EF4-FFF2-40B4-BE49-F238E27FC236}">
                <a16:creationId xmlns:a16="http://schemas.microsoft.com/office/drawing/2014/main" id="{3A455C74-B08B-234E-A339-4EEFECAB79FB}"/>
              </a:ext>
            </a:extLst>
          </p:cNvPr>
          <p:cNvSpPr txBox="1">
            <a:spLocks/>
          </p:cNvSpPr>
          <p:nvPr/>
        </p:nvSpPr>
        <p:spPr>
          <a:xfrm>
            <a:off x="4564855" y="1043045"/>
            <a:ext cx="4336258" cy="5125525"/>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endParaRPr lang="en-US" sz="2800" dirty="0"/>
          </a:p>
          <a:p>
            <a:pPr marL="0" indent="0">
              <a:buNone/>
            </a:pPr>
            <a:endParaRPr lang="en-US" dirty="0"/>
          </a:p>
        </p:txBody>
      </p:sp>
      <p:pic>
        <p:nvPicPr>
          <p:cNvPr id="8" name="Picture 7">
            <a:extLst>
              <a:ext uri="{FF2B5EF4-FFF2-40B4-BE49-F238E27FC236}">
                <a16:creationId xmlns:a16="http://schemas.microsoft.com/office/drawing/2014/main" id="{F5E2035C-1EA4-7945-BC53-07B956CB7EFA}"/>
              </a:ext>
            </a:extLst>
          </p:cNvPr>
          <p:cNvPicPr>
            <a:picLocks noChangeAspect="1"/>
          </p:cNvPicPr>
          <p:nvPr/>
        </p:nvPicPr>
        <p:blipFill>
          <a:blip r:embed="rId3"/>
          <a:stretch>
            <a:fillRect/>
          </a:stretch>
        </p:blipFill>
        <p:spPr>
          <a:xfrm>
            <a:off x="1336675" y="1043045"/>
            <a:ext cx="1635126" cy="2452689"/>
          </a:xfrm>
          <a:prstGeom prst="rect">
            <a:avLst/>
          </a:prstGeom>
        </p:spPr>
      </p:pic>
      <p:pic>
        <p:nvPicPr>
          <p:cNvPr id="10" name="Picture 9">
            <a:extLst>
              <a:ext uri="{FF2B5EF4-FFF2-40B4-BE49-F238E27FC236}">
                <a16:creationId xmlns:a16="http://schemas.microsoft.com/office/drawing/2014/main" id="{D4FCE017-0E7A-0144-AAE4-AEF377FA4B76}"/>
              </a:ext>
            </a:extLst>
          </p:cNvPr>
          <p:cNvPicPr>
            <a:picLocks noChangeAspect="1"/>
          </p:cNvPicPr>
          <p:nvPr/>
        </p:nvPicPr>
        <p:blipFill>
          <a:blip r:embed="rId4"/>
          <a:stretch>
            <a:fillRect/>
          </a:stretch>
        </p:blipFill>
        <p:spPr>
          <a:xfrm>
            <a:off x="1336675" y="3715880"/>
            <a:ext cx="1635126" cy="2452689"/>
          </a:xfrm>
          <a:prstGeom prst="rect">
            <a:avLst/>
          </a:prstGeom>
        </p:spPr>
      </p:pic>
    </p:spTree>
    <p:extLst>
      <p:ext uri="{BB962C8B-B14F-4D97-AF65-F5344CB8AC3E}">
        <p14:creationId xmlns:p14="http://schemas.microsoft.com/office/powerpoint/2010/main" val="695617964"/>
      </p:ext>
    </p:extLst>
  </p:cSld>
  <p:clrMapOvr>
    <a:masterClrMapping/>
  </p:clrMapOvr>
</p:sld>
</file>

<file path=ppt/theme/theme1.xml><?xml version="1.0" encoding="utf-8"?>
<a:theme xmlns:a="http://schemas.openxmlformats.org/drawingml/2006/main" name="Fermilab">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905CBA35C4D743B3FBAF1881E84F79" ma:contentTypeVersion="4" ma:contentTypeDescription="Create a new document." ma:contentTypeScope="" ma:versionID="ffef6c485a763cbcfb7767b45c2c93dc">
  <xsd:schema xmlns:xsd="http://www.w3.org/2001/XMLSchema" xmlns:xs="http://www.w3.org/2001/XMLSchema" xmlns:p="http://schemas.microsoft.com/office/2006/metadata/properties" xmlns:ns2="6101342f-aaa4-4b6a-82b3-1fc58de0d44d" xmlns:ns3="40491ab1-5c37-4d1d-98bc-8c2456e3f49b" targetNamespace="http://schemas.microsoft.com/office/2006/metadata/properties" ma:root="true" ma:fieldsID="9b5245419d53c74e366eded5d295319f" ns2:_="" ns3:_="">
    <xsd:import namespace="6101342f-aaa4-4b6a-82b3-1fc58de0d44d"/>
    <xsd:import namespace="40491ab1-5c37-4d1d-98bc-8c2456e3f49b"/>
    <xsd:element name="properties">
      <xsd:complexType>
        <xsd:sequence>
          <xsd:element name="documentManagement">
            <xsd:complexType>
              <xsd:all>
                <xsd:element ref="ns2:_dlc_DocId" minOccurs="0"/>
                <xsd:element ref="ns2:_dlc_DocIdUrl" minOccurs="0"/>
                <xsd:element ref="ns2:_dlc_DocIdPersistId" minOccurs="0"/>
                <xsd:element ref="ns3:Document_x0020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01342f-aaa4-4b6a-82b3-1fc58de0d44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0491ab1-5c37-4d1d-98bc-8c2456e3f49b" elementFormDefault="qualified">
    <xsd:import namespace="http://schemas.microsoft.com/office/2006/documentManagement/types"/>
    <xsd:import namespace="http://schemas.microsoft.com/office/infopath/2007/PartnerControls"/>
    <xsd:element name="Document_x0020_type" ma:index="11" nillable="true" ma:displayName="Document Category" ma:format="Dropdown" ma:internalName="Document_x0020_type">
      <xsd:simpleType>
        <xsd:union memberTypes="dms:Text">
          <xsd:simpleType>
            <xsd:restriction base="dms:Choice">
              <xsd:enumeration value="2015 Peer Review"/>
              <xsd:enumeration value="Communication Strategy"/>
              <xsd:enumeration value="Events"/>
              <xsd:enumeration value="Flags"/>
              <xsd:enumeration value="Humane League"/>
              <xsd:enumeration value="Policies (current and approved)"/>
              <xsd:enumeration value="Policies (draft)"/>
              <xsd:enumeration value="Procedures (current and approved)"/>
              <xsd:enumeration value="VIP visits"/>
              <xsd:enumeration value="Weekly report"/>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ument_x0020_type xmlns="40491ab1-5c37-4d1d-98bc-8c2456e3f49b" xsi:nil="true"/>
    <_dlc_DocId xmlns="6101342f-aaa4-4b6a-82b3-1fc58de0d44d">-703-452</_dlc_DocId>
    <_dlc_DocIdUrl xmlns="6101342f-aaa4-4b6a-82b3-1fc58de0d44d">
      <Url>https://fermipoint.fnal.gov/organization/ocoo/ocom/_layouts/15/DocIdRedir.aspx?ID=-703-452</Url>
      <Description>-703-452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307EB1D-D208-4052-92F1-24974B3C96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01342f-aaa4-4b6a-82b3-1fc58de0d44d"/>
    <ds:schemaRef ds:uri="40491ab1-5c37-4d1d-98bc-8c2456e3f4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B7DC19-BA0A-4C3F-8537-FF0D1A24FF8F}">
  <ds:schemaRefs>
    <ds:schemaRef ds:uri="http://purl.org/dc/elements/1.1/"/>
    <ds:schemaRef ds:uri="http://schemas.microsoft.com/office/2006/metadata/properties"/>
    <ds:schemaRef ds:uri="6101342f-aaa4-4b6a-82b3-1fc58de0d44d"/>
    <ds:schemaRef ds:uri="http://purl.org/dc/terms/"/>
    <ds:schemaRef ds:uri="40491ab1-5c37-4d1d-98bc-8c2456e3f49b"/>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41DF3960-7C98-4C76-A3D9-2A3E9D94EC69}">
  <ds:schemaRefs>
    <ds:schemaRef ds:uri="http://schemas.microsoft.com/sharepoint/v3/contenttype/forms"/>
  </ds:schemaRefs>
</ds:datastoreItem>
</file>

<file path=customXml/itemProps4.xml><?xml version="1.0" encoding="utf-8"?>
<ds:datastoreItem xmlns:ds="http://schemas.openxmlformats.org/officeDocument/2006/customXml" ds:itemID="{4B3BD94A-77AC-4EA9-AA88-0DDD4899139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Fermilab.potx</Template>
  <TotalTime>24817</TotalTime>
  <Words>4960</Words>
  <Application>Microsoft Office PowerPoint</Application>
  <PresentationFormat>On-screen Show (4:3)</PresentationFormat>
  <Paragraphs>838</Paragraphs>
  <Slides>66</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66</vt:i4>
      </vt:variant>
    </vt:vector>
  </HeadingPairs>
  <TitlesOfParts>
    <vt:vector size="76" baseType="lpstr">
      <vt:lpstr>ＭＳ Ｐゴシック</vt:lpstr>
      <vt:lpstr>Angsana New</vt:lpstr>
      <vt:lpstr>Arial</vt:lpstr>
      <vt:lpstr>Average</vt:lpstr>
      <vt:lpstr>Calibri</vt:lpstr>
      <vt:lpstr>Geneva</vt:lpstr>
      <vt:lpstr>Helvetica</vt:lpstr>
      <vt:lpstr>Monotype Sorts</vt:lpstr>
      <vt:lpstr>Wingdings</vt:lpstr>
      <vt:lpstr>Fermilab</vt:lpstr>
      <vt:lpstr>PowerPoint Presentation</vt:lpstr>
      <vt:lpstr>Top 5 takeaways from director’s Oct. 15 all-hands meeting</vt:lpstr>
      <vt:lpstr>Top 5 takeaways from director’s Oct. 15 all-hands meeting</vt:lpstr>
      <vt:lpstr>New Employees Since Jan. 2018 (Welcome!)</vt:lpstr>
      <vt:lpstr>Foreign Visits</vt:lpstr>
      <vt:lpstr>Diversity and Inclusion Employee Survey</vt:lpstr>
      <vt:lpstr>ITNA &amp; Training Completion</vt:lpstr>
      <vt:lpstr>ESH&amp;Q Notable Items</vt:lpstr>
      <vt:lpstr>Leadership changes on Oct. 1, 2018</vt:lpstr>
      <vt:lpstr>PowerPoint Presentation</vt:lpstr>
      <vt:lpstr>This talk</vt:lpstr>
      <vt:lpstr>Introductions</vt:lpstr>
      <vt:lpstr>Fermilab</vt:lpstr>
      <vt:lpstr>Fermilab Experiments and Projects</vt:lpstr>
      <vt:lpstr>SCD’s contribution to the lab mission</vt:lpstr>
      <vt:lpstr>Where are we going?</vt:lpstr>
      <vt:lpstr>“Moore’s Law” – the good old days</vt:lpstr>
      <vt:lpstr>“Moore’s Law” – recent times</vt:lpstr>
      <vt:lpstr>Ancient (personal) history</vt:lpstr>
      <vt:lpstr>Physics history</vt:lpstr>
      <vt:lpstr>Physics history</vt:lpstr>
      <vt:lpstr>Current era</vt:lpstr>
      <vt:lpstr>Computing is changing</vt:lpstr>
      <vt:lpstr>Exascale computing is coming</vt:lpstr>
      <vt:lpstr>Exascale</vt:lpstr>
      <vt:lpstr>This talk</vt:lpstr>
      <vt:lpstr>Experiments and collaborations</vt:lpstr>
      <vt:lpstr>International collaborations are the future</vt:lpstr>
      <vt:lpstr>Outlook for the future</vt:lpstr>
      <vt:lpstr>This talk</vt:lpstr>
      <vt:lpstr>Scientific Programs Quadrant</vt:lpstr>
      <vt:lpstr>American Physical Society Fellow </vt:lpstr>
      <vt:lpstr>SSA: Scientific Computing Applications (new name) [Daniel Elvira]</vt:lpstr>
      <vt:lpstr>SSA: Scientific Software Infrastructure  [Chris Jones] (new head)</vt:lpstr>
      <vt:lpstr>SSA: Real-Time Systems Engineering  [Liz Buckley-Geer]</vt:lpstr>
      <vt:lpstr>SciDAC Projects  [Jim Kowalkowski, Giuseppe Cerati, JFA]</vt:lpstr>
      <vt:lpstr>SCF: Data Movement and Storage [Gene Oleynik]</vt:lpstr>
      <vt:lpstr>SCF: Experiment Computing Facilities [Glenn Cooper]</vt:lpstr>
      <vt:lpstr>HEPCloud granted authorization to operate by DOE</vt:lpstr>
      <vt:lpstr>SCF: High-Performance Computing [Jim Simone]</vt:lpstr>
      <vt:lpstr>SCF: Data Center Operations [Adam Walters]</vt:lpstr>
      <vt:lpstr>SCS: Scientific Distributed Computing Solutions [Tanya Levshina]</vt:lpstr>
      <vt:lpstr>SCS: Scientific Distributed Computing Solutions [Tanya Levshina]</vt:lpstr>
      <vt:lpstr>SCS: Scientific Data Processing Solutions [Brian Yanny]</vt:lpstr>
      <vt:lpstr>In summary</vt:lpstr>
      <vt:lpstr>PowerPoint Presentation</vt:lpstr>
      <vt:lpstr>Nigel’s Top 5</vt:lpstr>
      <vt:lpstr>Four Observations</vt:lpstr>
      <vt:lpstr>ISO20k Recertification Audit – Nov. 5-8 </vt:lpstr>
      <vt:lpstr>Some stats…</vt:lpstr>
      <vt:lpstr>Some stats to back up claim</vt:lpstr>
      <vt:lpstr>Planning &amp;  Enterprise Architecture </vt:lpstr>
      <vt:lpstr>Project Management </vt:lpstr>
      <vt:lpstr>Supplier Management</vt:lpstr>
      <vt:lpstr>Cybersecurity </vt:lpstr>
      <vt:lpstr>Replacement of 5ESS, aka VoIP Project</vt:lpstr>
      <vt:lpstr>Site Access &amp; Badging Project, with ESH&amp;Q &amp; WDRS</vt:lpstr>
      <vt:lpstr>Work Planning &amp; Controls Project, with ESH</vt:lpstr>
      <vt:lpstr>TeamCenter Upgrade</vt:lpstr>
      <vt:lpstr>Finance Team</vt:lpstr>
      <vt:lpstr>Networking</vt:lpstr>
      <vt:lpstr>Applications &amp; Databases</vt:lpstr>
      <vt:lpstr>ServiceNow Program</vt:lpstr>
      <vt:lpstr>ServiceNow Program, continued</vt:lpstr>
      <vt:lpstr>Web Program</vt:lpstr>
      <vt:lpstr>INSPIRE, TechPubs, Records</vt:lpstr>
    </vt:vector>
  </TitlesOfParts>
  <Manager/>
  <Company>Sandbox Studio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Sandbox Studio</dc:creator>
  <cp:keywords/>
  <dc:description/>
  <cp:lastModifiedBy>Marcia Teckenbrock</cp:lastModifiedBy>
  <cp:revision>670</cp:revision>
  <cp:lastPrinted>2016-09-15T17:50:12Z</cp:lastPrinted>
  <dcterms:created xsi:type="dcterms:W3CDTF">2014-01-03T20:18:13Z</dcterms:created>
  <dcterms:modified xsi:type="dcterms:W3CDTF">2018-11-07T23:25:50Z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0x01010066905CBA35C4D743B3FBAF1881E84F79</vt:lpwstr>
  </property>
  <property fmtid="{D5CDD505-2E9C-101B-9397-08002B2CF9AE}" pid="3" name="_dlc_DocIdItemGuid">
    <vt:lpwstr>c96b3510-1bfa-4a03-a62c-d574524b2353</vt:lpwstr>
  </property>
</Properties>
</file>