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57"/>
  </p:notesMasterIdLst>
  <p:handoutMasterIdLst>
    <p:handoutMasterId r:id="rId58"/>
  </p:handoutMasterIdLst>
  <p:sldIdLst>
    <p:sldId id="265" r:id="rId3"/>
    <p:sldId id="266" r:id="rId4"/>
    <p:sldId id="267" r:id="rId5"/>
    <p:sldId id="269" r:id="rId6"/>
    <p:sldId id="268" r:id="rId7"/>
    <p:sldId id="272" r:id="rId8"/>
    <p:sldId id="271" r:id="rId9"/>
    <p:sldId id="273" r:id="rId10"/>
    <p:sldId id="270" r:id="rId11"/>
    <p:sldId id="289" r:id="rId12"/>
    <p:sldId id="280" r:id="rId13"/>
    <p:sldId id="290" r:id="rId14"/>
    <p:sldId id="281" r:id="rId15"/>
    <p:sldId id="291" r:id="rId16"/>
    <p:sldId id="282" r:id="rId17"/>
    <p:sldId id="292" r:id="rId18"/>
    <p:sldId id="283" r:id="rId19"/>
    <p:sldId id="293" r:id="rId20"/>
    <p:sldId id="294" r:id="rId21"/>
    <p:sldId id="284" r:id="rId22"/>
    <p:sldId id="275" r:id="rId23"/>
    <p:sldId id="278" r:id="rId24"/>
    <p:sldId id="295" r:id="rId25"/>
    <p:sldId id="279" r:id="rId26"/>
    <p:sldId id="296" r:id="rId27"/>
    <p:sldId id="285" r:id="rId28"/>
    <p:sldId id="297" r:id="rId29"/>
    <p:sldId id="286" r:id="rId30"/>
    <p:sldId id="298" r:id="rId31"/>
    <p:sldId id="299" r:id="rId32"/>
    <p:sldId id="287" r:id="rId33"/>
    <p:sldId id="300" r:id="rId34"/>
    <p:sldId id="302" r:id="rId35"/>
    <p:sldId id="303" r:id="rId36"/>
    <p:sldId id="304" r:id="rId37"/>
    <p:sldId id="301" r:id="rId38"/>
    <p:sldId id="305" r:id="rId39"/>
    <p:sldId id="306" r:id="rId40"/>
    <p:sldId id="307" r:id="rId41"/>
    <p:sldId id="308" r:id="rId42"/>
    <p:sldId id="309" r:id="rId43"/>
    <p:sldId id="314" r:id="rId44"/>
    <p:sldId id="311" r:id="rId45"/>
    <p:sldId id="312" r:id="rId46"/>
    <p:sldId id="313" r:id="rId47"/>
    <p:sldId id="310" r:id="rId48"/>
    <p:sldId id="315" r:id="rId49"/>
    <p:sldId id="317" r:id="rId50"/>
    <p:sldId id="316" r:id="rId51"/>
    <p:sldId id="318" r:id="rId52"/>
    <p:sldId id="319" r:id="rId53"/>
    <p:sldId id="320" r:id="rId54"/>
    <p:sldId id="321" r:id="rId55"/>
    <p:sldId id="322" r:id="rId5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napToObjects="1">
      <p:cViewPr varScale="1">
        <p:scale>
          <a:sx n="163" d="100"/>
          <a:sy n="163" d="100"/>
        </p:scale>
        <p:origin x="1568" y="96"/>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7/24/2018</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dirty="0"/>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7/24/2018</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dirty="0"/>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7/24/2018</a:t>
            </a:fld>
            <a:endParaRPr lang="en-US" altLang="en-US" dirty="0"/>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dirty="0"/>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7/24/2018</a:t>
            </a:fld>
            <a:endParaRPr lang="en-US" altLang="en-US" dirty="0"/>
          </a:p>
        </p:txBody>
      </p:sp>
      <p:sp>
        <p:nvSpPr>
          <p:cNvPr id="8" name="Footer Placeholder 4"/>
          <p:cNvSpPr>
            <a:spLocks noGrp="1"/>
          </p:cNvSpPr>
          <p:nvPr>
            <p:ph type="ftr" sz="quarter" idx="20"/>
          </p:nvPr>
        </p:nvSpPr>
        <p:spPr/>
        <p:txBody>
          <a:bodyPr/>
          <a:lstStyle>
            <a:lvl1pPr>
              <a:defRPr sz="1200" dirty="0" smtClean="0"/>
            </a:lvl1pPr>
          </a:lstStyle>
          <a:p>
            <a:pPr>
              <a:defRPr/>
            </a:pPr>
            <a:r>
              <a:rPr lang="en-US" dirty="0"/>
              <a:t>Presenter | Presentation Title</a:t>
            </a:r>
            <a:endParaRPr lang="en-US" b="1" dirty="0"/>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dirty="0"/>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7/24/2018</a:t>
            </a:fld>
            <a:endParaRPr lang="en-US" altLang="en-US" dirty="0"/>
          </a:p>
        </p:txBody>
      </p:sp>
      <p:sp>
        <p:nvSpPr>
          <p:cNvPr id="6" name="Footer Placeholder 4"/>
          <p:cNvSpPr>
            <a:spLocks noGrp="1"/>
          </p:cNvSpPr>
          <p:nvPr>
            <p:ph type="ftr" sz="quarter" idx="17"/>
          </p:nvPr>
        </p:nvSpPr>
        <p:spPr/>
        <p:txBody>
          <a:bodyPr/>
          <a:lstStyle>
            <a:lvl1pPr>
              <a:defRPr sz="1200" dirty="0" smtClean="0"/>
            </a:lvl1pPr>
          </a:lstStyle>
          <a:p>
            <a:pPr>
              <a:defRPr/>
            </a:pPr>
            <a:r>
              <a:rPr lang="en-US" dirty="0"/>
              <a:t>Presenter | Presentation Title</a:t>
            </a:r>
            <a:endParaRPr lang="en-US" b="1" dirty="0"/>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dirty="0"/>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7/24/2018</a:t>
            </a:fld>
            <a:endParaRPr lang="en-US" altLang="en-US" dirty="0"/>
          </a:p>
        </p:txBody>
      </p:sp>
      <p:sp>
        <p:nvSpPr>
          <p:cNvPr id="6" name="Footer Placeholder 4"/>
          <p:cNvSpPr>
            <a:spLocks noGrp="1"/>
          </p:cNvSpPr>
          <p:nvPr>
            <p:ph type="ftr" sz="quarter" idx="11"/>
          </p:nvPr>
        </p:nvSpPr>
        <p:spPr/>
        <p:txBody>
          <a:bodyPr/>
          <a:lstStyle>
            <a:lvl1pPr>
              <a:defRPr sz="1200" dirty="0" smtClean="0"/>
            </a:lvl1pPr>
          </a:lstStyle>
          <a:p>
            <a:pPr>
              <a:defRPr/>
            </a:pPr>
            <a:r>
              <a:rPr lang="en-US" dirty="0"/>
              <a:t>Presenter | Presentation Title</a:t>
            </a:r>
            <a:endParaRPr lang="en-US" b="1" dirty="0"/>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dirty="0"/>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EAD63FCB-C847-421A-A82C-644CA8D55BDB}" type="datetime1">
              <a:rPr lang="en-US" altLang="en-US"/>
              <a:pPr/>
              <a:t>7/24/2018</a:t>
            </a:fld>
            <a:endParaRPr lang="en-US" altLang="en-US" dirty="0"/>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dirty="0"/>
              <a:t>Presenter | Presentation Title</a:t>
            </a:r>
            <a:endParaRPr lang="en-US" b="1" dirty="0"/>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dirty="0"/>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A0E092C4-48F6-48C5-B2B3-815670E99CE7}" type="datetime1">
              <a:rPr lang="en-US" altLang="en-US"/>
              <a:pPr/>
              <a:t>7/24/2018</a:t>
            </a:fld>
            <a:endParaRPr lang="en-US" altLang="en-US" dirty="0"/>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dirty="0"/>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DD380D08-F2CA-47D3-B2B9-BCFDF76A6561}" type="datetime1">
              <a:rPr lang="en-US" altLang="en-US"/>
              <a:pPr/>
              <a:t>7/24/2018</a:t>
            </a:fld>
            <a:endParaRPr lang="en-US" altLang="en-US" dirty="0"/>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dirty="0"/>
              <a:t>Presenter | Presentation Title</a:t>
            </a:r>
            <a:endParaRPr lang="en-US" b="1" dirty="0"/>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dirty="0"/>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866E9CA-C242-476E-AC96-726DAD61F4C9}" type="datetime1">
              <a:rPr lang="en-US" altLang="en-US"/>
              <a:pPr/>
              <a:t>7/24/2018</a:t>
            </a:fld>
            <a:endParaRPr lang="en-US" altLang="en-US" dirty="0"/>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dirty="0"/>
              <a:t>Presenter | Presentation Title</a:t>
            </a:r>
            <a:endParaRPr lang="en-US" b="1" dirty="0"/>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dirty="0"/>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7/24/2018</a:t>
            </a:fld>
            <a:endParaRPr lang="en-US" alt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dirty="0"/>
              <a:t>Presenter | Presentation Title</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dirty="0"/>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7/24/2018</a:t>
            </a:fld>
            <a:endParaRPr lang="en-US" altLang="en-US" dirty="0"/>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dirty="0"/>
              <a:t>Presenter | Presentation Title</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dirty="0"/>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LBNF/DUNE QA Plan</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Kevin Fahey</a:t>
            </a:r>
          </a:p>
          <a:p>
            <a:pPr eaLnBrk="1" hangingPunct="1"/>
            <a:r>
              <a:rPr lang="en-US" altLang="en-US" dirty="0">
                <a:latin typeface="Helvetica" panose="020B0604020202020204" pitchFamily="34" charset="0"/>
                <a:ea typeface="Geneva" pitchFamily="121" charset="-128"/>
              </a:rPr>
              <a:t>5 June 2018</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buFont typeface="Arial" panose="020B0604020202020204" pitchFamily="34" charset="0"/>
              <a:buChar char="•"/>
            </a:pPr>
            <a:r>
              <a:rPr lang="en-US" dirty="0"/>
              <a:t>For contracted activities, such as that for conventional facilities and cryogenic infrastructures, additional QA plans developed by Architect/Engineer (A/E) firms, Construction Managers (CM), and other contractors will govern work in their areas of responsibility.</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dirty="0"/>
              <a:t>For both Near Site and Far Site Conventional Facilities (CF) and well as contractors for other subprojects, each construction contractor will work within its own QA plan and procedure system, which must comply with the requirements in this Plan and with its own QA program.</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dirty="0"/>
              <a:t>In case of conflict between sets of QA requirements, LBNF/DUNE Project Management will provide resolution.</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dirty="0"/>
              <a:t>Overall QA supervision, including all activities described above, is the responsibility of the LBNF Project Manager and DUNE Technical Coordinator.</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10</a:t>
            </a:fld>
            <a:endParaRPr lang="en-US" altLang="en-US" dirty="0"/>
          </a:p>
        </p:txBody>
      </p:sp>
    </p:spTree>
    <p:extLst>
      <p:ext uri="{BB962C8B-B14F-4D97-AF65-F5344CB8AC3E}">
        <p14:creationId xmlns:p14="http://schemas.microsoft.com/office/powerpoint/2010/main" val="378227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for Project Management </a:t>
            </a:r>
          </a:p>
        </p:txBody>
      </p:sp>
      <p:sp>
        <p:nvSpPr>
          <p:cNvPr id="3" name="Content Placeholder 2"/>
          <p:cNvSpPr>
            <a:spLocks noGrp="1"/>
          </p:cNvSpPr>
          <p:nvPr>
            <p:ph idx="1"/>
          </p:nvPr>
        </p:nvSpPr>
        <p:spPr/>
        <p:txBody>
          <a:bodyPr/>
          <a:lstStyle/>
          <a:p>
            <a:pPr>
              <a:spcAft>
                <a:spcPts val="1200"/>
              </a:spcAft>
            </a:pPr>
            <a:r>
              <a:rPr lang="en-US" dirty="0"/>
              <a:t>The LBNF Sub-Project Managers and DUNE Consortia Leaders manage their Projects and are responsible for achieving performance goals. </a:t>
            </a:r>
          </a:p>
          <a:p>
            <a:pPr>
              <a:spcAft>
                <a:spcPts val="1200"/>
              </a:spcAft>
            </a:pPr>
            <a:r>
              <a:rPr lang="en-US" dirty="0"/>
              <a:t>The LBNF/DUNE QAM is responsible for ensuring that a quality system is established, implemented, and maintained in accordance with requirements. </a:t>
            </a:r>
          </a:p>
          <a:p>
            <a:r>
              <a:rPr lang="en-US" dirty="0"/>
              <a:t>The LBNF/DUNE QAM reports to the LBNF Project Manager and DUNE Technical Coordinator and provides oversight and support to the Project Partners to ensure a consistent quality program.</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11</a:t>
            </a:fld>
            <a:endParaRPr lang="en-US" altLang="en-US" dirty="0"/>
          </a:p>
        </p:txBody>
      </p:sp>
    </p:spTree>
    <p:extLst>
      <p:ext uri="{BB962C8B-B14F-4D97-AF65-F5344CB8AC3E}">
        <p14:creationId xmlns:p14="http://schemas.microsoft.com/office/powerpoint/2010/main" val="3175744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dirty="0"/>
              <a:t>The LBNF Sub-Project Managers and DUNE Consortia Leaders are responsible for quality within their Project and report their Quality Assurance issues to the LBNF Project Manager and DUNE Technical Coordinator and LBNF/DUNE QAM. </a:t>
            </a:r>
          </a:p>
          <a:p>
            <a:pPr marL="342900" indent="-342900">
              <a:spcAft>
                <a:spcPts val="1200"/>
              </a:spcAft>
              <a:buFont typeface="Arial" panose="020B0604020202020204" pitchFamily="34" charset="0"/>
              <a:buChar char="•"/>
            </a:pPr>
            <a:r>
              <a:rPr lang="en-US" dirty="0"/>
              <a:t>LBNF Sub-Project Managers and DUNE Consortia Leaders may designate Quality Assurance Representatives (QAR) within their organization to perform some of their work defined in this Quality Plan.</a:t>
            </a:r>
          </a:p>
          <a:p>
            <a:pPr marL="342900" indent="-342900">
              <a:buFont typeface="Arial" panose="020B0604020202020204" pitchFamily="34" charset="0"/>
              <a:buChar char="•"/>
            </a:pPr>
            <a:r>
              <a:rPr lang="en-US" dirty="0"/>
              <a:t> The LBNF Sub-Project Manager or DUNE Consortia Leader shall retain overall responsibility for these activities even though they have designated a QAR.</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12</a:t>
            </a:fld>
            <a:endParaRPr lang="en-US" altLang="en-US" dirty="0"/>
          </a:p>
        </p:txBody>
      </p:sp>
    </p:spTree>
    <p:extLst>
      <p:ext uri="{BB962C8B-B14F-4D97-AF65-F5344CB8AC3E}">
        <p14:creationId xmlns:p14="http://schemas.microsoft.com/office/powerpoint/2010/main" val="323180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Authority and Interface</a:t>
            </a:r>
          </a:p>
        </p:txBody>
      </p:sp>
      <p:sp>
        <p:nvSpPr>
          <p:cNvPr id="3" name="Content Placeholder 2"/>
          <p:cNvSpPr>
            <a:spLocks noGrp="1"/>
          </p:cNvSpPr>
          <p:nvPr>
            <p:ph idx="1"/>
          </p:nvPr>
        </p:nvSpPr>
        <p:spPr/>
        <p:txBody>
          <a:bodyPr/>
          <a:lstStyle/>
          <a:p>
            <a:pPr>
              <a:spcAft>
                <a:spcPts val="1200"/>
              </a:spcAft>
            </a:pPr>
            <a:r>
              <a:rPr lang="en-US" dirty="0"/>
              <a:t>The DUNE Management Plan, the LBNF/DUNE PMP, and this LBNF/DUNE Quality Assurance Plan (QAP) define the responsibility, authority, and interrelation of personnel who manage, perform, and verify work that affects quality.</a:t>
            </a:r>
          </a:p>
          <a:p>
            <a:pPr>
              <a:spcAft>
                <a:spcPts val="1200"/>
              </a:spcAft>
            </a:pPr>
            <a:r>
              <a:rPr lang="en-US" dirty="0"/>
              <a:t>The QAP defines the QA roles and responsibilities of these management and working levels of the LBNF and DUNE Projects.</a:t>
            </a:r>
          </a:p>
          <a:p>
            <a:r>
              <a:rPr lang="en-US" dirty="0"/>
              <a:t>All LBNF Team Members, collaborators, contractors, and subcontractors are responsible for the quality of the work that they do and for using guidance and assistance that is available.</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13</a:t>
            </a:fld>
            <a:endParaRPr lang="en-US" altLang="en-US" dirty="0"/>
          </a:p>
        </p:txBody>
      </p:sp>
    </p:spTree>
    <p:extLst>
      <p:ext uri="{BB962C8B-B14F-4D97-AF65-F5344CB8AC3E}">
        <p14:creationId xmlns:p14="http://schemas.microsoft.com/office/powerpoint/2010/main" val="447816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dirty="0"/>
              <a:t>Each has the authority to stop work and report adverse conditions that affect quality of LBNF/DUNE products to their respective LBNF Sub-Project Manager or DUNE Consortia Leader and the LBNF/DUNE QAM.</a:t>
            </a:r>
          </a:p>
          <a:p>
            <a:pPr marL="342900" indent="-342900">
              <a:spcAft>
                <a:spcPts val="1200"/>
              </a:spcAft>
              <a:buFont typeface="Arial" panose="020B0604020202020204" pitchFamily="34" charset="0"/>
              <a:buChar char="•"/>
            </a:pPr>
            <a:r>
              <a:rPr lang="en-US" dirty="0"/>
              <a:t>The Sub-Project Manager or Consortia Leader responsible for LBNF/DUNE components or systems is required to determine and document their acceptance criteria.</a:t>
            </a:r>
          </a:p>
          <a:p>
            <a:pPr marL="342900" indent="-342900">
              <a:spcAft>
                <a:spcPts val="1200"/>
              </a:spcAft>
              <a:buFont typeface="Arial" panose="020B0604020202020204" pitchFamily="34" charset="0"/>
              <a:buChar char="•"/>
            </a:pPr>
            <a:r>
              <a:rPr lang="en-US" dirty="0"/>
              <a:t>The LBNF Project Manager, DUNE Technical Coordinator, Consortia Leaders, LBNF/DUNE QAM and Sub- Project Managers are all responsible for providing the resources needed to conduct the Project successfully, including those required to manage, perform and verify work that affects quality.</a:t>
            </a:r>
          </a:p>
          <a:p>
            <a:pPr marL="342900" indent="-342900">
              <a:spcAft>
                <a:spcPts val="1200"/>
              </a:spcAft>
              <a:buFont typeface="Arial" panose="020B0604020202020204" pitchFamily="34" charset="0"/>
              <a:buChar char="•"/>
            </a:pPr>
            <a:r>
              <a:rPr lang="en-US" dirty="0"/>
              <a:t>The LBNF/DUNE QAM may request personnel from across the LBNF and DUNE Project Teams to act on behalf of the LBNF/DUNE QAM to perform quality assurance functions, based on need. The requested personnel shall possess qualifications or receive the appropriate training required to perform these functions.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14</a:t>
            </a:fld>
            <a:endParaRPr lang="en-US" altLang="en-US" dirty="0"/>
          </a:p>
        </p:txBody>
      </p:sp>
    </p:spTree>
    <p:extLst>
      <p:ext uri="{BB962C8B-B14F-4D97-AF65-F5344CB8AC3E}">
        <p14:creationId xmlns:p14="http://schemas.microsoft.com/office/powerpoint/2010/main" val="564022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PERSONNEL TRAINING AND QUALIFICATION</a:t>
            </a:r>
          </a:p>
        </p:txBody>
      </p:sp>
      <p:sp>
        <p:nvSpPr>
          <p:cNvPr id="3" name="Content Placeholder 2"/>
          <p:cNvSpPr>
            <a:spLocks noGrp="1"/>
          </p:cNvSpPr>
          <p:nvPr>
            <p:ph idx="1"/>
          </p:nvPr>
        </p:nvSpPr>
        <p:spPr/>
        <p:txBody>
          <a:bodyPr/>
          <a:lstStyle/>
          <a:p>
            <a:pPr>
              <a:spcAft>
                <a:spcPts val="1200"/>
              </a:spcAft>
            </a:pPr>
            <a:r>
              <a:rPr lang="en-US" dirty="0"/>
              <a:t>The LBNF Sub-Project Managers and DUNE Consortia Leaders are responsible for identifying the resources to ensure that their team members are adequately trained and qualified to perform their assigned work.</a:t>
            </a:r>
          </a:p>
          <a:p>
            <a:r>
              <a:rPr lang="en-US" dirty="0"/>
              <a:t>Before allowing personnel to work independently, they are responsible to ensure that their team members have the necessary experience, knowledge, skills, and abilities.</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15</a:t>
            </a:fld>
            <a:endParaRPr lang="en-US" altLang="en-US" dirty="0"/>
          </a:p>
        </p:txBody>
      </p:sp>
    </p:spTree>
    <p:extLst>
      <p:ext uri="{BB962C8B-B14F-4D97-AF65-F5344CB8AC3E}">
        <p14:creationId xmlns:p14="http://schemas.microsoft.com/office/powerpoint/2010/main" val="3185396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Personnel qualifications are based on the following factors:</a:t>
            </a:r>
          </a:p>
          <a:p>
            <a:pPr marL="1258888" indent="-342900">
              <a:spcAft>
                <a:spcPts val="600"/>
              </a:spcAft>
              <a:buFont typeface="Wingdings" panose="05000000000000000000" pitchFamily="2" charset="2"/>
              <a:buChar char="Ø"/>
            </a:pPr>
            <a:r>
              <a:rPr lang="en-US" dirty="0"/>
              <a:t>previous experience, education, and training</a:t>
            </a:r>
          </a:p>
          <a:p>
            <a:pPr marL="1258888" indent="-342900">
              <a:spcAft>
                <a:spcPts val="600"/>
              </a:spcAft>
              <a:buFont typeface="Wingdings" panose="05000000000000000000" pitchFamily="2" charset="2"/>
              <a:buChar char="Ø"/>
            </a:pPr>
            <a:r>
              <a:rPr lang="en-US" dirty="0"/>
              <a:t>performance demonstrations or tests to verify previously acquired skills</a:t>
            </a:r>
          </a:p>
          <a:p>
            <a:pPr marL="1258888" indent="-342900">
              <a:spcAft>
                <a:spcPts val="600"/>
              </a:spcAft>
              <a:buFont typeface="Wingdings" panose="05000000000000000000" pitchFamily="2" charset="2"/>
              <a:buChar char="Ø"/>
            </a:pPr>
            <a:r>
              <a:rPr lang="en-US" dirty="0"/>
              <a:t>completion of training or qualification programs</a:t>
            </a:r>
          </a:p>
          <a:p>
            <a:pPr marL="1258888" indent="-342900">
              <a:spcAft>
                <a:spcPts val="600"/>
              </a:spcAft>
              <a:buFont typeface="Wingdings" panose="05000000000000000000" pitchFamily="2" charset="2"/>
              <a:buChar char="Ø"/>
            </a:pPr>
            <a:r>
              <a:rPr lang="en-US" dirty="0"/>
              <a:t>on-the-job training</a:t>
            </a:r>
          </a:p>
          <a:p>
            <a:pPr marL="1258888" indent="-342900">
              <a:spcAft>
                <a:spcPts val="600"/>
              </a:spcAft>
              <a:buFont typeface="Wingdings" panose="05000000000000000000" pitchFamily="2" charset="2"/>
              <a:buChar char="Ø"/>
            </a:pPr>
            <a:endParaRPr lang="en-US" dirty="0"/>
          </a:p>
          <a:p>
            <a:pPr marL="344488" indent="-342900">
              <a:spcAft>
                <a:spcPts val="1200"/>
              </a:spcAft>
              <a:buFont typeface="Arial" panose="020B0604020202020204" pitchFamily="34" charset="0"/>
              <a:buChar char="•"/>
            </a:pPr>
            <a:r>
              <a:rPr lang="en-US" sz="2400" dirty="0"/>
              <a:t>Qualification and training requirements are provided in LBNF/DUNE Integrated ESH Plan.</a:t>
            </a:r>
          </a:p>
          <a:p>
            <a:pPr marL="344488" indent="-342900">
              <a:spcAft>
                <a:spcPts val="600"/>
              </a:spcAft>
              <a:buFont typeface="Arial" panose="020B0604020202020204" pitchFamily="34" charset="0"/>
              <a:buChar char="•"/>
            </a:pPr>
            <a:r>
              <a:rPr lang="en-US" sz="2400" dirty="0"/>
              <a:t>All LBNF/DUNE Project Partners are responsible for ensuring that their training and qualification requirements are fulfilled, including periodic re-training to maintain proficiency and qualifications.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16</a:t>
            </a:fld>
            <a:endParaRPr lang="en-US" altLang="en-US" dirty="0"/>
          </a:p>
        </p:txBody>
      </p:sp>
    </p:spTree>
    <p:extLst>
      <p:ext uri="{BB962C8B-B14F-4D97-AF65-F5344CB8AC3E}">
        <p14:creationId xmlns:p14="http://schemas.microsoft.com/office/powerpoint/2010/main" val="2346469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IMPROVEMENT</a:t>
            </a:r>
          </a:p>
        </p:txBody>
      </p:sp>
      <p:sp>
        <p:nvSpPr>
          <p:cNvPr id="3" name="Content Placeholder 2"/>
          <p:cNvSpPr>
            <a:spLocks noGrp="1"/>
          </p:cNvSpPr>
          <p:nvPr>
            <p:ph idx="1"/>
          </p:nvPr>
        </p:nvSpPr>
        <p:spPr/>
        <p:txBody>
          <a:bodyPr/>
          <a:lstStyle/>
          <a:p>
            <a:pPr>
              <a:spcAft>
                <a:spcPts val="1200"/>
              </a:spcAft>
            </a:pPr>
            <a:r>
              <a:rPr lang="en-US" dirty="0"/>
              <a:t>All LBNF and DUNE Project Partners participate in quality improvement activities that identify opportunities for improvement.</a:t>
            </a:r>
          </a:p>
          <a:p>
            <a:pPr>
              <a:spcAft>
                <a:spcPts val="1200"/>
              </a:spcAft>
            </a:pPr>
            <a:r>
              <a:rPr lang="en-US" dirty="0"/>
              <a:t>This quality-improvement process requires that any failures and non-conformances be identified and reported to the appropriate Sub-Project Manager or Consortia Leader; and, that root causes be identified and corrected.</a:t>
            </a:r>
          </a:p>
          <a:p>
            <a:r>
              <a:rPr lang="en-US" dirty="0"/>
              <a:t>Items, services, and processes that do not conform to specified requirements shall be identified and controlled to prevent their unintended use.</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17</a:t>
            </a:fld>
            <a:endParaRPr lang="en-US" altLang="en-US" dirty="0"/>
          </a:p>
        </p:txBody>
      </p:sp>
    </p:spTree>
    <p:extLst>
      <p:ext uri="{BB962C8B-B14F-4D97-AF65-F5344CB8AC3E}">
        <p14:creationId xmlns:p14="http://schemas.microsoft.com/office/powerpoint/2010/main" val="1677764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Each Sub-Project Manager or Consortia Leader is responsible for reporting non-conformances to the LBNF/DUNE QAM and the LBNF/DUNE QAM will periodically report these non-conformances to LBNF/DUNE Project Management.</a:t>
            </a:r>
          </a:p>
          <a:p>
            <a:pPr marL="342900" indent="-342900">
              <a:spcAft>
                <a:spcPts val="1200"/>
              </a:spcAft>
              <a:buFont typeface="Arial" panose="020B0604020202020204" pitchFamily="34" charset="0"/>
              <a:buChar char="•"/>
            </a:pPr>
            <a:r>
              <a:rPr lang="en-US" sz="2400" dirty="0"/>
              <a:t>LBNF incorporates Root Cause Analysis and Corrective and Preventative Actions elements of the </a:t>
            </a:r>
            <a:r>
              <a:rPr lang="en-US" sz="2400" dirty="0" err="1"/>
              <a:t>Fermilab</a:t>
            </a:r>
            <a:r>
              <a:rPr lang="en-US" sz="2400" dirty="0"/>
              <a:t> Quality Assurance Manual Chapters 12050 and 12040, respectively. </a:t>
            </a:r>
          </a:p>
          <a:p>
            <a:pPr marL="342900" indent="-342900">
              <a:spcAft>
                <a:spcPts val="1200"/>
              </a:spcAft>
              <a:buFont typeface="Arial" panose="020B0604020202020204" pitchFamily="34" charset="0"/>
              <a:buChar char="•"/>
            </a:pPr>
            <a:r>
              <a:rPr lang="en-US" sz="2400" dirty="0"/>
              <a:t>Consortia Leaders may perform Root Cause analysis and Corrective and Preventive Actions under their own procedures.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18</a:t>
            </a:fld>
            <a:endParaRPr lang="en-US" altLang="en-US" dirty="0"/>
          </a:p>
        </p:txBody>
      </p:sp>
    </p:spTree>
    <p:extLst>
      <p:ext uri="{BB962C8B-B14F-4D97-AF65-F5344CB8AC3E}">
        <p14:creationId xmlns:p14="http://schemas.microsoft.com/office/powerpoint/2010/main" val="3448205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This problem identification, analysis and resolution process for quality consists of the following steps:</a:t>
            </a:r>
          </a:p>
          <a:p>
            <a:pPr marL="1258888" indent="-344488">
              <a:spcAft>
                <a:spcPts val="1200"/>
              </a:spcAft>
            </a:pPr>
            <a:r>
              <a:rPr lang="en-US" dirty="0"/>
              <a:t>1) Identify problem</a:t>
            </a:r>
          </a:p>
          <a:p>
            <a:pPr marL="1258888" indent="-344488">
              <a:spcAft>
                <a:spcPts val="1200"/>
              </a:spcAft>
            </a:pPr>
            <a:r>
              <a:rPr lang="en-US" dirty="0"/>
              <a:t>2) Understand the process</a:t>
            </a:r>
          </a:p>
          <a:p>
            <a:pPr marL="1258888" indent="-344488">
              <a:spcAft>
                <a:spcPts val="1200"/>
              </a:spcAft>
            </a:pPr>
            <a:r>
              <a:rPr lang="en-US" dirty="0"/>
              <a:t>3) Grade the process and identify Root Cause Analysis (RCA) method</a:t>
            </a:r>
          </a:p>
          <a:p>
            <a:pPr marL="1258888" indent="-344488">
              <a:spcAft>
                <a:spcPts val="1200"/>
              </a:spcAft>
            </a:pPr>
            <a:r>
              <a:rPr lang="en-US" dirty="0"/>
              <a:t>4) Identify possible causes</a:t>
            </a:r>
          </a:p>
          <a:p>
            <a:pPr marL="1258888" indent="-344488">
              <a:spcAft>
                <a:spcPts val="1200"/>
              </a:spcAft>
            </a:pPr>
            <a:r>
              <a:rPr lang="en-US" dirty="0"/>
              <a:t>5) Collect and analyze data</a:t>
            </a:r>
          </a:p>
          <a:p>
            <a:pPr marL="1258888" indent="-344488">
              <a:spcAft>
                <a:spcPts val="1200"/>
              </a:spcAft>
            </a:pPr>
            <a:r>
              <a:rPr lang="en-US" dirty="0"/>
              <a:t>6) Communicate Lessons Learned and document RCA</a:t>
            </a:r>
          </a:p>
          <a:p>
            <a:pPr marL="1258888" indent="-344488">
              <a:spcAft>
                <a:spcPts val="1200"/>
              </a:spcAft>
            </a:pPr>
            <a:r>
              <a:rPr lang="en-US" dirty="0"/>
              <a:t>7) Implement Corrective and Preventative Action procedure</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19</a:t>
            </a:fld>
            <a:endParaRPr lang="en-US" altLang="en-US" dirty="0"/>
          </a:p>
        </p:txBody>
      </p:sp>
    </p:spTree>
    <p:extLst>
      <p:ext uri="{BB962C8B-B14F-4D97-AF65-F5344CB8AC3E}">
        <p14:creationId xmlns:p14="http://schemas.microsoft.com/office/powerpoint/2010/main" val="244883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PURPOSE</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latin typeface="Helvetica" panose="020B0604020202020204" pitchFamily="34" charset="0"/>
                <a:ea typeface="Geneva" pitchFamily="121" charset="-128"/>
              </a:rPr>
              <a:t>to implement quality in the construction of an operational LBNF facility and DUNE experiment while providing protection of LBNF/DUNE personnel, the public, and the environment</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7/24/2018</a:t>
            </a:fld>
            <a:endParaRPr lang="en-US" altLang="en-US" sz="1200" dirty="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ea typeface="MS PGothic" panose="020B0600070205080204" pitchFamily="34" charset="-128"/>
              </a:rPr>
              <a:t>K. Fahey | LBNF/DUNE QA Plan</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dirty="0">
              <a:solidFill>
                <a:srgbClr val="004C97"/>
              </a:solidFill>
              <a:latin typeface="Helvetica"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a:t>
            </a:r>
          </a:p>
        </p:txBody>
      </p:sp>
      <p:sp>
        <p:nvSpPr>
          <p:cNvPr id="3" name="Content Placeholder 2"/>
          <p:cNvSpPr>
            <a:spLocks noGrp="1"/>
          </p:cNvSpPr>
          <p:nvPr>
            <p:ph idx="1"/>
          </p:nvPr>
        </p:nvSpPr>
        <p:spPr/>
        <p:txBody>
          <a:bodyPr/>
          <a:lstStyle/>
          <a:p>
            <a:pPr>
              <a:spcAft>
                <a:spcPts val="1200"/>
              </a:spcAft>
            </a:pPr>
            <a:r>
              <a:rPr lang="en-US" dirty="0"/>
              <a:t>To promote continuous improvement, the LBNF and DUNE Projects will develop a lesson learned program based on the </a:t>
            </a:r>
            <a:r>
              <a:rPr lang="en-US" dirty="0" err="1"/>
              <a:t>Fermilab</a:t>
            </a:r>
            <a:r>
              <a:rPr lang="en-US" dirty="0"/>
              <a:t> Office of Project Support Services’ Lessons Learned Program.</a:t>
            </a:r>
          </a:p>
          <a:p>
            <a:pPr>
              <a:spcAft>
                <a:spcPts val="1200"/>
              </a:spcAft>
            </a:pPr>
            <a:r>
              <a:rPr lang="en-US" dirty="0"/>
              <a:t>Where appropriate, improvement actions are taken to either promote the repeated application of a positive lesson learned, or prevent recurrence of a negative lesson learned. </a:t>
            </a:r>
          </a:p>
          <a:p>
            <a:pPr>
              <a:spcAft>
                <a:spcPts val="1200"/>
              </a:spcAft>
            </a:pPr>
            <a:r>
              <a:rPr lang="en-US" dirty="0"/>
              <a:t>Lessons learned shall be gathered throughout the Project life cycle.</a:t>
            </a:r>
          </a:p>
          <a:p>
            <a:pPr>
              <a:spcAft>
                <a:spcPts val="1200"/>
              </a:spcAft>
            </a:pPr>
            <a:r>
              <a:rPr lang="en-US" dirty="0"/>
              <a:t>As part of the transition to operations a lessons learned report will be submitted.</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20</a:t>
            </a:fld>
            <a:endParaRPr lang="en-US" altLang="en-US" dirty="0"/>
          </a:p>
        </p:txBody>
      </p:sp>
    </p:spTree>
    <p:extLst>
      <p:ext uri="{BB962C8B-B14F-4D97-AF65-F5344CB8AC3E}">
        <p14:creationId xmlns:p14="http://schemas.microsoft.com/office/powerpoint/2010/main" val="3461070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The LBNF/DUNE QAM will periodically publish a best practices and lessons learned report. </a:t>
            </a:r>
          </a:p>
          <a:p>
            <a:pPr marL="342900" indent="-342900">
              <a:spcAft>
                <a:spcPts val="1200"/>
              </a:spcAft>
              <a:buFont typeface="Arial" panose="020B0604020202020204" pitchFamily="34" charset="0"/>
              <a:buChar char="•"/>
            </a:pPr>
            <a:r>
              <a:rPr lang="en-US" sz="2400" dirty="0"/>
              <a:t>Lessons learned from the LBNF and DUNE Projects will be screened for applicability to other organizations. </a:t>
            </a:r>
          </a:p>
          <a:p>
            <a:pPr marL="342900" indent="-342900">
              <a:spcAft>
                <a:spcPts val="1200"/>
              </a:spcAft>
              <a:buFont typeface="Arial" panose="020B0604020202020204" pitchFamily="34" charset="0"/>
              <a:buChar char="•"/>
            </a:pPr>
            <a:r>
              <a:rPr lang="en-US" sz="2400" dirty="0"/>
              <a:t>The LBNF/DUNE will periodically check external lessons learned sources for applicability to the LBNF and DUNE Projects.</a:t>
            </a:r>
          </a:p>
          <a:p>
            <a:endParaRPr lang="en-US" sz="2400" dirty="0"/>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21</a:t>
            </a:fld>
            <a:endParaRPr lang="en-US" altLang="en-US" dirty="0"/>
          </a:p>
        </p:txBody>
      </p:sp>
    </p:spTree>
    <p:extLst>
      <p:ext uri="{BB962C8B-B14F-4D97-AF65-F5344CB8AC3E}">
        <p14:creationId xmlns:p14="http://schemas.microsoft.com/office/powerpoint/2010/main" val="3171100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DOCUMENTS AND RECORDS</a:t>
            </a:r>
          </a:p>
        </p:txBody>
      </p:sp>
      <p:sp>
        <p:nvSpPr>
          <p:cNvPr id="3" name="Content Placeholder 2"/>
          <p:cNvSpPr>
            <a:spLocks noGrp="1"/>
          </p:cNvSpPr>
          <p:nvPr>
            <p:ph idx="1"/>
          </p:nvPr>
        </p:nvSpPr>
        <p:spPr/>
        <p:txBody>
          <a:bodyPr/>
          <a:lstStyle/>
          <a:p>
            <a:pPr>
              <a:spcAft>
                <a:spcPts val="1200"/>
              </a:spcAft>
            </a:pPr>
            <a:r>
              <a:rPr lang="en-US" dirty="0"/>
              <a:t>Engineering and scientific documents (including drawings) are prepared by LBNF/DUNE personnel to define the design, manufacture and construction. </a:t>
            </a:r>
          </a:p>
          <a:p>
            <a:pPr>
              <a:spcAft>
                <a:spcPts val="1200"/>
              </a:spcAft>
            </a:pPr>
            <a:r>
              <a:rPr lang="en-US" dirty="0"/>
              <a:t>Before these documents are put into effect they are reviewed and signed by the LBNF Sub-Project Manager, DUNE Consortia Leader or designee. </a:t>
            </a:r>
          </a:p>
          <a:p>
            <a:pPr>
              <a:spcAft>
                <a:spcPts val="1200"/>
              </a:spcAft>
            </a:pPr>
            <a:r>
              <a:rPr lang="en-US" dirty="0"/>
              <a:t>The LBNF and DUNE Project Offices manage all documents under a document control system as identified in the LBNF/DUNE Configuration Management Plan (CMP). </a:t>
            </a:r>
          </a:p>
          <a:p>
            <a:pPr>
              <a:spcAft>
                <a:spcPts val="1200"/>
              </a:spcAft>
            </a:pPr>
            <a:r>
              <a:rPr lang="en-US" dirty="0"/>
              <a:t>The system to control document preparation, approval, issuance to users, and revision is described in the CMP. </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22</a:t>
            </a:fld>
            <a:endParaRPr lang="en-US" altLang="en-US" dirty="0"/>
          </a:p>
        </p:txBody>
      </p:sp>
    </p:spTree>
    <p:extLst>
      <p:ext uri="{BB962C8B-B14F-4D97-AF65-F5344CB8AC3E}">
        <p14:creationId xmlns:p14="http://schemas.microsoft.com/office/powerpoint/2010/main" val="2888717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Sub-Project Managers and Consortia Leaders will use the graded approach described in this plan to determine work in their scope that requires the LBNF/DUNE QAM review and signature. </a:t>
            </a:r>
          </a:p>
          <a:p>
            <a:pPr marL="342900" indent="-342900">
              <a:spcAft>
                <a:spcPts val="1200"/>
              </a:spcAft>
              <a:buFont typeface="Arial" panose="020B0604020202020204" pitchFamily="34" charset="0"/>
              <a:buChar char="•"/>
            </a:pPr>
            <a:r>
              <a:rPr lang="en-US" sz="2400" dirty="0"/>
              <a:t>Project documents that contain quality requirements shall be reviewed and approved by the LBNF/DUNE QAM.</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23</a:t>
            </a:fld>
            <a:endParaRPr lang="en-US" altLang="en-US" dirty="0"/>
          </a:p>
        </p:txBody>
      </p:sp>
    </p:spTree>
    <p:extLst>
      <p:ext uri="{BB962C8B-B14F-4D97-AF65-F5344CB8AC3E}">
        <p14:creationId xmlns:p14="http://schemas.microsoft.com/office/powerpoint/2010/main" val="1576837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PROCESSES</a:t>
            </a:r>
          </a:p>
        </p:txBody>
      </p:sp>
      <p:sp>
        <p:nvSpPr>
          <p:cNvPr id="3" name="Content Placeholder 2"/>
          <p:cNvSpPr>
            <a:spLocks noGrp="1"/>
          </p:cNvSpPr>
          <p:nvPr>
            <p:ph idx="1"/>
          </p:nvPr>
        </p:nvSpPr>
        <p:spPr/>
        <p:txBody>
          <a:bodyPr/>
          <a:lstStyle/>
          <a:p>
            <a:pPr>
              <a:spcAft>
                <a:spcPts val="1200"/>
              </a:spcAft>
            </a:pPr>
            <a:r>
              <a:rPr lang="en-US" dirty="0"/>
              <a:t>LBNF/DUNE team members are responsible for the quality of their work, and Project Partners are responsible for procuring the resources and support systems to enable their staff to complete their work with high quality. </a:t>
            </a:r>
          </a:p>
          <a:p>
            <a:pPr>
              <a:spcAft>
                <a:spcPts val="1200"/>
              </a:spcAft>
            </a:pPr>
            <a:r>
              <a:rPr lang="en-US" dirty="0"/>
              <a:t>All LBNF/DUNE work will be performed:</a:t>
            </a:r>
          </a:p>
          <a:p>
            <a:pPr marL="1258888">
              <a:spcAft>
                <a:spcPts val="1200"/>
              </a:spcAft>
              <a:buFont typeface="Wingdings" panose="05000000000000000000" pitchFamily="2" charset="2"/>
              <a:buChar char="Ø"/>
            </a:pPr>
            <a:r>
              <a:rPr lang="en-US" dirty="0"/>
              <a:t> using methods that promote successful completion of tasks, </a:t>
            </a:r>
          </a:p>
          <a:p>
            <a:pPr marL="1258888">
              <a:spcAft>
                <a:spcPts val="1200"/>
              </a:spcAft>
              <a:buFont typeface="Wingdings" panose="05000000000000000000" pitchFamily="2" charset="2"/>
              <a:buChar char="Ø"/>
            </a:pPr>
            <a:r>
              <a:rPr lang="en-US" dirty="0"/>
              <a:t>conformance to LBNF/DUNE requirements, and </a:t>
            </a:r>
          </a:p>
          <a:p>
            <a:pPr marL="1258888">
              <a:spcAft>
                <a:spcPts val="1200"/>
              </a:spcAft>
              <a:buFont typeface="Wingdings" panose="05000000000000000000" pitchFamily="2" charset="2"/>
              <a:buChar char="Ø"/>
            </a:pPr>
            <a:r>
              <a:rPr lang="en-US" dirty="0"/>
              <a:t>compliance with the LBNF/DUNE Integrated ESH Plan. </a:t>
            </a:r>
          </a:p>
          <a:p>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24</a:t>
            </a:fld>
            <a:endParaRPr lang="en-US" altLang="en-US" dirty="0"/>
          </a:p>
        </p:txBody>
      </p:sp>
    </p:spTree>
    <p:extLst>
      <p:ext uri="{BB962C8B-B14F-4D97-AF65-F5344CB8AC3E}">
        <p14:creationId xmlns:p14="http://schemas.microsoft.com/office/powerpoint/2010/main" val="991917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Work processes consist of:</a:t>
            </a:r>
          </a:p>
          <a:p>
            <a:pPr marL="1258888" indent="-342900">
              <a:spcAft>
                <a:spcPts val="1200"/>
              </a:spcAft>
              <a:buFont typeface="Wingdings" panose="05000000000000000000" pitchFamily="2" charset="2"/>
              <a:buChar char="Ø"/>
            </a:pPr>
            <a:r>
              <a:rPr lang="en-US" sz="2400" dirty="0"/>
              <a:t> a series of actions planned and </a:t>
            </a:r>
          </a:p>
          <a:p>
            <a:pPr marL="1258888" indent="-342900">
              <a:spcAft>
                <a:spcPts val="1200"/>
              </a:spcAft>
              <a:buFont typeface="Wingdings" panose="05000000000000000000" pitchFamily="2" charset="2"/>
              <a:buChar char="Ø"/>
            </a:pPr>
            <a:r>
              <a:rPr lang="en-US" sz="2400" dirty="0"/>
              <a:t>carried out by qualified personnel </a:t>
            </a:r>
          </a:p>
          <a:p>
            <a:pPr marL="1258888" indent="-342900">
              <a:spcAft>
                <a:spcPts val="1200"/>
              </a:spcAft>
              <a:buFont typeface="Wingdings" panose="05000000000000000000" pitchFamily="2" charset="2"/>
              <a:buChar char="Ø"/>
            </a:pPr>
            <a:r>
              <a:rPr lang="en-US" sz="2400" dirty="0"/>
              <a:t>using approved procedures, instructions and equipment,</a:t>
            </a:r>
          </a:p>
          <a:p>
            <a:pPr marL="1258888" indent="-342900">
              <a:spcAft>
                <a:spcPts val="1200"/>
              </a:spcAft>
              <a:buFont typeface="Wingdings" panose="05000000000000000000" pitchFamily="2" charset="2"/>
              <a:buChar char="Ø"/>
            </a:pPr>
            <a:r>
              <a:rPr lang="en-US" sz="2400" dirty="0"/>
              <a:t> under administrative, technical, and environmental controls, </a:t>
            </a:r>
          </a:p>
          <a:p>
            <a:pPr marL="1258888" indent="-342900">
              <a:spcAft>
                <a:spcPts val="1200"/>
              </a:spcAft>
              <a:buFont typeface="Wingdings" panose="05000000000000000000" pitchFamily="2" charset="2"/>
              <a:buChar char="Ø"/>
            </a:pPr>
            <a:r>
              <a:rPr lang="en-US" sz="2400" dirty="0"/>
              <a:t>to achieve a high quality result.</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25</a:t>
            </a:fld>
            <a:endParaRPr lang="en-US" altLang="en-US" dirty="0"/>
          </a:p>
        </p:txBody>
      </p:sp>
    </p:spTree>
    <p:extLst>
      <p:ext uri="{BB962C8B-B14F-4D97-AF65-F5344CB8AC3E}">
        <p14:creationId xmlns:p14="http://schemas.microsoft.com/office/powerpoint/2010/main" val="653817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37" y="131018"/>
            <a:ext cx="8686800" cy="641739"/>
          </a:xfrm>
        </p:spPr>
        <p:txBody>
          <a:bodyPr/>
          <a:lstStyle/>
          <a:p>
            <a:r>
              <a:rPr lang="en-US" dirty="0"/>
              <a:t>Design Work Processes</a:t>
            </a:r>
          </a:p>
        </p:txBody>
      </p:sp>
      <p:sp>
        <p:nvSpPr>
          <p:cNvPr id="3" name="Content Placeholder 2"/>
          <p:cNvSpPr>
            <a:spLocks noGrp="1"/>
          </p:cNvSpPr>
          <p:nvPr>
            <p:ph idx="1"/>
          </p:nvPr>
        </p:nvSpPr>
        <p:spPr/>
        <p:txBody>
          <a:bodyPr/>
          <a:lstStyle/>
          <a:p>
            <a:pPr>
              <a:spcAft>
                <a:spcPts val="1200"/>
              </a:spcAft>
            </a:pPr>
            <a:r>
              <a:rPr lang="en-US" dirty="0"/>
              <a:t>The LBNF/DUNE Systems Engineering team will ensure that engineers and designers are knowledgeable about the requirements that control their design work. </a:t>
            </a:r>
          </a:p>
          <a:p>
            <a:pPr>
              <a:spcAft>
                <a:spcPts val="1200"/>
              </a:spcAft>
            </a:pPr>
            <a:r>
              <a:rPr lang="en-US" dirty="0"/>
              <a:t>Workflow for approval of drawings and specifications assure that pertinent disciplines review the design and include a Sub-Project Manager, Consortia Leader or designee signature. </a:t>
            </a:r>
          </a:p>
          <a:p>
            <a:pPr>
              <a:spcAft>
                <a:spcPts val="1200"/>
              </a:spcAft>
            </a:pPr>
            <a:r>
              <a:rPr lang="en-US" dirty="0"/>
              <a:t>The DUNE Consortia may document their design work processes in accordance with the LBNF/DUNE Configuration Management Plan in lieu of the following Systems Engineering website. </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26</a:t>
            </a:fld>
            <a:endParaRPr lang="en-US" altLang="en-US" dirty="0"/>
          </a:p>
        </p:txBody>
      </p:sp>
    </p:spTree>
    <p:extLst>
      <p:ext uri="{BB962C8B-B14F-4D97-AF65-F5344CB8AC3E}">
        <p14:creationId xmlns:p14="http://schemas.microsoft.com/office/powerpoint/2010/main" val="3604365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LBNF uses a Systems Engineering website to document design work processes at:</a:t>
            </a:r>
          </a:p>
          <a:p>
            <a:pPr>
              <a:spcAft>
                <a:spcPts val="1200"/>
              </a:spcAft>
            </a:pPr>
            <a:r>
              <a:rPr lang="en-US" sz="2400" dirty="0"/>
              <a:t>https://fermipoint.fnal.gov/Project/LBNF/Project%20Office/Systems%20Engineering/SitePages/Home.aspx</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27</a:t>
            </a:fld>
            <a:endParaRPr lang="en-US" altLang="en-US" dirty="0"/>
          </a:p>
        </p:txBody>
      </p:sp>
    </p:spTree>
    <p:extLst>
      <p:ext uri="{BB962C8B-B14F-4D97-AF65-F5344CB8AC3E}">
        <p14:creationId xmlns:p14="http://schemas.microsoft.com/office/powerpoint/2010/main" val="36192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Fabrication Work Processes</a:t>
            </a:r>
          </a:p>
        </p:txBody>
      </p:sp>
      <p:sp>
        <p:nvSpPr>
          <p:cNvPr id="3" name="Content Placeholder 2"/>
          <p:cNvSpPr>
            <a:spLocks noGrp="1"/>
          </p:cNvSpPr>
          <p:nvPr>
            <p:ph idx="1"/>
          </p:nvPr>
        </p:nvSpPr>
        <p:spPr/>
        <p:txBody>
          <a:bodyPr/>
          <a:lstStyle/>
          <a:p>
            <a:pPr>
              <a:spcAft>
                <a:spcPts val="1200"/>
              </a:spcAft>
            </a:pPr>
            <a:r>
              <a:rPr lang="en-US" dirty="0"/>
              <a:t>Fabrication work on the LBNF and DUNE Projects shall be performed to established technical standards and administrative controls using approved instructions and procedures. </a:t>
            </a:r>
          </a:p>
          <a:p>
            <a:pPr>
              <a:spcAft>
                <a:spcPts val="1200"/>
              </a:spcAft>
            </a:pPr>
            <a:r>
              <a:rPr lang="en-US" dirty="0"/>
              <a:t>Fabrication work processes with QA inspections and tests shall be documented on Travelers that are retained with the hardware item. </a:t>
            </a:r>
          </a:p>
          <a:p>
            <a:pPr>
              <a:spcAft>
                <a:spcPts val="1200"/>
              </a:spcAft>
            </a:pPr>
            <a:r>
              <a:rPr lang="en-US" dirty="0"/>
              <a:t>Items, including consumables, shall be identified and controlled to ensure their proper use and prevent the use of incorrect, unaccepted, or unidentified items. </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28</a:t>
            </a:fld>
            <a:endParaRPr lang="en-US" altLang="en-US" dirty="0"/>
          </a:p>
        </p:txBody>
      </p:sp>
    </p:spTree>
    <p:extLst>
      <p:ext uri="{BB962C8B-B14F-4D97-AF65-F5344CB8AC3E}">
        <p14:creationId xmlns:p14="http://schemas.microsoft.com/office/powerpoint/2010/main" val="2509741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The Projects will define a system of controls to ensure that items are:</a:t>
            </a:r>
          </a:p>
          <a:p>
            <a:pPr marL="1258888" indent="-342900">
              <a:spcAft>
                <a:spcPts val="1200"/>
              </a:spcAft>
              <a:buFont typeface="Wingdings" panose="05000000000000000000" pitchFamily="2" charset="2"/>
              <a:buChar char="Ø"/>
            </a:pPr>
            <a:r>
              <a:rPr lang="en-US" sz="2400" dirty="0"/>
              <a:t> handled, </a:t>
            </a:r>
          </a:p>
          <a:p>
            <a:pPr marL="1258888" indent="-342900">
              <a:spcAft>
                <a:spcPts val="1200"/>
              </a:spcAft>
              <a:buFont typeface="Wingdings" panose="05000000000000000000" pitchFamily="2" charset="2"/>
              <a:buChar char="Ø"/>
            </a:pPr>
            <a:r>
              <a:rPr lang="en-US" sz="2400" dirty="0"/>
              <a:t>stored, </a:t>
            </a:r>
          </a:p>
          <a:p>
            <a:pPr marL="1258888" indent="-342900">
              <a:spcAft>
                <a:spcPts val="1200"/>
              </a:spcAft>
              <a:buFont typeface="Wingdings" panose="05000000000000000000" pitchFamily="2" charset="2"/>
              <a:buChar char="Ø"/>
            </a:pPr>
            <a:r>
              <a:rPr lang="en-US" sz="2400" dirty="0"/>
              <a:t>shipped, </a:t>
            </a:r>
          </a:p>
          <a:p>
            <a:pPr marL="1258888" indent="-342900">
              <a:spcAft>
                <a:spcPts val="1200"/>
              </a:spcAft>
              <a:buFont typeface="Wingdings" panose="05000000000000000000" pitchFamily="2" charset="2"/>
              <a:buChar char="Ø"/>
            </a:pPr>
            <a:r>
              <a:rPr lang="en-US" sz="2400" dirty="0"/>
              <a:t>cleaned, and </a:t>
            </a:r>
          </a:p>
          <a:p>
            <a:pPr marL="1258888" indent="-342900">
              <a:spcAft>
                <a:spcPts val="1200"/>
              </a:spcAft>
              <a:buFont typeface="Wingdings" panose="05000000000000000000" pitchFamily="2" charset="2"/>
              <a:buChar char="Ø"/>
            </a:pPr>
            <a:r>
              <a:rPr lang="en-US" sz="2400" dirty="0"/>
              <a:t>preserved to prevent them from deteriorating, being damaged, or becoming lost. </a:t>
            </a:r>
          </a:p>
          <a:p>
            <a:pPr marL="342900" indent="-342900">
              <a:spcAft>
                <a:spcPts val="1200"/>
              </a:spcAft>
              <a:buFont typeface="Arial" panose="020B0604020202020204" pitchFamily="34" charset="0"/>
              <a:buChar char="•"/>
            </a:pPr>
            <a:r>
              <a:rPr lang="en-US" sz="2400" dirty="0"/>
              <a:t>Equipment used for process monitoring or data collection shall be calibrated and maintained.</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29</a:t>
            </a:fld>
            <a:endParaRPr lang="en-US" altLang="en-US" dirty="0"/>
          </a:p>
        </p:txBody>
      </p:sp>
    </p:spTree>
    <p:extLst>
      <p:ext uri="{BB962C8B-B14F-4D97-AF65-F5344CB8AC3E}">
        <p14:creationId xmlns:p14="http://schemas.microsoft.com/office/powerpoint/2010/main" val="21596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9"/>
          <p:cNvSpPr>
            <a:spLocks noGrp="1"/>
          </p:cNvSpPr>
          <p:nvPr>
            <p:ph sz="half" idx="13"/>
          </p:nvPr>
        </p:nvSpPr>
        <p:spPr bwMode="auto">
          <a:xfrm>
            <a:off x="228600" y="361950"/>
            <a:ext cx="8675688" cy="5668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0" indent="0">
              <a:buNone/>
            </a:pPr>
            <a:r>
              <a:rPr lang="en-US" altLang="en-US" dirty="0">
                <a:latin typeface="Helvetica" panose="020B0604020202020204" pitchFamily="34" charset="0"/>
                <a:ea typeface="Geneva" pitchFamily="121" charset="-128"/>
              </a:rPr>
              <a:t>Features :</a:t>
            </a:r>
          </a:p>
          <a:p>
            <a:r>
              <a:rPr lang="en-US" altLang="en-US" dirty="0">
                <a:latin typeface="Helvetica" panose="020B0604020202020204" pitchFamily="34" charset="0"/>
                <a:ea typeface="Geneva" pitchFamily="121" charset="-128"/>
              </a:rPr>
              <a:t>Personnel training and qualification</a:t>
            </a:r>
          </a:p>
          <a:p>
            <a:r>
              <a:rPr lang="en-US" altLang="en-US" dirty="0">
                <a:latin typeface="Helvetica" panose="020B0604020202020204" pitchFamily="34" charset="0"/>
                <a:ea typeface="Geneva" pitchFamily="121" charset="-128"/>
              </a:rPr>
              <a:t>Quality improvement programs</a:t>
            </a:r>
          </a:p>
          <a:p>
            <a:r>
              <a:rPr lang="en-US" altLang="en-US" dirty="0">
                <a:latin typeface="Helvetica" panose="020B0604020202020204" pitchFamily="34" charset="0"/>
                <a:ea typeface="Geneva" pitchFamily="121" charset="-128"/>
              </a:rPr>
              <a:t>Document, records and configuration management</a:t>
            </a:r>
          </a:p>
          <a:p>
            <a:r>
              <a:rPr lang="en-US" altLang="en-US" dirty="0">
                <a:latin typeface="Helvetica" panose="020B0604020202020204" pitchFamily="34" charset="0"/>
                <a:ea typeface="Geneva" pitchFamily="121" charset="-128"/>
              </a:rPr>
              <a:t>Work process control</a:t>
            </a:r>
          </a:p>
          <a:p>
            <a:r>
              <a:rPr lang="en-US" altLang="en-US" dirty="0">
                <a:latin typeface="Helvetica" panose="020B0604020202020204" pitchFamily="34" charset="0"/>
                <a:ea typeface="Geneva" pitchFamily="121" charset="-128"/>
              </a:rPr>
              <a:t>Engineering design quality standards</a:t>
            </a:r>
          </a:p>
          <a:p>
            <a:r>
              <a:rPr lang="en-US" altLang="en-US" dirty="0">
                <a:latin typeface="Helvetica" panose="020B0604020202020204" pitchFamily="34" charset="0"/>
                <a:ea typeface="Geneva" pitchFamily="121" charset="-128"/>
              </a:rPr>
              <a:t>Procurement quality processes</a:t>
            </a:r>
          </a:p>
          <a:p>
            <a:r>
              <a:rPr lang="en-US" altLang="en-US" dirty="0">
                <a:latin typeface="Helvetica" panose="020B0604020202020204" pitchFamily="34" charset="0"/>
                <a:ea typeface="Geneva" pitchFamily="121" charset="-128"/>
              </a:rPr>
              <a:t>Inspection and acceptance testing</a:t>
            </a:r>
          </a:p>
          <a:p>
            <a:r>
              <a:rPr lang="en-US" altLang="en-US" dirty="0">
                <a:latin typeface="Helvetica" panose="020B0604020202020204" pitchFamily="34" charset="0"/>
                <a:ea typeface="Geneva" pitchFamily="121" charset="-128"/>
              </a:rPr>
              <a:t>Management assessments</a:t>
            </a:r>
          </a:p>
          <a:p>
            <a:r>
              <a:rPr lang="en-US" altLang="en-US" dirty="0">
                <a:latin typeface="Helvetica" panose="020B0604020202020204" pitchFamily="34" charset="0"/>
                <a:ea typeface="Geneva" pitchFamily="121" charset="-128"/>
              </a:rPr>
              <a:t>Independent assessments</a:t>
            </a:r>
          </a:p>
          <a:p>
            <a:r>
              <a:rPr lang="en-US" altLang="en-US" dirty="0">
                <a:latin typeface="Helvetica" panose="020B0604020202020204" pitchFamily="34" charset="0"/>
                <a:ea typeface="Geneva" pitchFamily="121" charset="-128"/>
              </a:rPr>
              <a:t>Suspect/Counterfeit items prevention</a:t>
            </a:r>
          </a:p>
          <a:p>
            <a:r>
              <a:rPr lang="en-US" altLang="en-US" dirty="0">
                <a:latin typeface="Helvetica" panose="020B0604020202020204" pitchFamily="34" charset="0"/>
                <a:ea typeface="Geneva" pitchFamily="121" charset="-128"/>
              </a:rPr>
              <a:t>Quality in scientific research</a:t>
            </a:r>
          </a:p>
        </p:txBody>
      </p:sp>
      <p:sp>
        <p:nvSpPr>
          <p:cNvPr id="25602" name="Date Placeholder 6"/>
          <p:cNvSpPr>
            <a:spLocks noGrp="1"/>
          </p:cNvSpPr>
          <p:nvPr>
            <p:ph type="dt"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FC989388-6A8B-4527-A0DF-C8A7637E0C2C}" type="datetime1">
              <a:rPr lang="en-US" altLang="en-US" sz="1200">
                <a:solidFill>
                  <a:srgbClr val="004C97"/>
                </a:solidFill>
                <a:latin typeface="Helvetica" panose="020B0604020202020204" pitchFamily="34" charset="0"/>
              </a:rPr>
              <a:pPr eaLnBrk="1" hangingPunct="1"/>
              <a:t>7/24/2018</a:t>
            </a:fld>
            <a:endParaRPr lang="en-US" altLang="en-US" sz="1200" dirty="0">
              <a:solidFill>
                <a:srgbClr val="004C97"/>
              </a:solidFill>
              <a:latin typeface="Helvetica" panose="020B0604020202020204" pitchFamily="34" charset="0"/>
            </a:endParaRPr>
          </a:p>
        </p:txBody>
      </p:sp>
      <p:sp>
        <p:nvSpPr>
          <p:cNvPr id="25603" name="Footer Placeholder 7"/>
          <p:cNvSpPr>
            <a:spLocks noGrp="1"/>
          </p:cNvSpPr>
          <p:nvPr>
            <p:ph type="ftr" sz="quarter" idx="1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ea typeface="MS PGothic" panose="020B0600070205080204" pitchFamily="34" charset="-128"/>
              </a:rPr>
              <a:t>Presenter | Presentation Title</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5604" name="Slide Number Placeholder 8"/>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AEE3222A-B585-474B-B973-7A492478E925}" type="slidenum">
              <a:rPr lang="en-US" altLang="en-US" sz="1200">
                <a:solidFill>
                  <a:srgbClr val="004C97"/>
                </a:solidFill>
                <a:latin typeface="Helvetica" panose="020B0604020202020204" pitchFamily="34" charset="0"/>
              </a:rPr>
              <a:pPr eaLnBrk="1" hangingPunct="1"/>
              <a:t>3</a:t>
            </a:fld>
            <a:endParaRPr lang="en-US" altLang="en-US" sz="1200" dirty="0">
              <a:solidFill>
                <a:srgbClr val="004C97"/>
              </a:solidFill>
              <a:latin typeface="Helvetica"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Work shall be performed safely, in a manner that ensures adequate protection for employees, the public, and the environment. </a:t>
            </a:r>
          </a:p>
          <a:p>
            <a:pPr marL="342900" indent="-342900">
              <a:spcAft>
                <a:spcPts val="1200"/>
              </a:spcAft>
              <a:buFont typeface="Arial" panose="020B0604020202020204" pitchFamily="34" charset="0"/>
              <a:buChar char="•"/>
            </a:pPr>
            <a:r>
              <a:rPr lang="en-US" sz="2400" dirty="0"/>
              <a:t>Team members, Project Partners, LBNF Project Management and the DUNE Technical Coordinator shall exercise a degree of care commensurate with the work and the associated hazards. </a:t>
            </a:r>
          </a:p>
          <a:p>
            <a:pPr marL="342900" indent="-342900">
              <a:spcAft>
                <a:spcPts val="1200"/>
              </a:spcAft>
              <a:buFont typeface="Arial" panose="020B0604020202020204" pitchFamily="34" charset="0"/>
              <a:buChar char="•"/>
            </a:pPr>
            <a:r>
              <a:rPr lang="en-US" sz="2400" dirty="0"/>
              <a:t>See the LBNF/DUNE Integrated ES&amp;H Plan, [4] for more details on LBNF/DUNE integrated safety management systems.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30</a:t>
            </a:fld>
            <a:endParaRPr lang="en-US" altLang="en-US" dirty="0"/>
          </a:p>
        </p:txBody>
      </p:sp>
    </p:spTree>
    <p:extLst>
      <p:ext uri="{BB962C8B-B14F-4D97-AF65-F5344CB8AC3E}">
        <p14:creationId xmlns:p14="http://schemas.microsoft.com/office/powerpoint/2010/main" val="166276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Change-Controlled Work Processes</a:t>
            </a:r>
          </a:p>
        </p:txBody>
      </p:sp>
      <p:sp>
        <p:nvSpPr>
          <p:cNvPr id="3" name="Content Placeholder 2"/>
          <p:cNvSpPr>
            <a:spLocks noGrp="1"/>
          </p:cNvSpPr>
          <p:nvPr>
            <p:ph idx="1"/>
          </p:nvPr>
        </p:nvSpPr>
        <p:spPr/>
        <p:txBody>
          <a:bodyPr/>
          <a:lstStyle/>
          <a:p>
            <a:pPr>
              <a:spcAft>
                <a:spcPts val="1200"/>
              </a:spcAft>
            </a:pPr>
            <a:r>
              <a:rPr lang="en-US" dirty="0"/>
              <a:t>Change-controlled work processes are those for which the LBNF and DUNE Change Control Boards (CCB) require that work, both design and fabrication is tracked. </a:t>
            </a:r>
          </a:p>
          <a:p>
            <a:pPr>
              <a:spcAft>
                <a:spcPts val="1200"/>
              </a:spcAft>
            </a:pPr>
            <a:r>
              <a:rPr lang="en-US" dirty="0"/>
              <a:t>The CCBs assign a unique tracking number to identify those design and fabrication items for which the associated change is effective. </a:t>
            </a:r>
          </a:p>
          <a:p>
            <a:pPr>
              <a:spcAft>
                <a:spcPts val="1200"/>
              </a:spcAft>
            </a:pPr>
            <a:r>
              <a:rPr lang="en-US" dirty="0"/>
              <a:t>The LBNF/DUNE Configuration Management Plan [6] defines the change control process in detail.</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31</a:t>
            </a:fld>
            <a:endParaRPr lang="en-US" altLang="en-US" dirty="0"/>
          </a:p>
        </p:txBody>
      </p:sp>
    </p:spTree>
    <p:extLst>
      <p:ext uri="{BB962C8B-B14F-4D97-AF65-F5344CB8AC3E}">
        <p14:creationId xmlns:p14="http://schemas.microsoft.com/office/powerpoint/2010/main" val="3129697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16F0-A736-4286-84D7-F9F989EC5A26}"/>
              </a:ext>
            </a:extLst>
          </p:cNvPr>
          <p:cNvSpPr>
            <a:spLocks noGrp="1"/>
          </p:cNvSpPr>
          <p:nvPr>
            <p:ph type="title"/>
          </p:nvPr>
        </p:nvSpPr>
        <p:spPr/>
        <p:txBody>
          <a:bodyPr/>
          <a:lstStyle/>
          <a:p>
            <a:r>
              <a:rPr lang="en-US" dirty="0"/>
              <a:t>DESIGN</a:t>
            </a:r>
          </a:p>
        </p:txBody>
      </p:sp>
      <p:sp>
        <p:nvSpPr>
          <p:cNvPr id="3" name="Content Placeholder 2">
            <a:extLst>
              <a:ext uri="{FF2B5EF4-FFF2-40B4-BE49-F238E27FC236}">
                <a16:creationId xmlns:a16="http://schemas.microsoft.com/office/drawing/2014/main" id="{7329A30D-8142-4EE8-8845-C517B4CC8A13}"/>
              </a:ext>
            </a:extLst>
          </p:cNvPr>
          <p:cNvSpPr>
            <a:spLocks noGrp="1"/>
          </p:cNvSpPr>
          <p:nvPr>
            <p:ph idx="1"/>
          </p:nvPr>
        </p:nvSpPr>
        <p:spPr/>
        <p:txBody>
          <a:bodyPr/>
          <a:lstStyle/>
          <a:p>
            <a:pPr>
              <a:spcAft>
                <a:spcPts val="1200"/>
              </a:spcAft>
            </a:pPr>
            <a:r>
              <a:rPr lang="en-US" dirty="0"/>
              <a:t>The LBNF/DUNE design process provides appropriate control of design inputs and design products. </a:t>
            </a:r>
          </a:p>
          <a:p>
            <a:pPr>
              <a:spcAft>
                <a:spcPts val="1200"/>
              </a:spcAft>
            </a:pPr>
            <a:r>
              <a:rPr lang="en-US" dirty="0"/>
              <a:t>The primary design inputs are the scientific/engineering requirements (physics requirements, detector requirements, specifications, drawings, engineering reports, etc.).</a:t>
            </a:r>
          </a:p>
          <a:p>
            <a:pPr>
              <a:spcAft>
                <a:spcPts val="1200"/>
              </a:spcAft>
            </a:pPr>
            <a:r>
              <a:rPr lang="en-US" dirty="0"/>
              <a:t>The basis of the design process requires sound engineering judgment and practices, adherence to scientific principles, and use of applicable orders, codes and standards. </a:t>
            </a:r>
          </a:p>
          <a:p>
            <a:pPr>
              <a:spcAft>
                <a:spcPts val="1200"/>
              </a:spcAft>
            </a:pPr>
            <a:r>
              <a:rPr lang="en-US" dirty="0"/>
              <a:t>This basis of the design process naturally incorporates environment, health and safety concerns.</a:t>
            </a:r>
          </a:p>
          <a:p>
            <a:pPr>
              <a:spcAft>
                <a:spcPts val="1200"/>
              </a:spcAft>
            </a:pPr>
            <a:endParaRPr lang="en-US" dirty="0"/>
          </a:p>
        </p:txBody>
      </p:sp>
      <p:sp>
        <p:nvSpPr>
          <p:cNvPr id="4" name="Date Placeholder 3">
            <a:extLst>
              <a:ext uri="{FF2B5EF4-FFF2-40B4-BE49-F238E27FC236}">
                <a16:creationId xmlns:a16="http://schemas.microsoft.com/office/drawing/2014/main" id="{E9693F9B-65AF-4429-B49E-F75411FA100E}"/>
              </a:ext>
            </a:extLst>
          </p:cNvPr>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a:extLst>
              <a:ext uri="{FF2B5EF4-FFF2-40B4-BE49-F238E27FC236}">
                <a16:creationId xmlns:a16="http://schemas.microsoft.com/office/drawing/2014/main" id="{8F1C0DE1-A15B-447C-8949-379E9FCA3EE5}"/>
              </a:ext>
            </a:extLst>
          </p:cNvPr>
          <p:cNvSpPr>
            <a:spLocks noGrp="1"/>
          </p:cNvSpPr>
          <p:nvPr>
            <p:ph type="ftr" sz="quarter" idx="11"/>
          </p:nvPr>
        </p:nvSpPr>
        <p:spPr/>
        <p:txBody>
          <a:bodyPr/>
          <a:lstStyle/>
          <a:p>
            <a:pPr>
              <a:defRPr/>
            </a:pPr>
            <a:r>
              <a:rPr lang="en-US"/>
              <a:t>Presenter | Presentation Title</a:t>
            </a:r>
            <a:endParaRPr lang="en-US" b="1" dirty="0"/>
          </a:p>
        </p:txBody>
      </p:sp>
      <p:sp>
        <p:nvSpPr>
          <p:cNvPr id="6" name="Slide Number Placeholder 5">
            <a:extLst>
              <a:ext uri="{FF2B5EF4-FFF2-40B4-BE49-F238E27FC236}">
                <a16:creationId xmlns:a16="http://schemas.microsoft.com/office/drawing/2014/main" id="{99DBC566-8BC0-45B4-9FCB-01DF31D2DFF6}"/>
              </a:ext>
            </a:extLst>
          </p:cNvPr>
          <p:cNvSpPr>
            <a:spLocks noGrp="1"/>
          </p:cNvSpPr>
          <p:nvPr>
            <p:ph type="sldNum" sz="quarter" idx="12"/>
          </p:nvPr>
        </p:nvSpPr>
        <p:spPr/>
        <p:txBody>
          <a:bodyPr/>
          <a:lstStyle/>
          <a:p>
            <a:fld id="{52E9C158-AEF1-41A2-A6CE-6F0BAB305EFD}" type="slidenum">
              <a:rPr lang="en-US" altLang="en-US" smtClean="0"/>
              <a:pPr/>
              <a:t>32</a:t>
            </a:fld>
            <a:endParaRPr lang="en-US" altLang="en-US" dirty="0"/>
          </a:p>
        </p:txBody>
      </p:sp>
    </p:spTree>
    <p:extLst>
      <p:ext uri="{BB962C8B-B14F-4D97-AF65-F5344CB8AC3E}">
        <p14:creationId xmlns:p14="http://schemas.microsoft.com/office/powerpoint/2010/main" val="10787129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16F0-A736-4286-84D7-F9F989EC5A26}"/>
              </a:ext>
            </a:extLst>
          </p:cNvPr>
          <p:cNvSpPr>
            <a:spLocks noGrp="1"/>
          </p:cNvSpPr>
          <p:nvPr>
            <p:ph type="title"/>
          </p:nvPr>
        </p:nvSpPr>
        <p:spPr/>
        <p:txBody>
          <a:bodyPr/>
          <a:lstStyle/>
          <a:p>
            <a:r>
              <a:rPr lang="en-US" dirty="0"/>
              <a:t>Design Process </a:t>
            </a:r>
          </a:p>
        </p:txBody>
      </p:sp>
      <p:sp>
        <p:nvSpPr>
          <p:cNvPr id="3" name="Content Placeholder 2">
            <a:extLst>
              <a:ext uri="{FF2B5EF4-FFF2-40B4-BE49-F238E27FC236}">
                <a16:creationId xmlns:a16="http://schemas.microsoft.com/office/drawing/2014/main" id="{7329A30D-8142-4EE8-8845-C517B4CC8A13}"/>
              </a:ext>
            </a:extLst>
          </p:cNvPr>
          <p:cNvSpPr>
            <a:spLocks noGrp="1"/>
          </p:cNvSpPr>
          <p:nvPr>
            <p:ph idx="1"/>
          </p:nvPr>
        </p:nvSpPr>
        <p:spPr/>
        <p:txBody>
          <a:bodyPr/>
          <a:lstStyle/>
          <a:p>
            <a:pPr>
              <a:spcAft>
                <a:spcPts val="1200"/>
              </a:spcAft>
            </a:pPr>
            <a:r>
              <a:rPr lang="en-US" dirty="0"/>
              <a:t>The LBNF/DUNE Systems Engineering website documentation defines the scope of design work for any given scientific/engineering work group. </a:t>
            </a:r>
          </a:p>
          <a:p>
            <a:pPr>
              <a:spcAft>
                <a:spcPts val="1200"/>
              </a:spcAft>
            </a:pPr>
            <a:r>
              <a:rPr lang="en-US" dirty="0"/>
              <a:t>Work groups will begin preliminary design of LBNF/DUNE by breaking their work down into sets of engineering drawings, specifications and reports. This is the design output.</a:t>
            </a:r>
          </a:p>
          <a:p>
            <a:pPr>
              <a:spcAft>
                <a:spcPts val="1200"/>
              </a:spcAft>
            </a:pPr>
            <a:r>
              <a:rPr lang="en-US" dirty="0"/>
              <a:t>Throughout the design process, engineers and designers work with LBNF/DUNE Sub-Project Managers, Consortia Leaders and the LBNF/DUNE QAM to determine QA inspection criteria of fabricated products and installations. </a:t>
            </a:r>
          </a:p>
        </p:txBody>
      </p:sp>
      <p:sp>
        <p:nvSpPr>
          <p:cNvPr id="4" name="Date Placeholder 3">
            <a:extLst>
              <a:ext uri="{FF2B5EF4-FFF2-40B4-BE49-F238E27FC236}">
                <a16:creationId xmlns:a16="http://schemas.microsoft.com/office/drawing/2014/main" id="{E9693F9B-65AF-4429-B49E-F75411FA100E}"/>
              </a:ext>
            </a:extLst>
          </p:cNvPr>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a:extLst>
              <a:ext uri="{FF2B5EF4-FFF2-40B4-BE49-F238E27FC236}">
                <a16:creationId xmlns:a16="http://schemas.microsoft.com/office/drawing/2014/main" id="{8F1C0DE1-A15B-447C-8949-379E9FCA3EE5}"/>
              </a:ext>
            </a:extLst>
          </p:cNvPr>
          <p:cNvSpPr>
            <a:spLocks noGrp="1"/>
          </p:cNvSpPr>
          <p:nvPr>
            <p:ph type="ftr" sz="quarter" idx="11"/>
          </p:nvPr>
        </p:nvSpPr>
        <p:spPr/>
        <p:txBody>
          <a:bodyPr/>
          <a:lstStyle/>
          <a:p>
            <a:pPr>
              <a:defRPr/>
            </a:pPr>
            <a:r>
              <a:rPr lang="en-US"/>
              <a:t>Presenter | Presentation Title</a:t>
            </a:r>
            <a:endParaRPr lang="en-US" b="1" dirty="0"/>
          </a:p>
        </p:txBody>
      </p:sp>
      <p:sp>
        <p:nvSpPr>
          <p:cNvPr id="6" name="Slide Number Placeholder 5">
            <a:extLst>
              <a:ext uri="{FF2B5EF4-FFF2-40B4-BE49-F238E27FC236}">
                <a16:creationId xmlns:a16="http://schemas.microsoft.com/office/drawing/2014/main" id="{99DBC566-8BC0-45B4-9FCB-01DF31D2DFF6}"/>
              </a:ext>
            </a:extLst>
          </p:cNvPr>
          <p:cNvSpPr>
            <a:spLocks noGrp="1"/>
          </p:cNvSpPr>
          <p:nvPr>
            <p:ph type="sldNum" sz="quarter" idx="12"/>
          </p:nvPr>
        </p:nvSpPr>
        <p:spPr/>
        <p:txBody>
          <a:bodyPr/>
          <a:lstStyle/>
          <a:p>
            <a:fld id="{52E9C158-AEF1-41A2-A6CE-6F0BAB305EFD}" type="slidenum">
              <a:rPr lang="en-US" altLang="en-US" smtClean="0"/>
              <a:pPr/>
              <a:t>33</a:t>
            </a:fld>
            <a:endParaRPr lang="en-US" altLang="en-US" dirty="0"/>
          </a:p>
        </p:txBody>
      </p:sp>
    </p:spTree>
    <p:extLst>
      <p:ext uri="{BB962C8B-B14F-4D97-AF65-F5344CB8AC3E}">
        <p14:creationId xmlns:p14="http://schemas.microsoft.com/office/powerpoint/2010/main" val="737374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Close coordination must be made with LBNF/DUNE scientists to assure the engineering satisfies the scientific requirements of the experiment. </a:t>
            </a:r>
          </a:p>
          <a:p>
            <a:pPr marL="342900" indent="-342900">
              <a:spcAft>
                <a:spcPts val="1200"/>
              </a:spcAft>
              <a:buFont typeface="Arial" panose="020B0604020202020204" pitchFamily="34" charset="0"/>
              <a:buChar char="•"/>
            </a:pPr>
            <a:r>
              <a:rPr lang="en-US" sz="2400" dirty="0"/>
              <a:t>Final Design work sets the final Quality Assurance parameters for the parts, assemblies and installations. </a:t>
            </a:r>
          </a:p>
          <a:p>
            <a:pPr marL="342900" indent="-342900">
              <a:spcAft>
                <a:spcPts val="1200"/>
              </a:spcAft>
              <a:buFont typeface="Arial" panose="020B0604020202020204" pitchFamily="34" charset="0"/>
              <a:buChar char="•"/>
            </a:pPr>
            <a:r>
              <a:rPr lang="en-US" sz="2400" dirty="0"/>
              <a:t>Design during Final Design and production is confined to Change-Controlled changes, as above; and, minor changes necessary to facilitate production, drawing error correction, material substitutions and similar functional areas.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34</a:t>
            </a:fld>
            <a:endParaRPr lang="en-US" altLang="en-US" dirty="0"/>
          </a:p>
        </p:txBody>
      </p:sp>
    </p:spTree>
    <p:extLst>
      <p:ext uri="{BB962C8B-B14F-4D97-AF65-F5344CB8AC3E}">
        <p14:creationId xmlns:p14="http://schemas.microsoft.com/office/powerpoint/2010/main" val="3996840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16F0-A736-4286-84D7-F9F989EC5A26}"/>
              </a:ext>
            </a:extLst>
          </p:cNvPr>
          <p:cNvSpPr>
            <a:spLocks noGrp="1"/>
          </p:cNvSpPr>
          <p:nvPr>
            <p:ph type="title"/>
          </p:nvPr>
        </p:nvSpPr>
        <p:spPr/>
        <p:txBody>
          <a:bodyPr/>
          <a:lstStyle/>
          <a:p>
            <a:r>
              <a:rPr lang="en-US" dirty="0"/>
              <a:t>Design Verification and Validation</a:t>
            </a:r>
          </a:p>
        </p:txBody>
      </p:sp>
      <p:sp>
        <p:nvSpPr>
          <p:cNvPr id="3" name="Content Placeholder 2">
            <a:extLst>
              <a:ext uri="{FF2B5EF4-FFF2-40B4-BE49-F238E27FC236}">
                <a16:creationId xmlns:a16="http://schemas.microsoft.com/office/drawing/2014/main" id="{7329A30D-8142-4EE8-8845-C517B4CC8A13}"/>
              </a:ext>
            </a:extLst>
          </p:cNvPr>
          <p:cNvSpPr>
            <a:spLocks noGrp="1"/>
          </p:cNvSpPr>
          <p:nvPr>
            <p:ph idx="1"/>
          </p:nvPr>
        </p:nvSpPr>
        <p:spPr/>
        <p:txBody>
          <a:bodyPr/>
          <a:lstStyle/>
          <a:p>
            <a:pPr>
              <a:spcAft>
                <a:spcPts val="1200"/>
              </a:spcAft>
            </a:pPr>
            <a:r>
              <a:rPr lang="en-US" dirty="0"/>
              <a:t>Design is verified and validated to an extent commensurate with its importance to safety, complexity of design, degree of standardization, state of the art, and similarity to proven design approaches. </a:t>
            </a:r>
          </a:p>
          <a:p>
            <a:pPr>
              <a:spcAft>
                <a:spcPts val="1200"/>
              </a:spcAft>
            </a:pPr>
            <a:r>
              <a:rPr lang="en-US" dirty="0"/>
              <a:t>Acceptable verification methods include but are not limited to any one or combination of</a:t>
            </a:r>
          </a:p>
          <a:p>
            <a:pPr marL="1371600" indent="-457200">
              <a:spcAft>
                <a:spcPts val="1200"/>
              </a:spcAft>
              <a:buNone/>
            </a:pPr>
            <a:r>
              <a:rPr lang="en-US" dirty="0"/>
              <a:t>(1) design reviews, </a:t>
            </a:r>
          </a:p>
          <a:p>
            <a:pPr marL="1371600" indent="-457200">
              <a:spcAft>
                <a:spcPts val="1200"/>
              </a:spcAft>
              <a:buNone/>
            </a:pPr>
            <a:r>
              <a:rPr lang="en-US" dirty="0"/>
              <a:t>(2) alternative calculations, and </a:t>
            </a:r>
          </a:p>
          <a:p>
            <a:pPr marL="1371600" indent="-457200">
              <a:spcAft>
                <a:spcPts val="1200"/>
              </a:spcAft>
              <a:buNone/>
            </a:pPr>
            <a:r>
              <a:rPr lang="en-US" dirty="0"/>
              <a:t>(3) prototype, qualification testing and/or comparison of the new design with a similar proven design if available.</a:t>
            </a:r>
          </a:p>
        </p:txBody>
      </p:sp>
      <p:sp>
        <p:nvSpPr>
          <p:cNvPr id="4" name="Date Placeholder 3">
            <a:extLst>
              <a:ext uri="{FF2B5EF4-FFF2-40B4-BE49-F238E27FC236}">
                <a16:creationId xmlns:a16="http://schemas.microsoft.com/office/drawing/2014/main" id="{E9693F9B-65AF-4429-B49E-F75411FA100E}"/>
              </a:ext>
            </a:extLst>
          </p:cNvPr>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a:extLst>
              <a:ext uri="{FF2B5EF4-FFF2-40B4-BE49-F238E27FC236}">
                <a16:creationId xmlns:a16="http://schemas.microsoft.com/office/drawing/2014/main" id="{8F1C0DE1-A15B-447C-8949-379E9FCA3EE5}"/>
              </a:ext>
            </a:extLst>
          </p:cNvPr>
          <p:cNvSpPr>
            <a:spLocks noGrp="1"/>
          </p:cNvSpPr>
          <p:nvPr>
            <p:ph type="ftr" sz="quarter" idx="11"/>
          </p:nvPr>
        </p:nvSpPr>
        <p:spPr/>
        <p:txBody>
          <a:bodyPr/>
          <a:lstStyle/>
          <a:p>
            <a:pPr>
              <a:defRPr/>
            </a:pPr>
            <a:r>
              <a:rPr lang="en-US"/>
              <a:t>Presenter | Presentation Title</a:t>
            </a:r>
            <a:endParaRPr lang="en-US" b="1" dirty="0"/>
          </a:p>
        </p:txBody>
      </p:sp>
      <p:sp>
        <p:nvSpPr>
          <p:cNvPr id="6" name="Slide Number Placeholder 5">
            <a:extLst>
              <a:ext uri="{FF2B5EF4-FFF2-40B4-BE49-F238E27FC236}">
                <a16:creationId xmlns:a16="http://schemas.microsoft.com/office/drawing/2014/main" id="{99DBC566-8BC0-45B4-9FCB-01DF31D2DFF6}"/>
              </a:ext>
            </a:extLst>
          </p:cNvPr>
          <p:cNvSpPr>
            <a:spLocks noGrp="1"/>
          </p:cNvSpPr>
          <p:nvPr>
            <p:ph type="sldNum" sz="quarter" idx="12"/>
          </p:nvPr>
        </p:nvSpPr>
        <p:spPr/>
        <p:txBody>
          <a:bodyPr/>
          <a:lstStyle/>
          <a:p>
            <a:fld id="{52E9C158-AEF1-41A2-A6CE-6F0BAB305EFD}" type="slidenum">
              <a:rPr lang="en-US" altLang="en-US" smtClean="0"/>
              <a:pPr/>
              <a:t>35</a:t>
            </a:fld>
            <a:endParaRPr lang="en-US" altLang="en-US" dirty="0"/>
          </a:p>
        </p:txBody>
      </p:sp>
    </p:spTree>
    <p:extLst>
      <p:ext uri="{BB962C8B-B14F-4D97-AF65-F5344CB8AC3E}">
        <p14:creationId xmlns:p14="http://schemas.microsoft.com/office/powerpoint/2010/main" val="5771304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Verification of work shall be completed before approval and implementation of the design</a:t>
            </a:r>
          </a:p>
          <a:p>
            <a:pPr marL="342900" indent="-342900">
              <a:spcAft>
                <a:spcPts val="1200"/>
              </a:spcAft>
              <a:buFont typeface="Arial" panose="020B0604020202020204" pitchFamily="34" charset="0"/>
              <a:buChar char="•"/>
            </a:pPr>
            <a:r>
              <a:rPr lang="en-US" sz="2400" dirty="0"/>
              <a:t>Design reviews shall verify and validate that the following criteria are met at the appropriate milestone:</a:t>
            </a:r>
          </a:p>
          <a:p>
            <a:pPr marL="1258888" indent="-342900">
              <a:spcAft>
                <a:spcPts val="0"/>
              </a:spcAft>
              <a:buFont typeface="Arial" panose="020B0604020202020204" pitchFamily="34" charset="0"/>
              <a:buChar char="•"/>
            </a:pPr>
            <a:r>
              <a:rPr lang="en-US" dirty="0"/>
              <a:t>Adherence to requirements</a:t>
            </a:r>
          </a:p>
          <a:p>
            <a:pPr marL="1258888" indent="-342900">
              <a:spcAft>
                <a:spcPts val="0"/>
              </a:spcAft>
              <a:buFont typeface="Arial" panose="020B0604020202020204" pitchFamily="34" charset="0"/>
              <a:buChar char="•"/>
            </a:pPr>
            <a:r>
              <a:rPr lang="en-US" dirty="0"/>
              <a:t>Technical adequacy of the design</a:t>
            </a:r>
          </a:p>
          <a:p>
            <a:pPr marL="1258888" indent="-342900">
              <a:spcAft>
                <a:spcPts val="0"/>
              </a:spcAft>
              <a:buFont typeface="Arial" panose="020B0604020202020204" pitchFamily="34" charset="0"/>
              <a:buChar char="•"/>
            </a:pPr>
            <a:r>
              <a:rPr lang="en-US" dirty="0"/>
              <a:t>Adequacy of work instructions</a:t>
            </a:r>
          </a:p>
          <a:p>
            <a:pPr marL="1258888" indent="-342900">
              <a:spcAft>
                <a:spcPts val="0"/>
              </a:spcAft>
              <a:buFont typeface="Arial" panose="020B0604020202020204" pitchFamily="34" charset="0"/>
              <a:buChar char="•"/>
            </a:pPr>
            <a:r>
              <a:rPr lang="en-US" dirty="0"/>
              <a:t>Thoroughness of specifications</a:t>
            </a:r>
          </a:p>
          <a:p>
            <a:pPr marL="1258888" indent="-342900">
              <a:spcAft>
                <a:spcPts val="0"/>
              </a:spcAft>
              <a:buFont typeface="Arial" panose="020B0604020202020204" pitchFamily="34" charset="0"/>
              <a:buChar char="•"/>
            </a:pPr>
            <a:r>
              <a:rPr lang="en-US" dirty="0"/>
              <a:t>Test results</a:t>
            </a:r>
          </a:p>
          <a:p>
            <a:pPr marL="1258888" indent="-342900">
              <a:spcAft>
                <a:spcPts val="0"/>
              </a:spcAft>
              <a:buFont typeface="Arial" panose="020B0604020202020204" pitchFamily="34" charset="0"/>
              <a:buChar char="•"/>
            </a:pPr>
            <a:r>
              <a:rPr lang="en-US" dirty="0"/>
              <a:t>Adequacy of Technical Reports</a:t>
            </a:r>
          </a:p>
          <a:p>
            <a:pPr marL="1258888" indent="-342900">
              <a:spcAft>
                <a:spcPts val="0"/>
              </a:spcAft>
              <a:buFont typeface="Arial" panose="020B0604020202020204" pitchFamily="34" charset="0"/>
              <a:buChar char="•"/>
            </a:pPr>
            <a:r>
              <a:rPr lang="en-US" dirty="0"/>
              <a:t>Adequacy of design calculations and drawings</a:t>
            </a:r>
          </a:p>
          <a:p>
            <a:pPr marL="1258888" indent="-342900">
              <a:spcAft>
                <a:spcPts val="0"/>
              </a:spcAft>
              <a:buFont typeface="Arial" panose="020B0604020202020204" pitchFamily="34" charset="0"/>
              <a:buChar char="•"/>
            </a:pPr>
            <a:r>
              <a:rPr lang="en-US" dirty="0"/>
              <a:t>Reliability and maintainability</a:t>
            </a:r>
          </a:p>
          <a:p>
            <a:pPr marL="1258888" indent="-342900">
              <a:spcAft>
                <a:spcPts val="0"/>
              </a:spcAft>
              <a:buFont typeface="Arial" panose="020B0604020202020204" pitchFamily="34" charset="0"/>
              <a:buChar char="•"/>
            </a:pPr>
            <a:r>
              <a:rPr lang="en-US" dirty="0"/>
              <a:t>Calibration program for measurement and test equipment</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36</a:t>
            </a:fld>
            <a:endParaRPr lang="en-US" altLang="en-US" dirty="0"/>
          </a:p>
        </p:txBody>
      </p:sp>
    </p:spTree>
    <p:extLst>
      <p:ext uri="{BB962C8B-B14F-4D97-AF65-F5344CB8AC3E}">
        <p14:creationId xmlns:p14="http://schemas.microsoft.com/office/powerpoint/2010/main" val="23610873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Wherever the design method involves the use of computer software to make engineering calculations or static dynamic models of the structure, system, or component's functionality, the software must be verified to demonstrate that the software produces valid results. </a:t>
            </a:r>
          </a:p>
          <a:p>
            <a:pPr marL="342900" indent="-342900">
              <a:spcAft>
                <a:spcPts val="1200"/>
              </a:spcAft>
              <a:buFont typeface="Arial" panose="020B0604020202020204" pitchFamily="34" charset="0"/>
              <a:buChar char="•"/>
            </a:pPr>
            <a:r>
              <a:rPr lang="en-US" sz="2400" dirty="0"/>
              <a:t>The verification needs to be documented in a formal Report of Validation that is maintained in records that are accessible for inspection. </a:t>
            </a:r>
          </a:p>
          <a:p>
            <a:pPr marL="342900" indent="-342900">
              <a:spcAft>
                <a:spcPts val="1200"/>
              </a:spcAft>
              <a:buFont typeface="Arial" panose="020B0604020202020204" pitchFamily="34" charset="0"/>
              <a:buChar char="•"/>
            </a:pPr>
            <a:r>
              <a:rPr lang="en-US" sz="2400" dirty="0"/>
              <a:t>Exemptions may be made for commercially available software that is widely used and for codes with an extensive history of refinement and use by multiple institutions.</a:t>
            </a:r>
          </a:p>
          <a:p>
            <a:pPr marL="342900" indent="-342900">
              <a:spcAft>
                <a:spcPts val="1200"/>
              </a:spcAft>
              <a:buFont typeface="Arial" panose="020B0604020202020204" pitchFamily="34" charset="0"/>
              <a:buChar char="•"/>
            </a:pPr>
            <a:r>
              <a:rPr lang="en-US" sz="2400" dirty="0"/>
              <a:t> Exemptions affecting systems or components shall be identified to the LBNF/DUNE Systems Engineering team.</a:t>
            </a:r>
            <a:endParaRPr lang="en-US" dirty="0"/>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37</a:t>
            </a:fld>
            <a:endParaRPr lang="en-US" altLang="en-US" dirty="0"/>
          </a:p>
        </p:txBody>
      </p:sp>
    </p:spTree>
    <p:extLst>
      <p:ext uri="{BB962C8B-B14F-4D97-AF65-F5344CB8AC3E}">
        <p14:creationId xmlns:p14="http://schemas.microsoft.com/office/powerpoint/2010/main" val="30589995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spcAft>
                <a:spcPts val="1200"/>
              </a:spcAft>
              <a:buFont typeface="Arial" panose="020B0604020202020204" pitchFamily="34" charset="0"/>
              <a:buChar char="•"/>
            </a:pPr>
            <a:r>
              <a:rPr lang="en-US" sz="2400" dirty="0"/>
              <a:t>Critical software and firmware computer codes, especially those codes that are involved in controlling LBNF/DUNE Data acquisitions systems (DAQ), shall also be subjected to reviews for verification and validation. </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38</a:t>
            </a:fld>
            <a:endParaRPr lang="en-US" altLang="en-US" dirty="0"/>
          </a:p>
        </p:txBody>
      </p:sp>
    </p:spTree>
    <p:extLst>
      <p:ext uri="{BB962C8B-B14F-4D97-AF65-F5344CB8AC3E}">
        <p14:creationId xmlns:p14="http://schemas.microsoft.com/office/powerpoint/2010/main" val="13102234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sz="2400" dirty="0"/>
              <a:t>Some items to be considered during computer code review are as follows:</a:t>
            </a:r>
          </a:p>
          <a:p>
            <a:pPr marL="1258888" indent="-342900">
              <a:spcAft>
                <a:spcPts val="600"/>
              </a:spcAft>
              <a:buFont typeface="Arial" panose="020B0604020202020204" pitchFamily="34" charset="0"/>
              <a:buChar char="•"/>
            </a:pPr>
            <a:r>
              <a:rPr lang="en-US" sz="2400" dirty="0"/>
              <a:t>Adequacy of code testing scheme</a:t>
            </a:r>
          </a:p>
          <a:p>
            <a:pPr marL="1258888" indent="-342900">
              <a:spcAft>
                <a:spcPts val="600"/>
              </a:spcAft>
              <a:buFont typeface="Arial" panose="020B0604020202020204" pitchFamily="34" charset="0"/>
              <a:buChar char="•"/>
            </a:pPr>
            <a:r>
              <a:rPr lang="en-US" sz="2400" dirty="0"/>
              <a:t>Code release control and configuration management</a:t>
            </a:r>
          </a:p>
          <a:p>
            <a:pPr marL="1258888" indent="-342900">
              <a:spcAft>
                <a:spcPts val="600"/>
              </a:spcAft>
              <a:buFont typeface="Arial" panose="020B0604020202020204" pitchFamily="34" charset="0"/>
              <a:buChar char="•"/>
            </a:pPr>
            <a:r>
              <a:rPr lang="en-US" sz="2400" dirty="0"/>
              <a:t>Output data verification against code configuration</a:t>
            </a:r>
          </a:p>
          <a:p>
            <a:pPr marL="1258888" indent="-342900">
              <a:spcAft>
                <a:spcPts val="600"/>
              </a:spcAft>
              <a:buFont typeface="Arial" panose="020B0604020202020204" pitchFamily="34" charset="0"/>
              <a:buChar char="•"/>
            </a:pPr>
            <a:r>
              <a:rPr lang="en-US" sz="2400" dirty="0"/>
              <a:t>Verification that code meets applicable standards</a:t>
            </a:r>
          </a:p>
          <a:p>
            <a:pPr marL="1258888" indent="-342900">
              <a:spcAft>
                <a:spcPts val="600"/>
              </a:spcAft>
              <a:buFont typeface="Arial" panose="020B0604020202020204" pitchFamily="34" charset="0"/>
              <a:buChar char="•"/>
            </a:pPr>
            <a:r>
              <a:rPr lang="en-US" sz="2400" dirty="0"/>
              <a:t>Verification of code compatibility to other systems that use the data</a:t>
            </a:r>
          </a:p>
          <a:p>
            <a:pPr marL="1258888" indent="-342900">
              <a:spcAft>
                <a:spcPts val="600"/>
              </a:spcAft>
              <a:buFont typeface="Arial" panose="020B0604020202020204" pitchFamily="34" charset="0"/>
              <a:buChar char="•"/>
            </a:pPr>
            <a:r>
              <a:rPr lang="en-US" sz="2400" dirty="0"/>
              <a:t>Verification that code meets applicable hardware requirements</a:t>
            </a:r>
          </a:p>
          <a:p>
            <a:pPr marL="1258888" indent="-342900">
              <a:spcAft>
                <a:spcPts val="600"/>
              </a:spcAft>
              <a:buFont typeface="Arial" panose="020B0604020202020204" pitchFamily="34" charset="0"/>
              <a:buChar char="•"/>
            </a:pPr>
            <a:r>
              <a:rPr lang="en-US" sz="2400" dirty="0"/>
              <a:t>Adequacy of code maintenance plans</a:t>
            </a:r>
          </a:p>
          <a:p>
            <a:pPr marL="1258888" indent="-342900">
              <a:spcAft>
                <a:spcPts val="600"/>
              </a:spcAft>
              <a:buFont typeface="Arial" panose="020B0604020202020204" pitchFamily="34" charset="0"/>
              <a:buChar char="•"/>
            </a:pPr>
            <a:r>
              <a:rPr lang="en-US" sz="2400" dirty="0"/>
              <a:t>Adequacy of code and data backup systems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39</a:t>
            </a:fld>
            <a:endParaRPr lang="en-US" altLang="en-US" dirty="0"/>
          </a:p>
        </p:txBody>
      </p:sp>
    </p:spTree>
    <p:extLst>
      <p:ext uri="{BB962C8B-B14F-4D97-AF65-F5344CB8AC3E}">
        <p14:creationId xmlns:p14="http://schemas.microsoft.com/office/powerpoint/2010/main" val="40273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r>
              <a:rPr lang="en-US" sz="2400" dirty="0"/>
              <a:t>QA Plan outlines the QA requirements for all LBNF/DUNE </a:t>
            </a:r>
            <a:r>
              <a:rPr lang="en-US" sz="2400" dirty="0">
                <a:solidFill>
                  <a:srgbClr val="FF0000"/>
                </a:solidFill>
              </a:rPr>
              <a:t>collaborators</a:t>
            </a:r>
            <a:r>
              <a:rPr lang="en-US" sz="2400" dirty="0"/>
              <a:t> and subcontractors, henceforth referred to as Project Partners, and describes how the requirements shall be met</a:t>
            </a:r>
          </a:p>
          <a:p>
            <a:endParaRPr lang="en-US" sz="2400" dirty="0"/>
          </a:p>
          <a:p>
            <a:r>
              <a:rPr lang="en-US" sz="2400" dirty="0"/>
              <a:t>Plan is implemented by the development of quality plans, procedures and guides to accommodate those specific quality requirements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4</a:t>
            </a:fld>
            <a:endParaRPr lang="en-US" altLang="en-US" dirty="0"/>
          </a:p>
        </p:txBody>
      </p:sp>
    </p:spTree>
    <p:extLst>
      <p:ext uri="{BB962C8B-B14F-4D97-AF65-F5344CB8AC3E}">
        <p14:creationId xmlns:p14="http://schemas.microsoft.com/office/powerpoint/2010/main" val="2613715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sz="2400" dirty="0"/>
              <a:t>Validation ensures that any given design product conforms to LBNF/DUNE Science and Engineering Requirements on the Systems Engineering website. </a:t>
            </a:r>
          </a:p>
          <a:p>
            <a:pPr marL="342900" indent="-342900">
              <a:spcAft>
                <a:spcPts val="1200"/>
              </a:spcAft>
              <a:buFont typeface="Arial" panose="020B0604020202020204" pitchFamily="34" charset="0"/>
              <a:buChar char="•"/>
            </a:pPr>
            <a:r>
              <a:rPr lang="en-US" sz="2400" dirty="0"/>
              <a:t>In any review, validation of conformity to requirements follows verification that the engineering design or computer code meets all criteria. </a:t>
            </a:r>
          </a:p>
          <a:p>
            <a:pPr marL="342900" indent="-342900">
              <a:spcAft>
                <a:spcPts val="1200"/>
              </a:spcAft>
              <a:buFont typeface="Arial" panose="020B0604020202020204" pitchFamily="34" charset="0"/>
              <a:buChar char="•"/>
            </a:pPr>
            <a:r>
              <a:rPr lang="en-US" sz="2400" dirty="0"/>
              <a:t>Engineering designs and computer codes shall be validated, preferably before procurement, manufacture, or construction; but no later than acceptance and use of the item; this is to ensure the design or computer code:</a:t>
            </a:r>
          </a:p>
          <a:p>
            <a:pPr marL="1258888" indent="-342900">
              <a:spcAft>
                <a:spcPts val="0"/>
              </a:spcAft>
              <a:buFont typeface="Arial" panose="020B0604020202020204" pitchFamily="34" charset="0"/>
              <a:buChar char="•"/>
            </a:pPr>
            <a:r>
              <a:rPr lang="en-US" dirty="0"/>
              <a:t>Meets the LBNF/DUNE requirements,</a:t>
            </a:r>
          </a:p>
          <a:p>
            <a:pPr marL="1258888" indent="-342900">
              <a:spcAft>
                <a:spcPts val="0"/>
              </a:spcAft>
              <a:buFont typeface="Arial" panose="020B0604020202020204" pitchFamily="34" charset="0"/>
              <a:buChar char="•"/>
            </a:pPr>
            <a:r>
              <a:rPr lang="en-US" dirty="0"/>
              <a:t>Contains or makes reference to acceptance criteria, and</a:t>
            </a:r>
          </a:p>
          <a:p>
            <a:pPr marL="1258888" indent="-342900">
              <a:spcAft>
                <a:spcPts val="0"/>
              </a:spcAft>
              <a:buFont typeface="Arial" panose="020B0604020202020204" pitchFamily="34" charset="0"/>
              <a:buChar char="•"/>
            </a:pPr>
            <a:r>
              <a:rPr lang="en-US" dirty="0"/>
              <a:t>Identifies all characteristics crucial to the safe and proper use of the equipment or system and its associated interfaces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40</a:t>
            </a:fld>
            <a:endParaRPr lang="en-US" altLang="en-US" dirty="0"/>
          </a:p>
        </p:txBody>
      </p:sp>
    </p:spTree>
    <p:extLst>
      <p:ext uri="{BB962C8B-B14F-4D97-AF65-F5344CB8AC3E}">
        <p14:creationId xmlns:p14="http://schemas.microsoft.com/office/powerpoint/2010/main" val="11434603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sz="2400" dirty="0"/>
              <a:t>Each inspection, test or review will feed the QA evaluation process, which is a comparison of results with acceptance criteria to determine acceptance or rejection. </a:t>
            </a:r>
          </a:p>
          <a:p>
            <a:pPr marL="342900" indent="-342900">
              <a:spcAft>
                <a:spcPts val="1200"/>
              </a:spcAft>
              <a:buFont typeface="Arial" panose="020B0604020202020204" pitchFamily="34" charset="0"/>
              <a:buChar char="•"/>
            </a:pPr>
            <a:r>
              <a:rPr lang="en-US" sz="2400" dirty="0"/>
              <a:t>Rejection identifies the need for Quality Improvement based on Section 4 of this document. In some cases, the outcome of the Quality Improvement process may be to request change(s) to the design requirements.</a:t>
            </a:r>
          </a:p>
          <a:p>
            <a:pPr marL="342900" indent="-342900">
              <a:spcAft>
                <a:spcPts val="1200"/>
              </a:spcAft>
              <a:buFont typeface="Arial" panose="020B0604020202020204" pitchFamily="34" charset="0"/>
              <a:buChar char="•"/>
            </a:pPr>
            <a:r>
              <a:rPr lang="en-US" sz="2400" dirty="0"/>
              <a:t>QA reporting formality escalates as the significance of the inspection, test or review nonconformance increases. </a:t>
            </a:r>
          </a:p>
          <a:p>
            <a:pPr marL="342900" indent="-342900">
              <a:spcAft>
                <a:spcPts val="1200"/>
              </a:spcAft>
              <a:buFont typeface="Arial" panose="020B0604020202020204" pitchFamily="34" charset="0"/>
              <a:buChar char="•"/>
            </a:pPr>
            <a:r>
              <a:rPr lang="en-US" sz="2400" dirty="0"/>
              <a:t>Higher levels of management must be aware of and participate in the correction of the most significant nonconformance. Section 4, Quality Improvement, identifies the required course of action when nonconformance is encountered.</a:t>
            </a:r>
            <a:endParaRPr lang="en-US" dirty="0"/>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41</a:t>
            </a:fld>
            <a:endParaRPr lang="en-US" altLang="en-US" dirty="0"/>
          </a:p>
        </p:txBody>
      </p:sp>
    </p:spTree>
    <p:extLst>
      <p:ext uri="{BB962C8B-B14F-4D97-AF65-F5344CB8AC3E}">
        <p14:creationId xmlns:p14="http://schemas.microsoft.com/office/powerpoint/2010/main" val="3864005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16F0-A736-4286-84D7-F9F989EC5A26}"/>
              </a:ext>
            </a:extLst>
          </p:cNvPr>
          <p:cNvSpPr>
            <a:spLocks noGrp="1"/>
          </p:cNvSpPr>
          <p:nvPr>
            <p:ph type="title"/>
          </p:nvPr>
        </p:nvSpPr>
        <p:spPr/>
        <p:txBody>
          <a:bodyPr/>
          <a:lstStyle/>
          <a:p>
            <a:r>
              <a:rPr lang="en-US" dirty="0"/>
              <a:t>Procurement</a:t>
            </a:r>
          </a:p>
        </p:txBody>
      </p:sp>
      <p:sp>
        <p:nvSpPr>
          <p:cNvPr id="3" name="Content Placeholder 2">
            <a:extLst>
              <a:ext uri="{FF2B5EF4-FFF2-40B4-BE49-F238E27FC236}">
                <a16:creationId xmlns:a16="http://schemas.microsoft.com/office/drawing/2014/main" id="{7329A30D-8142-4EE8-8845-C517B4CC8A13}"/>
              </a:ext>
            </a:extLst>
          </p:cNvPr>
          <p:cNvSpPr>
            <a:spLocks noGrp="1"/>
          </p:cNvSpPr>
          <p:nvPr>
            <p:ph idx="1"/>
          </p:nvPr>
        </p:nvSpPr>
        <p:spPr/>
        <p:txBody>
          <a:bodyPr/>
          <a:lstStyle/>
          <a:p>
            <a:pPr>
              <a:spcAft>
                <a:spcPts val="1200"/>
              </a:spcAft>
            </a:pPr>
            <a:r>
              <a:rPr lang="en-US" dirty="0"/>
              <a:t>Procurement controls will be implemented to ensure that purchased (Supplier) items and services meet LBNF/DUNE requirements and comply with this Quality Assurance Plan. </a:t>
            </a:r>
          </a:p>
          <a:p>
            <a:pPr>
              <a:spcAft>
                <a:spcPts val="1200"/>
              </a:spcAft>
            </a:pPr>
            <a:r>
              <a:rPr lang="en-US" dirty="0"/>
              <a:t>The LBNF Project Management, DUNE Technical Coordinator or Project Partners requesting procurement of items and services are responsible for providing all documentation that adequately describes the item or service being procured so that the Supplier can understand what is required for the Projects’ acceptance.</a:t>
            </a:r>
          </a:p>
          <a:p>
            <a:pPr>
              <a:spcAft>
                <a:spcPts val="1200"/>
              </a:spcAft>
            </a:pPr>
            <a:r>
              <a:rPr lang="en-US" dirty="0"/>
              <a:t>Development of this documentation may be achieved through the involvement of Sub-Project Managers and Consortia Leaders and established review and approval systems.</a:t>
            </a:r>
          </a:p>
        </p:txBody>
      </p:sp>
      <p:sp>
        <p:nvSpPr>
          <p:cNvPr id="4" name="Date Placeholder 3">
            <a:extLst>
              <a:ext uri="{FF2B5EF4-FFF2-40B4-BE49-F238E27FC236}">
                <a16:creationId xmlns:a16="http://schemas.microsoft.com/office/drawing/2014/main" id="{E9693F9B-65AF-4429-B49E-F75411FA100E}"/>
              </a:ext>
            </a:extLst>
          </p:cNvPr>
          <p:cNvSpPr>
            <a:spLocks noGrp="1"/>
          </p:cNvSpPr>
          <p:nvPr>
            <p:ph type="dt" sz="half"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0889BEA-2B91-403F-ADA4-053DEE04721E}" type="datetime1">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7/24/2018</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
        <p:nvSpPr>
          <p:cNvPr id="5" name="Footer Placeholder 4">
            <a:extLst>
              <a:ext uri="{FF2B5EF4-FFF2-40B4-BE49-F238E27FC236}">
                <a16:creationId xmlns:a16="http://schemas.microsoft.com/office/drawing/2014/main" id="{8F1C0DE1-A15B-447C-8949-379E9FCA3EE5}"/>
              </a:ext>
            </a:extLst>
          </p:cNvPr>
          <p:cNvSpPr>
            <a:spLocks noGrp="1"/>
          </p:cNvSpPr>
          <p:nvPr>
            <p:ph type="ftr" sz="quarter" idx="11"/>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ＭＳ Ｐゴシック" charset="0"/>
              </a:rPr>
              <a:t>Presenter | Presentation Title</a:t>
            </a:r>
            <a:endParaRPr kumimoji="0" lang="en-US" sz="1200" b="1" i="0" u="none" strike="noStrike" kern="1200" cap="none" spc="0" normalizeH="0" baseline="0" noProof="0" dirty="0">
              <a:ln>
                <a:noFill/>
              </a:ln>
              <a:solidFill>
                <a:srgbClr val="004C97"/>
              </a:solidFill>
              <a:effectLst/>
              <a:uLnTx/>
              <a:uFillTx/>
              <a:latin typeface="Helvetica"/>
              <a:ea typeface="ＭＳ Ｐゴシック" charset="0"/>
            </a:endParaRPr>
          </a:p>
        </p:txBody>
      </p:sp>
      <p:sp>
        <p:nvSpPr>
          <p:cNvPr id="6" name="Slide Number Placeholder 5">
            <a:extLst>
              <a:ext uri="{FF2B5EF4-FFF2-40B4-BE49-F238E27FC236}">
                <a16:creationId xmlns:a16="http://schemas.microsoft.com/office/drawing/2014/main" id="{99DBC566-8BC0-45B4-9FCB-01DF31D2DFF6}"/>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52E9C158-AEF1-41A2-A6CE-6F0BAB305EFD}" type="slidenum">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Tree>
    <p:extLst>
      <p:ext uri="{BB962C8B-B14F-4D97-AF65-F5344CB8AC3E}">
        <p14:creationId xmlns:p14="http://schemas.microsoft.com/office/powerpoint/2010/main" val="32238029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sz="2400" dirty="0"/>
              <a:t>The following factors will be considered for review and approval of this documentation:</a:t>
            </a:r>
          </a:p>
          <a:p>
            <a:pPr marL="1258888" indent="-342900">
              <a:spcAft>
                <a:spcPts val="1200"/>
              </a:spcAft>
              <a:buFont typeface="Arial" panose="020B0604020202020204" pitchFamily="34" charset="0"/>
              <a:buChar char="•"/>
            </a:pPr>
            <a:r>
              <a:rPr lang="en-US" dirty="0"/>
              <a:t>Inclusion of technical performance requirements</a:t>
            </a:r>
          </a:p>
          <a:p>
            <a:pPr marL="1258888" indent="-342900">
              <a:spcAft>
                <a:spcPts val="1200"/>
              </a:spcAft>
              <a:buFont typeface="Arial" panose="020B0604020202020204" pitchFamily="34" charset="0"/>
              <a:buChar char="•"/>
            </a:pPr>
            <a:r>
              <a:rPr lang="en-US" dirty="0"/>
              <a:t>Identification of required codes and standards, laws and regulations</a:t>
            </a:r>
          </a:p>
          <a:p>
            <a:pPr marL="1258888" indent="-342900">
              <a:spcAft>
                <a:spcPts val="1200"/>
              </a:spcAft>
              <a:buFont typeface="Arial" panose="020B0604020202020204" pitchFamily="34" charset="0"/>
              <a:buChar char="•"/>
            </a:pPr>
            <a:r>
              <a:rPr lang="en-US" dirty="0"/>
              <a:t>Inclusion of acceptance criteria, including requirements for receiving inspection and/or source inspection</a:t>
            </a:r>
          </a:p>
          <a:p>
            <a:pPr marL="1258888" indent="-342900">
              <a:spcAft>
                <a:spcPts val="1200"/>
              </a:spcAft>
              <a:buFont typeface="Arial" panose="020B0604020202020204" pitchFamily="34" charset="0"/>
              <a:buChar char="•"/>
            </a:pPr>
            <a:r>
              <a:rPr lang="en-US" dirty="0"/>
              <a:t>LBNF/DUNE requirements for vendor qualifications and certifications</a:t>
            </a:r>
          </a:p>
          <a:p>
            <a:pPr marL="1258888" indent="-342900">
              <a:spcAft>
                <a:spcPts val="1200"/>
              </a:spcAft>
              <a:buFont typeface="Arial" panose="020B0604020202020204" pitchFamily="34" charset="0"/>
              <a:buChar char="•"/>
            </a:pPr>
            <a:r>
              <a:rPr lang="en-US" dirty="0"/>
              <a:t>LBNF/DUNE intention to perform acceptance sampling in lieu of full inspection and test item acceptance</a:t>
            </a:r>
          </a:p>
          <a:p>
            <a:pPr marL="855663" indent="-855663">
              <a:spcAft>
                <a:spcPts val="1200"/>
              </a:spcAft>
            </a:pPr>
            <a:r>
              <a:rPr lang="en-US" dirty="0"/>
              <a:t>NOTE: For Vendor Qualification and acceptance of purchased items or material by Project Partners this may be performed under their own institution requirements.</a:t>
            </a:r>
          </a:p>
          <a:p>
            <a:pPr marL="1258888" indent="-342900">
              <a:spcAft>
                <a:spcPts val="1200"/>
              </a:spcAft>
              <a:buFont typeface="Arial" panose="020B0604020202020204" pitchFamily="34" charset="0"/>
              <a:buChar char="•"/>
            </a:pPr>
            <a:endParaRPr lang="en-US" dirty="0"/>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43</a:t>
            </a:fld>
            <a:endParaRPr lang="en-US" altLang="en-US" dirty="0"/>
          </a:p>
        </p:txBody>
      </p:sp>
    </p:spTree>
    <p:extLst>
      <p:ext uri="{BB962C8B-B14F-4D97-AF65-F5344CB8AC3E}">
        <p14:creationId xmlns:p14="http://schemas.microsoft.com/office/powerpoint/2010/main" val="2971839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sz="2400" dirty="0"/>
              <a:t>Previously accepted Suppliers shall be monitored to ensure that they continue supplying acceptable items and services.</a:t>
            </a:r>
          </a:p>
          <a:p>
            <a:pPr marL="342900" indent="-342900">
              <a:spcAft>
                <a:spcPts val="1200"/>
              </a:spcAft>
              <a:buFont typeface="Arial" panose="020B0604020202020204" pitchFamily="34" charset="0"/>
              <a:buChar char="•"/>
            </a:pPr>
            <a:r>
              <a:rPr lang="en-US" sz="2400" dirty="0"/>
              <a:t>Source surveillance is the recommended method to ensure that items are free of damage and that specified requirements are met. </a:t>
            </a:r>
          </a:p>
          <a:p>
            <a:pPr marL="342900" indent="-342900">
              <a:spcAft>
                <a:spcPts val="1200"/>
              </a:spcAft>
              <a:buFont typeface="Arial" panose="020B0604020202020204" pitchFamily="34" charset="0"/>
              <a:buChar char="•"/>
            </a:pPr>
            <a:r>
              <a:rPr lang="en-US" sz="2400" dirty="0"/>
              <a:t>Supplier deliveries will be verified against previously established acceptance criteria.</a:t>
            </a:r>
          </a:p>
          <a:p>
            <a:pPr marL="342900" indent="-342900">
              <a:spcAft>
                <a:spcPts val="1200"/>
              </a:spcAft>
              <a:buFont typeface="Arial" panose="020B0604020202020204" pitchFamily="34" charset="0"/>
              <a:buChar char="•"/>
            </a:pPr>
            <a:r>
              <a:rPr lang="en-US" sz="2400" dirty="0"/>
              <a:t>Unacceptable Supplier items or services shall be documented. </a:t>
            </a:r>
          </a:p>
          <a:p>
            <a:pPr marL="342900" indent="-342900">
              <a:spcAft>
                <a:spcPts val="1200"/>
              </a:spcAft>
              <a:buFont typeface="Arial" panose="020B0604020202020204" pitchFamily="34" charset="0"/>
              <a:buChar char="•"/>
            </a:pPr>
            <a:r>
              <a:rPr lang="en-US" sz="2400" dirty="0"/>
              <a:t>Records of Supplier performance, Inspection Test Records (ITR) and contract-required submittals, are kept for future procurement consideration.</a:t>
            </a:r>
            <a:endParaRPr lang="en-US" dirty="0"/>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44</a:t>
            </a:fld>
            <a:endParaRPr lang="en-US" altLang="en-US" dirty="0"/>
          </a:p>
        </p:txBody>
      </p:sp>
    </p:spTree>
    <p:extLst>
      <p:ext uri="{BB962C8B-B14F-4D97-AF65-F5344CB8AC3E}">
        <p14:creationId xmlns:p14="http://schemas.microsoft.com/office/powerpoint/2010/main" val="26285957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sz="2400" dirty="0"/>
              <a:t>Inspections shall be conducted to detect counterfeit and/or suspect parts. </a:t>
            </a:r>
          </a:p>
          <a:p>
            <a:pPr marL="1027113" indent="-342900">
              <a:spcAft>
                <a:spcPts val="1200"/>
              </a:spcAft>
              <a:buFont typeface="Wingdings" panose="05000000000000000000" pitchFamily="2" charset="2"/>
              <a:buChar char="Ø"/>
            </a:pPr>
            <a:r>
              <a:rPr lang="en-US" sz="2400" dirty="0"/>
              <a:t>For work funded by DOE, when counterfeit/suspect parts are found, they will be identified, segregated, and disposed of in accordance with the </a:t>
            </a:r>
            <a:r>
              <a:rPr lang="en-US" sz="2400" dirty="0" err="1"/>
              <a:t>Fermilab</a:t>
            </a:r>
            <a:r>
              <a:rPr lang="en-US" sz="2400" dirty="0"/>
              <a:t> Quality Assurance Manual Chapter 12020 Suspect/Counterfeit Items (S/CI) Program.</a:t>
            </a:r>
          </a:p>
          <a:p>
            <a:pPr marL="1027113" indent="-342900">
              <a:spcAft>
                <a:spcPts val="1200"/>
              </a:spcAft>
              <a:buFont typeface="Wingdings" panose="05000000000000000000" pitchFamily="2" charset="2"/>
              <a:buChar char="Ø"/>
            </a:pPr>
            <a:r>
              <a:rPr lang="en-US" sz="2400" dirty="0"/>
              <a:t> DUNE Consortia may use their own institution’s procedure for counterfeit/suspect parts.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45</a:t>
            </a:fld>
            <a:endParaRPr lang="en-US" altLang="en-US" dirty="0"/>
          </a:p>
        </p:txBody>
      </p:sp>
    </p:spTree>
    <p:extLst>
      <p:ext uri="{BB962C8B-B14F-4D97-AF65-F5344CB8AC3E}">
        <p14:creationId xmlns:p14="http://schemas.microsoft.com/office/powerpoint/2010/main" val="13959142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16F0-A736-4286-84D7-F9F989EC5A26}"/>
              </a:ext>
            </a:extLst>
          </p:cNvPr>
          <p:cNvSpPr>
            <a:spLocks noGrp="1"/>
          </p:cNvSpPr>
          <p:nvPr>
            <p:ph type="title"/>
          </p:nvPr>
        </p:nvSpPr>
        <p:spPr/>
        <p:txBody>
          <a:bodyPr/>
          <a:lstStyle/>
          <a:p>
            <a:r>
              <a:rPr lang="en-US" dirty="0"/>
              <a:t>Inspection and Acceptance Testing</a:t>
            </a:r>
          </a:p>
        </p:txBody>
      </p:sp>
      <p:sp>
        <p:nvSpPr>
          <p:cNvPr id="3" name="Content Placeholder 2">
            <a:extLst>
              <a:ext uri="{FF2B5EF4-FFF2-40B4-BE49-F238E27FC236}">
                <a16:creationId xmlns:a16="http://schemas.microsoft.com/office/drawing/2014/main" id="{7329A30D-8142-4EE8-8845-C517B4CC8A13}"/>
              </a:ext>
            </a:extLst>
          </p:cNvPr>
          <p:cNvSpPr>
            <a:spLocks noGrp="1"/>
          </p:cNvSpPr>
          <p:nvPr>
            <p:ph idx="1"/>
          </p:nvPr>
        </p:nvSpPr>
        <p:spPr/>
        <p:txBody>
          <a:bodyPr/>
          <a:lstStyle/>
          <a:p>
            <a:pPr lvl="0" eaLnBrk="0" hangingPunct="0">
              <a:spcAft>
                <a:spcPts val="1200"/>
              </a:spcAft>
            </a:pPr>
            <a:r>
              <a:rPr lang="en-US" dirty="0">
                <a:solidFill>
                  <a:srgbClr val="505050"/>
                </a:solidFill>
              </a:rPr>
              <a:t>There are two inspection types in LBNF/DUNE: </a:t>
            </a:r>
          </a:p>
          <a:p>
            <a:pPr marL="1258888" lvl="0" indent="-344488" eaLnBrk="0" hangingPunct="0">
              <a:spcAft>
                <a:spcPts val="1200"/>
              </a:spcAft>
              <a:buNone/>
            </a:pPr>
            <a:r>
              <a:rPr lang="en-US" dirty="0">
                <a:solidFill>
                  <a:srgbClr val="505050"/>
                </a:solidFill>
              </a:rPr>
              <a:t>1) inspections associated with Architecture/Engineer (A/E) design and construction (Conventional Facilities); and, </a:t>
            </a:r>
          </a:p>
          <a:p>
            <a:pPr marL="1258888" lvl="0" indent="-344488" eaLnBrk="0" hangingPunct="0">
              <a:spcAft>
                <a:spcPts val="1200"/>
              </a:spcAft>
              <a:buNone/>
            </a:pPr>
            <a:r>
              <a:rPr lang="en-US" dirty="0">
                <a:solidFill>
                  <a:srgbClr val="505050"/>
                </a:solidFill>
              </a:rPr>
              <a:t>2) inspections associated with electrical, mechanical and structural component manufacture and installation.</a:t>
            </a:r>
          </a:p>
          <a:p>
            <a:pPr marL="1258888" lvl="0" indent="-344488" eaLnBrk="0" hangingPunct="0">
              <a:spcAft>
                <a:spcPts val="1200"/>
              </a:spcAft>
              <a:buNone/>
            </a:pPr>
            <a:endParaRPr lang="en-US" sz="2000" dirty="0">
              <a:solidFill>
                <a:srgbClr val="505050"/>
              </a:solidFill>
            </a:endParaRPr>
          </a:p>
          <a:p>
            <a:pPr marL="344488" indent="-344488" eaLnBrk="0" hangingPunct="0">
              <a:spcAft>
                <a:spcPts val="1200"/>
              </a:spcAft>
            </a:pPr>
            <a:r>
              <a:rPr lang="en-US" sz="2000" dirty="0">
                <a:solidFill>
                  <a:srgbClr val="505050"/>
                </a:solidFill>
              </a:rPr>
              <a:t>Acceptance testing generally applies only to item 2 and to computer code.</a:t>
            </a:r>
          </a:p>
        </p:txBody>
      </p:sp>
      <p:sp>
        <p:nvSpPr>
          <p:cNvPr id="4" name="Date Placeholder 3">
            <a:extLst>
              <a:ext uri="{FF2B5EF4-FFF2-40B4-BE49-F238E27FC236}">
                <a16:creationId xmlns:a16="http://schemas.microsoft.com/office/drawing/2014/main" id="{E9693F9B-65AF-4429-B49E-F75411FA100E}"/>
              </a:ext>
            </a:extLst>
          </p:cNvPr>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a:extLst>
              <a:ext uri="{FF2B5EF4-FFF2-40B4-BE49-F238E27FC236}">
                <a16:creationId xmlns:a16="http://schemas.microsoft.com/office/drawing/2014/main" id="{8F1C0DE1-A15B-447C-8949-379E9FCA3EE5}"/>
              </a:ext>
            </a:extLst>
          </p:cNvPr>
          <p:cNvSpPr>
            <a:spLocks noGrp="1"/>
          </p:cNvSpPr>
          <p:nvPr>
            <p:ph type="ftr" sz="quarter" idx="11"/>
          </p:nvPr>
        </p:nvSpPr>
        <p:spPr/>
        <p:txBody>
          <a:bodyPr/>
          <a:lstStyle/>
          <a:p>
            <a:pPr>
              <a:defRPr/>
            </a:pPr>
            <a:r>
              <a:rPr lang="en-US"/>
              <a:t>Presenter | Presentation Title</a:t>
            </a:r>
            <a:endParaRPr lang="en-US" b="1" dirty="0"/>
          </a:p>
        </p:txBody>
      </p:sp>
      <p:sp>
        <p:nvSpPr>
          <p:cNvPr id="6" name="Slide Number Placeholder 5">
            <a:extLst>
              <a:ext uri="{FF2B5EF4-FFF2-40B4-BE49-F238E27FC236}">
                <a16:creationId xmlns:a16="http://schemas.microsoft.com/office/drawing/2014/main" id="{99DBC566-8BC0-45B4-9FCB-01DF31D2DFF6}"/>
              </a:ext>
            </a:extLst>
          </p:cNvPr>
          <p:cNvSpPr>
            <a:spLocks noGrp="1"/>
          </p:cNvSpPr>
          <p:nvPr>
            <p:ph type="sldNum" sz="quarter" idx="12"/>
          </p:nvPr>
        </p:nvSpPr>
        <p:spPr/>
        <p:txBody>
          <a:bodyPr/>
          <a:lstStyle/>
          <a:p>
            <a:fld id="{52E9C158-AEF1-41A2-A6CE-6F0BAB305EFD}" type="slidenum">
              <a:rPr lang="en-US" altLang="en-US" smtClean="0"/>
              <a:pPr/>
              <a:t>46</a:t>
            </a:fld>
            <a:endParaRPr lang="en-US" altLang="en-US" dirty="0"/>
          </a:p>
        </p:txBody>
      </p:sp>
    </p:spTree>
    <p:extLst>
      <p:ext uri="{BB962C8B-B14F-4D97-AF65-F5344CB8AC3E}">
        <p14:creationId xmlns:p14="http://schemas.microsoft.com/office/powerpoint/2010/main" val="18220052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dirty="0"/>
              <a:t>Inspections of A/E construction activities are established by the A/E responsible for the design and certification of the completed work. </a:t>
            </a:r>
          </a:p>
          <a:p>
            <a:pPr marL="342900" indent="-342900">
              <a:spcAft>
                <a:spcPts val="1200"/>
              </a:spcAft>
              <a:buFont typeface="Arial" panose="020B0604020202020204" pitchFamily="34" charset="0"/>
              <a:buChar char="•"/>
            </a:pPr>
            <a:r>
              <a:rPr lang="en-US" dirty="0"/>
              <a:t>Once the work is designed, the A/E will identify the applicable codes, standards and specific testing requirements to apply from a set of established criteria. </a:t>
            </a:r>
          </a:p>
          <a:p>
            <a:pPr marL="342900" indent="-342900">
              <a:spcAft>
                <a:spcPts val="1200"/>
              </a:spcAft>
              <a:buFont typeface="Arial" panose="020B0604020202020204" pitchFamily="34" charset="0"/>
              <a:buChar char="•"/>
            </a:pPr>
            <a:r>
              <a:rPr lang="en-US" dirty="0"/>
              <a:t>At the completion of specified stages of construction, the A/E signs off that the completed work is in compliance. LBNF will use a commissioning agent for the Conventional Facilities procurements.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47</a:t>
            </a:fld>
            <a:endParaRPr lang="en-US" altLang="en-US" dirty="0"/>
          </a:p>
        </p:txBody>
      </p:sp>
    </p:spTree>
    <p:extLst>
      <p:ext uri="{BB962C8B-B14F-4D97-AF65-F5344CB8AC3E}">
        <p14:creationId xmlns:p14="http://schemas.microsoft.com/office/powerpoint/2010/main" val="36974159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dirty="0"/>
              <a:t>Equipment used for all inspections and tests shall be calibrated and maintained. </a:t>
            </a:r>
          </a:p>
          <a:p>
            <a:pPr marL="342900" indent="-342900">
              <a:spcAft>
                <a:spcPts val="1200"/>
              </a:spcAft>
              <a:buFont typeface="Arial" panose="020B0604020202020204" pitchFamily="34" charset="0"/>
              <a:buChar char="•"/>
            </a:pPr>
            <a:r>
              <a:rPr lang="en-US" dirty="0"/>
              <a:t>Calibration will be controlled by a system or systems making appropriate use of qualified calibration service providers. </a:t>
            </a:r>
          </a:p>
          <a:p>
            <a:pPr marL="342900" indent="-342900">
              <a:spcAft>
                <a:spcPts val="1200"/>
              </a:spcAft>
              <a:buFont typeface="Arial" panose="020B0604020202020204" pitchFamily="34" charset="0"/>
              <a:buChar char="•"/>
            </a:pPr>
            <a:r>
              <a:rPr lang="en-US" dirty="0"/>
              <a:t>Sub-Project Managers and Consortia Leaders shall ensure that equipment requiring calibration:</a:t>
            </a:r>
          </a:p>
          <a:p>
            <a:pPr marL="1027113" indent="-342900">
              <a:spcAft>
                <a:spcPts val="1200"/>
              </a:spcAft>
              <a:buFont typeface="Wingdings" panose="05000000000000000000" pitchFamily="2" charset="2"/>
              <a:buChar char="Ø"/>
            </a:pPr>
            <a:r>
              <a:rPr lang="en-US" dirty="0"/>
              <a:t>have their calibration status identified on the item or container, </a:t>
            </a:r>
          </a:p>
          <a:p>
            <a:pPr marL="1027113" indent="-342900">
              <a:spcAft>
                <a:spcPts val="1200"/>
              </a:spcAft>
              <a:buFont typeface="Wingdings" panose="05000000000000000000" pitchFamily="2" charset="2"/>
              <a:buChar char="Ø"/>
            </a:pPr>
            <a:r>
              <a:rPr lang="en-US" dirty="0"/>
              <a:t>are traceable back to the calibration documentation and </a:t>
            </a:r>
          </a:p>
          <a:p>
            <a:pPr marL="1027113" indent="-342900">
              <a:spcAft>
                <a:spcPts val="1200"/>
              </a:spcAft>
              <a:buFont typeface="Wingdings" panose="05000000000000000000" pitchFamily="2" charset="2"/>
              <a:buChar char="Ø"/>
            </a:pPr>
            <a:r>
              <a:rPr lang="en-US" dirty="0"/>
              <a:t>are tracked to ensure the equipment is calibrated at the required interval. </a:t>
            </a:r>
          </a:p>
          <a:p>
            <a:pPr marL="342900" indent="-342900">
              <a:spcAft>
                <a:spcPts val="1200"/>
              </a:spcAft>
              <a:buFont typeface="Arial" panose="020B0604020202020204" pitchFamily="34" charset="0"/>
              <a:buChar char="•"/>
            </a:pPr>
            <a:r>
              <a:rPr lang="en-US" dirty="0"/>
              <a:t>The LBNF/DUNE QAM shall oversee and support the LBNF and DUNE calibration programs.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Kevin Fahey | LBNF/DUNE QA Plan</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48</a:t>
            </a:fld>
            <a:endParaRPr lang="en-US" altLang="en-US" dirty="0"/>
          </a:p>
        </p:txBody>
      </p:sp>
    </p:spTree>
    <p:extLst>
      <p:ext uri="{BB962C8B-B14F-4D97-AF65-F5344CB8AC3E}">
        <p14:creationId xmlns:p14="http://schemas.microsoft.com/office/powerpoint/2010/main" val="343750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dirty="0"/>
              <a:t>Inspection and testing of electrical, mechanical and structural components, associated services, and processes by Project Partners shall be conducted using acceptance and performance criteria. </a:t>
            </a:r>
          </a:p>
          <a:p>
            <a:pPr marL="342900" indent="-342900">
              <a:spcAft>
                <a:spcPts val="1200"/>
              </a:spcAft>
              <a:buFont typeface="Arial" panose="020B0604020202020204" pitchFamily="34" charset="0"/>
              <a:buChar char="•"/>
            </a:pPr>
            <a:r>
              <a:rPr lang="en-US" dirty="0"/>
              <a:t>ITR forms, Travelers, and a Traveler database are the primary tools used to organize this activity. </a:t>
            </a:r>
          </a:p>
          <a:p>
            <a:pPr marL="342900" indent="-342900">
              <a:spcAft>
                <a:spcPts val="1200"/>
              </a:spcAft>
              <a:buFont typeface="Arial" panose="020B0604020202020204" pitchFamily="34" charset="0"/>
              <a:buChar char="•"/>
            </a:pPr>
            <a:r>
              <a:rPr lang="en-US" dirty="0"/>
              <a:t>Inspections will be conducted in accordance with the Graded Approach.</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49</a:t>
            </a:fld>
            <a:endParaRPr lang="en-US" altLang="en-US" dirty="0"/>
          </a:p>
        </p:txBody>
      </p:sp>
    </p:spTree>
    <p:extLst>
      <p:ext uri="{BB962C8B-B14F-4D97-AF65-F5344CB8AC3E}">
        <p14:creationId xmlns:p14="http://schemas.microsoft.com/office/powerpoint/2010/main" val="181724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lstStyle/>
          <a:p>
            <a:r>
              <a:rPr lang="en-US" dirty="0"/>
              <a:t>QA Plan provides Quality Assurance requirements </a:t>
            </a:r>
            <a:r>
              <a:rPr lang="en-US" b="1" dirty="0"/>
              <a:t>applicable to all </a:t>
            </a:r>
            <a:r>
              <a:rPr lang="en-US" dirty="0"/>
              <a:t>Project Partners, encompassing all activities performed by or for the LBNF/DUNE Projects, from research and development (R&amp;D) through facility acceptance and component commissioning</a:t>
            </a:r>
          </a:p>
          <a:p>
            <a:endParaRPr lang="en-US" dirty="0"/>
          </a:p>
          <a:p>
            <a:r>
              <a:rPr lang="en-US" dirty="0"/>
              <a:t>Subcontractors and Project Partners will be responsible for providing their deliverables, whether subsystems, components or services in accordance with applicable contracts and agreements. </a:t>
            </a:r>
          </a:p>
          <a:p>
            <a:pPr marL="0" indent="0">
              <a:buNone/>
            </a:pPr>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5</a:t>
            </a:fld>
            <a:endParaRPr lang="en-US" altLang="en-US" dirty="0"/>
          </a:p>
        </p:txBody>
      </p:sp>
    </p:spTree>
    <p:extLst>
      <p:ext uri="{BB962C8B-B14F-4D97-AF65-F5344CB8AC3E}">
        <p14:creationId xmlns:p14="http://schemas.microsoft.com/office/powerpoint/2010/main" val="5477145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16F0-A736-4286-84D7-F9F989EC5A26}"/>
              </a:ext>
            </a:extLst>
          </p:cNvPr>
          <p:cNvSpPr>
            <a:spLocks noGrp="1"/>
          </p:cNvSpPr>
          <p:nvPr>
            <p:ph type="title"/>
          </p:nvPr>
        </p:nvSpPr>
        <p:spPr/>
        <p:txBody>
          <a:bodyPr/>
          <a:lstStyle/>
          <a:p>
            <a:r>
              <a:rPr lang="en-US" dirty="0"/>
              <a:t>Assessments</a:t>
            </a:r>
          </a:p>
        </p:txBody>
      </p:sp>
      <p:sp>
        <p:nvSpPr>
          <p:cNvPr id="3" name="Content Placeholder 2">
            <a:extLst>
              <a:ext uri="{FF2B5EF4-FFF2-40B4-BE49-F238E27FC236}">
                <a16:creationId xmlns:a16="http://schemas.microsoft.com/office/drawing/2014/main" id="{7329A30D-8142-4EE8-8845-C517B4CC8A13}"/>
              </a:ext>
            </a:extLst>
          </p:cNvPr>
          <p:cNvSpPr>
            <a:spLocks noGrp="1"/>
          </p:cNvSpPr>
          <p:nvPr>
            <p:ph idx="1"/>
          </p:nvPr>
        </p:nvSpPr>
        <p:spPr/>
        <p:txBody>
          <a:bodyPr/>
          <a:lstStyle/>
          <a:p>
            <a:pPr lvl="0" eaLnBrk="0" hangingPunct="0">
              <a:spcAft>
                <a:spcPts val="1200"/>
              </a:spcAft>
            </a:pPr>
            <a:r>
              <a:rPr lang="en-US" dirty="0">
                <a:solidFill>
                  <a:srgbClr val="505050"/>
                </a:solidFill>
              </a:rPr>
              <a:t>LBNF/DUNE management at all levels shall regularly evaluate achievement of personnel relative to performance requirements and shall appropriately validate or update performance requirements and expectations to ensure quality of products and processes. </a:t>
            </a:r>
          </a:p>
          <a:p>
            <a:pPr lvl="0" eaLnBrk="0" hangingPunct="0">
              <a:spcAft>
                <a:spcPts val="1200"/>
              </a:spcAft>
            </a:pPr>
            <a:r>
              <a:rPr lang="en-US" dirty="0">
                <a:solidFill>
                  <a:srgbClr val="505050"/>
                </a:solidFill>
              </a:rPr>
              <a:t>The management assessment process shall periodically include an evaluation of the organization's products and processes to determine whether the Project's missions are being fulfilled. </a:t>
            </a:r>
          </a:p>
          <a:p>
            <a:pPr lvl="0" eaLnBrk="0" hangingPunct="0">
              <a:spcAft>
                <a:spcPts val="1200"/>
              </a:spcAft>
            </a:pPr>
            <a:r>
              <a:rPr lang="en-US" dirty="0">
                <a:solidFill>
                  <a:srgbClr val="505050"/>
                </a:solidFill>
              </a:rPr>
              <a:t>The results of management assessments that focus on means of improving the quality of work performed shall be reported to the appropriate responsible line or Project management level.</a:t>
            </a:r>
            <a:endParaRPr lang="en-US" sz="2000" dirty="0">
              <a:solidFill>
                <a:srgbClr val="505050"/>
              </a:solidFill>
            </a:endParaRPr>
          </a:p>
        </p:txBody>
      </p:sp>
      <p:sp>
        <p:nvSpPr>
          <p:cNvPr id="4" name="Date Placeholder 3">
            <a:extLst>
              <a:ext uri="{FF2B5EF4-FFF2-40B4-BE49-F238E27FC236}">
                <a16:creationId xmlns:a16="http://schemas.microsoft.com/office/drawing/2014/main" id="{E9693F9B-65AF-4429-B49E-F75411FA100E}"/>
              </a:ext>
            </a:extLst>
          </p:cNvPr>
          <p:cNvSpPr>
            <a:spLocks noGrp="1"/>
          </p:cNvSpPr>
          <p:nvPr>
            <p:ph type="dt" sz="half"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0889BEA-2B91-403F-ADA4-053DEE04721E}" type="datetime1">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7/24/2018</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
        <p:nvSpPr>
          <p:cNvPr id="5" name="Footer Placeholder 4">
            <a:extLst>
              <a:ext uri="{FF2B5EF4-FFF2-40B4-BE49-F238E27FC236}">
                <a16:creationId xmlns:a16="http://schemas.microsoft.com/office/drawing/2014/main" id="{8F1C0DE1-A15B-447C-8949-379E9FCA3EE5}"/>
              </a:ext>
            </a:extLst>
          </p:cNvPr>
          <p:cNvSpPr>
            <a:spLocks noGrp="1"/>
          </p:cNvSpPr>
          <p:nvPr>
            <p:ph type="ftr" sz="quarter" idx="11"/>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ＭＳ Ｐゴシック" charset="0"/>
              </a:rPr>
              <a:t>Presenter | Presentation Title</a:t>
            </a:r>
            <a:endParaRPr kumimoji="0" lang="en-US" sz="1200" b="1" i="0" u="none" strike="noStrike" kern="1200" cap="none" spc="0" normalizeH="0" baseline="0" noProof="0" dirty="0">
              <a:ln>
                <a:noFill/>
              </a:ln>
              <a:solidFill>
                <a:srgbClr val="004C97"/>
              </a:solidFill>
              <a:effectLst/>
              <a:uLnTx/>
              <a:uFillTx/>
              <a:latin typeface="Helvetica"/>
              <a:ea typeface="ＭＳ Ｐゴシック" charset="0"/>
            </a:endParaRPr>
          </a:p>
        </p:txBody>
      </p:sp>
      <p:sp>
        <p:nvSpPr>
          <p:cNvPr id="6" name="Slide Number Placeholder 5">
            <a:extLst>
              <a:ext uri="{FF2B5EF4-FFF2-40B4-BE49-F238E27FC236}">
                <a16:creationId xmlns:a16="http://schemas.microsoft.com/office/drawing/2014/main" id="{99DBC566-8BC0-45B4-9FCB-01DF31D2DFF6}"/>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52E9C158-AEF1-41A2-A6CE-6F0BAB305EFD}" type="slidenum">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Tree>
    <p:extLst>
      <p:ext uri="{BB962C8B-B14F-4D97-AF65-F5344CB8AC3E}">
        <p14:creationId xmlns:p14="http://schemas.microsoft.com/office/powerpoint/2010/main" val="41195612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8600" y="433296"/>
            <a:ext cx="8700851" cy="5464199"/>
          </a:xfrm>
        </p:spPr>
        <p:txBody>
          <a:bodyPr/>
          <a:lstStyle/>
          <a:p>
            <a:pPr marL="342900" indent="-342900">
              <a:spcAft>
                <a:spcPts val="1200"/>
              </a:spcAft>
              <a:buFont typeface="Arial" panose="020B0604020202020204" pitchFamily="34" charset="0"/>
              <a:buChar char="•"/>
            </a:pPr>
            <a:r>
              <a:rPr lang="en-US" dirty="0"/>
              <a:t>When performance does not meet established standards, management shall, with the assistance of others with appropriate expertise, determine the cause and initiate corrective action. QA representatives may assist, lead, or facilitate cause investigations.</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51</a:t>
            </a:fld>
            <a:endParaRPr lang="en-US" altLang="en-US" dirty="0"/>
          </a:p>
        </p:txBody>
      </p:sp>
    </p:spTree>
    <p:extLst>
      <p:ext uri="{BB962C8B-B14F-4D97-AF65-F5344CB8AC3E}">
        <p14:creationId xmlns:p14="http://schemas.microsoft.com/office/powerpoint/2010/main" val="39472862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785E036-4677-438C-BACE-FFE5E736C3D8}"/>
              </a:ext>
            </a:extLst>
          </p:cNvPr>
          <p:cNvSpPr>
            <a:spLocks noGrp="1"/>
          </p:cNvSpPr>
          <p:nvPr>
            <p:ph type="body" sz="half" idx="2"/>
          </p:nvPr>
        </p:nvSpPr>
        <p:spPr>
          <a:xfrm>
            <a:off x="106843" y="625006"/>
            <a:ext cx="8700851" cy="4830132"/>
          </a:xfrm>
        </p:spPr>
        <p:txBody>
          <a:bodyPr/>
          <a:lstStyle/>
          <a:p>
            <a:pPr marL="342900" indent="-342900">
              <a:spcBef>
                <a:spcPts val="1200"/>
              </a:spcBef>
              <a:spcAft>
                <a:spcPts val="1200"/>
              </a:spcAft>
              <a:buFont typeface="Arial" panose="020B0604020202020204" pitchFamily="34" charset="0"/>
              <a:buChar char="•"/>
            </a:pPr>
            <a:r>
              <a:rPr lang="en-US" dirty="0"/>
              <a:t>The LBNF/DUNE QAM will plan reviews as independent assessments to assist LBNF Project Management and the DUNE Technical Coordinator in identifying opportunities for quality/performance-based improvement and to ensure compliance with specified requirements. Independent assessments of the LBNF and DUNE Projects can be requested by LBNF/DUNE management. </a:t>
            </a:r>
          </a:p>
          <a:p>
            <a:pPr marL="342900" indent="-342900">
              <a:spcBef>
                <a:spcPts val="1200"/>
              </a:spcBef>
              <a:spcAft>
                <a:spcPts val="1200"/>
              </a:spcAft>
              <a:buFont typeface="Arial" panose="020B0604020202020204" pitchFamily="34" charset="0"/>
              <a:buChar char="•"/>
            </a:pPr>
            <a:r>
              <a:rPr lang="en-US" dirty="0"/>
              <a:t>Independent assessments typically focus on quality or ESH&amp;Q management systems, self- assessment programs, or other organizational functions identified by management. </a:t>
            </a:r>
          </a:p>
          <a:p>
            <a:pPr marL="342900" indent="-342900">
              <a:spcBef>
                <a:spcPts val="1200"/>
              </a:spcBef>
              <a:spcAft>
                <a:spcPts val="1200"/>
              </a:spcAft>
              <a:buFont typeface="Arial" panose="020B0604020202020204" pitchFamily="34" charset="0"/>
              <a:buChar char="•"/>
            </a:pPr>
            <a:r>
              <a:rPr lang="en-US" dirty="0"/>
              <a:t>The LBNF and DUNE Projects use a formal process for assigning responsibility in response to recommendations from independent assessments. </a:t>
            </a:r>
          </a:p>
          <a:p>
            <a:pPr marL="342900" indent="-342900">
              <a:spcBef>
                <a:spcPts val="1200"/>
              </a:spcBef>
              <a:spcAft>
                <a:spcPts val="1200"/>
              </a:spcAft>
              <a:buFont typeface="Arial" panose="020B0604020202020204" pitchFamily="34" charset="0"/>
              <a:buChar char="•"/>
            </a:pPr>
            <a:r>
              <a:rPr lang="en-US" dirty="0"/>
              <a:t>These recommendations are tracked to closure.</a:t>
            </a:r>
          </a:p>
        </p:txBody>
      </p:sp>
      <p:sp>
        <p:nvSpPr>
          <p:cNvPr id="4" name="Date Placeholder 3">
            <a:extLst>
              <a:ext uri="{FF2B5EF4-FFF2-40B4-BE49-F238E27FC236}">
                <a16:creationId xmlns:a16="http://schemas.microsoft.com/office/drawing/2014/main" id="{4C3D283F-9906-4CA9-9CE4-FCB61A259A15}"/>
              </a:ext>
            </a:extLst>
          </p:cNvPr>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a:extLst>
              <a:ext uri="{FF2B5EF4-FFF2-40B4-BE49-F238E27FC236}">
                <a16:creationId xmlns:a16="http://schemas.microsoft.com/office/drawing/2014/main" id="{1BA2F811-221C-437B-BC11-6601F4C5B2EE}"/>
              </a:ext>
            </a:extLst>
          </p:cNvPr>
          <p:cNvSpPr>
            <a:spLocks noGrp="1"/>
          </p:cNvSpPr>
          <p:nvPr>
            <p:ph type="ftr" sz="quarter" idx="15"/>
          </p:nvPr>
        </p:nvSpPr>
        <p:spPr/>
        <p:txBody>
          <a:bodyPr/>
          <a:lstStyle/>
          <a:p>
            <a:pPr>
              <a:defRPr/>
            </a:pPr>
            <a:r>
              <a:rPr lang="en-US"/>
              <a:t>Presenter | Presentation Title</a:t>
            </a:r>
            <a:endParaRPr lang="en-US" b="1" dirty="0"/>
          </a:p>
        </p:txBody>
      </p:sp>
      <p:sp>
        <p:nvSpPr>
          <p:cNvPr id="6" name="Slide Number Placeholder 5">
            <a:extLst>
              <a:ext uri="{FF2B5EF4-FFF2-40B4-BE49-F238E27FC236}">
                <a16:creationId xmlns:a16="http://schemas.microsoft.com/office/drawing/2014/main" id="{960732F1-1E3C-4D4C-98D3-AA13A1981639}"/>
              </a:ext>
            </a:extLst>
          </p:cNvPr>
          <p:cNvSpPr>
            <a:spLocks noGrp="1"/>
          </p:cNvSpPr>
          <p:nvPr>
            <p:ph type="sldNum" sz="quarter" idx="16"/>
          </p:nvPr>
        </p:nvSpPr>
        <p:spPr/>
        <p:txBody>
          <a:bodyPr/>
          <a:lstStyle/>
          <a:p>
            <a:fld id="{C2BC038B-CA57-479E-BFA9-9E819877A5DF}" type="slidenum">
              <a:rPr lang="en-US" altLang="en-US" smtClean="0"/>
              <a:pPr/>
              <a:t>52</a:t>
            </a:fld>
            <a:endParaRPr lang="en-US" altLang="en-US" dirty="0"/>
          </a:p>
        </p:txBody>
      </p:sp>
    </p:spTree>
    <p:extLst>
      <p:ext uri="{BB962C8B-B14F-4D97-AF65-F5344CB8AC3E}">
        <p14:creationId xmlns:p14="http://schemas.microsoft.com/office/powerpoint/2010/main" val="10146828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03A6D5F-4E29-435D-83FF-E42423BE1F7B}"/>
              </a:ext>
            </a:extLst>
          </p:cNvPr>
          <p:cNvSpPr>
            <a:spLocks noGrp="1"/>
          </p:cNvSpPr>
          <p:nvPr>
            <p:ph type="body" sz="half" idx="2"/>
          </p:nvPr>
        </p:nvSpPr>
        <p:spPr>
          <a:xfrm>
            <a:off x="224073" y="707293"/>
            <a:ext cx="8700851" cy="5326972"/>
          </a:xfrm>
        </p:spPr>
        <p:txBody>
          <a:bodyPr/>
          <a:lstStyle/>
          <a:p>
            <a:pPr marL="342900" indent="-342900">
              <a:spcBef>
                <a:spcPts val="1200"/>
              </a:spcBef>
              <a:spcAft>
                <a:spcPts val="1200"/>
              </a:spcAft>
              <a:buFont typeface="Arial" panose="020B0604020202020204" pitchFamily="34" charset="0"/>
              <a:buChar char="•"/>
            </a:pPr>
            <a:r>
              <a:rPr lang="en-US" dirty="0"/>
              <a:t>Personnel conducting independent assessments shall be technically qualified and knowledgeable in the areas assessed. </a:t>
            </a:r>
          </a:p>
          <a:p>
            <a:pPr marL="342900" indent="-342900">
              <a:spcBef>
                <a:spcPts val="1200"/>
              </a:spcBef>
              <a:spcAft>
                <a:spcPts val="1200"/>
              </a:spcAft>
              <a:buFont typeface="Arial" panose="020B0604020202020204" pitchFamily="34" charset="0"/>
              <a:buChar char="•"/>
            </a:pPr>
            <a:r>
              <a:rPr lang="en-US" dirty="0"/>
              <a:t>A qualified lead assessor (auditor), who is a Subject Matter Expert (SME) in the technical area of assessment, is required. </a:t>
            </a:r>
          </a:p>
          <a:p>
            <a:pPr marL="342900" indent="-342900">
              <a:spcBef>
                <a:spcPts val="1200"/>
              </a:spcBef>
              <a:spcAft>
                <a:spcPts val="1200"/>
              </a:spcAft>
              <a:buFont typeface="Arial" panose="020B0604020202020204" pitchFamily="34" charset="0"/>
              <a:buChar char="•"/>
            </a:pPr>
            <a:r>
              <a:rPr lang="en-US" dirty="0"/>
              <a:t>The team may include other SMEs to evaluate the adequacy and effectiveness of activities only if they are not responsible for the work being assessed.</a:t>
            </a:r>
          </a:p>
        </p:txBody>
      </p:sp>
      <p:sp>
        <p:nvSpPr>
          <p:cNvPr id="4" name="Date Placeholder 3">
            <a:extLst>
              <a:ext uri="{FF2B5EF4-FFF2-40B4-BE49-F238E27FC236}">
                <a16:creationId xmlns:a16="http://schemas.microsoft.com/office/drawing/2014/main" id="{B7B75917-E832-4E04-9FF2-14AC51A400C5}"/>
              </a:ext>
            </a:extLst>
          </p:cNvPr>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a:extLst>
              <a:ext uri="{FF2B5EF4-FFF2-40B4-BE49-F238E27FC236}">
                <a16:creationId xmlns:a16="http://schemas.microsoft.com/office/drawing/2014/main" id="{5A13DDC5-3A13-458F-8CA1-D41D77906935}"/>
              </a:ext>
            </a:extLst>
          </p:cNvPr>
          <p:cNvSpPr>
            <a:spLocks noGrp="1"/>
          </p:cNvSpPr>
          <p:nvPr>
            <p:ph type="ftr" sz="quarter" idx="15"/>
          </p:nvPr>
        </p:nvSpPr>
        <p:spPr/>
        <p:txBody>
          <a:bodyPr/>
          <a:lstStyle/>
          <a:p>
            <a:pPr>
              <a:defRPr/>
            </a:pPr>
            <a:r>
              <a:rPr lang="en-US"/>
              <a:t>Presenter | Presentation Title</a:t>
            </a:r>
            <a:endParaRPr lang="en-US" b="1" dirty="0"/>
          </a:p>
        </p:txBody>
      </p:sp>
      <p:sp>
        <p:nvSpPr>
          <p:cNvPr id="6" name="Slide Number Placeholder 5">
            <a:extLst>
              <a:ext uri="{FF2B5EF4-FFF2-40B4-BE49-F238E27FC236}">
                <a16:creationId xmlns:a16="http://schemas.microsoft.com/office/drawing/2014/main" id="{9AA44637-2A42-4B7F-88E4-7B90C91160FF}"/>
              </a:ext>
            </a:extLst>
          </p:cNvPr>
          <p:cNvSpPr>
            <a:spLocks noGrp="1"/>
          </p:cNvSpPr>
          <p:nvPr>
            <p:ph type="sldNum" sz="quarter" idx="16"/>
          </p:nvPr>
        </p:nvSpPr>
        <p:spPr/>
        <p:txBody>
          <a:bodyPr/>
          <a:lstStyle/>
          <a:p>
            <a:fld id="{C2BC038B-CA57-479E-BFA9-9E819877A5DF}" type="slidenum">
              <a:rPr lang="en-US" altLang="en-US" smtClean="0"/>
              <a:pPr/>
              <a:t>53</a:t>
            </a:fld>
            <a:endParaRPr lang="en-US" altLang="en-US" dirty="0"/>
          </a:p>
        </p:txBody>
      </p:sp>
    </p:spTree>
    <p:extLst>
      <p:ext uri="{BB962C8B-B14F-4D97-AF65-F5344CB8AC3E}">
        <p14:creationId xmlns:p14="http://schemas.microsoft.com/office/powerpoint/2010/main" val="12503816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03A6D5F-4E29-435D-83FF-E42423BE1F7B}"/>
              </a:ext>
            </a:extLst>
          </p:cNvPr>
          <p:cNvSpPr>
            <a:spLocks noGrp="1"/>
          </p:cNvSpPr>
          <p:nvPr>
            <p:ph type="body" sz="half" idx="2"/>
          </p:nvPr>
        </p:nvSpPr>
        <p:spPr>
          <a:xfrm>
            <a:off x="224073" y="707293"/>
            <a:ext cx="8700851" cy="5326972"/>
          </a:xfrm>
        </p:spPr>
        <p:txBody>
          <a:bodyPr/>
          <a:lstStyle/>
          <a:p>
            <a:pPr marL="342900" indent="-342900">
              <a:spcBef>
                <a:spcPts val="1200"/>
              </a:spcBef>
              <a:spcAft>
                <a:spcPts val="1200"/>
              </a:spcAft>
              <a:buFont typeface="Arial" panose="020B0604020202020204" pitchFamily="34" charset="0"/>
              <a:buChar char="•"/>
            </a:pPr>
            <a:r>
              <a:rPr lang="en-US" dirty="0"/>
              <a:t>The </a:t>
            </a:r>
            <a:r>
              <a:rPr lang="en-US" dirty="0" err="1"/>
              <a:t>Fermilab</a:t>
            </a:r>
            <a:r>
              <a:rPr lang="en-US" dirty="0"/>
              <a:t> Directorate appoints an independent Long Baseline Neutrino Committee (LBNC) to advise it and LBNF and DUNE Management. The role of this standing committee is described in the LBNF/DUNE PMP. </a:t>
            </a:r>
          </a:p>
          <a:p>
            <a:pPr marL="342900" indent="-342900">
              <a:spcBef>
                <a:spcPts val="1200"/>
              </a:spcBef>
              <a:spcAft>
                <a:spcPts val="1200"/>
              </a:spcAft>
              <a:buFont typeface="Arial" panose="020B0604020202020204" pitchFamily="34" charset="0"/>
              <a:buChar char="•"/>
            </a:pPr>
            <a:r>
              <a:rPr lang="en-US" dirty="0"/>
              <a:t>The DOE and other funding agencies perform external assessments that provide an objective view of performance and thus contribute to the independent assessment process. </a:t>
            </a:r>
          </a:p>
          <a:p>
            <a:pPr marL="342900" indent="-342900">
              <a:spcBef>
                <a:spcPts val="1200"/>
              </a:spcBef>
              <a:spcAft>
                <a:spcPts val="1200"/>
              </a:spcAft>
              <a:buFont typeface="Arial" panose="020B0604020202020204" pitchFamily="34" charset="0"/>
              <a:buChar char="•"/>
            </a:pPr>
            <a:r>
              <a:rPr lang="en-US"/>
              <a:t>Since </a:t>
            </a:r>
            <a:r>
              <a:rPr lang="en-US" dirty="0"/>
              <a:t>such assessments are not under the control of LBNF/DUNE, they are not necessarily considered a part of the independent assessment criterion</a:t>
            </a:r>
            <a:r>
              <a:rPr lang="en-US"/>
              <a:t>. </a:t>
            </a:r>
          </a:p>
          <a:p>
            <a:pPr marL="342900" indent="-342900">
              <a:spcBef>
                <a:spcPts val="1200"/>
              </a:spcBef>
              <a:spcAft>
                <a:spcPts val="1200"/>
              </a:spcAft>
              <a:buFont typeface="Arial" panose="020B0604020202020204" pitchFamily="34" charset="0"/>
              <a:buChar char="•"/>
            </a:pPr>
            <a:r>
              <a:rPr lang="en-US"/>
              <a:t>However</a:t>
            </a:r>
            <a:r>
              <a:rPr lang="en-US" dirty="0"/>
              <a:t>, LBNF/DUNE management considers external assessment results in determining the scope and schedule of independent assessments.</a:t>
            </a:r>
          </a:p>
        </p:txBody>
      </p:sp>
      <p:sp>
        <p:nvSpPr>
          <p:cNvPr id="4" name="Date Placeholder 3">
            <a:extLst>
              <a:ext uri="{FF2B5EF4-FFF2-40B4-BE49-F238E27FC236}">
                <a16:creationId xmlns:a16="http://schemas.microsoft.com/office/drawing/2014/main" id="{B7B75917-E832-4E04-9FF2-14AC51A400C5}"/>
              </a:ext>
            </a:extLst>
          </p:cNvPr>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a:extLst>
              <a:ext uri="{FF2B5EF4-FFF2-40B4-BE49-F238E27FC236}">
                <a16:creationId xmlns:a16="http://schemas.microsoft.com/office/drawing/2014/main" id="{5A13DDC5-3A13-458F-8CA1-D41D77906935}"/>
              </a:ext>
            </a:extLst>
          </p:cNvPr>
          <p:cNvSpPr>
            <a:spLocks noGrp="1"/>
          </p:cNvSpPr>
          <p:nvPr>
            <p:ph type="ftr" sz="quarter" idx="15"/>
          </p:nvPr>
        </p:nvSpPr>
        <p:spPr/>
        <p:txBody>
          <a:bodyPr/>
          <a:lstStyle/>
          <a:p>
            <a:pPr>
              <a:defRPr/>
            </a:pPr>
            <a:r>
              <a:rPr lang="en-US"/>
              <a:t>Presenter | Presentation Title</a:t>
            </a:r>
            <a:endParaRPr lang="en-US" b="1" dirty="0"/>
          </a:p>
        </p:txBody>
      </p:sp>
      <p:sp>
        <p:nvSpPr>
          <p:cNvPr id="6" name="Slide Number Placeholder 5">
            <a:extLst>
              <a:ext uri="{FF2B5EF4-FFF2-40B4-BE49-F238E27FC236}">
                <a16:creationId xmlns:a16="http://schemas.microsoft.com/office/drawing/2014/main" id="{9AA44637-2A42-4B7F-88E4-7B90C91160FF}"/>
              </a:ext>
            </a:extLst>
          </p:cNvPr>
          <p:cNvSpPr>
            <a:spLocks noGrp="1"/>
          </p:cNvSpPr>
          <p:nvPr>
            <p:ph type="sldNum" sz="quarter" idx="16"/>
          </p:nvPr>
        </p:nvSpPr>
        <p:spPr/>
        <p:txBody>
          <a:bodyPr/>
          <a:lstStyle/>
          <a:p>
            <a:fld id="{C2BC038B-CA57-479E-BFA9-9E819877A5DF}" type="slidenum">
              <a:rPr lang="en-US" altLang="en-US" smtClean="0"/>
              <a:pPr/>
              <a:t>54</a:t>
            </a:fld>
            <a:endParaRPr lang="en-US" altLang="en-US" dirty="0"/>
          </a:p>
        </p:txBody>
      </p:sp>
    </p:spTree>
    <p:extLst>
      <p:ext uri="{BB962C8B-B14F-4D97-AF65-F5344CB8AC3E}">
        <p14:creationId xmlns:p14="http://schemas.microsoft.com/office/powerpoint/2010/main" val="136744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pPr marL="342900" indent="-342900">
              <a:buFont typeface="Arial" panose="020B0604020202020204" pitchFamily="34" charset="0"/>
              <a:buChar char="•"/>
            </a:pPr>
            <a:r>
              <a:rPr lang="en-US" sz="2400" dirty="0"/>
              <a:t>All parties will be responsible for implementing a quality plan that meet the requirements of this quality plan.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Oversight of the work of these parties will be the responsibility of the LBNF Project Manager, DUNE Technical Coordinator and LBNF/DUNE QA Manager.</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Additional quality requirements for construction activities will be invoked through the application of the Construction Quality Management Program which is an addendum to this quality plan.</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6</a:t>
            </a:fld>
            <a:endParaRPr lang="en-US" altLang="en-US" dirty="0"/>
          </a:p>
        </p:txBody>
      </p:sp>
    </p:spTree>
    <p:extLst>
      <p:ext uri="{BB962C8B-B14F-4D97-AF65-F5344CB8AC3E}">
        <p14:creationId xmlns:p14="http://schemas.microsoft.com/office/powerpoint/2010/main" val="340014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Graded Approach</a:t>
            </a:r>
          </a:p>
        </p:txBody>
      </p:sp>
      <p:sp>
        <p:nvSpPr>
          <p:cNvPr id="3" name="Content Placeholder 2"/>
          <p:cNvSpPr>
            <a:spLocks noGrp="1"/>
          </p:cNvSpPr>
          <p:nvPr>
            <p:ph idx="1"/>
          </p:nvPr>
        </p:nvSpPr>
        <p:spPr/>
        <p:txBody>
          <a:bodyPr/>
          <a:lstStyle/>
          <a:p>
            <a:pPr marL="0" indent="0">
              <a:buNone/>
            </a:pPr>
            <a:r>
              <a:rPr lang="en-US" dirty="0"/>
              <a:t>A key element of this QA Plan: applying a level of analysis, controls, and documentation commensurate with the potential for an environmental, safety, health or quality impact</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r>
              <a:rPr lang="en-US" sz="1800" dirty="0"/>
              <a:t>Fermilab Quality Assurance Manual Chapter 12070: Graded Approach Procedure</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7</a:t>
            </a:fld>
            <a:endParaRPr lang="en-US" altLang="en-US" dirty="0"/>
          </a:p>
        </p:txBody>
      </p:sp>
    </p:spTree>
    <p:extLst>
      <p:ext uri="{BB962C8B-B14F-4D97-AF65-F5344CB8AC3E}">
        <p14:creationId xmlns:p14="http://schemas.microsoft.com/office/powerpoint/2010/main" val="357641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24073" y="570065"/>
            <a:ext cx="8700851" cy="5464199"/>
          </a:xfrm>
        </p:spPr>
        <p:txBody>
          <a:bodyPr/>
          <a:lstStyle/>
          <a:p>
            <a:r>
              <a:rPr lang="en-US" sz="2400" dirty="0"/>
              <a:t>The Graded Approach seeks to tailor the kinds and extent of quality controls applied in the process of fulfilling requirements. Application of the graded approach entails:</a:t>
            </a:r>
          </a:p>
          <a:p>
            <a:endParaRPr lang="en-US" sz="2400" dirty="0"/>
          </a:p>
          <a:p>
            <a:pPr marL="1258888" indent="-342900">
              <a:spcBef>
                <a:spcPts val="1200"/>
              </a:spcBef>
              <a:spcAft>
                <a:spcPts val="1200"/>
              </a:spcAft>
              <a:buFont typeface="Wingdings" panose="05000000000000000000" pitchFamily="2" charset="2"/>
              <a:buChar char="Ø"/>
            </a:pPr>
            <a:r>
              <a:rPr lang="en-US" dirty="0"/>
              <a:t>Identify activities which present significant operational risks</a:t>
            </a:r>
          </a:p>
          <a:p>
            <a:pPr marL="1258888" indent="-342900">
              <a:spcBef>
                <a:spcPts val="1200"/>
              </a:spcBef>
              <a:spcAft>
                <a:spcPts val="1200"/>
              </a:spcAft>
              <a:buFont typeface="Wingdings" panose="05000000000000000000" pitchFamily="2" charset="2"/>
              <a:buChar char="Ø"/>
            </a:pPr>
            <a:r>
              <a:rPr lang="en-US" dirty="0"/>
              <a:t>Determine the risk levels</a:t>
            </a:r>
          </a:p>
          <a:p>
            <a:pPr marL="1258888" indent="-342900">
              <a:spcBef>
                <a:spcPts val="1200"/>
              </a:spcBef>
              <a:spcAft>
                <a:spcPts val="1200"/>
              </a:spcAft>
              <a:buFont typeface="Wingdings" panose="05000000000000000000" pitchFamily="2" charset="2"/>
              <a:buChar char="Ø"/>
            </a:pPr>
            <a:r>
              <a:rPr lang="en-US" dirty="0"/>
              <a:t>Determine the necessary controls and requirements to be applied</a:t>
            </a:r>
          </a:p>
          <a:p>
            <a:pPr marL="1258888" indent="-342900">
              <a:spcBef>
                <a:spcPts val="1200"/>
              </a:spcBef>
              <a:spcAft>
                <a:spcPts val="1200"/>
              </a:spcAft>
              <a:buFont typeface="Wingdings" panose="05000000000000000000" pitchFamily="2" charset="2"/>
              <a:buChar char="Ø"/>
            </a:pPr>
            <a:r>
              <a:rPr lang="en-US" dirty="0"/>
              <a:t>Determine the depth, extent, and degree of rigor in the application of requirements</a:t>
            </a:r>
          </a:p>
          <a:p>
            <a:pPr marL="1258888" indent="-342900">
              <a:spcBef>
                <a:spcPts val="1200"/>
              </a:spcBef>
              <a:spcAft>
                <a:spcPts val="1200"/>
              </a:spcAft>
              <a:buFont typeface="Wingdings" panose="05000000000000000000" pitchFamily="2" charset="2"/>
              <a:buChar char="Ø"/>
            </a:pPr>
            <a:r>
              <a:rPr lang="en-US" b="1" dirty="0"/>
              <a:t>Document and approve </a:t>
            </a:r>
            <a:r>
              <a:rPr lang="en-US" dirty="0"/>
              <a:t>the determination</a:t>
            </a:r>
          </a:p>
        </p:txBody>
      </p:sp>
      <p:sp>
        <p:nvSpPr>
          <p:cNvPr id="4" name="Date Placeholder 3"/>
          <p:cNvSpPr>
            <a:spLocks noGrp="1"/>
          </p:cNvSpPr>
          <p:nvPr>
            <p:ph type="dt" sz="half" idx="14"/>
          </p:nvPr>
        </p:nvSpPr>
        <p:spPr/>
        <p:txBody>
          <a:bodyPr/>
          <a:lstStyle/>
          <a:p>
            <a:fld id="{A0E092C4-48F6-48C5-B2B3-815670E99CE7}" type="datetime1">
              <a:rPr lang="en-US" altLang="en-US" smtClean="0"/>
              <a:pPr/>
              <a:t>7/24/2018</a:t>
            </a:fld>
            <a:endParaRPr lang="en-US" altLang="en-US" dirty="0"/>
          </a:p>
        </p:txBody>
      </p:sp>
      <p:sp>
        <p:nvSpPr>
          <p:cNvPr id="5" name="Footer Placeholder 4"/>
          <p:cNvSpPr>
            <a:spLocks noGrp="1"/>
          </p:cNvSpPr>
          <p:nvPr>
            <p:ph type="ftr" sz="quarter" idx="15"/>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6"/>
          </p:nvPr>
        </p:nvSpPr>
        <p:spPr/>
        <p:txBody>
          <a:bodyPr/>
          <a:lstStyle/>
          <a:p>
            <a:fld id="{C2BC038B-CA57-479E-BFA9-9E819877A5DF}" type="slidenum">
              <a:rPr lang="en-US" altLang="en-US" smtClean="0"/>
              <a:pPr/>
              <a:t>8</a:t>
            </a:fld>
            <a:endParaRPr lang="en-US" altLang="en-US" dirty="0"/>
          </a:p>
        </p:txBody>
      </p:sp>
    </p:spTree>
    <p:extLst>
      <p:ext uri="{BB962C8B-B14F-4D97-AF65-F5344CB8AC3E}">
        <p14:creationId xmlns:p14="http://schemas.microsoft.com/office/powerpoint/2010/main" val="2878715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PROGRAM</a:t>
            </a:r>
          </a:p>
        </p:txBody>
      </p:sp>
      <p:sp>
        <p:nvSpPr>
          <p:cNvPr id="3" name="Content Placeholder 2"/>
          <p:cNvSpPr>
            <a:spLocks noGrp="1"/>
          </p:cNvSpPr>
          <p:nvPr>
            <p:ph idx="1"/>
          </p:nvPr>
        </p:nvSpPr>
        <p:spPr/>
        <p:txBody>
          <a:bodyPr/>
          <a:lstStyle/>
          <a:p>
            <a:r>
              <a:rPr lang="en-US" dirty="0"/>
              <a:t>The LBNF and DUNE Projects are managed by Project teams as described in:</a:t>
            </a:r>
          </a:p>
          <a:p>
            <a:pPr marL="1258888">
              <a:buFont typeface="Wingdings" panose="05000000000000000000" pitchFamily="2" charset="2"/>
              <a:buChar char="Ø"/>
            </a:pPr>
            <a:r>
              <a:rPr lang="en-US" sz="2000" dirty="0"/>
              <a:t>LBNF/DUNE Project Management Plan </a:t>
            </a:r>
          </a:p>
          <a:p>
            <a:pPr marL="1258888">
              <a:buFont typeface="Wingdings" panose="05000000000000000000" pitchFamily="2" charset="2"/>
              <a:buChar char="Ø"/>
            </a:pPr>
            <a:r>
              <a:rPr lang="en-US" sz="2000" dirty="0"/>
              <a:t>DUNE Management Plan</a:t>
            </a:r>
            <a:r>
              <a:rPr lang="en-US" dirty="0"/>
              <a:t>.</a:t>
            </a:r>
          </a:p>
          <a:p>
            <a:pPr marL="1258888">
              <a:buFont typeface="Wingdings" panose="05000000000000000000" pitchFamily="2" charset="2"/>
              <a:buChar char="Ø"/>
            </a:pPr>
            <a:endParaRPr lang="en-US" sz="1200" dirty="0"/>
          </a:p>
          <a:p>
            <a:r>
              <a:rPr lang="en-US" dirty="0"/>
              <a:t>Specific QA plans shall be developed by Project Partners with the assistance of the LBNF/DUNE Quality Assurance Manager (QAM) for particular component or system quality assurance</a:t>
            </a:r>
          </a:p>
          <a:p>
            <a:endParaRPr lang="en-US" sz="1200" dirty="0"/>
          </a:p>
          <a:p>
            <a:r>
              <a:rPr lang="en-US" dirty="0"/>
              <a:t>Due to the limited scope of work of some of the Partners on the projects, they may elect to work under the LBNF/DUNE QA Plan for their scope of work.</a:t>
            </a:r>
          </a:p>
        </p:txBody>
      </p:sp>
      <p:sp>
        <p:nvSpPr>
          <p:cNvPr id="4" name="Date Placeholder 3"/>
          <p:cNvSpPr>
            <a:spLocks noGrp="1"/>
          </p:cNvSpPr>
          <p:nvPr>
            <p:ph type="dt" sz="half" idx="10"/>
          </p:nvPr>
        </p:nvSpPr>
        <p:spPr/>
        <p:txBody>
          <a:bodyPr/>
          <a:lstStyle/>
          <a:p>
            <a:fld id="{50889BEA-2B91-403F-ADA4-053DEE04721E}" type="datetime1">
              <a:rPr lang="en-US" altLang="en-US" smtClean="0"/>
              <a:pPr/>
              <a:t>7/24/2018</a:t>
            </a:fld>
            <a:endParaRPr lang="en-US" altLang="en-US" dirty="0"/>
          </a:p>
        </p:txBody>
      </p:sp>
      <p:sp>
        <p:nvSpPr>
          <p:cNvPr id="5" name="Footer Placeholder 4"/>
          <p:cNvSpPr>
            <a:spLocks noGrp="1"/>
          </p:cNvSpPr>
          <p:nvPr>
            <p:ph type="ftr" sz="quarter" idx="11"/>
          </p:nvPr>
        </p:nvSpPr>
        <p:spPr/>
        <p:txBody>
          <a:bodyPr/>
          <a:lstStyle/>
          <a:p>
            <a:pPr>
              <a:defRPr/>
            </a:pPr>
            <a:r>
              <a:rPr lang="en-US" dirty="0"/>
              <a:t>Presenter | Presentation Title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9</a:t>
            </a:fld>
            <a:endParaRPr lang="en-US" altLang="en-US" dirty="0"/>
          </a:p>
        </p:txBody>
      </p:sp>
    </p:spTree>
    <p:extLst>
      <p:ext uri="{BB962C8B-B14F-4D97-AF65-F5344CB8AC3E}">
        <p14:creationId xmlns:p14="http://schemas.microsoft.com/office/powerpoint/2010/main" val="3960177645"/>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1444</TotalTime>
  <Words>4445</Words>
  <Application>Microsoft Office PowerPoint</Application>
  <PresentationFormat>On-screen Show (4:3)</PresentationFormat>
  <Paragraphs>419</Paragraphs>
  <Slides>54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54</vt:i4>
      </vt:variant>
    </vt:vector>
  </HeadingPairs>
  <TitlesOfParts>
    <vt:vector size="63" baseType="lpstr">
      <vt:lpstr>MS PGothic</vt:lpstr>
      <vt:lpstr>MS PGothic</vt:lpstr>
      <vt:lpstr>Arial</vt:lpstr>
      <vt:lpstr>Calibri</vt:lpstr>
      <vt:lpstr>Geneva</vt:lpstr>
      <vt:lpstr>Helvetica</vt:lpstr>
      <vt:lpstr>Wingdings</vt:lpstr>
      <vt:lpstr>FNAL_TemplateMac_060514</vt:lpstr>
      <vt:lpstr>Fermilab: Footer Only</vt:lpstr>
      <vt:lpstr>LBNF/DUNE QA Plan</vt:lpstr>
      <vt:lpstr>PURPOSE</vt:lpstr>
      <vt:lpstr>PowerPoint Presentation</vt:lpstr>
      <vt:lpstr>PowerPoint Presentation</vt:lpstr>
      <vt:lpstr>SCOPE</vt:lpstr>
      <vt:lpstr>PowerPoint Presentation</vt:lpstr>
      <vt:lpstr>Graded Approach</vt:lpstr>
      <vt:lpstr>PowerPoint Presentation</vt:lpstr>
      <vt:lpstr>QUALITY ASSURANCE PROGRAM</vt:lpstr>
      <vt:lpstr>PowerPoint Presentation</vt:lpstr>
      <vt:lpstr>Responsibility for Project Management </vt:lpstr>
      <vt:lpstr>PowerPoint Presentation</vt:lpstr>
      <vt:lpstr>Levels of Authority and Interface</vt:lpstr>
      <vt:lpstr>PowerPoint Presentation</vt:lpstr>
      <vt:lpstr>PERSONNEL TRAINING AND QUALIFICATION</vt:lpstr>
      <vt:lpstr>PowerPoint Presentation</vt:lpstr>
      <vt:lpstr>QUALITY IMPROVEMENT</vt:lpstr>
      <vt:lpstr>PowerPoint Presentation</vt:lpstr>
      <vt:lpstr>PowerPoint Presentation</vt:lpstr>
      <vt:lpstr>Lessons Learned</vt:lpstr>
      <vt:lpstr>PowerPoint Presentation</vt:lpstr>
      <vt:lpstr>DOCUMENTS AND RECORDS</vt:lpstr>
      <vt:lpstr>PowerPoint Presentation</vt:lpstr>
      <vt:lpstr>WORK PROCESSES</vt:lpstr>
      <vt:lpstr>PowerPoint Presentation</vt:lpstr>
      <vt:lpstr>Design Work Processes</vt:lpstr>
      <vt:lpstr>PowerPoint Presentation</vt:lpstr>
      <vt:lpstr>Fabrication Work Processes</vt:lpstr>
      <vt:lpstr>PowerPoint Presentation</vt:lpstr>
      <vt:lpstr>PowerPoint Presentation</vt:lpstr>
      <vt:lpstr>Change-Controlled Work Processes</vt:lpstr>
      <vt:lpstr>DESIGN</vt:lpstr>
      <vt:lpstr>Design Process </vt:lpstr>
      <vt:lpstr>PowerPoint Presentation</vt:lpstr>
      <vt:lpstr>Design Verification and Validation</vt:lpstr>
      <vt:lpstr>PowerPoint Presentation</vt:lpstr>
      <vt:lpstr>PowerPoint Presentation</vt:lpstr>
      <vt:lpstr>PowerPoint Presentation</vt:lpstr>
      <vt:lpstr>PowerPoint Presentation</vt:lpstr>
      <vt:lpstr>PowerPoint Presentation</vt:lpstr>
      <vt:lpstr>PowerPoint Presentation</vt:lpstr>
      <vt:lpstr>Procurement</vt:lpstr>
      <vt:lpstr>PowerPoint Presentation</vt:lpstr>
      <vt:lpstr>PowerPoint Presentation</vt:lpstr>
      <vt:lpstr>PowerPoint Presentation</vt:lpstr>
      <vt:lpstr>Inspection and Acceptance Testing</vt:lpstr>
      <vt:lpstr>PowerPoint Presentation</vt:lpstr>
      <vt:lpstr>PowerPoint Presentation</vt:lpstr>
      <vt:lpstr>PowerPoint Presentation</vt:lpstr>
      <vt:lpstr>Assessments</vt:lpstr>
      <vt:lpstr>PowerPoint Presentation</vt:lpstr>
      <vt:lpstr>PowerPoint Presentation</vt:lpstr>
      <vt:lpstr>PowerPoint Presentation</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LBNF/DUNE QA Plan</dc:title>
  <dc:creator>Kevin Fahey</dc:creator>
  <cp:lastModifiedBy>Kevin Fahey</cp:lastModifiedBy>
  <cp:revision>48</cp:revision>
  <cp:lastPrinted>2014-01-20T19:40:21Z</cp:lastPrinted>
  <dcterms:created xsi:type="dcterms:W3CDTF">2016-11-01T13:57:01Z</dcterms:created>
  <dcterms:modified xsi:type="dcterms:W3CDTF">2018-07-24T22:03:25Z</dcterms:modified>
</cp:coreProperties>
</file>