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7"/>
  </p:notesMasterIdLst>
  <p:handoutMasterIdLst>
    <p:handoutMasterId r:id="rId18"/>
  </p:handoutMasterIdLst>
  <p:sldIdLst>
    <p:sldId id="256" r:id="rId5"/>
    <p:sldId id="435" r:id="rId6"/>
    <p:sldId id="436" r:id="rId7"/>
    <p:sldId id="446" r:id="rId8"/>
    <p:sldId id="439" r:id="rId9"/>
    <p:sldId id="451" r:id="rId10"/>
    <p:sldId id="447" r:id="rId11"/>
    <p:sldId id="448" r:id="rId12"/>
    <p:sldId id="449" r:id="rId13"/>
    <p:sldId id="450" r:id="rId14"/>
    <p:sldId id="452" r:id="rId15"/>
    <p:sldId id="445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5"/>
    <p:restoredTop sz="93667" autoAdjust="0"/>
  </p:normalViewPr>
  <p:slideViewPr>
    <p:cSldViewPr>
      <p:cViewPr varScale="1">
        <p:scale>
          <a:sx n="94" d="100"/>
          <a:sy n="94" d="100"/>
        </p:scale>
        <p:origin x="544" y="184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11.08.18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11.08.18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11.08.18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11.08.18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11.08.18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11.08.18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11.08.18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11.08.18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11.08.18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11.08.18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777482" TargetMode="External"/><Relationship Id="rId2" Type="http://schemas.openxmlformats.org/officeDocument/2006/relationships/hyperlink" Target="https://indico.fnal.gov/event/19173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80899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Status &amp; Plans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2742761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20" dirty="0">
                <a:solidFill>
                  <a:srgbClr val="BB5F2B"/>
                </a:solidFill>
                <a:latin typeface="Arial"/>
                <a:cs typeface="Arial"/>
              </a:rPr>
              <a:t>Far Detector Technical Board</a:t>
            </a:r>
            <a:r>
              <a:rPr lang="en-US" sz="2200" spc="15" dirty="0">
                <a:solidFill>
                  <a:srgbClr val="BB5F2B"/>
                </a:solidFill>
                <a:latin typeface="Arial"/>
                <a:cs typeface="Arial"/>
              </a:rPr>
              <a:t> </a:t>
            </a:r>
            <a:r>
              <a:rPr sz="2200" spc="-30" dirty="0">
                <a:solidFill>
                  <a:srgbClr val="BB5F2B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eet</a:t>
            </a:r>
            <a:r>
              <a:rPr sz="2200" dirty="0">
                <a:solidFill>
                  <a:srgbClr val="BB5F2B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ng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November 29,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201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8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Upcoming Schedule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11" y="1295400"/>
            <a:ext cx="8154989" cy="49859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DAQ 30% Design Review: Dec 3-4 @ CERN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ProtoDUNE-SP 2019 Run Plan Meeting: Dec 4 @ CERN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LBNC Meeting: Dec 7-9 @ CERN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LBNF/DUNE-US Project Review: Jan 8-10 @ FNAL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DUNE Collaboration Meeting: Jan 28-Feb 1 @ CERN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APA 60% Design Review: Feb 7-8 @ PSL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CE Mechanical 60% Design Review: Feb 11-12 @ BNL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RRB Meeting: March 14-15 @ FNAL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LBNC Meeting: April 1-3 @ FNAL  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11.08.18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71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LBNC Meeting Next Week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0" y="1295400"/>
            <a:ext cx="8122662" cy="418576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Agenda has been finalized (</a:t>
            </a:r>
            <a:r>
              <a:rPr lang="en-US" sz="2400" dirty="0" err="1"/>
              <a:t>DocDB</a:t>
            </a:r>
            <a:r>
              <a:rPr lang="en-US" sz="2400" dirty="0"/>
              <a:t> #11563)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Presenters are requested to post their slides to the practice talk agenda page by Wednesday, December 5</a:t>
            </a:r>
            <a:r>
              <a:rPr lang="en-US" sz="2400" baseline="30000" dirty="0"/>
              <a:t>th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https://indico.fnal.gov/event/19173/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Practice talks will be the afternoon of December 6</a:t>
            </a:r>
            <a:r>
              <a:rPr lang="en-US" sz="2400" baseline="30000" dirty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at CERN starting at 1pm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https://indico.cern.ch/event/777482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 (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Vidyo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connection)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11.08.18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81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Detector Specifications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219200"/>
            <a:ext cx="6896100" cy="461664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Executive Board approved and took ownership of parameter specifications list for SP FD at its last meeting on 11/15 (</a:t>
            </a:r>
            <a:r>
              <a:rPr lang="en-US" sz="2400" dirty="0" err="1"/>
              <a:t>DocDB</a:t>
            </a:r>
            <a:r>
              <a:rPr lang="en-US" sz="2400" dirty="0"/>
              <a:t> #11074)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As requested by LBNC, a document has been written that maps DUNE primary physics goals into the five specifications on this list identified as the primary physics drivers (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DocDB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#11431)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Next step is to repeat this process for the DP FD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Need to discuss with relevant consortia leadership teams next week at CERN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11.08.18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78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TDR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904" y="1219200"/>
            <a:ext cx="7875296" cy="387798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Production of TDR volumes on the needed time scale remains highest collaboration priority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My understanding is that we met the deadline for producing first drafts of the SP-HV, SP-APA, and SP-DAQ chapters  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Targeting the release of these three chapters to the LBNC prior to end of December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11.29.18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3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Near-term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11.08.18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B9FC340-9BCB-4A1E-B012-66240FA89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046427"/>
              </p:ext>
            </p:extLst>
          </p:nvPr>
        </p:nvGraphicFramePr>
        <p:xfrm>
          <a:off x="612506" y="1631576"/>
          <a:ext cx="7454496" cy="1779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3624">
                  <a:extLst>
                    <a:ext uri="{9D8B030D-6E8A-4147-A177-3AD203B41FA5}">
                      <a16:colId xmlns:a16="http://schemas.microsoft.com/office/drawing/2014/main" val="3183437438"/>
                    </a:ext>
                  </a:extLst>
                </a:gridCol>
                <a:gridCol w="1863624">
                  <a:extLst>
                    <a:ext uri="{9D8B030D-6E8A-4147-A177-3AD203B41FA5}">
                      <a16:colId xmlns:a16="http://schemas.microsoft.com/office/drawing/2014/main" val="2878365310"/>
                    </a:ext>
                  </a:extLst>
                </a:gridCol>
                <a:gridCol w="1863624">
                  <a:extLst>
                    <a:ext uri="{9D8B030D-6E8A-4147-A177-3AD203B41FA5}">
                      <a16:colId xmlns:a16="http://schemas.microsoft.com/office/drawing/2014/main" val="2309604146"/>
                    </a:ext>
                  </a:extLst>
                </a:gridCol>
                <a:gridCol w="1863624">
                  <a:extLst>
                    <a:ext uri="{9D8B030D-6E8A-4147-A177-3AD203B41FA5}">
                      <a16:colId xmlns:a16="http://schemas.microsoft.com/office/drawing/2014/main" val="2543156537"/>
                    </a:ext>
                  </a:extLst>
                </a:gridCol>
              </a:tblGrid>
              <a:tr h="17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Consortium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1st draft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2nd draft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LBNC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extLst>
                  <a:ext uri="{0D108BD9-81ED-4DB2-BD59-A6C34878D82A}">
                    <a16:rowId xmlns:a16="http://schemas.microsoft.com/office/drawing/2014/main" val="2276459972"/>
                  </a:ext>
                </a:extLst>
              </a:tr>
              <a:tr h="177959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423" marR="25423" marT="16948" marB="16948" anchor="b"/>
                </a:tc>
                <a:extLst>
                  <a:ext uri="{0D108BD9-81ED-4DB2-BD59-A6C34878D82A}">
                    <a16:rowId xmlns:a16="http://schemas.microsoft.com/office/drawing/2014/main" val="1891545830"/>
                  </a:ext>
                </a:extLst>
              </a:tr>
              <a:tr h="17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SP-HV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November 2, 2018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December 7, 2018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December 21, 2018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extLst>
                  <a:ext uri="{0D108BD9-81ED-4DB2-BD59-A6C34878D82A}">
                    <a16:rowId xmlns:a16="http://schemas.microsoft.com/office/drawing/2014/main" val="2339368695"/>
                  </a:ext>
                </a:extLst>
              </a:tr>
              <a:tr h="17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SP-APA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November 2, 2018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December 7, 2018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December 21, 2018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extLst>
                  <a:ext uri="{0D108BD9-81ED-4DB2-BD59-A6C34878D82A}">
                    <a16:rowId xmlns:a16="http://schemas.microsoft.com/office/drawing/2014/main" val="2801795327"/>
                  </a:ext>
                </a:extLst>
              </a:tr>
              <a:tr h="17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SP-DAQ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November 2, 2018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December 7, 2018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December 21, 2018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extLst>
                  <a:ext uri="{0D108BD9-81ED-4DB2-BD59-A6C34878D82A}">
                    <a16:rowId xmlns:a16="http://schemas.microsoft.com/office/drawing/2014/main" val="4079628082"/>
                  </a:ext>
                </a:extLst>
              </a:tr>
              <a:tr h="177959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5423" marR="25423" marT="16948" marB="16948" anchor="b"/>
                </a:tc>
                <a:extLst>
                  <a:ext uri="{0D108BD9-81ED-4DB2-BD59-A6C34878D82A}">
                    <a16:rowId xmlns:a16="http://schemas.microsoft.com/office/drawing/2014/main" val="1166654583"/>
                  </a:ext>
                </a:extLst>
              </a:tr>
              <a:tr h="17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SP-PDS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November 30, 2018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January 11, 2019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January 25, 2019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extLst>
                  <a:ext uri="{0D108BD9-81ED-4DB2-BD59-A6C34878D82A}">
                    <a16:rowId xmlns:a16="http://schemas.microsoft.com/office/drawing/2014/main" val="1269319009"/>
                  </a:ext>
                </a:extLst>
              </a:tr>
              <a:tr h="17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SP-CISC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November 30, 2018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January 11, 2019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January 25, 2019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extLst>
                  <a:ext uri="{0D108BD9-81ED-4DB2-BD59-A6C34878D82A}">
                    <a16:rowId xmlns:a16="http://schemas.microsoft.com/office/drawing/2014/main" val="3364852346"/>
                  </a:ext>
                </a:extLst>
              </a:tr>
              <a:tr h="17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TC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November 30, 2018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January 11, 2019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January 25, 2019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extLst>
                  <a:ext uri="{0D108BD9-81ED-4DB2-BD59-A6C34878D82A}">
                    <a16:rowId xmlns:a16="http://schemas.microsoft.com/office/drawing/2014/main" val="4105013816"/>
                  </a:ext>
                </a:extLst>
              </a:tr>
              <a:tr h="1779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PHYSICS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November 30, 2018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January 11, 2019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January 25, 2019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423" marR="25423" marT="16948" marB="16948" anchor="b"/>
                </a:tc>
                <a:extLst>
                  <a:ext uri="{0D108BD9-81ED-4DB2-BD59-A6C34878D82A}">
                    <a16:rowId xmlns:a16="http://schemas.microsoft.com/office/drawing/2014/main" val="2643817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220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TDR Draft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11.08.18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2CD1D1CB-3259-4FA8-8E08-FE479920D4B4}"/>
              </a:ext>
            </a:extLst>
          </p:cNvPr>
          <p:cNvSpPr txBox="1">
            <a:spLocks/>
          </p:cNvSpPr>
          <p:nvPr/>
        </p:nvSpPr>
        <p:spPr>
          <a:xfrm>
            <a:off x="866647" y="1447800"/>
            <a:ext cx="7246941" cy="3521890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400" b="1" kern="0" dirty="0">
                <a:solidFill>
                  <a:schemeClr val="accent1"/>
                </a:solidFill>
              </a:rPr>
              <a:t>December</a:t>
            </a:r>
            <a:r>
              <a:rPr lang="en-US" sz="2400" kern="0" dirty="0">
                <a:solidFill>
                  <a:schemeClr val="accent1"/>
                </a:solidFill>
              </a:rPr>
              <a:t>: SP high voltage, SP APAs, SP DAQ</a:t>
            </a:r>
          </a:p>
          <a:p>
            <a:pPr lvl="1"/>
            <a:r>
              <a:rPr lang="en-US" sz="2400" b="1" kern="0" dirty="0">
                <a:solidFill>
                  <a:schemeClr val="accent1"/>
                </a:solidFill>
              </a:rPr>
              <a:t>January</a:t>
            </a:r>
            <a:r>
              <a:rPr lang="en-US" sz="2400" kern="0" dirty="0">
                <a:solidFill>
                  <a:schemeClr val="accent1"/>
                </a:solidFill>
              </a:rPr>
              <a:t>: SP photon detection system, SP CISC, Technical Coordination</a:t>
            </a:r>
          </a:p>
          <a:p>
            <a:pPr lvl="1"/>
            <a:r>
              <a:rPr lang="en-US" sz="2400" b="1" kern="0" dirty="0">
                <a:solidFill>
                  <a:schemeClr val="accent1"/>
                </a:solidFill>
              </a:rPr>
              <a:t>February</a:t>
            </a:r>
            <a:r>
              <a:rPr lang="en-US" sz="2400" kern="0" dirty="0">
                <a:solidFill>
                  <a:schemeClr val="accent1"/>
                </a:solidFill>
              </a:rPr>
              <a:t>: SP electronics, DP electronics</a:t>
            </a:r>
          </a:p>
          <a:p>
            <a:pPr lvl="1"/>
            <a:r>
              <a:rPr lang="en-US" sz="2400" b="1" kern="0" dirty="0">
                <a:solidFill>
                  <a:schemeClr val="accent1"/>
                </a:solidFill>
              </a:rPr>
              <a:t>March</a:t>
            </a:r>
            <a:r>
              <a:rPr lang="en-US" sz="2400" kern="0" dirty="0">
                <a:solidFill>
                  <a:schemeClr val="accent1"/>
                </a:solidFill>
              </a:rPr>
              <a:t>: DP high voltage, SP installation/integration</a:t>
            </a:r>
          </a:p>
          <a:p>
            <a:pPr lvl="1"/>
            <a:r>
              <a:rPr lang="en-US" sz="2400" b="1" kern="0" dirty="0">
                <a:solidFill>
                  <a:schemeClr val="accent1"/>
                </a:solidFill>
              </a:rPr>
              <a:t>April</a:t>
            </a:r>
            <a:r>
              <a:rPr lang="en-US" sz="2400" kern="0" dirty="0">
                <a:solidFill>
                  <a:schemeClr val="accent1"/>
                </a:solidFill>
              </a:rPr>
              <a:t>: DP photon detection system, </a:t>
            </a:r>
            <a:r>
              <a:rPr lang="en-US" sz="2400" kern="0" dirty="0">
                <a:solidFill>
                  <a:srgbClr val="C00000"/>
                </a:solidFill>
              </a:rPr>
              <a:t>SP Calibration</a:t>
            </a:r>
          </a:p>
          <a:p>
            <a:pPr lvl="1"/>
            <a:r>
              <a:rPr lang="en-US" sz="2400" b="1" kern="0" dirty="0">
                <a:solidFill>
                  <a:schemeClr val="accent1"/>
                </a:solidFill>
              </a:rPr>
              <a:t>May</a:t>
            </a:r>
            <a:r>
              <a:rPr lang="en-US" sz="2400" kern="0" dirty="0">
                <a:solidFill>
                  <a:schemeClr val="accent1"/>
                </a:solidFill>
              </a:rPr>
              <a:t>: DP DAQ, DP installation/integration, DP CISC </a:t>
            </a:r>
          </a:p>
          <a:p>
            <a:pPr lvl="1"/>
            <a:r>
              <a:rPr lang="en-US" sz="2400" b="1" kern="0" dirty="0">
                <a:solidFill>
                  <a:schemeClr val="accent1"/>
                </a:solidFill>
              </a:rPr>
              <a:t>June</a:t>
            </a:r>
            <a:r>
              <a:rPr lang="en-US" sz="2400" kern="0" dirty="0">
                <a:solidFill>
                  <a:schemeClr val="accent1"/>
                </a:solidFill>
              </a:rPr>
              <a:t>:  DP CRPs, </a:t>
            </a:r>
            <a:r>
              <a:rPr lang="en-US" sz="2400" kern="0" dirty="0">
                <a:solidFill>
                  <a:srgbClr val="C00000"/>
                </a:solidFill>
              </a:rPr>
              <a:t>DP Calibration</a:t>
            </a:r>
          </a:p>
          <a:p>
            <a:pPr lvl="1"/>
            <a:r>
              <a:rPr lang="en-US" sz="2400" b="1" kern="0" dirty="0">
                <a:solidFill>
                  <a:schemeClr val="accent1"/>
                </a:solidFill>
              </a:rPr>
              <a:t>July</a:t>
            </a:r>
            <a:r>
              <a:rPr lang="en-US" sz="2400" kern="0" dirty="0">
                <a:solidFill>
                  <a:schemeClr val="accent1"/>
                </a:solidFill>
              </a:rPr>
              <a:t>: Final version of complete TDR to LBNC </a:t>
            </a:r>
            <a:endParaRPr lang="en-US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569050-3BCC-4E40-8384-30A3A575B572}"/>
              </a:ext>
            </a:extLst>
          </p:cNvPr>
          <p:cNvSpPr txBox="1"/>
          <p:nvPr/>
        </p:nvSpPr>
        <p:spPr>
          <a:xfrm>
            <a:off x="3395419" y="5082432"/>
            <a:ext cx="530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E95125"/>
                </a:solidFill>
              </a:rPr>
              <a:t>(note: month indicated implies end-of-month delivery)</a:t>
            </a:r>
          </a:p>
        </p:txBody>
      </p:sp>
    </p:spTree>
    <p:extLst>
      <p:ext uri="{BB962C8B-B14F-4D97-AF65-F5344CB8AC3E}">
        <p14:creationId xmlns:p14="http://schemas.microsoft.com/office/powerpoint/2010/main" val="157297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QA/QC and ES&amp;H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904" y="1219200"/>
            <a:ext cx="7722896" cy="47397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Heard from Kevin about plans for how his team will interact with the consortia to further develop QA/QC plans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At last meeting asked consortia to nominate contact persons for QA/QC and ES&amp;H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Only one response received up to this point – needed as soon as possible now that our QA Specialist (Jim </a:t>
            </a:r>
            <a:r>
              <a:rPr lang="en-US" sz="2800" dirty="0" err="1">
                <a:solidFill>
                  <a:schemeClr val="tx2"/>
                </a:solidFill>
              </a:rPr>
              <a:t>Mateyack</a:t>
            </a:r>
            <a:r>
              <a:rPr lang="en-US" sz="2800" dirty="0">
                <a:solidFill>
                  <a:schemeClr val="tx2"/>
                </a:solidFill>
              </a:rPr>
              <a:t>) is in place </a:t>
            </a:r>
          </a:p>
          <a:p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11.08.18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8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ProtoDUNEs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43000"/>
            <a:ext cx="7543800" cy="47397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There will be a meeting on December 4</a:t>
            </a:r>
            <a:r>
              <a:rPr lang="en-US" sz="2800" baseline="30000" dirty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at CERN starting at 2:30pm (Geneva time) to discuss the ProtoDUNE-SP run plan for 2019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Per Gina’s presentation, consortia should propose needed data sets and tests and identify the required resources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Current expectation is that there will be a small (3-5 person) on-site team to maintain the detector and provide support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11.08.18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Status &amp; Plans</a:t>
            </a:r>
          </a:p>
        </p:txBody>
      </p:sp>
    </p:spTree>
    <p:extLst>
      <p:ext uri="{BB962C8B-B14F-4D97-AF65-F5344CB8AC3E}">
        <p14:creationId xmlns:p14="http://schemas.microsoft.com/office/powerpoint/2010/main" val="3557199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Schedule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11" y="1295400"/>
            <a:ext cx="7837489" cy="430887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The final versions of the TDR volumes will incorporate updated schedule information that accounts for the current state of the excavation schedule for the underground areas  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For the moment, the excavation schedule remains a work-in-progress, and we do not want to “jump the gun” on advertising new dates until we are confident that we have the correct ones in hand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11.08.18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56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Costs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11" y="1295400"/>
            <a:ext cx="7913689" cy="51090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Need to put together a plan for next iteration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Don’t expect that there will be a lot of changes to the cost estimates themselves (still based primarily on ProtoDUNE)   </a:t>
            </a: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Big Issue is establishing a common format and providing a consistent level of backup material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Will propose a plan for this at next Technical Board Meeting – Next iteration due by March</a:t>
            </a: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11.08.18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9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Schedule/Cost Work Days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11" y="1295400"/>
            <a:ext cx="7989889" cy="44958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Between now and the end of the year, I would like to schedule days where Ami and I can meet with consortia leadership team members on an individual basis to work on further developing our construction schedule and cost estimates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For consortia centered in Europe, Ami and I plan to be at CERN during the week of Dec. 3 and are leaving open the days of Dec. 5-6 to hopefully have some of these interactions  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11.08.18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7909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/>
              <a:t>Eric James | Status &amp;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1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12626</TotalTime>
  <Words>928</Words>
  <Application>Microsoft Macintosh PowerPoint</Application>
  <PresentationFormat>On-screen Show (4:3)</PresentationFormat>
  <Paragraphs>144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Helvetica</vt:lpstr>
      <vt:lpstr>Lucida Grande</vt:lpstr>
      <vt:lpstr>Times New Roman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TDR</vt:lpstr>
      <vt:lpstr>Near-term Schedule</vt:lpstr>
      <vt:lpstr>TDR Draft Schedule</vt:lpstr>
      <vt:lpstr>QA/QC and ES&amp;H</vt:lpstr>
      <vt:lpstr>ProtoDUNEs</vt:lpstr>
      <vt:lpstr>Schedule</vt:lpstr>
      <vt:lpstr>Costs</vt:lpstr>
      <vt:lpstr>Schedule/Cost Work Days</vt:lpstr>
      <vt:lpstr>Upcoming Schedule</vt:lpstr>
      <vt:lpstr>LBNC Meeting Next Week</vt:lpstr>
      <vt:lpstr>Detector Specifications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 James</cp:lastModifiedBy>
  <cp:revision>522</cp:revision>
  <cp:lastPrinted>2017-02-24T18:10:33Z</cp:lastPrinted>
  <dcterms:created xsi:type="dcterms:W3CDTF">2016-07-13T11:29:54Z</dcterms:created>
  <dcterms:modified xsi:type="dcterms:W3CDTF">2018-11-29T17:02:24Z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