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3" r:id="rId2"/>
    <p:sldId id="404" r:id="rId3"/>
    <p:sldId id="367" r:id="rId4"/>
    <p:sldId id="378" r:id="rId5"/>
    <p:sldId id="395" r:id="rId6"/>
    <p:sldId id="394" r:id="rId7"/>
    <p:sldId id="393" r:id="rId8"/>
    <p:sldId id="392" r:id="rId9"/>
    <p:sldId id="391" r:id="rId10"/>
    <p:sldId id="396" r:id="rId11"/>
    <p:sldId id="397" r:id="rId12"/>
    <p:sldId id="398" r:id="rId13"/>
    <p:sldId id="401" r:id="rId14"/>
    <p:sldId id="400" r:id="rId15"/>
    <p:sldId id="389" r:id="rId16"/>
    <p:sldId id="3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4" autoAdjust="0"/>
    <p:restoredTop sz="93682" autoAdjust="0"/>
  </p:normalViewPr>
  <p:slideViewPr>
    <p:cSldViewPr>
      <p:cViewPr varScale="1">
        <p:scale>
          <a:sx n="117" d="100"/>
          <a:sy n="117" d="100"/>
        </p:scale>
        <p:origin x="1434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01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1" cy="45931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1" y="1"/>
            <a:ext cx="2971801" cy="45931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04D06D4B-F083-4F0B-B6C9-2D493B329ED9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4687"/>
            <a:ext cx="2971801" cy="45931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1" y="8684687"/>
            <a:ext cx="2971801" cy="45931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C3C506F-2269-46DF-AAD8-716176AB6A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6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072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2520" y="6538623"/>
            <a:ext cx="336679" cy="184666"/>
          </a:xfrm>
        </p:spPr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14955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25513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14 November 2018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14955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2667000" y="6538623"/>
            <a:ext cx="144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14 November 2018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499859"/>
            <a:ext cx="1685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29323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14 November 2018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2"/>
            <a:ext cx="14193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6"/>
          </p:nvPr>
        </p:nvSpPr>
        <p:spPr>
          <a:xfrm>
            <a:off x="25513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14 November 2018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14193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6"/>
          </p:nvPr>
        </p:nvSpPr>
        <p:spPr>
          <a:xfrm>
            <a:off x="2627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14 November 2018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177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14 November 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0159" y="6538623"/>
            <a:ext cx="3366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k object 18">
            <a:extLst>
              <a:ext uri="{FF2B5EF4-FFF2-40B4-BE49-F238E27FC236}">
                <a16:creationId xmlns:a16="http://schemas.microsoft.com/office/drawing/2014/main" id="{52444D8A-94C7-480D-B211-011EFA2E4372}"/>
              </a:ext>
            </a:extLst>
          </p:cNvPr>
          <p:cNvSpPr/>
          <p:nvPr userDrawn="1"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cert.dunescience.org/cgi-bin/cert/ShowDocument?docid=65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category/90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4E8-1557-4D37-95C7-10080BE67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7710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Near Detector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E0E8E-9CE1-4342-BA1E-3BD43479747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3377804"/>
            <a:ext cx="6400799" cy="10156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F. Feyzi</a:t>
            </a:r>
          </a:p>
          <a:p>
            <a:r>
              <a:rPr lang="en-US" dirty="0"/>
              <a:t>15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07321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A31D-1C2B-44FC-9A1A-61A91255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1015663"/>
          </a:xfrm>
        </p:spPr>
        <p:txBody>
          <a:bodyPr/>
          <a:lstStyle/>
          <a:p>
            <a:r>
              <a:rPr lang="en-US" dirty="0"/>
              <a:t>Near Site Conventional Facilities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EC35D-F1F6-4E60-97F7-022D967BF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98" y="1096886"/>
            <a:ext cx="8378190" cy="892552"/>
          </a:xfrm>
        </p:spPr>
        <p:txBody>
          <a:bodyPr/>
          <a:lstStyle/>
          <a:p>
            <a:pPr lvl="1"/>
            <a:r>
              <a:rPr lang="en-US" dirty="0">
                <a:hlinkClick r:id="rId2"/>
              </a:rPr>
              <a:t>https://docscert.dunescience.org/cgi-bin/cert/ShowDocument?docid=6527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4C412-31EF-4BE0-8CFB-7E919D5052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A888C-5B55-44C9-93B2-1D8F40E652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5B11FD-0F13-45B8-B072-D2FF703A735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7C3CC-6F45-461B-A850-30E547BF8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33600"/>
            <a:ext cx="4876800" cy="3123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FED5E-D5E4-41C0-82EE-F804ADE04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295400"/>
            <a:ext cx="2536156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8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D658-5347-4EE4-B7FF-CA49F0E8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Service Building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37285-6E7B-476B-8892-F42B376ED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246F6-E600-491B-91AD-29CF8CB9EE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C0CB5-D7BF-408F-87C8-F8914446264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664E29-5F78-4AA9-8FC3-60D531CBE9C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7BE08-FA38-4E45-8DD9-C80F8F54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24"/>
            <a:ext cx="9144000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D97B-0410-4D6B-BCB3-1AF98DD4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Cavern Floor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99B5E-6808-40C6-B38A-C61BC27A7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839B8-24C5-4551-9685-A485979824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8A19E-3BB1-4AC8-880A-5B263D40A94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C3EE76-B394-48AF-A24E-3754F100DA9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DA9B8-9353-4F90-8D44-66A0FF3BB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" y="923730"/>
            <a:ext cx="8255000" cy="54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B817-A7A4-4A5E-92C3-D1765FFA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Cavern Cross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4943-46A1-42D5-AEBB-D519A2643F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15E63-BDD3-410C-AD4B-CB2278836BD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/>
              <a:t>F. Feyzi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4B9F49-A1E2-4E7E-8883-EFB88BBD7D8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/>
              <a:t>14 November 2018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E6A95-7499-438A-A404-80C97B211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86"/>
          <a:stretch/>
        </p:blipFill>
        <p:spPr>
          <a:xfrm>
            <a:off x="647700" y="1050804"/>
            <a:ext cx="7505700" cy="51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7D4D-61E7-46B9-841D-96162830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Detector Component Lowering 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F3F28-9F94-4E5D-873F-C52C8DF97B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C73CF-F275-417F-9A26-F70317C6E23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CB75F-E1F3-4DE3-BFE7-4EC7BC83495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E3AFD3-6387-4A69-B416-574F6B0A1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6" y="858065"/>
            <a:ext cx="7986284" cy="52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7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7894-417C-4F19-963B-A9A1B140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3D07B-03A2-4C73-971F-562EBC62D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31" y="914400"/>
            <a:ext cx="8378190" cy="64325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Magnet goes around pressure vessel: How big is it? How and where is it constructed? Is there a return yoke?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HPGTPC cylindrical inside the vessel: What is the diameter, where and how is it installed? Penetrations?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Pressure vessel: Needs to be code stamped, can it be constructed on site? Underground?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ECal: Where is it, inside, outside, or both? Penetrations and services?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 detector services and cryogenics: Where do they go?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LAr detector and multi-purpose detector move together? On same platform or separate platforms? Speed, precision, frequency?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 of 3DST: May become a third element?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Depth of cavern floor?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reengage CF, but we need to advance much more before we do.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1DF9-018D-4BA9-A350-E9E9FB6CD4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BB8B2-5D49-4B7F-BAC5-DA0AFBE34EB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8A947C-B9BA-4E47-A5CB-11D0B2D332B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34762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EE9D-0BAA-49F9-A639-57A98149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A Concept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7C8A5-B928-4DF8-B55B-B767B68FA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905" y="1128003"/>
            <a:ext cx="8378190" cy="54168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 shaft diameter to accommodate lowering of pressure vessel and magnet coils, separately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two transport frames in cavern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Construct magnet coils remotely and transport to near site surface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Lower magnet coils and assemble on transport frame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Construct pressure vessel remotely and transport to surface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Construct TPC and ECal in surface building and install in pressure vessel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Lower full pressure vessel into cavern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Insert pressure vessel in magnet, install ECal  and yoke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Construct LAr cryostat in cavern on transport frame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Construct LAr modules remotely, lower and install in cryostat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4976D-6749-4797-9F78-391B16611D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655F-79B3-4F1B-9EAA-01A5714E7A9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EC2BCD-1567-4C18-B59D-C1E75AC2CBB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46517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9E97-D831-47F2-BD29-E5097FAA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6CD4-B5DF-452F-BD39-D25DE5264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16927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Update on </a:t>
            </a:r>
            <a:r>
              <a:rPr lang="en-US" dirty="0" err="1"/>
              <a:t>LAr</a:t>
            </a:r>
            <a:r>
              <a:rPr lang="en-US" dirty="0"/>
              <a:t> dimensions- M. J. Kim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Update on integration and construction concept- F. Feyzi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For next meeting: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D0 movement mechanism- A. Stefanik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7B042-E039-4BC6-9291-7DA6B80940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10CCE-832E-4551-9DF5-D89E8209E25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/>
              <a:t>F. Feyzi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871634-8AC4-4126-A6D5-72E7966E661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/>
              <a:t>15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8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4E8-1557-4D37-95C7-10080BE67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7710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Near Detector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E0E8E-9CE1-4342-BA1E-3BD43479747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3377804"/>
            <a:ext cx="6400799" cy="10156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F. Feyzi</a:t>
            </a:r>
          </a:p>
          <a:p>
            <a:r>
              <a:rPr lang="en-US" dirty="0"/>
              <a:t>14 November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7F229-8D5B-4AEB-B426-F116AB6FCA1A}"/>
              </a:ext>
            </a:extLst>
          </p:cNvPr>
          <p:cNvSpPr txBox="1"/>
          <p:nvPr/>
        </p:nvSpPr>
        <p:spPr>
          <a:xfrm>
            <a:off x="4572000" y="762000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shown at ND general meeting</a:t>
            </a:r>
          </a:p>
        </p:txBody>
      </p:sp>
    </p:spTree>
    <p:extLst>
      <p:ext uri="{BB962C8B-B14F-4D97-AF65-F5344CB8AC3E}">
        <p14:creationId xmlns:p14="http://schemas.microsoft.com/office/powerpoint/2010/main" val="378251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4CBB-2024-4388-877C-91A07A8E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E8AD-6332-4CA3-8317-303CEC43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27084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Engineering meetings, communication methods, repositories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 basic geometry, orientation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Multipurpose detector basic geometry, orientation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Hall layout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Detector layout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concept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302A-7A4A-464C-8583-C3F24E46CA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CBF9-7116-431C-80F2-E6848E4372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2DDC0-BB49-4864-9259-5512FF84EC1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72642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6B3B-32B0-4496-84CF-F4C44E8A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Integration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EAEF5-C02A-4724-8CC6-3D7BF219C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44012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Started engineering and integration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two weeks, meetings on Indico:</a:t>
            </a:r>
            <a:br>
              <a:rPr lang="en-US" dirty="0"/>
            </a:br>
            <a:r>
              <a:rPr lang="en-US" dirty="0">
                <a:hlinkClick r:id="rId2"/>
              </a:rPr>
              <a:t>https://indico.fnal.gov/category/902/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meeting may be called if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Bob Flight principal developer of engineering drawings and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 Jeong Kim principal interface for the LAr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Engineering representation needs to grow (magnet, HPTPC, ECal, other?)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Indico is the repository at this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EDMS is being developed as a repository for Far Detector, can also be used for Near Detector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53677-D935-4DE0-98FC-1F51E48258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15C8-7227-4B49-979C-DA0304EB66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0F19D-F33D-468D-969A-99CB90D22E6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57163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6B3B-32B0-4496-84CF-F4C44E8A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LAr Layout and Dimensions (as of 18 October)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53677-D935-4DE0-98FC-1F51E48258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15C8-7227-4B49-979C-DA0304EB66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0F19D-F33D-468D-969A-99CB90D22E6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7E863-34A1-446F-A8B8-60C71916F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24" y="1948934"/>
            <a:ext cx="8780761" cy="34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6B3B-32B0-4496-84CF-F4C44E8A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HP Vessel Layout and Dimensions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EAEF5-C02A-4724-8CC6-3D7BF219C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905" y="990600"/>
            <a:ext cx="8378190" cy="17799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53677-D935-4DE0-98FC-1F51E48258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15C8-7227-4B49-979C-DA0304EB66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0F19D-F33D-468D-969A-99CB90D22E6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D8B1C-9928-4739-B2BE-2321CBE0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57" y="939918"/>
            <a:ext cx="8242243" cy="50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6B3B-32B0-4496-84CF-F4C44E8A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Hall Layout and Dimensions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A90FB-B71A-4F14-AB21-96332C24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1055210"/>
            <a:ext cx="8732901" cy="47727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53677-D935-4DE0-98FC-1F51E48258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15C8-7227-4B49-979C-DA0304EB66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0F19D-F33D-468D-969A-99CB90D22E6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24773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48E04B-D24F-4652-95E2-C724A90F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5212"/>
            <a:ext cx="8936457" cy="5150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A6B3B-32B0-4496-84CF-F4C44E8A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38554"/>
          </a:xfrm>
        </p:spPr>
        <p:txBody>
          <a:bodyPr/>
          <a:lstStyle/>
          <a:p>
            <a:r>
              <a:rPr lang="en-US" dirty="0"/>
              <a:t>Detectors in Proposed Hall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53677-D935-4DE0-98FC-1F51E48258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15C8-7227-4B49-979C-DA0304EB66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F. Feyzi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0F19D-F33D-468D-969A-99CB90D22E6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/>
            <a:r>
              <a:rPr lang="en-US" dirty="0"/>
              <a:t>14 November 2018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B8E4D2-8E4C-4958-A31C-BD77B2C2F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65" y="1905000"/>
            <a:ext cx="2225422" cy="23698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Approximately 27.5 m of movement possible with this layout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Space for magnet?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0FB45-8853-4784-8CE5-B18247157EE5}"/>
              </a:ext>
            </a:extLst>
          </p:cNvPr>
          <p:cNvSpPr txBox="1"/>
          <p:nvPr/>
        </p:nvSpPr>
        <p:spPr>
          <a:xfrm>
            <a:off x="6934200" y="599342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R. Flight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24734-CD6E-4E56-A3B7-AB6E5E67E8A9}"/>
              </a:ext>
            </a:extLst>
          </p:cNvPr>
          <p:cNvSpPr txBox="1"/>
          <p:nvPr/>
        </p:nvSpPr>
        <p:spPr>
          <a:xfrm>
            <a:off x="7772400" y="1905000"/>
            <a:ext cx="111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Only ½ available</a:t>
            </a:r>
          </a:p>
        </p:txBody>
      </p:sp>
    </p:spTree>
    <p:extLst>
      <p:ext uri="{BB962C8B-B14F-4D97-AF65-F5344CB8AC3E}">
        <p14:creationId xmlns:p14="http://schemas.microsoft.com/office/powerpoint/2010/main" val="178577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28843</TotalTime>
  <Words>506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 Near Detector Integration</vt:lpstr>
      <vt:lpstr>Agenda</vt:lpstr>
      <vt:lpstr> Near Detector Integration</vt:lpstr>
      <vt:lpstr>Topics</vt:lpstr>
      <vt:lpstr>Integration Meetings</vt:lpstr>
      <vt:lpstr>LAr Layout and Dimensions (as of 18 October)</vt:lpstr>
      <vt:lpstr>HP Vessel Layout and Dimensions</vt:lpstr>
      <vt:lpstr>Hall Layout and Dimensions</vt:lpstr>
      <vt:lpstr>Detectors in Proposed Hall</vt:lpstr>
      <vt:lpstr>Near Site Conventional Facilities  </vt:lpstr>
      <vt:lpstr>Service Building Layout</vt:lpstr>
      <vt:lpstr>Cavern Floor Plan</vt:lpstr>
      <vt:lpstr>Cavern Cross Section</vt:lpstr>
      <vt:lpstr>Detector Component Lowering  Concept</vt:lpstr>
      <vt:lpstr>Issues</vt:lpstr>
      <vt:lpstr>A Concept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Farshid Feyzi</cp:lastModifiedBy>
  <cp:revision>603</cp:revision>
  <cp:lastPrinted>2018-11-13T19:56:15Z</cp:lastPrinted>
  <dcterms:created xsi:type="dcterms:W3CDTF">2016-07-13T11:29:54Z</dcterms:created>
  <dcterms:modified xsi:type="dcterms:W3CDTF">2018-11-15T16:00:24Z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2016-06-23T00:00:00Z</vt:filetime>
  </property>
  <property fmtid="{D5CDD505-2E9C-101B-9397-08002B2CF9AE}" pid="3" name="LastSaved">
    <vt:filetime>2016-07-13T00:00:00Z</vt:filetime>
  </property>
</Properties>
</file>