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9" r:id="rId2"/>
    <p:sldId id="298" r:id="rId3"/>
    <p:sldId id="300" r:id="rId4"/>
    <p:sldId id="301" r:id="rId5"/>
    <p:sldId id="303" r:id="rId6"/>
    <p:sldId id="302" r:id="rId7"/>
    <p:sldId id="297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 snapToObjects="1" showGuides="1">
      <p:cViewPr varScale="1">
        <p:scale>
          <a:sx n="59" d="100"/>
          <a:sy n="59" d="100"/>
        </p:scale>
        <p:origin x="1374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987F0-1EF6-4930-B636-846F52F789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Ben Freemire</a:t>
            </a:r>
          </a:p>
          <a:p>
            <a:r>
              <a:rPr lang="en-US" dirty="0"/>
              <a:t>FAST/IOTA Department Meeting</a:t>
            </a:r>
          </a:p>
          <a:p>
            <a:r>
              <a:rPr lang="en-US" dirty="0"/>
              <a:t>November 16, 2018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DA65-CDFF-4096-AD1F-22DCBF1E55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Run Coordinator Report</a:t>
            </a:r>
          </a:p>
        </p:txBody>
      </p:sp>
    </p:spTree>
    <p:extLst>
      <p:ext uri="{BB962C8B-B14F-4D97-AF65-F5344CB8AC3E}">
        <p14:creationId xmlns:p14="http://schemas.microsoft.com/office/powerpoint/2010/main" val="313086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AA3B50-27BA-4881-BD11-B9811AF46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Morning:</a:t>
            </a:r>
          </a:p>
          <a:p>
            <a:pPr lvl="1"/>
            <a:r>
              <a:rPr lang="en-US" dirty="0"/>
              <a:t>Controlled access</a:t>
            </a:r>
          </a:p>
          <a:p>
            <a:pPr lvl="2"/>
            <a:r>
              <a:rPr lang="en-US" dirty="0"/>
              <a:t>Leak check &amp; RGA scan</a:t>
            </a:r>
          </a:p>
          <a:p>
            <a:pPr lvl="3"/>
            <a:r>
              <a:rPr lang="en-US" dirty="0"/>
              <a:t>Highest peak on RGA was water (as expected)</a:t>
            </a:r>
          </a:p>
          <a:p>
            <a:pPr lvl="3"/>
            <a:r>
              <a:rPr lang="en-US" dirty="0"/>
              <a:t>Need to perform more thorough leak check</a:t>
            </a:r>
          </a:p>
          <a:p>
            <a:r>
              <a:rPr lang="en-US" dirty="0"/>
              <a:t>D604 reversing switch replaced</a:t>
            </a:r>
          </a:p>
          <a:p>
            <a:pPr lvl="1"/>
            <a:r>
              <a:rPr lang="en-US" dirty="0"/>
              <a:t>Reported that firing circuits had been wet at one point due to rust on circuit board screws</a:t>
            </a:r>
          </a:p>
          <a:p>
            <a:r>
              <a:rPr lang="en-US" dirty="0"/>
              <a:t>Afternoon:</a:t>
            </a:r>
          </a:p>
          <a:p>
            <a:pPr lvl="1"/>
            <a:r>
              <a:rPr lang="en-US" dirty="0"/>
              <a:t>During startup, some oscillation noticed on flattop of CC2, cavity tuner and feedback gain adjusted to minimize</a:t>
            </a:r>
          </a:p>
          <a:p>
            <a:r>
              <a:rPr lang="en-US" dirty="0"/>
              <a:t>Evening:</a:t>
            </a:r>
          </a:p>
          <a:p>
            <a:pPr lvl="1"/>
            <a:r>
              <a:rPr lang="en-US" dirty="0"/>
              <a:t>Controlled access made to align cameras and connect PMTs</a:t>
            </a:r>
          </a:p>
          <a:p>
            <a:pPr lvl="2"/>
            <a:r>
              <a:rPr lang="en-US" dirty="0"/>
              <a:t>PMTs ready, last camera (M1L) not properly working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1FCC5-E060-4F51-B5D7-31F9D6C7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BE0AF-1637-45AB-9E62-4A7E9F8FB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F2341-521D-492A-9E69-3FCD98742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6932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ABB1C-7D86-4C14-BBB5-5A16861A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4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44F773-574A-4844-87E4-DC79F539F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Morning:</a:t>
            </a:r>
          </a:p>
          <a:p>
            <a:pPr lvl="1"/>
            <a:r>
              <a:rPr lang="en-US" dirty="0"/>
              <a:t>CM cavities retuned (4)</a:t>
            </a:r>
          </a:p>
          <a:p>
            <a:r>
              <a:rPr lang="en-US" dirty="0"/>
              <a:t>Afternoon:</a:t>
            </a:r>
          </a:p>
          <a:p>
            <a:pPr lvl="1"/>
            <a:r>
              <a:rPr lang="en-US" dirty="0"/>
              <a:t>BPM firmware updated</a:t>
            </a:r>
          </a:p>
          <a:p>
            <a:r>
              <a:rPr lang="en-US" dirty="0"/>
              <a:t>Evening:</a:t>
            </a:r>
          </a:p>
          <a:p>
            <a:pPr lvl="1"/>
            <a:r>
              <a:rPr lang="en-US" dirty="0"/>
              <a:t>Closed orbit &amp; lattice corrections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76D4C-71B6-48D2-B69D-D9D4A5F9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01624-8AD9-4FA9-AEDB-02C0A96F7C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98BAC-9E0D-4883-B219-7310008D1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A1326-1EDB-4F32-8FC7-8D72B643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498EC6-448C-4440-B1B7-40549158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Morning:</a:t>
            </a:r>
          </a:p>
          <a:p>
            <a:pPr lvl="1"/>
            <a:r>
              <a:rPr lang="en-US" dirty="0"/>
              <a:t>BPM firmware tested</a:t>
            </a:r>
          </a:p>
          <a:p>
            <a:r>
              <a:rPr lang="en-US" dirty="0"/>
              <a:t>Afternoon:</a:t>
            </a:r>
          </a:p>
          <a:p>
            <a:pPr lvl="1"/>
            <a:r>
              <a:rPr lang="en-US" dirty="0"/>
              <a:t>BPM data analyzed</a:t>
            </a:r>
          </a:p>
          <a:p>
            <a:pPr lvl="1"/>
            <a:r>
              <a:rPr lang="en-US" dirty="0"/>
              <a:t>Beam centered on sync light cameras</a:t>
            </a:r>
          </a:p>
          <a:p>
            <a:pPr lvl="1"/>
            <a:r>
              <a:rPr lang="en-US" dirty="0"/>
              <a:t>RF tuning to understand phase oscillations, frequency centered so that N:IRFMOD now 0</a:t>
            </a:r>
          </a:p>
          <a:p>
            <a:r>
              <a:rPr lang="en-US" dirty="0"/>
              <a:t>Evening:</a:t>
            </a:r>
          </a:p>
          <a:p>
            <a:pPr lvl="1"/>
            <a:r>
              <a:rPr lang="en-US" dirty="0"/>
              <a:t>BPM work finished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4C64E6-E27A-4FB8-BB3E-AB2E90D1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7CC62-BE8A-4F5D-B320-B1C5F2B4B0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ED22F-4548-4B0C-B9D8-B7A4FDA1C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55D96-BE48-428B-8214-CE9E570F7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2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63F891-623A-4447-B004-07DD90FBA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Morning:</a:t>
            </a:r>
          </a:p>
          <a:p>
            <a:pPr lvl="1"/>
            <a:r>
              <a:rPr lang="en-US" dirty="0"/>
              <a:t>Discovered that Q114 &amp; Q116 not </a:t>
            </a:r>
            <a:r>
              <a:rPr lang="en-US" dirty="0" err="1"/>
              <a:t>datalogged</a:t>
            </a:r>
            <a:r>
              <a:rPr lang="en-US" dirty="0"/>
              <a:t>; Now on NML: 1 min</a:t>
            </a:r>
          </a:p>
          <a:p>
            <a:pPr lvl="1"/>
            <a:r>
              <a:rPr lang="en-US" dirty="0"/>
              <a:t>Controlled access to</a:t>
            </a:r>
          </a:p>
          <a:p>
            <a:pPr lvl="2"/>
            <a:r>
              <a:rPr lang="en-US" dirty="0"/>
              <a:t>Connect RF probe</a:t>
            </a:r>
          </a:p>
          <a:p>
            <a:pPr lvl="2"/>
            <a:r>
              <a:rPr lang="en-US" dirty="0"/>
              <a:t>Realign mirror on M1L</a:t>
            </a:r>
          </a:p>
          <a:p>
            <a:pPr lvl="2"/>
            <a:r>
              <a:rPr lang="en-US" dirty="0"/>
              <a:t>Adjust focusing stages to regain range</a:t>
            </a:r>
          </a:p>
          <a:p>
            <a:r>
              <a:rPr lang="en-US" dirty="0"/>
              <a:t>Afternoon:</a:t>
            </a:r>
          </a:p>
          <a:p>
            <a:pPr lvl="1"/>
            <a:r>
              <a:rPr lang="en-US" dirty="0"/>
              <a:t>Coincidence trigger module tested at ESB to provide 7.5 MHz sync trigger for BPMs based on clock $A5 with moderate success</a:t>
            </a:r>
          </a:p>
          <a:p>
            <a:pPr lvl="2"/>
            <a:r>
              <a:rPr lang="en-US" dirty="0"/>
              <a:t>All BPM TBT data collected in one output array</a:t>
            </a:r>
          </a:p>
          <a:p>
            <a:pPr lvl="2"/>
            <a:r>
              <a:rPr lang="en-US" dirty="0"/>
              <a:t>Work still to be done</a:t>
            </a:r>
          </a:p>
          <a:p>
            <a:r>
              <a:rPr lang="en-US" dirty="0"/>
              <a:t>Evening:</a:t>
            </a:r>
          </a:p>
          <a:p>
            <a:pPr lvl="1"/>
            <a:r>
              <a:rPr lang="en-US" dirty="0"/>
              <a:t>M1L camera repositioned to find beam</a:t>
            </a:r>
          </a:p>
          <a:p>
            <a:pPr lvl="1"/>
            <a:r>
              <a:rPr lang="en-US" dirty="0"/>
              <a:t>Orbit corrections</a:t>
            </a:r>
          </a:p>
          <a:p>
            <a:pPr lvl="1"/>
            <a:r>
              <a:rPr lang="en-US" dirty="0"/>
              <a:t>Injection routine tested post-D604 switch replacement</a:t>
            </a:r>
          </a:p>
          <a:p>
            <a:pPr lvl="2"/>
            <a:r>
              <a:rPr lang="en-US" dirty="0"/>
              <a:t>MPS needs to be updated to correctly account for switch position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51B311-C5A0-4654-98FB-8EB52291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(Moving Day)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EEF9A-9125-4BAE-A200-38C4D62E80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A1129-7CA1-4E08-B79E-C0BDEB194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9917-2B3E-4E7A-83D9-61EB86E7E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2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97CAB-C20E-45C0-B1F2-2FEEB1D9E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Morning:</a:t>
            </a:r>
          </a:p>
          <a:p>
            <a:pPr lvl="1"/>
            <a:r>
              <a:rPr lang="en-US" dirty="0"/>
              <a:t>Problem injecting into IOTA as a result of CC1 energy different from previous days even though settings are the same</a:t>
            </a:r>
          </a:p>
          <a:p>
            <a:pPr lvl="2"/>
            <a:r>
              <a:rPr lang="en-US" dirty="0"/>
              <a:t>CC1 energy lowered and injection works fine</a:t>
            </a:r>
          </a:p>
          <a:p>
            <a:pPr lvl="1"/>
            <a:r>
              <a:rPr lang="en-US" dirty="0"/>
              <a:t>Bearing on dry pump of north fridge replaced</a:t>
            </a:r>
          </a:p>
          <a:p>
            <a:pPr lvl="1"/>
            <a:r>
              <a:rPr lang="en-US" dirty="0"/>
              <a:t>Elements of nonlinear magnet connected to power supply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DDF06A-9EE8-4416-99D0-A4E53843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2D29-CD60-46D1-8365-BF57B4601B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1724-7D4B-4841-9294-E5C734CEF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RunCo Summary             B. Freemire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E4F2-35DF-4240-971E-143EE73DA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7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Normal Monday Morning Controlled Access:</a:t>
            </a:r>
          </a:p>
          <a:p>
            <a:pPr lvl="1" indent="-342900"/>
            <a:r>
              <a:rPr lang="en-US" sz="2400" dirty="0"/>
              <a:t>Contact </a:t>
            </a:r>
            <a:r>
              <a:rPr lang="en-US" sz="2400" dirty="0" err="1"/>
              <a:t>RunCo</a:t>
            </a:r>
            <a:r>
              <a:rPr lang="en-US" sz="2400" dirty="0"/>
              <a:t> Ben Freemire with all requests</a:t>
            </a:r>
          </a:p>
          <a:p>
            <a:pPr lvl="2" indent="-342900"/>
            <a:r>
              <a:rPr lang="en-US" sz="2200" dirty="0"/>
              <a:t>No requests yet – vacuum needs 6-8 hours to perform a thorough leak check</a:t>
            </a:r>
            <a:endParaRPr lang="en-US" sz="2400" dirty="0"/>
          </a:p>
          <a:p>
            <a:r>
              <a:rPr lang="en-US" sz="2800" dirty="0"/>
              <a:t>Update BPM software (per Nathan Eddy):</a:t>
            </a:r>
            <a:endParaRPr lang="en-US" sz="2600" dirty="0"/>
          </a:p>
          <a:p>
            <a:pPr lvl="1"/>
            <a:r>
              <a:rPr lang="en-US" dirty="0"/>
              <a:t>Fix issues with current readout (John)</a:t>
            </a:r>
          </a:p>
          <a:p>
            <a:pPr lvl="1"/>
            <a:r>
              <a:rPr lang="en-US" dirty="0"/>
              <a:t>Implement scheme to request stored beam TBT (orbit TBT) via system state device (John &amp; Chip)</a:t>
            </a:r>
          </a:p>
          <a:p>
            <a:pPr lvl="1"/>
            <a:r>
              <a:rPr lang="en-US" dirty="0"/>
              <a:t>Implement stored beam kick measurements (after Thanksgiving)</a:t>
            </a:r>
          </a:p>
          <a:p>
            <a:r>
              <a:rPr lang="en-US" sz="2800" dirty="0"/>
              <a:t>Work on commissioning of nonlinear magnet</a:t>
            </a:r>
          </a:p>
          <a:p>
            <a:pPr lvl="1"/>
            <a:r>
              <a:rPr lang="en-US" dirty="0"/>
              <a:t>First using sync light cameras, then with addition of BPMs when available</a:t>
            </a:r>
          </a:p>
          <a:p>
            <a:endParaRPr lang="en-US" dirty="0"/>
          </a:p>
          <a:p>
            <a:r>
              <a:rPr lang="en-US" dirty="0"/>
              <a:t>Thanksgiving holiday – limited personnel</a:t>
            </a:r>
          </a:p>
          <a:p>
            <a:pPr lvl="1"/>
            <a:r>
              <a:rPr lang="en-US" dirty="0"/>
              <a:t>Assuming no Department meeting next Friday, next </a:t>
            </a:r>
            <a:r>
              <a:rPr lang="en-US" dirty="0" err="1"/>
              <a:t>RunCo</a:t>
            </a:r>
            <a:r>
              <a:rPr lang="en-US" dirty="0"/>
              <a:t> is Jonathan – send him requests for week beginning 11/26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004C97"/>
                </a:highlight>
              </a:rPr>
              <a:t>FAST/IOTA: Next Week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632E8923-AB86-0643-BB17-8DFED9004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299" y="6502640"/>
            <a:ext cx="853432" cy="242873"/>
          </a:xfrm>
        </p:spPr>
        <p:txBody>
          <a:bodyPr/>
          <a:lstStyle/>
          <a:p>
            <a:pPr>
              <a:defRPr/>
            </a:pPr>
            <a:r>
              <a:rPr lang="en-US"/>
              <a:t>11/16/18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799654C-8F65-A846-949D-32FC01C07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6863" y="6504213"/>
            <a:ext cx="6262118" cy="242873"/>
          </a:xfrm>
        </p:spPr>
        <p:txBody>
          <a:bodyPr/>
          <a:lstStyle/>
          <a:p>
            <a:pPr>
              <a:tabLst>
                <a:tab pos="6165850" algn="r"/>
              </a:tabLst>
              <a:defRPr/>
            </a:pPr>
            <a:r>
              <a:rPr lang="en-US" b="1"/>
              <a:t>FAST/IOTA RunCo Summary             B. Freemire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285872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20873</TotalTime>
  <Words>493</Words>
  <Application>Microsoft Office PowerPoint</Application>
  <PresentationFormat>On-screen Show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Monday</vt:lpstr>
      <vt:lpstr>Tuesday</vt:lpstr>
      <vt:lpstr>Wednesday</vt:lpstr>
      <vt:lpstr>Thursday (Moving Day)</vt:lpstr>
      <vt:lpstr>Friday</vt:lpstr>
      <vt:lpstr>FAST/IOTA: Next Week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Freemire</dc:creator>
  <cp:lastModifiedBy>Ben Freemire</cp:lastModifiedBy>
  <cp:revision>145</cp:revision>
  <cp:lastPrinted>2014-01-20T19:40:21Z</cp:lastPrinted>
  <dcterms:created xsi:type="dcterms:W3CDTF">2018-09-26T13:50:12Z</dcterms:created>
  <dcterms:modified xsi:type="dcterms:W3CDTF">2018-11-16T16:52:03Z</dcterms:modified>
</cp:coreProperties>
</file>