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1"/>
  </p:notesMasterIdLst>
  <p:handoutMasterIdLst>
    <p:handoutMasterId r:id="rId22"/>
  </p:handoutMasterIdLst>
  <p:sldIdLst>
    <p:sldId id="265" r:id="rId3"/>
    <p:sldId id="296" r:id="rId4"/>
    <p:sldId id="300" r:id="rId5"/>
    <p:sldId id="312" r:id="rId6"/>
    <p:sldId id="299" r:id="rId7"/>
    <p:sldId id="301" r:id="rId8"/>
    <p:sldId id="302" r:id="rId9"/>
    <p:sldId id="303" r:id="rId10"/>
    <p:sldId id="304" r:id="rId11"/>
    <p:sldId id="305" r:id="rId12"/>
    <p:sldId id="313" r:id="rId13"/>
    <p:sldId id="306" r:id="rId14"/>
    <p:sldId id="307" r:id="rId15"/>
    <p:sldId id="308" r:id="rId16"/>
    <p:sldId id="309" r:id="rId17"/>
    <p:sldId id="310" r:id="rId18"/>
    <p:sldId id="298" r:id="rId19"/>
    <p:sldId id="311" r:id="rId20"/>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L Norris" initials="BLN" lastIdx="0" clrIdx="0">
    <p:extLst>
      <p:ext uri="{19B8F6BF-5375-455C-9EA6-DF929625EA0E}">
        <p15:presenceInfo xmlns:p15="http://schemas.microsoft.com/office/powerpoint/2012/main" userId="Barry L No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8AA"/>
    <a:srgbClr val="004C97"/>
    <a:srgbClr val="404040"/>
    <a:srgbClr val="505050"/>
    <a:srgbClr val="63666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snapToObjects="1">
      <p:cViewPr varScale="1">
        <p:scale>
          <a:sx n="100" d="100"/>
          <a:sy n="100" d="100"/>
        </p:scale>
        <p:origin x="600" y="7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11/29/2018</a:t>
            </a:fld>
            <a:endParaRPr lang="en-US" alt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11/29/2018</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Nov 28, 2018</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Nov 28, 2018</a:t>
            </a:r>
          </a:p>
        </p:txBody>
      </p:sp>
      <p:sp>
        <p:nvSpPr>
          <p:cNvPr id="8" name="Footer Placeholder 4"/>
          <p:cNvSpPr>
            <a:spLocks noGrp="1"/>
          </p:cNvSpPr>
          <p:nvPr>
            <p:ph type="ftr" sz="quarter" idx="20"/>
          </p:nvPr>
        </p:nvSpPr>
        <p:spPr/>
        <p:txBody>
          <a:bodyPr/>
          <a:lstStyle>
            <a:lvl1pPr>
              <a:defRPr sz="1200" dirty="0" smtClean="0"/>
            </a:lvl1pPr>
          </a:lstStyle>
          <a:p>
            <a:pPr>
              <a:defRPr/>
            </a:pP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Nov 28, 2018</a:t>
            </a:r>
          </a:p>
        </p:txBody>
      </p:sp>
      <p:sp>
        <p:nvSpPr>
          <p:cNvPr id="6" name="Footer Placeholder 4"/>
          <p:cNvSpPr>
            <a:spLocks noGrp="1"/>
          </p:cNvSpPr>
          <p:nvPr>
            <p:ph type="ftr" sz="quarter" idx="17"/>
          </p:nvPr>
        </p:nvSpPr>
        <p:spPr/>
        <p:txBody>
          <a:bodyPr/>
          <a:lstStyle>
            <a:lvl1pPr>
              <a:defRPr sz="1200" dirty="0" smtClean="0"/>
            </a:lvl1pPr>
          </a:lstStyle>
          <a:p>
            <a:pPr>
              <a:defRPr/>
            </a:pP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Nov 28, 2018</a:t>
            </a:r>
          </a:p>
        </p:txBody>
      </p:sp>
      <p:sp>
        <p:nvSpPr>
          <p:cNvPr id="6" name="Footer Placeholder 4"/>
          <p:cNvSpPr>
            <a:spLocks noGrp="1"/>
          </p:cNvSpPr>
          <p:nvPr>
            <p:ph type="ftr" sz="quarter" idx="11"/>
          </p:nvPr>
        </p:nvSpPr>
        <p:spPr/>
        <p:txBody>
          <a:bodyPr/>
          <a:lstStyle>
            <a:lvl1pPr>
              <a:defRPr sz="1200" dirty="0" smtClean="0"/>
            </a:lvl1pPr>
          </a:lstStyle>
          <a:p>
            <a:pPr>
              <a:defRPr/>
            </a:pP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Nov 28, 2018</a:t>
            </a:r>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Nov 28, 2018</a:t>
            </a:r>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Nov 28, 2018</a:t>
            </a:r>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Nov 28, 2018</a:t>
            </a:r>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Nov 28, 2018</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ft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Nov 28, 2018</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ft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521435" y="2530407"/>
            <a:ext cx="8078457" cy="1845110"/>
          </a:xfrm>
          <a:solidFill>
            <a:schemeClr val="bg1"/>
          </a:solidFill>
          <a:extLst/>
        </p:spPr>
        <p:txBody>
          <a:bodyPr vert="horz" numCol="1" anchorCtr="0" compatLnSpc="1">
            <a:prstTxWarp prst="textNoShape">
              <a:avLst/>
            </a:prstTxWarp>
          </a:bodyPr>
          <a:lstStyle/>
          <a:p>
            <a:pPr algn="ctr" eaLnBrk="1" hangingPunct="1"/>
            <a:r>
              <a:rPr lang="en-US" altLang="en-US" dirty="0">
                <a:latin typeface="+mj-lt"/>
                <a:ea typeface="Geneva" pitchFamily="121" charset="-128"/>
              </a:rPr>
              <a:t>LBNF/DUNE – Near Detector</a:t>
            </a:r>
            <a:br>
              <a:rPr lang="en-US" altLang="en-US" dirty="0">
                <a:latin typeface="+mj-lt"/>
                <a:ea typeface="Geneva" pitchFamily="121" charset="-128"/>
              </a:rPr>
            </a:br>
            <a:r>
              <a:rPr lang="en-US" altLang="en-US" sz="2800" dirty="0">
                <a:latin typeface="+mj-lt"/>
                <a:ea typeface="Geneva" pitchFamily="121" charset="-128"/>
              </a:rPr>
              <a:t>Description of the hydraulic cylinder push-pull system to move the D-Zero Detector. </a:t>
            </a:r>
          </a:p>
        </p:txBody>
      </p:sp>
      <p:sp>
        <p:nvSpPr>
          <p:cNvPr id="14338" name="Text Placeholder 2"/>
          <p:cNvSpPr>
            <a:spLocks noGrp="1"/>
          </p:cNvSpPr>
          <p:nvPr>
            <p:ph type="body" sz="quarter" idx="10"/>
          </p:nvPr>
        </p:nvSpPr>
        <p:spPr bwMode="auto">
          <a:xfrm>
            <a:off x="521435" y="4722802"/>
            <a:ext cx="8078457" cy="717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sz="1800" dirty="0">
                <a:latin typeface="+mj-lt"/>
                <a:ea typeface="Geneva" pitchFamily="121" charset="-128"/>
              </a:rPr>
              <a:t>As told by John </a:t>
            </a:r>
            <a:r>
              <a:rPr lang="en-US" altLang="en-US" sz="1800" dirty="0" err="1">
                <a:latin typeface="+mj-lt"/>
                <a:ea typeface="Geneva" pitchFamily="121" charset="-128"/>
              </a:rPr>
              <a:t>Najdzion</a:t>
            </a:r>
            <a:r>
              <a:rPr lang="en-US" altLang="en-US" sz="1800" dirty="0">
                <a:latin typeface="+mj-lt"/>
                <a:ea typeface="Geneva" pitchFamily="121" charset="-128"/>
              </a:rPr>
              <a:t> to scribe Andy Stefanik on Nov 28, 2018.</a:t>
            </a:r>
          </a:p>
          <a:p>
            <a:pPr algn="ctr" eaLnBrk="1" hangingPunct="1"/>
            <a:endParaRPr lang="en-US" altLang="en-US" sz="1800" dirty="0">
              <a:latin typeface="+mj-lt"/>
              <a:ea typeface="Geneva" pitchFamily="121" charset="-128"/>
            </a:endParaRPr>
          </a:p>
          <a:p>
            <a:pPr eaLnBrk="1" hangingPunct="1"/>
            <a:endParaRPr lang="en-US" altLang="en-US" dirty="0">
              <a:latin typeface="Helvetica" panose="020B0604020202020204" pitchFamily="34" charset="0"/>
              <a:ea typeface="Geneva" pitchFamily="121" charset="-128"/>
            </a:endParaRPr>
          </a:p>
        </p:txBody>
      </p:sp>
      <p:sp>
        <p:nvSpPr>
          <p:cNvPr id="5" name="Text Placeholder 2">
            <a:extLst>
              <a:ext uri="{FF2B5EF4-FFF2-40B4-BE49-F238E27FC236}">
                <a16:creationId xmlns:a16="http://schemas.microsoft.com/office/drawing/2014/main" id="{CB1B5A3A-3704-44B7-A94E-F7DFAD7B1307}"/>
              </a:ext>
            </a:extLst>
          </p:cNvPr>
          <p:cNvSpPr txBox="1">
            <a:spLocks/>
          </p:cNvSpPr>
          <p:nvPr/>
        </p:nvSpPr>
        <p:spPr bwMode="auto">
          <a:xfrm>
            <a:off x="2380895" y="5787656"/>
            <a:ext cx="4866290" cy="297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Tx/>
              <a:buNone/>
              <a:defRPr sz="200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Tx/>
              <a:buNone/>
              <a:defRPr sz="1600" kern="1200">
                <a:solidFill>
                  <a:srgbClr val="2E5286"/>
                </a:solidFill>
                <a:latin typeface="Helvetica"/>
                <a:ea typeface="MS PGothic" panose="020B0600070205080204" pitchFamily="34" charset="-128"/>
                <a:cs typeface="MS PGothic" panose="020B0600070205080204" pitchFamily="34" charset="-128"/>
              </a:defRPr>
            </a:lvl2pPr>
            <a:lvl3pPr marL="914400" indent="0" algn="l" defTabSz="457200" rtl="0" eaLnBrk="1" fontAlgn="base" hangingPunct="1">
              <a:spcBef>
                <a:spcPct val="20000"/>
              </a:spcBef>
              <a:spcAft>
                <a:spcPct val="0"/>
              </a:spcAft>
              <a:buFontTx/>
              <a:buNone/>
              <a:defRPr sz="1600" kern="1200">
                <a:solidFill>
                  <a:srgbClr val="2E5286"/>
                </a:solidFill>
                <a:latin typeface="Helvetica"/>
                <a:ea typeface="MS PGothic" panose="020B0600070205080204" pitchFamily="34" charset="-128"/>
                <a:cs typeface="MS PGothic" panose="020B0600070205080204" pitchFamily="34" charset="-128"/>
              </a:defRPr>
            </a:lvl3pPr>
            <a:lvl4pPr marL="1371600" indent="0" algn="l" defTabSz="457200" rtl="0" eaLnBrk="1" fontAlgn="base" hangingPunct="1">
              <a:spcBef>
                <a:spcPct val="20000"/>
              </a:spcBef>
              <a:spcAft>
                <a:spcPct val="0"/>
              </a:spcAft>
              <a:buFontTx/>
              <a:buNone/>
              <a:defRPr sz="1600" kern="1200">
                <a:solidFill>
                  <a:srgbClr val="2E5286"/>
                </a:solidFill>
                <a:latin typeface="Helvetica"/>
                <a:ea typeface="MS PGothic" panose="020B0600070205080204" pitchFamily="34" charset="-128"/>
                <a:cs typeface="MS PGothic" panose="020B0600070205080204" pitchFamily="34" charset="-128"/>
              </a:defRPr>
            </a:lvl4pPr>
            <a:lvl5pPr marL="1828800" indent="0" algn="l" defTabSz="457200" rtl="0" eaLnBrk="1" fontAlgn="base" hangingPunct="1">
              <a:spcBef>
                <a:spcPct val="20000"/>
              </a:spcBef>
              <a:spcAft>
                <a:spcPct val="0"/>
              </a:spcAft>
              <a:buFontTx/>
              <a:buNone/>
              <a:defRPr sz="1600" kern="1200">
                <a:solidFill>
                  <a:srgbClr val="2E5286"/>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pPr algn="ctr"/>
            <a:endParaRPr lang="en-US" altLang="en-US" sz="1400" dirty="0">
              <a:latin typeface="+mj-lt"/>
              <a:ea typeface="Geneva" pitchFamily="121" charset="-128"/>
            </a:endParaRPr>
          </a:p>
          <a:p>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Pull bar anchor in the Collision Hall (West)</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dirty="0"/>
          </a:p>
        </p:txBody>
      </p:sp>
      <p:pic>
        <p:nvPicPr>
          <p:cNvPr id="7" name="Picture 6">
            <a:extLst>
              <a:ext uri="{FF2B5EF4-FFF2-40B4-BE49-F238E27FC236}">
                <a16:creationId xmlns:a16="http://schemas.microsoft.com/office/drawing/2014/main" id="{19A83B0C-3854-4D53-9F42-0B8589C3270B}"/>
              </a:ext>
            </a:extLst>
          </p:cNvPr>
          <p:cNvPicPr>
            <a:picLocks noChangeAspect="1"/>
          </p:cNvPicPr>
          <p:nvPr/>
        </p:nvPicPr>
        <p:blipFill>
          <a:blip r:embed="rId2"/>
          <a:stretch>
            <a:fillRect/>
          </a:stretch>
        </p:blipFill>
        <p:spPr>
          <a:xfrm>
            <a:off x="766482" y="1719542"/>
            <a:ext cx="7611035" cy="4281207"/>
          </a:xfrm>
          <a:prstGeom prst="rect">
            <a:avLst/>
          </a:prstGeom>
        </p:spPr>
      </p:pic>
    </p:spTree>
    <p:extLst>
      <p:ext uri="{BB962C8B-B14F-4D97-AF65-F5344CB8AC3E}">
        <p14:creationId xmlns:p14="http://schemas.microsoft.com/office/powerpoint/2010/main" val="307746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Pull bar anchor in the Assembly Hall (East)</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dirty="0"/>
          </a:p>
        </p:txBody>
      </p:sp>
      <p:pic>
        <p:nvPicPr>
          <p:cNvPr id="10" name="Picture 9">
            <a:extLst>
              <a:ext uri="{FF2B5EF4-FFF2-40B4-BE49-F238E27FC236}">
                <a16:creationId xmlns:a16="http://schemas.microsoft.com/office/drawing/2014/main" id="{0B4A8617-B4F1-4AFA-A40C-AC25C49EF797}"/>
              </a:ext>
            </a:extLst>
          </p:cNvPr>
          <p:cNvPicPr>
            <a:picLocks noChangeAspect="1"/>
          </p:cNvPicPr>
          <p:nvPr/>
        </p:nvPicPr>
        <p:blipFill>
          <a:blip r:embed="rId2"/>
          <a:stretch>
            <a:fillRect/>
          </a:stretch>
        </p:blipFill>
        <p:spPr>
          <a:xfrm>
            <a:off x="778668" y="1771452"/>
            <a:ext cx="7572375" cy="4259461"/>
          </a:xfrm>
          <a:prstGeom prst="rect">
            <a:avLst/>
          </a:prstGeom>
        </p:spPr>
      </p:pic>
    </p:spTree>
    <p:extLst>
      <p:ext uri="{BB962C8B-B14F-4D97-AF65-F5344CB8AC3E}">
        <p14:creationId xmlns:p14="http://schemas.microsoft.com/office/powerpoint/2010/main" val="233305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Bolted pull bar connecting links</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pic>
        <p:nvPicPr>
          <p:cNvPr id="7" name="Picture 6">
            <a:extLst>
              <a:ext uri="{FF2B5EF4-FFF2-40B4-BE49-F238E27FC236}">
                <a16:creationId xmlns:a16="http://schemas.microsoft.com/office/drawing/2014/main" id="{98B6A52C-AE5B-4A6D-A470-E2AAF5254DC2}"/>
              </a:ext>
            </a:extLst>
          </p:cNvPr>
          <p:cNvPicPr>
            <a:picLocks noChangeAspect="1"/>
          </p:cNvPicPr>
          <p:nvPr/>
        </p:nvPicPr>
        <p:blipFill>
          <a:blip r:embed="rId2"/>
          <a:stretch>
            <a:fillRect/>
          </a:stretch>
        </p:blipFill>
        <p:spPr>
          <a:xfrm>
            <a:off x="896470" y="1865778"/>
            <a:ext cx="7351059" cy="4134971"/>
          </a:xfrm>
          <a:prstGeom prst="rect">
            <a:avLst/>
          </a:prstGeom>
        </p:spPr>
      </p:pic>
    </p:spTree>
    <p:extLst>
      <p:ext uri="{BB962C8B-B14F-4D97-AF65-F5344CB8AC3E}">
        <p14:creationId xmlns:p14="http://schemas.microsoft.com/office/powerpoint/2010/main" val="99182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Bolted pull bar connecting links</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8" name="Picture 7">
            <a:extLst>
              <a:ext uri="{FF2B5EF4-FFF2-40B4-BE49-F238E27FC236}">
                <a16:creationId xmlns:a16="http://schemas.microsoft.com/office/drawing/2014/main" id="{4E433E4A-C550-49C8-8B98-2454C4C048A1}"/>
              </a:ext>
            </a:extLst>
          </p:cNvPr>
          <p:cNvPicPr>
            <a:picLocks noChangeAspect="1"/>
          </p:cNvPicPr>
          <p:nvPr/>
        </p:nvPicPr>
        <p:blipFill>
          <a:blip r:embed="rId2"/>
          <a:stretch>
            <a:fillRect/>
          </a:stretch>
        </p:blipFill>
        <p:spPr>
          <a:xfrm>
            <a:off x="452437" y="1960227"/>
            <a:ext cx="4047156" cy="4070686"/>
          </a:xfrm>
          <a:prstGeom prst="rect">
            <a:avLst/>
          </a:prstGeom>
        </p:spPr>
      </p:pic>
      <p:pic>
        <p:nvPicPr>
          <p:cNvPr id="9" name="Picture 8">
            <a:extLst>
              <a:ext uri="{FF2B5EF4-FFF2-40B4-BE49-F238E27FC236}">
                <a16:creationId xmlns:a16="http://schemas.microsoft.com/office/drawing/2014/main" id="{64E9AC27-4909-45B8-9B27-73FB43E64F91}"/>
              </a:ext>
            </a:extLst>
          </p:cNvPr>
          <p:cNvPicPr>
            <a:picLocks noChangeAspect="1"/>
          </p:cNvPicPr>
          <p:nvPr/>
        </p:nvPicPr>
        <p:blipFill>
          <a:blip r:embed="rId3"/>
          <a:stretch>
            <a:fillRect/>
          </a:stretch>
        </p:blipFill>
        <p:spPr>
          <a:xfrm rot="5400000">
            <a:off x="4886514" y="2225862"/>
            <a:ext cx="4070861" cy="3539237"/>
          </a:xfrm>
          <a:prstGeom prst="rect">
            <a:avLst/>
          </a:prstGeom>
        </p:spPr>
      </p:pic>
    </p:spTree>
    <p:extLst>
      <p:ext uri="{BB962C8B-B14F-4D97-AF65-F5344CB8AC3E}">
        <p14:creationId xmlns:p14="http://schemas.microsoft.com/office/powerpoint/2010/main" val="331670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Hydraulic system</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Two pairs of hydraulic cylinders are used to push-pull the Detector.</a:t>
            </a:r>
          </a:p>
          <a:p>
            <a:r>
              <a:rPr lang="en-US" sz="1800" dirty="0"/>
              <a:t>The cylinders in each pair are piped together so they act as a single unit. </a:t>
            </a:r>
          </a:p>
          <a:p>
            <a:r>
              <a:rPr lang="en-US" sz="1800" dirty="0"/>
              <a:t>There is a separate hydraulic circuit for each cylinder pair. There is one control valve in each circuit.</a:t>
            </a:r>
          </a:p>
          <a:p>
            <a:r>
              <a:rPr lang="en-US" sz="1800" dirty="0"/>
              <a:t>The Detector platform sits on four rails with </a:t>
            </a:r>
            <a:r>
              <a:rPr lang="en-US" sz="1800" dirty="0" err="1"/>
              <a:t>Hilman</a:t>
            </a:r>
            <a:r>
              <a:rPr lang="en-US" sz="1800" dirty="0"/>
              <a:t> rollers and no guides. The hydraulic cylinders run on the two center rails.</a:t>
            </a:r>
          </a:p>
          <a:p>
            <a:r>
              <a:rPr lang="en-US" sz="1800" dirty="0"/>
              <a:t>Detector platform skew while moving is controlled by adjusting hydraulic pressure to each pair of cylinders.</a:t>
            </a:r>
          </a:p>
          <a:p>
            <a:r>
              <a:rPr lang="en-US" sz="1800" dirty="0"/>
              <a:t>The hydraulic unit:</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7" name="Picture 6">
            <a:extLst>
              <a:ext uri="{FF2B5EF4-FFF2-40B4-BE49-F238E27FC236}">
                <a16:creationId xmlns:a16="http://schemas.microsoft.com/office/drawing/2014/main" id="{7279F163-C7CD-43B9-A6A2-3E809E7DC83A}"/>
              </a:ext>
            </a:extLst>
          </p:cNvPr>
          <p:cNvPicPr>
            <a:picLocks noChangeAspect="1"/>
          </p:cNvPicPr>
          <p:nvPr/>
        </p:nvPicPr>
        <p:blipFill>
          <a:blip r:embed="rId2"/>
          <a:stretch>
            <a:fillRect/>
          </a:stretch>
        </p:blipFill>
        <p:spPr>
          <a:xfrm>
            <a:off x="2631759" y="3567673"/>
            <a:ext cx="4737230" cy="2664692"/>
          </a:xfrm>
          <a:prstGeom prst="rect">
            <a:avLst/>
          </a:prstGeom>
        </p:spPr>
      </p:pic>
    </p:spTree>
    <p:extLst>
      <p:ext uri="{BB962C8B-B14F-4D97-AF65-F5344CB8AC3E}">
        <p14:creationId xmlns:p14="http://schemas.microsoft.com/office/powerpoint/2010/main" val="106483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Operation to move the Detector out of the Collision Hall (West to East)</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Clean the rails. Use Scotch-Brite pads and a powered floor buffer on the accessible areas of the rails. Clean the rails under the cylinders by hand with Scotch-Brite pads.</a:t>
            </a:r>
          </a:p>
          <a:p>
            <a:r>
              <a:rPr lang="en-US" sz="1800" dirty="0"/>
              <a:t>Oil the rails with WD-40.</a:t>
            </a:r>
          </a:p>
          <a:p>
            <a:r>
              <a:rPr lang="en-US" sz="1800" dirty="0"/>
              <a:t>Anchor the pull bar to the floor bracket in the direction of the move.</a:t>
            </a:r>
          </a:p>
          <a:p>
            <a:r>
              <a:rPr lang="en-US" sz="1800" dirty="0"/>
              <a:t>“The pull bars should be supported with cribbing at the connecting links in order to prevent bending of these links”.</a:t>
            </a:r>
          </a:p>
          <a:p>
            <a:r>
              <a:rPr lang="en-US" sz="1800" dirty="0"/>
              <a:t>Use the crane to insert a pull bar through the truck and connect it to the pull bar under the Detector platform.</a:t>
            </a:r>
          </a:p>
          <a:p>
            <a:r>
              <a:rPr lang="en-US" sz="1800" dirty="0"/>
              <a:t>Extend each pair of hydraulic cylinders about 34” until the pin hole in the truck aligns with the pin hole in the bar. Insert the pin to tie the truck to the bar.</a:t>
            </a:r>
          </a:p>
          <a:p>
            <a:r>
              <a:rPr lang="en-US" sz="1800" dirty="0"/>
              <a:t>Flip the hydraulics and retract the hydraulic cylinders. This will pull the Detector towards the pinned truck.</a:t>
            </a:r>
          </a:p>
          <a:p>
            <a:r>
              <a:rPr lang="en-US" sz="1800" dirty="0"/>
              <a:t>Remove the truck pin. </a:t>
            </a:r>
          </a:p>
          <a:p>
            <a:pPr lvl="0"/>
            <a:endParaRPr lang="en-US" sz="1800" dirty="0"/>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spTree>
    <p:extLst>
      <p:ext uri="{BB962C8B-B14F-4D97-AF65-F5344CB8AC3E}">
        <p14:creationId xmlns:p14="http://schemas.microsoft.com/office/powerpoint/2010/main" val="44361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Operation to move the Detector out of the Collision Hall (West to East)</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Continued…</a:t>
            </a:r>
          </a:p>
          <a:p>
            <a:r>
              <a:rPr lang="en-US" sz="1800" dirty="0"/>
              <a:t>Flip the hydraulics and repeat the 3 previous steps until the Detector has moved 12’ (3.66 m) from the Collision Hall wall. At this point, move the hydraulic cylinders from the East side of the Detector to the West side. On this side of the Detector the hydraulic cylinders will push the Detector rather than pull it.</a:t>
            </a:r>
          </a:p>
          <a:p>
            <a:r>
              <a:rPr lang="en-US" sz="1800" dirty="0"/>
              <a:t>The hydraulic cylinders are moved to the West (push) side of the Detector after moving 12’ (3.66 m) for two reasons.</a:t>
            </a:r>
          </a:p>
          <a:p>
            <a:pPr lvl="1"/>
            <a:r>
              <a:rPr lang="en-US" sz="1600" dirty="0"/>
              <a:t>The Detector must be pushed very close to the wall in the Assembly Hall. Having the hydraulic cylinders on the East (pull) side of the Detector would result in wasted space between the Detector and the Assembly Hall wall.</a:t>
            </a:r>
          </a:p>
          <a:p>
            <a:pPr lvl="1"/>
            <a:r>
              <a:rPr lang="en-US" sz="1600" dirty="0"/>
              <a:t>The hydraulic cylinders push faster than they pull under load.</a:t>
            </a:r>
          </a:p>
          <a:p>
            <a:r>
              <a:rPr lang="en-US" sz="1800" dirty="0"/>
              <a:t>The one-way move distance is about 42.5 ft (13 m). (Best estimate at this point.)</a:t>
            </a:r>
          </a:p>
          <a:p>
            <a:r>
              <a:rPr lang="en-US" sz="1800" dirty="0"/>
              <a:t>The way-way move takes two 10 -12 hour shifts.</a:t>
            </a:r>
          </a:p>
          <a:p>
            <a:r>
              <a:rPr lang="en-US" sz="1800" dirty="0"/>
              <a:t>Quotes are taken from the written reference </a:t>
            </a:r>
            <a:r>
              <a:rPr lang="en-US" sz="1800" i="1" dirty="0"/>
              <a:t>D0 DETECTOR LIFT AND MOVE PROCEDURE</a:t>
            </a:r>
            <a:r>
              <a:rPr lang="en-US" sz="1800" dirty="0"/>
              <a:t> prepared by H. J. </a:t>
            </a:r>
            <a:r>
              <a:rPr lang="en-US" sz="1800" dirty="0" err="1"/>
              <a:t>Stredde</a:t>
            </a:r>
            <a:r>
              <a:rPr lang="en-US" sz="1800" dirty="0"/>
              <a:t>, August 16, 1991.</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197387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468033-B882-41EA-A242-5D1B164A719C}"/>
              </a:ext>
            </a:extLst>
          </p:cNvPr>
          <p:cNvSpPr>
            <a:spLocks noGrp="1"/>
          </p:cNvSpPr>
          <p:nvPr>
            <p:ph type="dt" sz="half" idx="10"/>
          </p:nvPr>
        </p:nvSpPr>
        <p:spPr>
          <a:xfrm>
            <a:off x="7855619"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65C944FC-A54A-4BA8-9032-420B9D1CEF6C}"/>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7" name="TextBox 6">
            <a:extLst>
              <a:ext uri="{FF2B5EF4-FFF2-40B4-BE49-F238E27FC236}">
                <a16:creationId xmlns:a16="http://schemas.microsoft.com/office/drawing/2014/main" id="{697509AD-43CC-4050-88F2-292C16A1CFDE}"/>
              </a:ext>
            </a:extLst>
          </p:cNvPr>
          <p:cNvSpPr txBox="1"/>
          <p:nvPr/>
        </p:nvSpPr>
        <p:spPr>
          <a:xfrm>
            <a:off x="2743200" y="2758314"/>
            <a:ext cx="3604701" cy="707886"/>
          </a:xfrm>
          <a:prstGeom prst="rect">
            <a:avLst/>
          </a:prstGeom>
          <a:noFill/>
        </p:spPr>
        <p:txBody>
          <a:bodyPr wrap="square" rtlCol="0">
            <a:spAutoFit/>
          </a:bodyPr>
          <a:lstStyle/>
          <a:p>
            <a:pPr algn="ctr"/>
            <a:r>
              <a:rPr lang="en-US" sz="4000" dirty="0"/>
              <a:t>Backup Slides </a:t>
            </a:r>
          </a:p>
        </p:txBody>
      </p:sp>
    </p:spTree>
    <p:extLst>
      <p:ext uri="{BB962C8B-B14F-4D97-AF65-F5344CB8AC3E}">
        <p14:creationId xmlns:p14="http://schemas.microsoft.com/office/powerpoint/2010/main" val="153945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endParaRPr lang="en-US" sz="1800" dirty="0"/>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18</a:t>
            </a:fld>
            <a:endParaRPr lang="en-US" altLang="en-US"/>
          </a:p>
        </p:txBody>
      </p:sp>
    </p:spTree>
    <p:extLst>
      <p:ext uri="{BB962C8B-B14F-4D97-AF65-F5344CB8AC3E}">
        <p14:creationId xmlns:p14="http://schemas.microsoft.com/office/powerpoint/2010/main" val="355063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a:xfrm>
            <a:off x="228600" y="103664"/>
            <a:ext cx="8686800" cy="641739"/>
          </a:xfrm>
        </p:spPr>
        <p:txBody>
          <a:bodyPr/>
          <a:lstStyle/>
          <a:p>
            <a:r>
              <a:rPr lang="en-US" dirty="0"/>
              <a:t>Looking down at the hydraulic cylinders</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The pull bar is missing from this image; it is shown on the next slide.</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2</a:t>
            </a:fld>
            <a:endParaRPr lang="en-US" altLang="en-US"/>
          </a:p>
        </p:txBody>
      </p:sp>
      <p:pic>
        <p:nvPicPr>
          <p:cNvPr id="8" name="Picture 7">
            <a:extLst>
              <a:ext uri="{FF2B5EF4-FFF2-40B4-BE49-F238E27FC236}">
                <a16:creationId xmlns:a16="http://schemas.microsoft.com/office/drawing/2014/main" id="{089BDBA6-9546-4FC8-BA7E-D16DC64D7842}"/>
              </a:ext>
            </a:extLst>
          </p:cNvPr>
          <p:cNvPicPr>
            <a:picLocks noChangeAspect="1"/>
          </p:cNvPicPr>
          <p:nvPr/>
        </p:nvPicPr>
        <p:blipFill>
          <a:blip r:embed="rId2"/>
          <a:stretch>
            <a:fillRect/>
          </a:stretch>
        </p:blipFill>
        <p:spPr>
          <a:xfrm>
            <a:off x="557887" y="1515036"/>
            <a:ext cx="8028226" cy="4515878"/>
          </a:xfrm>
          <a:prstGeom prst="rect">
            <a:avLst/>
          </a:prstGeom>
        </p:spPr>
      </p:pic>
      <p:sp>
        <p:nvSpPr>
          <p:cNvPr id="9" name="TextBox 8">
            <a:extLst>
              <a:ext uri="{FF2B5EF4-FFF2-40B4-BE49-F238E27FC236}">
                <a16:creationId xmlns:a16="http://schemas.microsoft.com/office/drawing/2014/main" id="{C3FDDEF9-344B-45A3-A140-2BBAB3B8928C}"/>
              </a:ext>
            </a:extLst>
          </p:cNvPr>
          <p:cNvSpPr txBox="1"/>
          <p:nvPr/>
        </p:nvSpPr>
        <p:spPr>
          <a:xfrm>
            <a:off x="3787540" y="3198425"/>
            <a:ext cx="2056653" cy="338554"/>
          </a:xfrm>
          <a:prstGeom prst="rect">
            <a:avLst/>
          </a:prstGeom>
          <a:noFill/>
        </p:spPr>
        <p:txBody>
          <a:bodyPr wrap="none" rtlCol="0">
            <a:spAutoFit/>
          </a:bodyPr>
          <a:lstStyle/>
          <a:p>
            <a:r>
              <a:rPr lang="en-US" sz="1600" b="1" dirty="0">
                <a:solidFill>
                  <a:schemeClr val="bg1">
                    <a:lumMod val="95000"/>
                  </a:schemeClr>
                </a:solidFill>
              </a:rPr>
              <a:t>HYDRAULIC CYLINDER</a:t>
            </a:r>
          </a:p>
        </p:txBody>
      </p:sp>
      <p:sp>
        <p:nvSpPr>
          <p:cNvPr id="10" name="TextBox 9">
            <a:extLst>
              <a:ext uri="{FF2B5EF4-FFF2-40B4-BE49-F238E27FC236}">
                <a16:creationId xmlns:a16="http://schemas.microsoft.com/office/drawing/2014/main" id="{F14630F3-7F18-45C9-B525-0324BFC4E4B9}"/>
              </a:ext>
            </a:extLst>
          </p:cNvPr>
          <p:cNvSpPr txBox="1"/>
          <p:nvPr/>
        </p:nvSpPr>
        <p:spPr>
          <a:xfrm>
            <a:off x="3787539" y="4553825"/>
            <a:ext cx="2056653" cy="338554"/>
          </a:xfrm>
          <a:prstGeom prst="rect">
            <a:avLst/>
          </a:prstGeom>
          <a:noFill/>
        </p:spPr>
        <p:txBody>
          <a:bodyPr wrap="none" rtlCol="0">
            <a:spAutoFit/>
          </a:bodyPr>
          <a:lstStyle/>
          <a:p>
            <a:r>
              <a:rPr lang="en-US" sz="1600" b="1" dirty="0">
                <a:solidFill>
                  <a:schemeClr val="bg1">
                    <a:lumMod val="95000"/>
                  </a:schemeClr>
                </a:solidFill>
              </a:rPr>
              <a:t>HYDRAULIC CYLINDER</a:t>
            </a:r>
          </a:p>
        </p:txBody>
      </p:sp>
      <p:sp>
        <p:nvSpPr>
          <p:cNvPr id="11" name="TextBox 10">
            <a:extLst>
              <a:ext uri="{FF2B5EF4-FFF2-40B4-BE49-F238E27FC236}">
                <a16:creationId xmlns:a16="http://schemas.microsoft.com/office/drawing/2014/main" id="{5D05EC8E-9374-4741-8FA9-C481E31DCE00}"/>
              </a:ext>
            </a:extLst>
          </p:cNvPr>
          <p:cNvSpPr txBox="1"/>
          <p:nvPr/>
        </p:nvSpPr>
        <p:spPr>
          <a:xfrm>
            <a:off x="1545766" y="3049157"/>
            <a:ext cx="324128" cy="2062103"/>
          </a:xfrm>
          <a:prstGeom prst="rect">
            <a:avLst/>
          </a:prstGeom>
          <a:noFill/>
        </p:spPr>
        <p:txBody>
          <a:bodyPr wrap="none" rtlCol="0">
            <a:spAutoFit/>
          </a:bodyPr>
          <a:lstStyle/>
          <a:p>
            <a:r>
              <a:rPr lang="en-US" sz="1600" b="1" dirty="0">
                <a:solidFill>
                  <a:schemeClr val="bg1">
                    <a:lumMod val="95000"/>
                  </a:schemeClr>
                </a:solidFill>
              </a:rPr>
              <a:t>D</a:t>
            </a:r>
          </a:p>
          <a:p>
            <a:r>
              <a:rPr lang="en-US" sz="1600" b="1" dirty="0">
                <a:solidFill>
                  <a:schemeClr val="bg1">
                    <a:lumMod val="95000"/>
                  </a:schemeClr>
                </a:solidFill>
              </a:rPr>
              <a:t>E</a:t>
            </a:r>
          </a:p>
          <a:p>
            <a:r>
              <a:rPr lang="en-US" sz="1600" b="1" dirty="0">
                <a:solidFill>
                  <a:schemeClr val="bg1">
                    <a:lumMod val="95000"/>
                  </a:schemeClr>
                </a:solidFill>
              </a:rPr>
              <a:t>T</a:t>
            </a:r>
          </a:p>
          <a:p>
            <a:r>
              <a:rPr lang="en-US" sz="1600" b="1" dirty="0">
                <a:solidFill>
                  <a:schemeClr val="bg1">
                    <a:lumMod val="95000"/>
                  </a:schemeClr>
                </a:solidFill>
              </a:rPr>
              <a:t>E</a:t>
            </a:r>
          </a:p>
          <a:p>
            <a:r>
              <a:rPr lang="en-US" sz="1600" b="1" dirty="0">
                <a:solidFill>
                  <a:schemeClr val="bg1">
                    <a:lumMod val="95000"/>
                  </a:schemeClr>
                </a:solidFill>
              </a:rPr>
              <a:t>C</a:t>
            </a:r>
          </a:p>
          <a:p>
            <a:r>
              <a:rPr lang="en-US" sz="1600" b="1" dirty="0">
                <a:solidFill>
                  <a:schemeClr val="bg1">
                    <a:lumMod val="95000"/>
                  </a:schemeClr>
                </a:solidFill>
              </a:rPr>
              <a:t>T</a:t>
            </a:r>
          </a:p>
          <a:p>
            <a:r>
              <a:rPr lang="en-US" sz="1600" b="1" dirty="0">
                <a:solidFill>
                  <a:schemeClr val="bg1">
                    <a:lumMod val="95000"/>
                  </a:schemeClr>
                </a:solidFill>
              </a:rPr>
              <a:t>O</a:t>
            </a:r>
          </a:p>
          <a:p>
            <a:r>
              <a:rPr lang="en-US" sz="1600" b="1" dirty="0">
                <a:solidFill>
                  <a:schemeClr val="bg1">
                    <a:lumMod val="95000"/>
                  </a:schemeClr>
                </a:solidFill>
              </a:rPr>
              <a:t>R</a:t>
            </a:r>
          </a:p>
        </p:txBody>
      </p:sp>
      <p:sp>
        <p:nvSpPr>
          <p:cNvPr id="12" name="TextBox 11">
            <a:extLst>
              <a:ext uri="{FF2B5EF4-FFF2-40B4-BE49-F238E27FC236}">
                <a16:creationId xmlns:a16="http://schemas.microsoft.com/office/drawing/2014/main" id="{488BDD3B-1F32-44AA-8294-25FA4B3E7045}"/>
              </a:ext>
            </a:extLst>
          </p:cNvPr>
          <p:cNvSpPr txBox="1"/>
          <p:nvPr/>
        </p:nvSpPr>
        <p:spPr>
          <a:xfrm>
            <a:off x="2977492" y="2859871"/>
            <a:ext cx="566181" cy="338554"/>
          </a:xfrm>
          <a:prstGeom prst="rect">
            <a:avLst/>
          </a:prstGeom>
          <a:noFill/>
        </p:spPr>
        <p:txBody>
          <a:bodyPr wrap="none" rtlCol="0">
            <a:spAutoFit/>
          </a:bodyPr>
          <a:lstStyle/>
          <a:p>
            <a:r>
              <a:rPr lang="en-US" sz="1600" b="1" dirty="0">
                <a:solidFill>
                  <a:schemeClr val="bg1">
                    <a:lumMod val="95000"/>
                  </a:schemeClr>
                </a:solidFill>
              </a:rPr>
              <a:t>RAIL</a:t>
            </a:r>
          </a:p>
        </p:txBody>
      </p:sp>
      <p:sp>
        <p:nvSpPr>
          <p:cNvPr id="13" name="TextBox 12">
            <a:extLst>
              <a:ext uri="{FF2B5EF4-FFF2-40B4-BE49-F238E27FC236}">
                <a16:creationId xmlns:a16="http://schemas.microsoft.com/office/drawing/2014/main" id="{827ADBE5-CB65-4D7A-8808-D5B45FFB5A5B}"/>
              </a:ext>
            </a:extLst>
          </p:cNvPr>
          <p:cNvSpPr txBox="1"/>
          <p:nvPr/>
        </p:nvSpPr>
        <p:spPr>
          <a:xfrm>
            <a:off x="2977491" y="5142013"/>
            <a:ext cx="566181" cy="338554"/>
          </a:xfrm>
          <a:prstGeom prst="rect">
            <a:avLst/>
          </a:prstGeom>
          <a:noFill/>
        </p:spPr>
        <p:txBody>
          <a:bodyPr wrap="none" rtlCol="0">
            <a:spAutoFit/>
          </a:bodyPr>
          <a:lstStyle/>
          <a:p>
            <a:r>
              <a:rPr lang="en-US" sz="1600" b="1" dirty="0">
                <a:solidFill>
                  <a:schemeClr val="bg1">
                    <a:lumMod val="95000"/>
                  </a:schemeClr>
                </a:solidFill>
              </a:rPr>
              <a:t>RAIL</a:t>
            </a:r>
          </a:p>
        </p:txBody>
      </p:sp>
      <p:sp>
        <p:nvSpPr>
          <p:cNvPr id="14" name="TextBox 13">
            <a:extLst>
              <a:ext uri="{FF2B5EF4-FFF2-40B4-BE49-F238E27FC236}">
                <a16:creationId xmlns:a16="http://schemas.microsoft.com/office/drawing/2014/main" id="{318BBD63-C7F0-4432-A8BF-0D4E7DBD99AC}"/>
              </a:ext>
            </a:extLst>
          </p:cNvPr>
          <p:cNvSpPr txBox="1"/>
          <p:nvPr/>
        </p:nvSpPr>
        <p:spPr>
          <a:xfrm>
            <a:off x="6026897" y="3582048"/>
            <a:ext cx="756938" cy="338554"/>
          </a:xfrm>
          <a:prstGeom prst="rect">
            <a:avLst/>
          </a:prstGeom>
          <a:noFill/>
        </p:spPr>
        <p:txBody>
          <a:bodyPr wrap="none" rtlCol="0">
            <a:spAutoFit/>
          </a:bodyPr>
          <a:lstStyle/>
          <a:p>
            <a:r>
              <a:rPr lang="en-US" sz="1600" b="1" dirty="0">
                <a:solidFill>
                  <a:schemeClr val="bg1">
                    <a:lumMod val="95000"/>
                  </a:schemeClr>
                </a:solidFill>
              </a:rPr>
              <a:t>TRUCK</a:t>
            </a:r>
          </a:p>
        </p:txBody>
      </p:sp>
      <p:cxnSp>
        <p:nvCxnSpPr>
          <p:cNvPr id="16" name="Straight Arrow Connector 15">
            <a:extLst>
              <a:ext uri="{FF2B5EF4-FFF2-40B4-BE49-F238E27FC236}">
                <a16:creationId xmlns:a16="http://schemas.microsoft.com/office/drawing/2014/main" id="{ED871DD7-BA8C-4850-B835-336802466855}"/>
              </a:ext>
            </a:extLst>
          </p:cNvPr>
          <p:cNvCxnSpPr/>
          <p:nvPr/>
        </p:nvCxnSpPr>
        <p:spPr>
          <a:xfrm flipV="1">
            <a:off x="2103574" y="3810000"/>
            <a:ext cx="6027414" cy="376518"/>
          </a:xfrm>
          <a:prstGeom prst="straightConnector1">
            <a:avLst/>
          </a:prstGeom>
          <a:ln>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EAB4A8B-E031-4BD0-8152-8C73225A8CC1}"/>
              </a:ext>
            </a:extLst>
          </p:cNvPr>
          <p:cNvSpPr txBox="1"/>
          <p:nvPr/>
        </p:nvSpPr>
        <p:spPr>
          <a:xfrm rot="21374077">
            <a:off x="3001101" y="4018902"/>
            <a:ext cx="2947474" cy="338554"/>
          </a:xfrm>
          <a:prstGeom prst="rect">
            <a:avLst/>
          </a:prstGeom>
          <a:noFill/>
        </p:spPr>
        <p:txBody>
          <a:bodyPr wrap="none" rtlCol="0">
            <a:spAutoFit/>
          </a:bodyPr>
          <a:lstStyle/>
          <a:p>
            <a:r>
              <a:rPr lang="en-US" sz="1600" b="1" dirty="0">
                <a:solidFill>
                  <a:schemeClr val="bg1">
                    <a:lumMod val="95000"/>
                  </a:schemeClr>
                </a:solidFill>
              </a:rPr>
              <a:t>PULL BAR RUNS THROUGH HERE</a:t>
            </a:r>
          </a:p>
        </p:txBody>
      </p:sp>
      <p:sp>
        <p:nvSpPr>
          <p:cNvPr id="18" name="TextBox 17">
            <a:extLst>
              <a:ext uri="{FF2B5EF4-FFF2-40B4-BE49-F238E27FC236}">
                <a16:creationId xmlns:a16="http://schemas.microsoft.com/office/drawing/2014/main" id="{2EA2BF6C-EC19-4D6F-949C-7C46F74CA497}"/>
              </a:ext>
            </a:extLst>
          </p:cNvPr>
          <p:cNvSpPr txBox="1"/>
          <p:nvPr/>
        </p:nvSpPr>
        <p:spPr>
          <a:xfrm>
            <a:off x="1815425" y="3061156"/>
            <a:ext cx="364202" cy="2062103"/>
          </a:xfrm>
          <a:prstGeom prst="rect">
            <a:avLst/>
          </a:prstGeom>
          <a:noFill/>
        </p:spPr>
        <p:txBody>
          <a:bodyPr wrap="none" rtlCol="0">
            <a:spAutoFit/>
          </a:bodyPr>
          <a:lstStyle/>
          <a:p>
            <a:r>
              <a:rPr lang="en-US" sz="1600" b="1" dirty="0">
                <a:solidFill>
                  <a:schemeClr val="bg1">
                    <a:lumMod val="95000"/>
                  </a:schemeClr>
                </a:solidFill>
              </a:rPr>
              <a:t>P</a:t>
            </a:r>
          </a:p>
          <a:p>
            <a:r>
              <a:rPr lang="en-US" sz="1600" b="1" dirty="0">
                <a:solidFill>
                  <a:schemeClr val="bg1">
                    <a:lumMod val="95000"/>
                  </a:schemeClr>
                </a:solidFill>
              </a:rPr>
              <a:t>L</a:t>
            </a:r>
          </a:p>
          <a:p>
            <a:r>
              <a:rPr lang="en-US" sz="1600" b="1" dirty="0">
                <a:solidFill>
                  <a:schemeClr val="bg1">
                    <a:lumMod val="95000"/>
                  </a:schemeClr>
                </a:solidFill>
              </a:rPr>
              <a:t>A</a:t>
            </a:r>
          </a:p>
          <a:p>
            <a:r>
              <a:rPr lang="en-US" sz="1600" b="1" dirty="0">
                <a:solidFill>
                  <a:schemeClr val="bg1">
                    <a:lumMod val="95000"/>
                  </a:schemeClr>
                </a:solidFill>
              </a:rPr>
              <a:t>T</a:t>
            </a:r>
          </a:p>
          <a:p>
            <a:r>
              <a:rPr lang="en-US" sz="1600" b="1" dirty="0">
                <a:solidFill>
                  <a:schemeClr val="bg1">
                    <a:lumMod val="95000"/>
                  </a:schemeClr>
                </a:solidFill>
              </a:rPr>
              <a:t>F</a:t>
            </a:r>
          </a:p>
          <a:p>
            <a:r>
              <a:rPr lang="en-US" sz="1600" b="1" dirty="0">
                <a:solidFill>
                  <a:schemeClr val="bg1">
                    <a:lumMod val="95000"/>
                  </a:schemeClr>
                </a:solidFill>
              </a:rPr>
              <a:t>O</a:t>
            </a:r>
          </a:p>
          <a:p>
            <a:r>
              <a:rPr lang="en-US" sz="1600" b="1" dirty="0">
                <a:solidFill>
                  <a:schemeClr val="bg1">
                    <a:lumMod val="95000"/>
                  </a:schemeClr>
                </a:solidFill>
              </a:rPr>
              <a:t>R</a:t>
            </a:r>
          </a:p>
          <a:p>
            <a:r>
              <a:rPr lang="en-US" sz="1600" b="1" dirty="0">
                <a:solidFill>
                  <a:schemeClr val="bg1">
                    <a:lumMod val="95000"/>
                  </a:schemeClr>
                </a:solidFill>
              </a:rPr>
              <a:t>M</a:t>
            </a:r>
          </a:p>
        </p:txBody>
      </p:sp>
    </p:spTree>
    <p:extLst>
      <p:ext uri="{BB962C8B-B14F-4D97-AF65-F5344CB8AC3E}">
        <p14:creationId xmlns:p14="http://schemas.microsoft.com/office/powerpoint/2010/main" val="101770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The pull bar</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48’ (14.6 m) long. Pin hole spacing is about 34” (864 mm). Hydraulic cylinder stroke is 36” (914 mm). “Pull bars are always anchored to the floor bracket in the direction of the move – these bars are tension members.”</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pic>
        <p:nvPicPr>
          <p:cNvPr id="9" name="Picture 8">
            <a:extLst>
              <a:ext uri="{FF2B5EF4-FFF2-40B4-BE49-F238E27FC236}">
                <a16:creationId xmlns:a16="http://schemas.microsoft.com/office/drawing/2014/main" id="{579FD3EC-E673-4A57-B5BC-F4C96062D763}"/>
              </a:ext>
            </a:extLst>
          </p:cNvPr>
          <p:cNvPicPr>
            <a:picLocks noChangeAspect="1"/>
          </p:cNvPicPr>
          <p:nvPr/>
        </p:nvPicPr>
        <p:blipFill>
          <a:blip r:embed="rId2"/>
          <a:stretch>
            <a:fillRect/>
          </a:stretch>
        </p:blipFill>
        <p:spPr>
          <a:xfrm>
            <a:off x="1012555" y="2026538"/>
            <a:ext cx="7118890" cy="4004376"/>
          </a:xfrm>
          <a:prstGeom prst="rect">
            <a:avLst/>
          </a:prstGeom>
        </p:spPr>
      </p:pic>
    </p:spTree>
    <p:extLst>
      <p:ext uri="{BB962C8B-B14F-4D97-AF65-F5344CB8AC3E}">
        <p14:creationId xmlns:p14="http://schemas.microsoft.com/office/powerpoint/2010/main" val="345831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The rails</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The rails are embedded in the concrete floor.</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10" name="Picture 9">
            <a:extLst>
              <a:ext uri="{FF2B5EF4-FFF2-40B4-BE49-F238E27FC236}">
                <a16:creationId xmlns:a16="http://schemas.microsoft.com/office/drawing/2014/main" id="{FD3A35C5-06B9-4923-BE56-A7BC7187FBAA}"/>
              </a:ext>
            </a:extLst>
          </p:cNvPr>
          <p:cNvPicPr>
            <a:picLocks noChangeAspect="1"/>
          </p:cNvPicPr>
          <p:nvPr/>
        </p:nvPicPr>
        <p:blipFill>
          <a:blip r:embed="rId2"/>
          <a:stretch>
            <a:fillRect/>
          </a:stretch>
        </p:blipFill>
        <p:spPr>
          <a:xfrm rot="5400000">
            <a:off x="2120759" y="2442943"/>
            <a:ext cx="4902481" cy="2757646"/>
          </a:xfrm>
          <a:prstGeom prst="rect">
            <a:avLst/>
          </a:prstGeom>
        </p:spPr>
      </p:pic>
    </p:spTree>
    <p:extLst>
      <p:ext uri="{BB962C8B-B14F-4D97-AF65-F5344CB8AC3E}">
        <p14:creationId xmlns:p14="http://schemas.microsoft.com/office/powerpoint/2010/main" val="245133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The truck</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One end of the two cylinders is pinned to the truck.</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9" name="Picture 8">
            <a:extLst>
              <a:ext uri="{FF2B5EF4-FFF2-40B4-BE49-F238E27FC236}">
                <a16:creationId xmlns:a16="http://schemas.microsoft.com/office/drawing/2014/main" id="{EDD181C4-0308-4853-B6B7-7D2551D12F81}"/>
              </a:ext>
            </a:extLst>
          </p:cNvPr>
          <p:cNvPicPr>
            <a:picLocks noChangeAspect="1"/>
          </p:cNvPicPr>
          <p:nvPr/>
        </p:nvPicPr>
        <p:blipFill>
          <a:blip r:embed="rId2"/>
          <a:stretch>
            <a:fillRect/>
          </a:stretch>
        </p:blipFill>
        <p:spPr>
          <a:xfrm>
            <a:off x="757517" y="1739620"/>
            <a:ext cx="7628965" cy="4291293"/>
          </a:xfrm>
          <a:prstGeom prst="rect">
            <a:avLst/>
          </a:prstGeom>
        </p:spPr>
      </p:pic>
      <p:cxnSp>
        <p:nvCxnSpPr>
          <p:cNvPr id="11" name="Straight Arrow Connector 10">
            <a:extLst>
              <a:ext uri="{FF2B5EF4-FFF2-40B4-BE49-F238E27FC236}">
                <a16:creationId xmlns:a16="http://schemas.microsoft.com/office/drawing/2014/main" id="{12C58179-B05D-4339-9AA9-DA044D215443}"/>
              </a:ext>
            </a:extLst>
          </p:cNvPr>
          <p:cNvCxnSpPr>
            <a:cxnSpLocks/>
          </p:cNvCxnSpPr>
          <p:nvPr/>
        </p:nvCxnSpPr>
        <p:spPr>
          <a:xfrm flipV="1">
            <a:off x="6863080" y="2787917"/>
            <a:ext cx="314960" cy="749062"/>
          </a:xfrm>
          <a:prstGeom prst="straightConnector1">
            <a:avLst/>
          </a:prstGeom>
          <a:ln>
            <a:solidFill>
              <a:schemeClr val="bg1">
                <a:lumMod val="9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A8BFBC0-A371-4ABC-B3BE-28C1288C87BE}"/>
              </a:ext>
            </a:extLst>
          </p:cNvPr>
          <p:cNvCxnSpPr>
            <a:cxnSpLocks/>
            <a:stCxn id="15" idx="2"/>
          </p:cNvCxnSpPr>
          <p:nvPr/>
        </p:nvCxnSpPr>
        <p:spPr>
          <a:xfrm>
            <a:off x="7020560" y="4923830"/>
            <a:ext cx="975360" cy="521930"/>
          </a:xfrm>
          <a:prstGeom prst="straightConnector1">
            <a:avLst/>
          </a:prstGeom>
          <a:ln>
            <a:solidFill>
              <a:schemeClr val="bg1">
                <a:lumMod val="9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5C44AD7-56C6-4324-830A-8D34492EED48}"/>
              </a:ext>
            </a:extLst>
          </p:cNvPr>
          <p:cNvSpPr txBox="1"/>
          <p:nvPr/>
        </p:nvSpPr>
        <p:spPr>
          <a:xfrm>
            <a:off x="6621667" y="3569205"/>
            <a:ext cx="482824" cy="338554"/>
          </a:xfrm>
          <a:prstGeom prst="rect">
            <a:avLst/>
          </a:prstGeom>
          <a:noFill/>
        </p:spPr>
        <p:txBody>
          <a:bodyPr wrap="none" rtlCol="0">
            <a:spAutoFit/>
          </a:bodyPr>
          <a:lstStyle/>
          <a:p>
            <a:r>
              <a:rPr lang="en-US" sz="1600" b="1" dirty="0">
                <a:solidFill>
                  <a:schemeClr val="bg1">
                    <a:lumMod val="95000"/>
                  </a:schemeClr>
                </a:solidFill>
              </a:rPr>
              <a:t>PIN</a:t>
            </a:r>
          </a:p>
        </p:txBody>
      </p:sp>
      <p:sp>
        <p:nvSpPr>
          <p:cNvPr id="15" name="TextBox 14">
            <a:extLst>
              <a:ext uri="{FF2B5EF4-FFF2-40B4-BE49-F238E27FC236}">
                <a16:creationId xmlns:a16="http://schemas.microsoft.com/office/drawing/2014/main" id="{4BEACF41-D87E-480A-8968-80A5C871B86C}"/>
              </a:ext>
            </a:extLst>
          </p:cNvPr>
          <p:cNvSpPr txBox="1"/>
          <p:nvPr/>
        </p:nvSpPr>
        <p:spPr>
          <a:xfrm>
            <a:off x="6779148" y="4585276"/>
            <a:ext cx="482824" cy="338554"/>
          </a:xfrm>
          <a:prstGeom prst="rect">
            <a:avLst/>
          </a:prstGeom>
          <a:noFill/>
        </p:spPr>
        <p:txBody>
          <a:bodyPr wrap="none" rtlCol="0">
            <a:spAutoFit/>
          </a:bodyPr>
          <a:lstStyle/>
          <a:p>
            <a:r>
              <a:rPr lang="en-US" sz="1600" b="1" dirty="0">
                <a:solidFill>
                  <a:schemeClr val="bg1">
                    <a:lumMod val="95000"/>
                  </a:schemeClr>
                </a:solidFill>
              </a:rPr>
              <a:t>PIN</a:t>
            </a:r>
          </a:p>
        </p:txBody>
      </p:sp>
    </p:spTree>
    <p:extLst>
      <p:ext uri="{BB962C8B-B14F-4D97-AF65-F5344CB8AC3E}">
        <p14:creationId xmlns:p14="http://schemas.microsoft.com/office/powerpoint/2010/main" val="387686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Looking down at the truck</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Pin used to connect the other ends of the cylinders to the Detector platform.</a:t>
            </a:r>
          </a:p>
          <a:p>
            <a:r>
              <a:rPr lang="en-US" sz="1800" dirty="0"/>
              <a:t>** Pin used to pin the truck to the bar.</a:t>
            </a:r>
          </a:p>
          <a:p>
            <a:r>
              <a:rPr lang="en-US" sz="1800" dirty="0"/>
              <a:t>The truck runs on the rails.</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7" name="Picture 6">
            <a:extLst>
              <a:ext uri="{FF2B5EF4-FFF2-40B4-BE49-F238E27FC236}">
                <a16:creationId xmlns:a16="http://schemas.microsoft.com/office/drawing/2014/main" id="{D2973252-DCD0-4719-9B40-682FA0C9741C}"/>
              </a:ext>
            </a:extLst>
          </p:cNvPr>
          <p:cNvPicPr>
            <a:picLocks noChangeAspect="1"/>
          </p:cNvPicPr>
          <p:nvPr/>
        </p:nvPicPr>
        <p:blipFill>
          <a:blip r:embed="rId2"/>
          <a:stretch>
            <a:fillRect/>
          </a:stretch>
        </p:blipFill>
        <p:spPr>
          <a:xfrm>
            <a:off x="831056" y="1989247"/>
            <a:ext cx="7185184" cy="4041666"/>
          </a:xfrm>
          <a:prstGeom prst="rect">
            <a:avLst/>
          </a:prstGeom>
        </p:spPr>
      </p:pic>
      <p:sp>
        <p:nvSpPr>
          <p:cNvPr id="8" name="TextBox 7">
            <a:extLst>
              <a:ext uri="{FF2B5EF4-FFF2-40B4-BE49-F238E27FC236}">
                <a16:creationId xmlns:a16="http://schemas.microsoft.com/office/drawing/2014/main" id="{C2701A63-9BCB-4047-9472-8BFB9E81B299}"/>
              </a:ext>
            </a:extLst>
          </p:cNvPr>
          <p:cNvSpPr txBox="1"/>
          <p:nvPr/>
        </p:nvSpPr>
        <p:spPr>
          <a:xfrm>
            <a:off x="2097038" y="3862973"/>
            <a:ext cx="482824" cy="338554"/>
          </a:xfrm>
          <a:prstGeom prst="rect">
            <a:avLst/>
          </a:prstGeom>
          <a:noFill/>
        </p:spPr>
        <p:txBody>
          <a:bodyPr wrap="none" rtlCol="0">
            <a:spAutoFit/>
          </a:bodyPr>
          <a:lstStyle/>
          <a:p>
            <a:r>
              <a:rPr lang="en-US" sz="1600" b="1" dirty="0">
                <a:solidFill>
                  <a:schemeClr val="bg1">
                    <a:lumMod val="95000"/>
                  </a:schemeClr>
                </a:solidFill>
              </a:rPr>
              <a:t>PIN</a:t>
            </a:r>
          </a:p>
        </p:txBody>
      </p:sp>
      <p:sp>
        <p:nvSpPr>
          <p:cNvPr id="9" name="TextBox 8">
            <a:extLst>
              <a:ext uri="{FF2B5EF4-FFF2-40B4-BE49-F238E27FC236}">
                <a16:creationId xmlns:a16="http://schemas.microsoft.com/office/drawing/2014/main" id="{35157F29-A407-4B08-BD4E-142A49327787}"/>
              </a:ext>
            </a:extLst>
          </p:cNvPr>
          <p:cNvSpPr txBox="1"/>
          <p:nvPr/>
        </p:nvSpPr>
        <p:spPr>
          <a:xfrm>
            <a:off x="5531118" y="3934093"/>
            <a:ext cx="482824" cy="338554"/>
          </a:xfrm>
          <a:prstGeom prst="rect">
            <a:avLst/>
          </a:prstGeom>
          <a:noFill/>
        </p:spPr>
        <p:txBody>
          <a:bodyPr wrap="none" rtlCol="0">
            <a:spAutoFit/>
          </a:bodyPr>
          <a:lstStyle/>
          <a:p>
            <a:r>
              <a:rPr lang="en-US" sz="1600" b="1" dirty="0">
                <a:solidFill>
                  <a:schemeClr val="bg1">
                    <a:lumMod val="95000"/>
                  </a:schemeClr>
                </a:solidFill>
              </a:rPr>
              <a:t>PIN</a:t>
            </a:r>
          </a:p>
        </p:txBody>
      </p:sp>
      <p:sp>
        <p:nvSpPr>
          <p:cNvPr id="10" name="TextBox 9">
            <a:extLst>
              <a:ext uri="{FF2B5EF4-FFF2-40B4-BE49-F238E27FC236}">
                <a16:creationId xmlns:a16="http://schemas.microsoft.com/office/drawing/2014/main" id="{4E38A582-8F75-4A07-BAA0-16F5221EB931}"/>
              </a:ext>
            </a:extLst>
          </p:cNvPr>
          <p:cNvSpPr txBox="1"/>
          <p:nvPr/>
        </p:nvSpPr>
        <p:spPr>
          <a:xfrm>
            <a:off x="5091574" y="3028216"/>
            <a:ext cx="439544" cy="707886"/>
          </a:xfrm>
          <a:prstGeom prst="rect">
            <a:avLst/>
          </a:prstGeom>
          <a:noFill/>
        </p:spPr>
        <p:txBody>
          <a:bodyPr wrap="none" rtlCol="0">
            <a:spAutoFit/>
          </a:bodyPr>
          <a:lstStyle/>
          <a:p>
            <a:r>
              <a:rPr lang="en-US" sz="4000" b="1" dirty="0">
                <a:solidFill>
                  <a:schemeClr val="bg1">
                    <a:lumMod val="95000"/>
                  </a:schemeClr>
                </a:solidFill>
              </a:rPr>
              <a:t>*</a:t>
            </a:r>
          </a:p>
        </p:txBody>
      </p:sp>
      <p:sp>
        <p:nvSpPr>
          <p:cNvPr id="12" name="TextBox 11">
            <a:extLst>
              <a:ext uri="{FF2B5EF4-FFF2-40B4-BE49-F238E27FC236}">
                <a16:creationId xmlns:a16="http://schemas.microsoft.com/office/drawing/2014/main" id="{03693528-AEA2-492D-BE5D-F1DE79E489D1}"/>
              </a:ext>
            </a:extLst>
          </p:cNvPr>
          <p:cNvSpPr txBox="1"/>
          <p:nvPr/>
        </p:nvSpPr>
        <p:spPr>
          <a:xfrm>
            <a:off x="5484066" y="3038376"/>
            <a:ext cx="439544" cy="707886"/>
          </a:xfrm>
          <a:prstGeom prst="rect">
            <a:avLst/>
          </a:prstGeom>
          <a:noFill/>
        </p:spPr>
        <p:txBody>
          <a:bodyPr wrap="none" rtlCol="0">
            <a:spAutoFit/>
          </a:bodyPr>
          <a:lstStyle/>
          <a:p>
            <a:r>
              <a:rPr lang="en-US" sz="4000" b="1" dirty="0">
                <a:solidFill>
                  <a:schemeClr val="bg1">
                    <a:lumMod val="95000"/>
                  </a:schemeClr>
                </a:solidFill>
              </a:rPr>
              <a:t>*</a:t>
            </a:r>
          </a:p>
        </p:txBody>
      </p:sp>
      <p:sp>
        <p:nvSpPr>
          <p:cNvPr id="13" name="TextBox 12">
            <a:extLst>
              <a:ext uri="{FF2B5EF4-FFF2-40B4-BE49-F238E27FC236}">
                <a16:creationId xmlns:a16="http://schemas.microsoft.com/office/drawing/2014/main" id="{9D031333-E5DE-4D74-9BCC-41C96F6D1EAB}"/>
              </a:ext>
            </a:extLst>
          </p:cNvPr>
          <p:cNvSpPr txBox="1"/>
          <p:nvPr/>
        </p:nvSpPr>
        <p:spPr>
          <a:xfrm>
            <a:off x="1410921" y="3251424"/>
            <a:ext cx="688849" cy="707886"/>
          </a:xfrm>
          <a:prstGeom prst="rect">
            <a:avLst/>
          </a:prstGeom>
          <a:noFill/>
        </p:spPr>
        <p:txBody>
          <a:bodyPr wrap="square" rtlCol="0">
            <a:spAutoFit/>
          </a:bodyPr>
          <a:lstStyle/>
          <a:p>
            <a:r>
              <a:rPr lang="en-US" sz="4000" b="1" dirty="0">
                <a:solidFill>
                  <a:schemeClr val="bg1">
                    <a:lumMod val="95000"/>
                  </a:schemeClr>
                </a:solidFill>
              </a:rPr>
              <a:t>**</a:t>
            </a:r>
          </a:p>
        </p:txBody>
      </p:sp>
    </p:spTree>
    <p:extLst>
      <p:ext uri="{BB962C8B-B14F-4D97-AF65-F5344CB8AC3E}">
        <p14:creationId xmlns:p14="http://schemas.microsoft.com/office/powerpoint/2010/main" val="126888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Opening in the truck for the bar to pass through</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 </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7" name="Picture 6">
            <a:extLst>
              <a:ext uri="{FF2B5EF4-FFF2-40B4-BE49-F238E27FC236}">
                <a16:creationId xmlns:a16="http://schemas.microsoft.com/office/drawing/2014/main" id="{BAEB4495-6CAF-4F33-9C9D-6EDB4DC1DFFE}"/>
              </a:ext>
            </a:extLst>
          </p:cNvPr>
          <p:cNvPicPr>
            <a:picLocks noChangeAspect="1"/>
          </p:cNvPicPr>
          <p:nvPr/>
        </p:nvPicPr>
        <p:blipFill>
          <a:blip r:embed="rId2"/>
          <a:stretch>
            <a:fillRect/>
          </a:stretch>
        </p:blipFill>
        <p:spPr>
          <a:xfrm>
            <a:off x="817609" y="1785096"/>
            <a:ext cx="7494494" cy="4215653"/>
          </a:xfrm>
          <a:prstGeom prst="rect">
            <a:avLst/>
          </a:prstGeom>
        </p:spPr>
      </p:pic>
    </p:spTree>
    <p:extLst>
      <p:ext uri="{BB962C8B-B14F-4D97-AF65-F5344CB8AC3E}">
        <p14:creationId xmlns:p14="http://schemas.microsoft.com/office/powerpoint/2010/main" val="356828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The other end of the two cylinders is pinned to the Detector platform</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These ends of the cylinders are disconnected and electrically isolated from the platform for Detector operation. * View direction for the next slide.</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7" name="Picture 6">
            <a:extLst>
              <a:ext uri="{FF2B5EF4-FFF2-40B4-BE49-F238E27FC236}">
                <a16:creationId xmlns:a16="http://schemas.microsoft.com/office/drawing/2014/main" id="{DA994180-D7D6-448D-AD43-5F91DE9BEE89}"/>
              </a:ext>
            </a:extLst>
          </p:cNvPr>
          <p:cNvPicPr>
            <a:picLocks noChangeAspect="1"/>
          </p:cNvPicPr>
          <p:nvPr/>
        </p:nvPicPr>
        <p:blipFill>
          <a:blip r:embed="rId2"/>
          <a:stretch>
            <a:fillRect/>
          </a:stretch>
        </p:blipFill>
        <p:spPr>
          <a:xfrm>
            <a:off x="748553" y="1699372"/>
            <a:ext cx="7646894" cy="4301378"/>
          </a:xfrm>
          <a:prstGeom prst="rect">
            <a:avLst/>
          </a:prstGeom>
        </p:spPr>
      </p:pic>
      <p:sp>
        <p:nvSpPr>
          <p:cNvPr id="8" name="TextBox 7">
            <a:extLst>
              <a:ext uri="{FF2B5EF4-FFF2-40B4-BE49-F238E27FC236}">
                <a16:creationId xmlns:a16="http://schemas.microsoft.com/office/drawing/2014/main" id="{1C585CD7-53B3-47CC-805D-13D11F60C4E9}"/>
              </a:ext>
            </a:extLst>
          </p:cNvPr>
          <p:cNvSpPr txBox="1"/>
          <p:nvPr/>
        </p:nvSpPr>
        <p:spPr>
          <a:xfrm>
            <a:off x="4564856" y="3159324"/>
            <a:ext cx="524503" cy="338554"/>
          </a:xfrm>
          <a:prstGeom prst="rect">
            <a:avLst/>
          </a:prstGeom>
          <a:noFill/>
        </p:spPr>
        <p:txBody>
          <a:bodyPr wrap="none" rtlCol="0">
            <a:spAutoFit/>
          </a:bodyPr>
          <a:lstStyle/>
          <a:p>
            <a:r>
              <a:rPr lang="en-US" sz="1600" b="1" dirty="0">
                <a:solidFill>
                  <a:schemeClr val="bg1">
                    <a:lumMod val="95000"/>
                  </a:schemeClr>
                </a:solidFill>
              </a:rPr>
              <a:t>G10</a:t>
            </a:r>
          </a:p>
        </p:txBody>
      </p:sp>
      <p:cxnSp>
        <p:nvCxnSpPr>
          <p:cNvPr id="9" name="Straight Arrow Connector 8">
            <a:extLst>
              <a:ext uri="{FF2B5EF4-FFF2-40B4-BE49-F238E27FC236}">
                <a16:creationId xmlns:a16="http://schemas.microsoft.com/office/drawing/2014/main" id="{C0F2CEAF-1663-4895-983B-4E4B0E962EE7}"/>
              </a:ext>
            </a:extLst>
          </p:cNvPr>
          <p:cNvCxnSpPr>
            <a:cxnSpLocks/>
          </p:cNvCxnSpPr>
          <p:nvPr/>
        </p:nvCxnSpPr>
        <p:spPr>
          <a:xfrm flipH="1" flipV="1">
            <a:off x="3098800" y="2954070"/>
            <a:ext cx="736600" cy="749062"/>
          </a:xfrm>
          <a:prstGeom prst="straightConnector1">
            <a:avLst/>
          </a:prstGeom>
          <a:ln>
            <a:solidFill>
              <a:schemeClr val="bg1">
                <a:lumMod val="9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6C87AAA-1084-4EC1-9463-B81C217674A1}"/>
              </a:ext>
            </a:extLst>
          </p:cNvPr>
          <p:cNvSpPr txBox="1"/>
          <p:nvPr/>
        </p:nvSpPr>
        <p:spPr>
          <a:xfrm>
            <a:off x="3760584" y="3591283"/>
            <a:ext cx="439544" cy="707886"/>
          </a:xfrm>
          <a:prstGeom prst="rect">
            <a:avLst/>
          </a:prstGeom>
          <a:noFill/>
        </p:spPr>
        <p:txBody>
          <a:bodyPr wrap="none" rtlCol="0">
            <a:spAutoFit/>
          </a:bodyPr>
          <a:lstStyle/>
          <a:p>
            <a:r>
              <a:rPr lang="en-US" sz="4000" b="1" dirty="0">
                <a:solidFill>
                  <a:schemeClr val="bg1">
                    <a:lumMod val="95000"/>
                  </a:schemeClr>
                </a:solidFill>
              </a:rPr>
              <a:t>*</a:t>
            </a:r>
          </a:p>
        </p:txBody>
      </p:sp>
    </p:spTree>
    <p:extLst>
      <p:ext uri="{BB962C8B-B14F-4D97-AF65-F5344CB8AC3E}">
        <p14:creationId xmlns:p14="http://schemas.microsoft.com/office/powerpoint/2010/main" val="21646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0EC2-3D24-4F09-AA6B-5A814B5106A1}"/>
              </a:ext>
            </a:extLst>
          </p:cNvPr>
          <p:cNvSpPr>
            <a:spLocks noGrp="1"/>
          </p:cNvSpPr>
          <p:nvPr>
            <p:ph type="title"/>
          </p:nvPr>
        </p:nvSpPr>
        <p:spPr/>
        <p:txBody>
          <a:bodyPr/>
          <a:lstStyle/>
          <a:p>
            <a:r>
              <a:rPr lang="en-US" dirty="0"/>
              <a:t>Looking at the end of the bar that runs through the Detector platform</a:t>
            </a:r>
          </a:p>
        </p:txBody>
      </p:sp>
      <p:sp>
        <p:nvSpPr>
          <p:cNvPr id="3" name="Content Placeholder 2">
            <a:extLst>
              <a:ext uri="{FF2B5EF4-FFF2-40B4-BE49-F238E27FC236}">
                <a16:creationId xmlns:a16="http://schemas.microsoft.com/office/drawing/2014/main" id="{95CA311E-860E-4779-85C7-8F4E86AD03A7}"/>
              </a:ext>
            </a:extLst>
          </p:cNvPr>
          <p:cNvSpPr>
            <a:spLocks noGrp="1"/>
          </p:cNvSpPr>
          <p:nvPr>
            <p:ph idx="1"/>
          </p:nvPr>
        </p:nvSpPr>
        <p:spPr/>
        <p:txBody>
          <a:bodyPr/>
          <a:lstStyle/>
          <a:p>
            <a:r>
              <a:rPr lang="en-US" sz="1800" dirty="0"/>
              <a:t>We are standing at the two cylinders and looking under the Detector platform. The bar is not connected to the Detector platform.</a:t>
            </a:r>
          </a:p>
        </p:txBody>
      </p:sp>
      <p:sp>
        <p:nvSpPr>
          <p:cNvPr id="4" name="Date Placeholder 3">
            <a:extLst>
              <a:ext uri="{FF2B5EF4-FFF2-40B4-BE49-F238E27FC236}">
                <a16:creationId xmlns:a16="http://schemas.microsoft.com/office/drawing/2014/main" id="{910D59FB-A4EF-4B53-930C-7E1DDB4D0A66}"/>
              </a:ext>
            </a:extLst>
          </p:cNvPr>
          <p:cNvSpPr>
            <a:spLocks noGrp="1"/>
          </p:cNvSpPr>
          <p:nvPr>
            <p:ph type="dt" sz="half" idx="10"/>
          </p:nvPr>
        </p:nvSpPr>
        <p:spPr>
          <a:xfrm>
            <a:off x="7839075" y="6523602"/>
            <a:ext cx="1076325" cy="241300"/>
          </a:xfrm>
        </p:spPr>
        <p:txBody>
          <a:bodyPr/>
          <a:lstStyle/>
          <a:p>
            <a:r>
              <a:rPr lang="en-US" altLang="en-US"/>
              <a:t>Nov 28, 2018</a:t>
            </a:r>
            <a:endParaRPr lang="en-US" altLang="en-US" dirty="0"/>
          </a:p>
        </p:txBody>
      </p:sp>
      <p:sp>
        <p:nvSpPr>
          <p:cNvPr id="6" name="Slide Number Placeholder 5">
            <a:extLst>
              <a:ext uri="{FF2B5EF4-FFF2-40B4-BE49-F238E27FC236}">
                <a16:creationId xmlns:a16="http://schemas.microsoft.com/office/drawing/2014/main" id="{D64EB48B-611B-4712-BCD5-E7FC6020B5B7}"/>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8" name="Picture 7">
            <a:extLst>
              <a:ext uri="{FF2B5EF4-FFF2-40B4-BE49-F238E27FC236}">
                <a16:creationId xmlns:a16="http://schemas.microsoft.com/office/drawing/2014/main" id="{E497C0E0-E17E-44B8-8E7E-E26A0544B093}"/>
              </a:ext>
            </a:extLst>
          </p:cNvPr>
          <p:cNvPicPr>
            <a:picLocks noChangeAspect="1"/>
          </p:cNvPicPr>
          <p:nvPr/>
        </p:nvPicPr>
        <p:blipFill>
          <a:blip r:embed="rId2"/>
          <a:stretch>
            <a:fillRect/>
          </a:stretch>
        </p:blipFill>
        <p:spPr>
          <a:xfrm>
            <a:off x="878681" y="1888214"/>
            <a:ext cx="7386638" cy="4093393"/>
          </a:xfrm>
          <a:prstGeom prst="rect">
            <a:avLst/>
          </a:prstGeom>
        </p:spPr>
      </p:pic>
    </p:spTree>
    <p:extLst>
      <p:ext uri="{BB962C8B-B14F-4D97-AF65-F5344CB8AC3E}">
        <p14:creationId xmlns:p14="http://schemas.microsoft.com/office/powerpoint/2010/main" val="2886064290"/>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olidFill>
            <a:schemeClr val="accent3">
              <a:lumMod val="75000"/>
            </a:schemeClr>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2">
            <a:lumMod val="60000"/>
            <a:lumOff val="40000"/>
          </a:schemeClr>
        </a:solidFill>
        <a:ln w="57150">
          <a:solidFill>
            <a:schemeClr val="accent3"/>
          </a:solidFill>
        </a:ln>
      </a:spPr>
      <a:bodyPr wrap="none" rtlCol="0">
        <a:spAutoFit/>
      </a:bodyPr>
      <a:lstStyle>
        <a:defPPr>
          <a:defRPr dirty="0"/>
        </a:defPPr>
      </a:lstStyle>
    </a:tx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21674</TotalTime>
  <Words>893</Words>
  <Application>Microsoft Office PowerPoint</Application>
  <PresentationFormat>On-screen Show (4:3)</PresentationFormat>
  <Paragraphs>139</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ＭＳ Ｐゴシック</vt:lpstr>
      <vt:lpstr>ＭＳ Ｐゴシック</vt:lpstr>
      <vt:lpstr>Arial</vt:lpstr>
      <vt:lpstr>Calibri</vt:lpstr>
      <vt:lpstr>Geneva</vt:lpstr>
      <vt:lpstr>Helvetica</vt:lpstr>
      <vt:lpstr>FNAL_TemplateMac_060514</vt:lpstr>
      <vt:lpstr>Fermilab: Footer Only</vt:lpstr>
      <vt:lpstr>LBNF/DUNE – Near Detector Description of the hydraulic cylinder push-pull system to move the D-Zero Detector. </vt:lpstr>
      <vt:lpstr>Looking down at the hydraulic cylinders</vt:lpstr>
      <vt:lpstr>The pull bar</vt:lpstr>
      <vt:lpstr>The rails</vt:lpstr>
      <vt:lpstr>The truck</vt:lpstr>
      <vt:lpstr>Looking down at the truck</vt:lpstr>
      <vt:lpstr>Opening in the truck for the bar to pass through</vt:lpstr>
      <vt:lpstr>The other end of the two cylinders is pinned to the Detector platform</vt:lpstr>
      <vt:lpstr>Looking at the end of the bar that runs through the Detector platform</vt:lpstr>
      <vt:lpstr>Pull bar anchor in the Collision Hall (West)</vt:lpstr>
      <vt:lpstr>Pull bar anchor in the Assembly Hall (East)</vt:lpstr>
      <vt:lpstr>Bolted pull bar connecting links</vt:lpstr>
      <vt:lpstr>Bolted pull bar connecting links</vt:lpstr>
      <vt:lpstr>Hydraulic system</vt:lpstr>
      <vt:lpstr>Operation to move the Detector out of the Collision Hall (West to East)</vt:lpstr>
      <vt:lpstr>Operation to move the Detector out of the Collision Hall (West to East)</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Steve A Hentschel</dc:creator>
  <cp:lastModifiedBy>Andy Stefanik</cp:lastModifiedBy>
  <cp:revision>236</cp:revision>
  <cp:lastPrinted>2018-01-10T15:51:05Z</cp:lastPrinted>
  <dcterms:created xsi:type="dcterms:W3CDTF">2017-10-27T12:36:26Z</dcterms:created>
  <dcterms:modified xsi:type="dcterms:W3CDTF">2018-11-29T16:39:11Z</dcterms:modified>
</cp:coreProperties>
</file>