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26"/>
  </p:notesMasterIdLst>
  <p:handoutMasterIdLst>
    <p:handoutMasterId r:id="rId27"/>
  </p:handoutMasterIdLst>
  <p:sldIdLst>
    <p:sldId id="581" r:id="rId2"/>
    <p:sldId id="582" r:id="rId3"/>
    <p:sldId id="583" r:id="rId4"/>
    <p:sldId id="584" r:id="rId5"/>
    <p:sldId id="585" r:id="rId6"/>
    <p:sldId id="601" r:id="rId7"/>
    <p:sldId id="586" r:id="rId8"/>
    <p:sldId id="587" r:id="rId9"/>
    <p:sldId id="617" r:id="rId10"/>
    <p:sldId id="588" r:id="rId11"/>
    <p:sldId id="618" r:id="rId12"/>
    <p:sldId id="622" r:id="rId13"/>
    <p:sldId id="619" r:id="rId14"/>
    <p:sldId id="620" r:id="rId15"/>
    <p:sldId id="621" r:id="rId16"/>
    <p:sldId id="624" r:id="rId17"/>
    <p:sldId id="628" r:id="rId18"/>
    <p:sldId id="623" r:id="rId19"/>
    <p:sldId id="589" r:id="rId20"/>
    <p:sldId id="625" r:id="rId21"/>
    <p:sldId id="626" r:id="rId22"/>
    <p:sldId id="627" r:id="rId23"/>
    <p:sldId id="616" r:id="rId24"/>
    <p:sldId id="591" r:id="rId25"/>
  </p:sldIdLst>
  <p:sldSz cx="9144000" cy="6858000" type="screen4x3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a Merminga" initials="LM" lastIdx="5" clrIdx="0">
    <p:extLst>
      <p:ext uri="{19B8F6BF-5375-455C-9EA6-DF929625EA0E}">
        <p15:presenceInfo xmlns:p15="http://schemas.microsoft.com/office/powerpoint/2012/main" userId="Lia Merming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504E"/>
    <a:srgbClr val="4E4E4E"/>
    <a:srgbClr val="404040"/>
    <a:srgbClr val="004C97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3FD9F8-F701-4597-AE30-97199A717B47}" v="4" dt="2018-11-18T19:38:38.390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 autoAdjust="0"/>
    <p:restoredTop sz="94674"/>
  </p:normalViewPr>
  <p:slideViewPr>
    <p:cSldViewPr snapToGrid="0" snapToObjects="1" showGuides="1">
      <p:cViewPr varScale="1">
        <p:scale>
          <a:sx n="124" d="100"/>
          <a:sy n="124" d="100"/>
        </p:scale>
        <p:origin x="2480" y="168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11/30/18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11/30/18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A0D1213-0DA8-4803-AFC6-6399C5B7FB0F}" type="datetime1">
              <a:rPr lang="en-US" smtClean="0"/>
              <a:t>11/30/18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M. Kaducak| Performance Oversight Group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D902334-6DE6-4F77-8F60-7F34F84297C0}" type="datetime1">
              <a:rPr lang="en-US" smtClean="0"/>
              <a:t>11/30/18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M. Kaducak| Performance Oversight Group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7F0DE04D-AA33-432E-8641-92B4709D5F76}" type="datetime1">
              <a:rPr lang="en-US" smtClean="0"/>
              <a:t>11/30/18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M. Kaducak| Performance Oversight Group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76DDA803-C5E0-4B37-BCBE-121AC8B043AC}" type="datetime1">
              <a:rPr lang="en-US" smtClean="0"/>
              <a:t>11/30/18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M. Kaducak| Performance Oversight Group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F38715E7-9509-4394-91FC-422A56E22B2D}" type="datetime1">
              <a:rPr lang="en-US" smtClean="0"/>
              <a:t>11/30/18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M. Kaducak| Performance Oversight Group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29B91F-EE0B-4AD2-8FC6-E0397D827320}" type="datetime1">
              <a:rPr lang="en-US" smtClean="0"/>
              <a:t>11/30/18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M. Kaducak| Performance Oversight Group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ermilab + Extra Logo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219719" y="4963772"/>
            <a:ext cx="4941110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5574189" y="6360810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219718" y="3951841"/>
            <a:ext cx="8667106" cy="1003049"/>
          </a:xfrm>
          <a:prstGeom prst="rect">
            <a:avLst/>
          </a:prstGeom>
        </p:spPr>
        <p:txBody>
          <a:bodyPr vert="horz" wrap="square" lIns="0" tIns="27432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33" name="Picture 32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88917"/>
            <a:ext cx="9010786" cy="3018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0E44DA-468D-4764-9AF0-0922B4266F82}"/>
              </a:ext>
            </a:extLst>
          </p:cNvPr>
          <p:cNvSpPr txBox="1"/>
          <p:nvPr userDrawn="1"/>
        </p:nvSpPr>
        <p:spPr>
          <a:xfrm>
            <a:off x="5541484" y="5027249"/>
            <a:ext cx="3386284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Helvetica"/>
                <a:cs typeface="Helvetica"/>
              </a:rPr>
              <a:t>In partnership with: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UK/STFC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France/CEA/</a:t>
            </a:r>
            <a:r>
              <a:rPr lang="en-US" sz="1600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Irfu</a:t>
            </a: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, CNRS/IN2P3 </a:t>
            </a:r>
            <a:endParaRPr lang="en-US" sz="1600" kern="1200" baseline="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D4385A-2640-462D-A0F9-1CDE8B819E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9832" b="18411"/>
          <a:stretch/>
        </p:blipFill>
        <p:spPr>
          <a:xfrm>
            <a:off x="-17761" y="840137"/>
            <a:ext cx="9189720" cy="330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4772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03664"/>
            <a:ext cx="8672512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spcBef>
                <a:spcPts val="1200"/>
              </a:spcBef>
              <a:defRPr sz="2400">
                <a:solidFill>
                  <a:srgbClr val="404040"/>
                </a:solidFill>
              </a:defRPr>
            </a:lvl1pPr>
            <a:lvl2pPr>
              <a:spcBef>
                <a:spcPts val="200"/>
              </a:spcBef>
              <a:defRPr sz="2200">
                <a:solidFill>
                  <a:srgbClr val="404040"/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rgbClr val="404040"/>
                </a:solidFill>
              </a:defRPr>
            </a:lvl3pPr>
            <a:lvl4pPr>
              <a:spcBef>
                <a:spcPts val="0"/>
              </a:spcBef>
              <a:defRPr sz="1800">
                <a:solidFill>
                  <a:srgbClr val="404040"/>
                </a:solidFill>
              </a:defRPr>
            </a:lvl4pPr>
            <a:lvl5pPr marL="2057400" indent="-228600">
              <a:spcBef>
                <a:spcPts val="0"/>
              </a:spcBef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fld id="{7D201EB0-64B4-457B-89FC-D6BF1871FF3A}" type="datetime1">
              <a:rPr lang="en-US" altLang="en-US" smtClean="0"/>
              <a:t>11/30/18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27007" y="6515100"/>
            <a:ext cx="4433370" cy="241300"/>
          </a:xfrm>
        </p:spPr>
        <p:txBody>
          <a:bodyPr/>
          <a:lstStyle>
            <a:lvl1pPr>
              <a:defRPr sz="12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b="1"/>
              <a:t>M. Kaducak| Performance Oversight Group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078CA2-75EA-4F42-B0AF-FB097537354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30926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44E55D5A-E29A-452D-9078-12584841939E}" type="datetime1">
              <a:rPr lang="en-US" smtClean="0"/>
              <a:t>11/30/18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M. Kaducak| Performance Oversight Group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pic>
        <p:nvPicPr>
          <p:cNvPr id="13" name="Picture 6" descr="FermiLogo_RGB_NALBlue.pn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684" y="6258863"/>
            <a:ext cx="1094716" cy="197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D3B64A-EA5B-4BBD-B33D-FBB4702EA30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7161" y="6204352"/>
            <a:ext cx="1119436" cy="44066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6159D21-C2A4-4927-8486-65CB7942BD35}"/>
              </a:ext>
            </a:extLst>
          </p:cNvPr>
          <p:cNvGrpSpPr/>
          <p:nvPr userDrawn="1"/>
        </p:nvGrpSpPr>
        <p:grpSpPr>
          <a:xfrm>
            <a:off x="215900" y="6203027"/>
            <a:ext cx="8720277" cy="440660"/>
            <a:chOff x="215900" y="6203027"/>
            <a:chExt cx="8720277" cy="440660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215900" y="6362733"/>
              <a:ext cx="7538966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9C8BDFB-BD51-4DA6-A703-532E369358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/>
            <a:stretch>
              <a:fillRect/>
            </a:stretch>
          </p:blipFill>
          <p:spPr>
            <a:xfrm>
              <a:off x="7816741" y="6203027"/>
              <a:ext cx="1119436" cy="440660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3" r:id="rId8"/>
    <p:sldLayoutId id="2147484124" r:id="rId9"/>
  </p:sldLayoutIdLst>
  <p:hf hdr="0" ft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945E882-FC58-43CF-8A93-57E3E35DAF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960" y="4133319"/>
            <a:ext cx="9072081" cy="1003049"/>
          </a:xfrm>
        </p:spPr>
        <p:txBody>
          <a:bodyPr>
            <a:normAutofit fontScale="85000" lnSpcReduction="10000"/>
          </a:bodyPr>
          <a:lstStyle/>
          <a:p>
            <a:r>
              <a:rPr lang="en-US" sz="2800" dirty="0"/>
              <a:t>PIP-II WBS 121.05.05 ACCU – Main Injector and Recycler Ring</a:t>
            </a:r>
          </a:p>
          <a:p>
            <a:r>
              <a:rPr lang="en-US" sz="2100" dirty="0"/>
              <a:t>Accelerator Upgrade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06E3073-2A0B-4F90-9542-2C3154C13E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9719" y="5136368"/>
            <a:ext cx="4941110" cy="1529241"/>
          </a:xfrm>
        </p:spPr>
        <p:txBody>
          <a:bodyPr/>
          <a:lstStyle/>
          <a:p>
            <a:r>
              <a:rPr lang="en-US" dirty="0"/>
              <a:t>Joseph E. Dey</a:t>
            </a:r>
          </a:p>
          <a:p>
            <a:r>
              <a:rPr lang="en-US" dirty="0"/>
              <a:t>PIP-II IPR</a:t>
            </a:r>
          </a:p>
          <a:p>
            <a:r>
              <a:rPr lang="en-US" dirty="0"/>
              <a:t>4-6 December 2018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657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3C434-675A-4659-AA73-5227CC090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1EB0-64B4-457B-89FC-D6BF1871FF3A}" type="datetime1">
              <a:rPr lang="en-US" altLang="en-US" smtClean="0"/>
              <a:t>11/30/18</a:t>
            </a:fld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3C87F0-B503-4F31-A44B-A1F5FECD7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10</a:t>
            </a:fld>
            <a:endParaRPr lang="en-US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8C2250D-ABE2-4BE4-A52A-D1B8B6981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Progress to date - Recycler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4EB40F-B3E3-4569-8711-3E282087778E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411CC1-C992-CC4A-A837-0A2904BFC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19" y="1352299"/>
            <a:ext cx="3657600" cy="27432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1085501-A481-E547-94EF-87F54956941F}"/>
              </a:ext>
            </a:extLst>
          </p:cNvPr>
          <p:cNvSpPr txBox="1"/>
          <p:nvPr/>
        </p:nvSpPr>
        <p:spPr>
          <a:xfrm>
            <a:off x="4572000" y="1463601"/>
            <a:ext cx="4162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Mock-up of Recycler Ring Cavity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F1653F5-9323-D147-8585-A2102864EE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430" y="2495299"/>
            <a:ext cx="4162318" cy="32004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A76A004-33FC-7F42-ADFC-144C85E2FA40}"/>
              </a:ext>
            </a:extLst>
          </p:cNvPr>
          <p:cNvSpPr txBox="1"/>
          <p:nvPr/>
        </p:nvSpPr>
        <p:spPr>
          <a:xfrm>
            <a:off x="5227581" y="5828675"/>
            <a:ext cx="26473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Stretched Wire Method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D3748D2-C9A9-8E46-91C4-F8A1CC630453}"/>
              </a:ext>
            </a:extLst>
          </p:cNvPr>
          <p:cNvSpPr txBox="1"/>
          <p:nvPr/>
        </p:nvSpPr>
        <p:spPr>
          <a:xfrm>
            <a:off x="199138" y="4568148"/>
            <a:ext cx="4621778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/>
              <a:t>Shunt Impedance</a:t>
            </a:r>
          </a:p>
          <a:p>
            <a:r>
              <a:rPr lang="en-US" sz="1600" dirty="0"/>
              <a:t>Mathematica Transmission Line Model: 	700.2 </a:t>
            </a:r>
            <a:r>
              <a:rPr lang="en-US" sz="1600" dirty="0" err="1"/>
              <a:t>kΩ</a:t>
            </a:r>
            <a:endParaRPr lang="en-US" sz="1600" dirty="0"/>
          </a:p>
          <a:p>
            <a:r>
              <a:rPr lang="en-US" sz="1600" dirty="0"/>
              <a:t>CST Microwave Studio Model: 			705.8 </a:t>
            </a:r>
            <a:r>
              <a:rPr lang="en-US" sz="1600" dirty="0" err="1"/>
              <a:t>kΩ</a:t>
            </a:r>
            <a:endParaRPr lang="en-US" sz="1600" dirty="0"/>
          </a:p>
          <a:p>
            <a:r>
              <a:rPr lang="en-US" sz="1600" dirty="0"/>
              <a:t>Stretched Wire Method on Mock Cavity:	717.5 </a:t>
            </a:r>
            <a:r>
              <a:rPr lang="en-US" sz="1600" dirty="0" err="1"/>
              <a:t>kΩ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965444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3C434-675A-4659-AA73-5227CC090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1EB0-64B4-457B-89FC-D6BF1871FF3A}" type="datetime1">
              <a:rPr lang="en-US" altLang="en-US" smtClean="0"/>
              <a:t>11/30/18</a:t>
            </a:fld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3C87F0-B503-4F31-A44B-A1F5FECD7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11</a:t>
            </a:fld>
            <a:endParaRPr lang="en-US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8C2250D-ABE2-4BE4-A52A-D1B8B6981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Progress to date - Recycler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4EB40F-B3E3-4569-8711-3E282087778E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D64182-431F-E34A-86C6-245D1DD43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8450" y="1191802"/>
            <a:ext cx="3095537" cy="30663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E23F4A-5EEB-F74D-A719-B53D472E1444}"/>
              </a:ext>
            </a:extLst>
          </p:cNvPr>
          <p:cNvSpPr txBox="1"/>
          <p:nvPr/>
        </p:nvSpPr>
        <p:spPr>
          <a:xfrm>
            <a:off x="5298451" y="4366516"/>
            <a:ext cx="30955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Al Doped Yttrium Iron Garnet (YIG) AL-400</a:t>
            </a:r>
          </a:p>
          <a:p>
            <a:r>
              <a:rPr lang="en-US" sz="2000" dirty="0"/>
              <a:t>OD = 9 in, ID = 3 in</a:t>
            </a:r>
          </a:p>
          <a:p>
            <a:r>
              <a:rPr lang="en-US" sz="2000" dirty="0"/>
              <a:t>Thickness = 0.5 in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0784D5-5F0E-C347-933B-8D7BC2B0D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772" y="4386867"/>
            <a:ext cx="1394279" cy="12960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6CC575A-34EA-2F4E-8E41-35F527E27E0C}"/>
              </a:ext>
            </a:extLst>
          </p:cNvPr>
          <p:cNvSpPr txBox="1"/>
          <p:nvPr/>
        </p:nvSpPr>
        <p:spPr>
          <a:xfrm>
            <a:off x="834158" y="5805878"/>
            <a:ext cx="384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Spira</a:t>
            </a:r>
            <a:r>
              <a:rPr lang="en-US" sz="2000" dirty="0"/>
              <a:t>-Shield EMI Gasket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38E7B5-9DEC-2049-95ED-8F5D24D85400}"/>
              </a:ext>
            </a:extLst>
          </p:cNvPr>
          <p:cNvSpPr txBox="1"/>
          <p:nvPr/>
        </p:nvSpPr>
        <p:spPr>
          <a:xfrm>
            <a:off x="352879" y="3878567"/>
            <a:ext cx="4161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Copper Garnet Cooling Plate for Tuner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70AAAE-DAEA-6F4F-8E11-30CDCF44A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426" y="1035244"/>
            <a:ext cx="4017347" cy="270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6101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3C434-675A-4659-AA73-5227CC090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1EB0-64B4-457B-89FC-D6BF1871FF3A}" type="datetime1">
              <a:rPr lang="en-US" altLang="en-US" smtClean="0"/>
              <a:t>11/30/18</a:t>
            </a:fld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3C87F0-B503-4F31-A44B-A1F5FECD7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12</a:t>
            </a:fld>
            <a:endParaRPr lang="en-US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8C2250D-ABE2-4BE4-A52A-D1B8B6981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Next Steps - Recycler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4EB40F-B3E3-4569-8711-3E282087778E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EA7A4BC-A3FF-4F49-86FF-006039985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50303"/>
            <a:ext cx="8672513" cy="4987867"/>
          </a:xfrm>
        </p:spPr>
        <p:txBody>
          <a:bodyPr>
            <a:normAutofit/>
          </a:bodyPr>
          <a:lstStyle/>
          <a:p>
            <a:r>
              <a:rPr lang="en-US" dirty="0"/>
              <a:t>FY19 – Second Quarter:</a:t>
            </a:r>
          </a:p>
          <a:p>
            <a:pPr lvl="1"/>
            <a:r>
              <a:rPr lang="en-US" dirty="0"/>
              <a:t>Test Perpendicularly Biased YIG Tuner on Test Cavity</a:t>
            </a:r>
          </a:p>
          <a:p>
            <a:r>
              <a:rPr lang="en-US" dirty="0"/>
              <a:t>FY19 – Third Quarter:</a:t>
            </a:r>
          </a:p>
          <a:p>
            <a:pPr lvl="1"/>
            <a:r>
              <a:rPr lang="en-US" dirty="0"/>
              <a:t>Work on Design and Drawings of New Cavity</a:t>
            </a:r>
          </a:p>
          <a:p>
            <a:r>
              <a:rPr lang="en-US" dirty="0"/>
              <a:t>FY19 – Fourth Quarter:</a:t>
            </a:r>
          </a:p>
          <a:p>
            <a:pPr lvl="1"/>
            <a:r>
              <a:rPr lang="en-US" dirty="0"/>
              <a:t>Preliminary Design Review – June 6, 2019</a:t>
            </a:r>
          </a:p>
          <a:p>
            <a:pPr lvl="1"/>
            <a:r>
              <a:rPr lang="en-US" dirty="0"/>
              <a:t>Review of Design and Drawings for New Cavity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84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3C434-675A-4659-AA73-5227CC090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1EB0-64B4-457B-89FC-D6BF1871FF3A}" type="datetime1">
              <a:rPr lang="en-US" altLang="en-US" smtClean="0"/>
              <a:t>11/30/18</a:t>
            </a:fld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3C87F0-B503-4F31-A44B-A1F5FECD7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13</a:t>
            </a:fld>
            <a:endParaRPr lang="en-US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8C2250D-ABE2-4BE4-A52A-D1B8B6981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Progress to date – Main Injector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4EB40F-B3E3-4569-8711-3E282087778E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pic>
        <p:nvPicPr>
          <p:cNvPr id="20" name="Content Placeholder 1">
            <a:extLst>
              <a:ext uri="{FF2B5EF4-FFF2-40B4-BE49-F238E27FC236}">
                <a16:creationId xmlns:a16="http://schemas.microsoft.com/office/drawing/2014/main" id="{E2E46722-F644-7546-B25C-07E6A0A496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363" y="1699093"/>
            <a:ext cx="3657600" cy="2743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94" descr="MI Cavity 19">
            <a:extLst>
              <a:ext uri="{FF2B5EF4-FFF2-40B4-BE49-F238E27FC236}">
                <a16:creationId xmlns:a16="http://schemas.microsoft.com/office/drawing/2014/main" id="{37B8BE22-78D3-8547-AC70-A4EBCACB3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387" y="1699093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FED60D0-3470-FB48-9C7D-F3339918D4B3}"/>
              </a:ext>
            </a:extLst>
          </p:cNvPr>
          <p:cNvSpPr txBox="1"/>
          <p:nvPr/>
        </p:nvSpPr>
        <p:spPr>
          <a:xfrm>
            <a:off x="955934" y="4615949"/>
            <a:ext cx="29344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Two PA Coupling Loop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CEC892D-A6F6-3845-B646-032420BCEE0E}"/>
              </a:ext>
            </a:extLst>
          </p:cNvPr>
          <p:cNvSpPr txBox="1"/>
          <p:nvPr/>
        </p:nvSpPr>
        <p:spPr>
          <a:xfrm>
            <a:off x="5054347" y="4615949"/>
            <a:ext cx="320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Main Injector Test Stand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98423E7-5E3A-EB48-A981-5652A020019A}"/>
              </a:ext>
            </a:extLst>
          </p:cNvPr>
          <p:cNvSpPr txBox="1"/>
          <p:nvPr/>
        </p:nvSpPr>
        <p:spPr>
          <a:xfrm>
            <a:off x="1398920" y="5392405"/>
            <a:ext cx="63461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Low-level Test with MI Test Stand Cavity Modified</a:t>
            </a:r>
          </a:p>
          <a:p>
            <a:pPr algn="ctr"/>
            <a:r>
              <a:rPr lang="en-US" dirty="0"/>
              <a:t>with Two Power Amplifiers.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4E04147-79E5-F345-BA08-A53FF76C30EB}"/>
              </a:ext>
            </a:extLst>
          </p:cNvPr>
          <p:cNvSpPr txBox="1"/>
          <p:nvPr/>
        </p:nvSpPr>
        <p:spPr>
          <a:xfrm>
            <a:off x="2735491" y="870094"/>
            <a:ext cx="36730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MI-RF Power Upgrade</a:t>
            </a:r>
          </a:p>
          <a:p>
            <a:pPr algn="ctr"/>
            <a:r>
              <a:rPr lang="en-US" sz="2000" dirty="0"/>
              <a:t>Two Power Amplifier</a:t>
            </a:r>
          </a:p>
        </p:txBody>
      </p:sp>
    </p:spTree>
    <p:extLst>
      <p:ext uri="{BB962C8B-B14F-4D97-AF65-F5344CB8AC3E}">
        <p14:creationId xmlns:p14="http://schemas.microsoft.com/office/powerpoint/2010/main" val="40576530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3C434-675A-4659-AA73-5227CC090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1EB0-64B4-457B-89FC-D6BF1871FF3A}" type="datetime1">
              <a:rPr lang="en-US" altLang="en-US" smtClean="0"/>
              <a:t>11/30/18</a:t>
            </a:fld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3C87F0-B503-4F31-A44B-A1F5FECD7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14</a:t>
            </a:fld>
            <a:endParaRPr lang="en-US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8C2250D-ABE2-4BE4-A52A-D1B8B6981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Progress to date – Main Injector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4EB40F-B3E3-4569-8711-3E282087778E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0374F5-964D-F445-A3F8-5C5FCF791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885" y="1545259"/>
            <a:ext cx="4696230" cy="31615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1B6141-40D6-594D-85AF-C7BA46C6A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264" y="4931738"/>
            <a:ext cx="5723472" cy="8879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A182987-5705-3D4B-BDD5-2EFAE09B8D96}"/>
              </a:ext>
            </a:extLst>
          </p:cNvPr>
          <p:cNvSpPr txBox="1"/>
          <p:nvPr/>
        </p:nvSpPr>
        <p:spPr>
          <a:xfrm>
            <a:off x="857893" y="1005889"/>
            <a:ext cx="7428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Two PA Main Injector Cavity HFSS Simulation by Ding Sun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8758B4-8673-D44C-8AC9-02EC36CEA311}"/>
              </a:ext>
            </a:extLst>
          </p:cNvPr>
          <p:cNvSpPr txBox="1"/>
          <p:nvPr/>
        </p:nvSpPr>
        <p:spPr>
          <a:xfrm>
            <a:off x="857893" y="5886200"/>
            <a:ext cx="7428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Simulation paper can be found in pip2-docdb: PIP-II-doc-2302</a:t>
            </a:r>
          </a:p>
        </p:txBody>
      </p:sp>
    </p:spTree>
    <p:extLst>
      <p:ext uri="{BB962C8B-B14F-4D97-AF65-F5344CB8AC3E}">
        <p14:creationId xmlns:p14="http://schemas.microsoft.com/office/powerpoint/2010/main" val="3560322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3C434-675A-4659-AA73-5227CC090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1EB0-64B4-457B-89FC-D6BF1871FF3A}" type="datetime1">
              <a:rPr lang="en-US" altLang="en-US" smtClean="0"/>
              <a:t>11/30/18</a:t>
            </a:fld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3C87F0-B503-4F31-A44B-A1F5FECD7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15</a:t>
            </a:fld>
            <a:endParaRPr lang="en-US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8C2250D-ABE2-4BE4-A52A-D1B8B6981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Progress to date – Main Injector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4EB40F-B3E3-4569-8711-3E282087778E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3B76E75A-DE4C-034A-8F53-6267B2255F5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924" y="1268248"/>
            <a:ext cx="2848591" cy="2136443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8CFFAC-932E-9848-AF6A-6B18FA628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924" y="3750343"/>
            <a:ext cx="2848591" cy="21364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0EF7E2-77EF-924C-A6FC-EE70B1C4A88F}"/>
              </a:ext>
            </a:extLst>
          </p:cNvPr>
          <p:cNvSpPr txBox="1"/>
          <p:nvPr/>
        </p:nvSpPr>
        <p:spPr>
          <a:xfrm>
            <a:off x="3393083" y="2136414"/>
            <a:ext cx="48688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MI Test Cavity with Dummy Power Amplifier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835ACA-A352-974D-8141-77D92BA5EFC2}"/>
              </a:ext>
            </a:extLst>
          </p:cNvPr>
          <p:cNvSpPr txBox="1"/>
          <p:nvPr/>
        </p:nvSpPr>
        <p:spPr>
          <a:xfrm>
            <a:off x="3393083" y="4618509"/>
            <a:ext cx="47784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Diode Test Fixture for Measuring Cavity 	Step-up Ratio.</a:t>
            </a:r>
          </a:p>
        </p:txBody>
      </p:sp>
    </p:spTree>
    <p:extLst>
      <p:ext uri="{BB962C8B-B14F-4D97-AF65-F5344CB8AC3E}">
        <p14:creationId xmlns:p14="http://schemas.microsoft.com/office/powerpoint/2010/main" val="8003367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3C434-675A-4659-AA73-5227CC090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1EB0-64B4-457B-89FC-D6BF1871FF3A}" type="datetime1">
              <a:rPr lang="en-US" altLang="en-US" smtClean="0"/>
              <a:t>11/30/18</a:t>
            </a:fld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3C87F0-B503-4F31-A44B-A1F5FECD7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16</a:t>
            </a:fld>
            <a:endParaRPr lang="en-US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8C2250D-ABE2-4BE4-A52A-D1B8B6981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Progress to date – Main Injector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4EB40F-B3E3-4569-8711-3E282087778E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0EF7E2-77EF-924C-A6FC-EE70B1C4A88F}"/>
              </a:ext>
            </a:extLst>
          </p:cNvPr>
          <p:cNvSpPr txBox="1"/>
          <p:nvPr/>
        </p:nvSpPr>
        <p:spPr>
          <a:xfrm>
            <a:off x="2137597" y="4287187"/>
            <a:ext cx="48688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MI Test Cavity with Two Power Amplifiers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B2B418D-32D6-F64C-A115-763C52D1E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998" y="1111200"/>
            <a:ext cx="5316005" cy="29902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ADF90D-FA40-4245-BEBD-A45AE2C07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4833132"/>
            <a:ext cx="89154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6100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3C434-675A-4659-AA73-5227CC090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1EB0-64B4-457B-89FC-D6BF1871FF3A}" type="datetime1">
              <a:rPr lang="en-US" altLang="en-US" smtClean="0"/>
              <a:t>11/30/18</a:t>
            </a:fld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3C87F0-B503-4F31-A44B-A1F5FECD7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17</a:t>
            </a:fld>
            <a:endParaRPr lang="en-US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8C2250D-ABE2-4BE4-A52A-D1B8B6981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Progress to date – Main Injector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4EB40F-B3E3-4569-8711-3E282087778E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1BDA3A2-C643-3F4A-97E3-95F658529D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9741698"/>
              </p:ext>
            </p:extLst>
          </p:nvPr>
        </p:nvGraphicFramePr>
        <p:xfrm>
          <a:off x="628650" y="2743200"/>
          <a:ext cx="7886700" cy="1371600"/>
        </p:xfrm>
        <a:graphic>
          <a:graphicData uri="http://schemas.openxmlformats.org/drawingml/2006/table">
            <a:tbl>
              <a:tblPr/>
              <a:tblGrid>
                <a:gridCol w="2628900">
                  <a:extLst>
                    <a:ext uri="{9D8B030D-6E8A-4147-A177-3AD203B41FA5}">
                      <a16:colId xmlns:a16="http://schemas.microsoft.com/office/drawing/2014/main" val="1579056403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978784418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1045445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/>
                      <a:br>
                        <a:rPr lang="en-US">
                          <a:effectLst/>
                          <a:latin typeface="Calibri" panose="020F0502020204030204" pitchFamily="34" charset="0"/>
                        </a:rPr>
                      </a:br>
                      <a:endParaRPr lang="en-US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effectLst/>
                          <a:latin typeface="Calibri" panose="020F0502020204030204" pitchFamily="34" charset="0"/>
                        </a:rPr>
                        <a:t>Simulation Q 52.808 MHz</a:t>
                      </a:r>
                      <a:endParaRPr lang="en-US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25" marR="47625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effectLst/>
                          <a:latin typeface="Calibri" panose="020F0502020204030204" pitchFamily="34" charset="0"/>
                        </a:rPr>
                        <a:t>Measured Q  52.808 MHz</a:t>
                      </a:r>
                      <a:endParaRPr lang="en-US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25" marR="47625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068893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1">
                          <a:effectLst/>
                          <a:latin typeface="Calibri" panose="020F0502020204030204" pitchFamily="34" charset="0"/>
                        </a:rPr>
                        <a:t>Single PA Standard Configuration</a:t>
                      </a:r>
                      <a:endParaRPr lang="en-US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Calibri" panose="020F0502020204030204" pitchFamily="34" charset="0"/>
                        </a:rPr>
                        <a:t>4510</a:t>
                      </a:r>
                    </a:p>
                  </a:txBody>
                  <a:tcPr marL="47625" marR="47625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Calibri" panose="020F0502020204030204" pitchFamily="34" charset="0"/>
                        </a:rPr>
                        <a:t>3475</a:t>
                      </a:r>
                    </a:p>
                  </a:txBody>
                  <a:tcPr marL="47625" marR="47625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98471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1">
                          <a:effectLst/>
                          <a:latin typeface="Calibri" panose="020F0502020204030204" pitchFamily="34" charset="0"/>
                        </a:rPr>
                        <a:t>Dual PA Configuration</a:t>
                      </a:r>
                      <a:endParaRPr lang="en-US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25" marR="47625" marT="0" marB="0" anchor="ctr">
                    <a:lnL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  <a:latin typeface="Calibri" panose="020F0502020204030204" pitchFamily="34" charset="0"/>
                        </a:rPr>
                        <a:t>4489</a:t>
                      </a:r>
                    </a:p>
                  </a:txBody>
                  <a:tcPr marL="47625" marR="47625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  <a:latin typeface="Calibri" panose="020F0502020204030204" pitchFamily="34" charset="0"/>
                        </a:rPr>
                        <a:t>3176</a:t>
                      </a:r>
                    </a:p>
                  </a:txBody>
                  <a:tcPr marL="47625" marR="47625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BCBC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10384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60389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3C434-675A-4659-AA73-5227CC090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1EB0-64B4-457B-89FC-D6BF1871FF3A}" type="datetime1">
              <a:rPr lang="en-US" altLang="en-US" smtClean="0"/>
              <a:t>11/30/18</a:t>
            </a:fld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3C87F0-B503-4F31-A44B-A1F5FECD7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18</a:t>
            </a:fld>
            <a:endParaRPr lang="en-US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8C2250D-ABE2-4BE4-A52A-D1B8B6981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Next Steps – Main Injector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4EB40F-B3E3-4569-8711-3E282087778E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0CDE59B-7E56-8244-A994-C82036342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50303"/>
            <a:ext cx="8672513" cy="4987867"/>
          </a:xfrm>
        </p:spPr>
        <p:txBody>
          <a:bodyPr>
            <a:normAutofit/>
          </a:bodyPr>
          <a:lstStyle/>
          <a:p>
            <a:r>
              <a:rPr lang="en-US" dirty="0"/>
              <a:t>FY19 – Second Quarter:</a:t>
            </a:r>
          </a:p>
          <a:p>
            <a:pPr lvl="1"/>
            <a:r>
              <a:rPr lang="en-US" dirty="0"/>
              <a:t>Operate MI Two PA Cavity in Test Cave at MI-60 </a:t>
            </a:r>
          </a:p>
          <a:p>
            <a:pPr lvl="1"/>
            <a:r>
              <a:rPr lang="en-US" dirty="0"/>
              <a:t>Preliminary Design Review – First Week of February 2019</a:t>
            </a:r>
          </a:p>
          <a:p>
            <a:r>
              <a:rPr lang="en-US" dirty="0"/>
              <a:t>FY19 – Third Quarter:</a:t>
            </a:r>
          </a:p>
          <a:p>
            <a:pPr lvl="1"/>
            <a:r>
              <a:rPr lang="en-US" dirty="0"/>
              <a:t>Prepare for Replacing Existing MI RF Station with MI Two PA Cavity.</a:t>
            </a:r>
          </a:p>
          <a:p>
            <a:r>
              <a:rPr lang="en-US" dirty="0"/>
              <a:t>FY19 – Fourth Quarter:</a:t>
            </a:r>
          </a:p>
          <a:p>
            <a:pPr lvl="1"/>
            <a:r>
              <a:rPr lang="en-US" dirty="0"/>
              <a:t>During Summer Shutdown, Replace Existing MI Cavity with Two PA Cavity and Make System Operational with Beam.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3902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7BB3A2-3990-4E5A-A95C-79C7387A0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1EB0-64B4-457B-89FC-D6BF1871FF3A}" type="datetime1">
              <a:rPr lang="en-US" altLang="en-US" smtClean="0"/>
              <a:t>11/30/18</a:t>
            </a:fld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27ADBC-7F06-48B7-82AA-C17E7968C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19</a:t>
            </a:fld>
            <a:endParaRPr lang="en-US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F237AE2-D2FB-4F6C-B67E-A9F421E3C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ESH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D99F2F-E2F3-4AC5-A5AF-03DB4CA73AEF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#6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F9FA9B0-7232-2D4B-AEA2-CCD8F632C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909844"/>
            <a:ext cx="8672513" cy="4414631"/>
          </a:xfrm>
        </p:spPr>
        <p:txBody>
          <a:bodyPr/>
          <a:lstStyle/>
          <a:p>
            <a:r>
              <a:rPr lang="en-US" dirty="0"/>
              <a:t>ESH is integrated into all phases of the Project</a:t>
            </a:r>
          </a:p>
          <a:p>
            <a:pPr lvl="1">
              <a:spcBef>
                <a:spcPts val="300"/>
              </a:spcBef>
            </a:pPr>
            <a:r>
              <a:rPr lang="en-US" sz="1800" dirty="0"/>
              <a:t>Design, Procurement, Construction, Installation</a:t>
            </a:r>
          </a:p>
          <a:p>
            <a:pPr>
              <a:spcBef>
                <a:spcPts val="1200"/>
              </a:spcBef>
            </a:pPr>
            <a:r>
              <a:rPr lang="en-US" dirty="0"/>
              <a:t>ESH requirements are clearly defined within the Project</a:t>
            </a:r>
          </a:p>
          <a:p>
            <a:pPr lvl="1">
              <a:spcBef>
                <a:spcPts val="300"/>
              </a:spcBef>
            </a:pPr>
            <a:r>
              <a:rPr lang="en-US" sz="1800" dirty="0"/>
              <a:t>FESHM, FRCM</a:t>
            </a:r>
          </a:p>
          <a:p>
            <a:pPr>
              <a:spcBef>
                <a:spcPts val="1200"/>
              </a:spcBef>
            </a:pPr>
            <a:r>
              <a:rPr lang="en-US" dirty="0"/>
              <a:t>Design &amp; installation review process includes an ESH component</a:t>
            </a:r>
          </a:p>
          <a:p>
            <a:pPr>
              <a:spcBef>
                <a:spcPts val="1200"/>
              </a:spcBef>
            </a:pPr>
            <a:r>
              <a:rPr lang="en-US" dirty="0"/>
              <a:t>Utilize </a:t>
            </a:r>
            <a:r>
              <a:rPr lang="en-US" dirty="0" err="1"/>
              <a:t>Fermilab’s</a:t>
            </a:r>
            <a:r>
              <a:rPr lang="en-US" dirty="0"/>
              <a:t> work planning requirements &amp; processes</a:t>
            </a:r>
          </a:p>
          <a:p>
            <a:pPr lvl="1">
              <a:spcBef>
                <a:spcPts val="300"/>
              </a:spcBef>
            </a:pPr>
            <a:r>
              <a:rPr lang="en-US" sz="1800" dirty="0"/>
              <a:t>Hazard analysis</a:t>
            </a:r>
          </a:p>
          <a:p>
            <a:pPr lvl="1">
              <a:spcBef>
                <a:spcPts val="300"/>
              </a:spcBef>
            </a:pPr>
            <a:r>
              <a:rPr lang="en-US" sz="1800" dirty="0"/>
              <a:t>Daily work planning meeting</a:t>
            </a:r>
          </a:p>
        </p:txBody>
      </p:sp>
    </p:spTree>
    <p:extLst>
      <p:ext uri="{BB962C8B-B14F-4D97-AF65-F5344CB8AC3E}">
        <p14:creationId xmlns:p14="http://schemas.microsoft.com/office/powerpoint/2010/main" val="2875957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B72BE1-9095-42AE-8900-45F05D47F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2</a:t>
            </a:fld>
            <a:endParaRPr lang="en-US" alt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BBF18ED-C200-4CAA-A399-4631FB1B5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B87EB-A0C9-484F-8B31-6F776B50653F}" type="datetime1">
              <a:rPr lang="en-US" altLang="en-US" smtClean="0"/>
              <a:t>11/30/18</a:t>
            </a:fld>
            <a:endParaRPr lang="en-US" alt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7CB1093-59EB-4CF5-A277-CC3490218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6B5BC1D-CA49-440F-9A50-C6EF16D4C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</p:spPr>
        <p:txBody>
          <a:bodyPr>
            <a:normAutofit/>
          </a:bodyPr>
          <a:lstStyle/>
          <a:p>
            <a:r>
              <a:rPr lang="en-US" dirty="0"/>
              <a:t>Scope/Deliverables</a:t>
            </a:r>
          </a:p>
          <a:p>
            <a:r>
              <a:rPr lang="en-US" dirty="0"/>
              <a:t>Requirements</a:t>
            </a:r>
          </a:p>
          <a:p>
            <a:r>
              <a:rPr lang="en-US" dirty="0"/>
              <a:t>Interfaces</a:t>
            </a:r>
          </a:p>
          <a:p>
            <a:r>
              <a:rPr lang="en-US" dirty="0"/>
              <a:t>Preliminary Design, Maturity</a:t>
            </a:r>
          </a:p>
          <a:p>
            <a:r>
              <a:rPr lang="en-US" dirty="0"/>
              <a:t>Technical Progress to Date</a:t>
            </a:r>
          </a:p>
          <a:p>
            <a:r>
              <a:rPr lang="en-US" dirty="0"/>
              <a:t>ESH&amp;Q</a:t>
            </a:r>
          </a:p>
          <a:p>
            <a:r>
              <a:rPr lang="en-US" dirty="0"/>
              <a:t>Risks and Mitigations</a:t>
            </a:r>
          </a:p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7944777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7BB3A2-3990-4E5A-A95C-79C7387A0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1EB0-64B4-457B-89FC-D6BF1871FF3A}" type="datetime1">
              <a:rPr lang="en-US" altLang="en-US" smtClean="0"/>
              <a:t>11/30/18</a:t>
            </a:fld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27ADBC-7F06-48B7-82AA-C17E7968C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20</a:t>
            </a:fld>
            <a:endParaRPr lang="en-US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F237AE2-D2FB-4F6C-B67E-A9F421E3C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Quality Management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67B82A3-65FD-437F-9F00-852994C4D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Quality Control:</a:t>
            </a:r>
          </a:p>
          <a:p>
            <a:pPr lvl="1"/>
            <a:r>
              <a:rPr lang="en-US" dirty="0"/>
              <a:t>Recycler:  Manufactured Copper Cooling Plates will be sent to Applied Physics and Superconducting Technology Division (APSTD) to check if manufactured part matches drawing prints. </a:t>
            </a:r>
          </a:p>
          <a:p>
            <a:pPr lvl="1"/>
            <a:r>
              <a:rPr lang="en-US" dirty="0"/>
              <a:t>Main Injector:  Diode Test Fixture for measuring cavity step-up ratio was tested on the bench for accuracy before it was used on the actual Main Injector cavity.</a:t>
            </a:r>
          </a:p>
          <a:p>
            <a:r>
              <a:rPr lang="en-US" dirty="0"/>
              <a:t>Quality Assurance:</a:t>
            </a:r>
          </a:p>
          <a:p>
            <a:pPr lvl="1"/>
            <a:r>
              <a:rPr lang="en-US" sz="2400" dirty="0"/>
              <a:t>Recycler:  Accelerator Mechanical Support has made numerous visits to vendor manufacturing Copper Cooling Plates to insure that they understand what they are manufacturing.</a:t>
            </a:r>
          </a:p>
          <a:p>
            <a:pPr lvl="1"/>
            <a:r>
              <a:rPr lang="en-US" sz="2400" dirty="0"/>
              <a:t>Main Injector:  HFSS simulations of MI Two PA Cavity step-up ratio were done to compare against actual measurements of step-up ratio on the real MI Cavity.</a:t>
            </a:r>
          </a:p>
          <a:p>
            <a:r>
              <a:rPr lang="en-US" dirty="0"/>
              <a:t>Lessons Learned:</a:t>
            </a:r>
          </a:p>
          <a:p>
            <a:pPr lvl="1"/>
            <a:r>
              <a:rPr lang="en-US" sz="2400" dirty="0"/>
              <a:t>Quality Control Recycler:  Wrote a requisition </a:t>
            </a:r>
            <a:r>
              <a:rPr lang="en-US" sz="2400"/>
              <a:t>for 3000 </a:t>
            </a:r>
            <a:r>
              <a:rPr lang="en-US" sz="2400" dirty="0"/>
              <a:t>ft ($4.46 per foot) of </a:t>
            </a:r>
            <a:r>
              <a:rPr lang="en-US" sz="2400" dirty="0" err="1"/>
              <a:t>Spira</a:t>
            </a:r>
            <a:r>
              <a:rPr lang="en-US" sz="2400" dirty="0"/>
              <a:t>-shield EMI gasket and was informed by Purchasing that </a:t>
            </a:r>
            <a:r>
              <a:rPr lang="en-US" sz="2400" dirty="0" err="1"/>
              <a:t>Spira</a:t>
            </a:r>
            <a:r>
              <a:rPr lang="en-US" sz="2400" dirty="0"/>
              <a:t> Manufacturing would not accept the labs terms for a Purchase Order and that I would have to order a product from a different vendor or do a </a:t>
            </a:r>
            <a:r>
              <a:rPr lang="en-US" sz="2400" dirty="0" err="1"/>
              <a:t>ProCard</a:t>
            </a:r>
            <a:r>
              <a:rPr lang="en-US" sz="2400" dirty="0"/>
              <a:t> (credit card) order for $2,500 and only a 130 feet of product.  A substitute manufacturer of this quality of product is not known and the price for only 130 feet was too exorbitant, so I pursued looking for a distributor for </a:t>
            </a:r>
            <a:r>
              <a:rPr lang="en-US" sz="2400" dirty="0" err="1"/>
              <a:t>Spira</a:t>
            </a:r>
            <a:r>
              <a:rPr lang="en-US" sz="2400" dirty="0"/>
              <a:t> Manufacturing.  The first vendor also did not accept the labs Purchase Orders, but the second was a Department of Defense supplier and we were able to complete the transaction for 3000 feet of </a:t>
            </a:r>
            <a:r>
              <a:rPr lang="en-US" sz="2400" dirty="0" err="1"/>
              <a:t>Spira</a:t>
            </a:r>
            <a:r>
              <a:rPr lang="en-US" sz="2400" dirty="0"/>
              <a:t>-shield.  In doing this, we were able uphold the high quality of using a </a:t>
            </a:r>
            <a:r>
              <a:rPr lang="en-US" sz="2400" dirty="0" err="1"/>
              <a:t>Spira</a:t>
            </a:r>
            <a:r>
              <a:rPr lang="en-US" sz="2400" dirty="0"/>
              <a:t>-shield product and not accept a lower quality substitute.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D99F2F-E2F3-4AC5-A5AF-03DB4CA73AEF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#6</a:t>
            </a:r>
          </a:p>
        </p:txBody>
      </p:sp>
    </p:spTree>
    <p:extLst>
      <p:ext uri="{BB962C8B-B14F-4D97-AF65-F5344CB8AC3E}">
        <p14:creationId xmlns:p14="http://schemas.microsoft.com/office/powerpoint/2010/main" val="2471728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9B48E-6CBC-434E-8E6E-ABB4AD19A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Management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D1284C-9BBB-4A7D-9406-0E3477051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1EB0-64B4-457B-89FC-D6BF1871FF3A}" type="datetime1">
              <a:rPr lang="en-US" altLang="en-US" smtClean="0"/>
              <a:t>11/30/18</a:t>
            </a:fld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1956D4-50CB-48AC-B09B-283696C42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21</a:t>
            </a:fld>
            <a:endParaRPr lang="en-US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939B9B-E044-4A41-B829-BC524160AD9B}"/>
              </a:ext>
            </a:extLst>
          </p:cNvPr>
          <p:cNvSpPr txBox="1"/>
          <p:nvPr/>
        </p:nvSpPr>
        <p:spPr>
          <a:xfrm>
            <a:off x="7188591" y="425321"/>
            <a:ext cx="181473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#2,7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34040A4-DB4B-DF41-979E-CF12D9F0B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1365601"/>
            <a:ext cx="8672513" cy="123037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MR RF System upgrade </a:t>
            </a:r>
          </a:p>
          <a:p>
            <a:r>
              <a:rPr lang="en-US" dirty="0"/>
              <a:t>The default 2PA Upgrade of the Main Injector RF cavities will not work.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F0ADE38-8D22-0546-ABCE-28585A805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21" y="2783863"/>
            <a:ext cx="8191557" cy="81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1356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9B48E-6CBC-434E-8E6E-ABB4AD19A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Management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D1284C-9BBB-4A7D-9406-0E3477051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1EB0-64B4-457B-89FC-D6BF1871FF3A}" type="datetime1">
              <a:rPr lang="en-US" altLang="en-US" smtClean="0"/>
              <a:t>11/30/18</a:t>
            </a:fld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1956D4-50CB-48AC-B09B-283696C42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22</a:t>
            </a:fld>
            <a:endParaRPr lang="en-US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939B9B-E044-4A41-B829-BC524160AD9B}"/>
              </a:ext>
            </a:extLst>
          </p:cNvPr>
          <p:cNvSpPr txBox="1"/>
          <p:nvPr/>
        </p:nvSpPr>
        <p:spPr>
          <a:xfrm>
            <a:off x="7188591" y="425321"/>
            <a:ext cx="181473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#2,7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CFFEF90-2973-0946-8717-78CF86AE2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513" y="1073853"/>
            <a:ext cx="8401661" cy="2097552"/>
          </a:xfrm>
        </p:spPr>
        <p:txBody>
          <a:bodyPr>
            <a:normAutofit/>
          </a:bodyPr>
          <a:lstStyle/>
          <a:p>
            <a:r>
              <a:rPr lang="en-US" dirty="0"/>
              <a:t>We are actively pursuing the Two PA  Amplifier solution and hope to retire the Single Tube Solution in the Second Quarter of FY19.  This will be done by proving that a Two PA Cavity can operate on the test stand.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07AC51-C7EC-0A45-BE9D-233A69615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96343" y="3552405"/>
            <a:ext cx="3048000" cy="2286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4DBD82F-8A94-524B-9410-AF6063DEABBD}"/>
              </a:ext>
            </a:extLst>
          </p:cNvPr>
          <p:cNvSpPr txBox="1"/>
          <p:nvPr/>
        </p:nvSpPr>
        <p:spPr>
          <a:xfrm>
            <a:off x="823090" y="4171269"/>
            <a:ext cx="34297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4CW250,000B (Single Tube Solution) next to </a:t>
            </a:r>
          </a:p>
          <a:p>
            <a:r>
              <a:rPr lang="en-US" dirty="0"/>
              <a:t>presently used Y567B on right.</a:t>
            </a:r>
          </a:p>
        </p:txBody>
      </p:sp>
    </p:spTree>
    <p:extLst>
      <p:ext uri="{BB962C8B-B14F-4D97-AF65-F5344CB8AC3E}">
        <p14:creationId xmlns:p14="http://schemas.microsoft.com/office/powerpoint/2010/main" val="6962783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9F48D-6EF5-4619-A278-D05B290A5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BEE0E-CDF0-426F-983E-E7E3C02FB8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Requirements are well defined</a:t>
            </a:r>
          </a:p>
          <a:p>
            <a:r>
              <a:rPr lang="en-US" dirty="0"/>
              <a:t>We have designs that will meet our requirements and we are making good progress towards preliminary design reviews.</a:t>
            </a:r>
          </a:p>
          <a:p>
            <a:r>
              <a:rPr lang="en-US" dirty="0"/>
              <a:t>We are on schedule to retire our major risk.</a:t>
            </a:r>
          </a:p>
          <a:p>
            <a:r>
              <a:rPr lang="en-US" dirty="0"/>
              <a:t>ESH and QA plans are in place.</a:t>
            </a:r>
          </a:p>
          <a:p>
            <a:r>
              <a:rPr lang="en-US" dirty="0"/>
              <a:t>We are on track for CD-2/3a and look forward to your feedback.</a:t>
            </a:r>
          </a:p>
          <a:p>
            <a:r>
              <a:rPr lang="en-US" dirty="0"/>
              <a:t>Thank you for your attention.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B71AFE-3689-4927-A941-7826C7D2B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1EB0-64B4-457B-89FC-D6BF1871FF3A}" type="datetime1">
              <a:rPr lang="en-US" altLang="en-US" smtClean="0"/>
              <a:t>11/30/18</a:t>
            </a:fld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D17D5E-AAE5-4AB0-8735-AB2E23801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23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436640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D9253-5941-47FD-8CBD-C1A44BA76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1EB0-64B4-457B-89FC-D6BF1871FF3A}" type="datetime1">
              <a:rPr lang="en-US" altLang="en-US" smtClean="0"/>
              <a:t>11/30/18</a:t>
            </a:fld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21A8DF-3F5B-43E8-8AFF-D69191CA3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24</a:t>
            </a:fld>
            <a:endParaRPr lang="en-US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92A80C1-4A22-4B21-AC37-2CE7881BF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4263289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48EB04-0120-46CD-A838-4767E7CE7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1EB0-64B4-457B-89FC-D6BF1871FF3A}" type="datetime1">
              <a:rPr lang="en-US" altLang="en-US" smtClean="0"/>
              <a:t>11/30/18</a:t>
            </a:fld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06F1D6-5CFE-4ACC-ADFE-82AD0B310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3</a:t>
            </a:fld>
            <a:endParaRPr lang="en-US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5AC5548-9045-49E8-8063-55BAE1E57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About Me: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04DB01E-019B-7842-B569-DC7218E9CAC8}"/>
              </a:ext>
            </a:extLst>
          </p:cNvPr>
          <p:cNvSpPr txBox="1">
            <a:spLocks/>
          </p:cNvSpPr>
          <p:nvPr/>
        </p:nvSpPr>
        <p:spPr>
          <a:xfrm>
            <a:off x="235744" y="1129808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Joseph E. Dey : Senior RF Design Engineer</a:t>
            </a:r>
          </a:p>
          <a:p>
            <a:pPr lvl="1"/>
            <a:r>
              <a:rPr lang="en-US" dirty="0" err="1">
                <a:latin typeface="Helvetica" charset="0"/>
                <a:ea typeface="Helvetica" charset="0"/>
                <a:cs typeface="Helvetica" charset="0"/>
              </a:rPr>
              <a:t>NOvA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 - Main Injector RF Cavities L3 Manager</a:t>
            </a:r>
          </a:p>
          <a:p>
            <a:pPr lvl="1"/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Mu2e - Delivery Ring RF L3 Manager</a:t>
            </a:r>
          </a:p>
          <a:p>
            <a:pPr lvl="1"/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Recycler RF AIP L2 Manager</a:t>
            </a:r>
          </a:p>
          <a:p>
            <a:pPr lvl="1"/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Accelerator Division RF Department</a:t>
            </a:r>
          </a:p>
        </p:txBody>
      </p:sp>
    </p:spTree>
    <p:extLst>
      <p:ext uri="{BB962C8B-B14F-4D97-AF65-F5344CB8AC3E}">
        <p14:creationId xmlns:p14="http://schemas.microsoft.com/office/powerpoint/2010/main" val="2235056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C38DE8-646A-488F-ACA3-92AE97569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1EB0-64B4-457B-89FC-D6BF1871FF3A}" type="datetime1">
              <a:rPr lang="en-US" altLang="en-US" smtClean="0"/>
              <a:t>11/30/18</a:t>
            </a:fld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329286-96C1-42BC-A6A6-E5BAD497F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4</a:t>
            </a:fld>
            <a:endParaRPr lang="en-US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E730014-4C64-4174-8B89-37231CF93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Scope and Deliverables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2CE696-1033-4344-A6D4-2ECA35CB7815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8469800-D56B-9F42-9DA4-BBF969091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WBS Dictionary Definition: pip2-docdb #599</a:t>
            </a:r>
          </a:p>
          <a:p>
            <a:pPr lvl="1"/>
            <a:r>
              <a:rPr lang="en-US" sz="1900" dirty="0"/>
              <a:t>Labor, materials, travel and costs associated with the management, design, procurement, fabrication, and installation of the upgrades to the Recycler and Main Injector to handle increased intensity and shorter cycle times.</a:t>
            </a:r>
            <a:endParaRPr lang="en-US" dirty="0"/>
          </a:p>
          <a:p>
            <a:pPr lvl="0"/>
            <a:r>
              <a:rPr lang="en-US" dirty="0"/>
              <a:t>WBS 121.05.05.02 – MIRR-Main Injector</a:t>
            </a:r>
          </a:p>
          <a:p>
            <a:pPr lvl="1"/>
            <a:r>
              <a:rPr lang="en-US" dirty="0"/>
              <a:t>Deliver 20 upgraded MI RF stations along with their corresponding modulators and solid state drivers.</a:t>
            </a:r>
          </a:p>
          <a:p>
            <a:pPr lvl="0"/>
            <a:r>
              <a:rPr lang="en-US" dirty="0"/>
              <a:t>WBS 121.05.05.03 – MIRR-Recycler Ring</a:t>
            </a:r>
          </a:p>
          <a:p>
            <a:pPr lvl="1"/>
            <a:r>
              <a:rPr lang="en-US" dirty="0"/>
              <a:t>Remove the Recycler 53 MHz RF stations and replace them with new ones.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0"/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607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A70FF-C858-4D30-A1C0-710DAB7EB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1EB0-64B4-457B-89FC-D6BF1871FF3A}" type="datetime1">
              <a:rPr lang="en-US" altLang="en-US" smtClean="0"/>
              <a:t>11/30/18</a:t>
            </a:fld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EA47F7-54C5-4E5E-B945-7AD9CF77D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5</a:t>
            </a:fld>
            <a:endParaRPr lang="en-US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97E5BA9-2F85-4986-B858-DC5F6682A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WBS L3 System Requirements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6AB8EA-00EA-4153-8807-8C1AD23215E5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5A557FC-F3EA-1E41-A56A-92F2B9EFD2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</p:spPr>
        <p:txBody>
          <a:bodyPr/>
          <a:lstStyle/>
          <a:p>
            <a:r>
              <a:rPr lang="en-US" dirty="0"/>
              <a:t>Recycler Requirements</a:t>
            </a:r>
          </a:p>
          <a:p>
            <a:pPr lvl="1"/>
            <a:r>
              <a:rPr lang="en-US" dirty="0"/>
              <a:t>Slip Stack at 20 Hz</a:t>
            </a:r>
          </a:p>
          <a:p>
            <a:pPr lvl="2"/>
            <a:r>
              <a:rPr lang="en-US" dirty="0"/>
              <a:t>Slip stacking cavities with higher voltage.</a:t>
            </a:r>
          </a:p>
          <a:p>
            <a:pPr lvl="1"/>
            <a:r>
              <a:rPr lang="en-US" dirty="0"/>
              <a:t>Support Main Injector operations from 60-120 GeV.</a:t>
            </a:r>
          </a:p>
          <a:p>
            <a:pPr lvl="2"/>
            <a:r>
              <a:rPr lang="en-US" dirty="0"/>
              <a:t>Slip stacking cavities should be able to work CW.</a:t>
            </a:r>
          </a:p>
          <a:p>
            <a:r>
              <a:rPr lang="en-US" dirty="0"/>
              <a:t>Main Injector requirements</a:t>
            </a:r>
          </a:p>
          <a:p>
            <a:pPr lvl="1"/>
            <a:r>
              <a:rPr lang="en-US" dirty="0"/>
              <a:t>Have enough RF power to accelerate up to 7.5E13ppp with a 1.2 sec cycle time.</a:t>
            </a:r>
          </a:p>
          <a:p>
            <a:pPr lvl="2"/>
            <a:r>
              <a:rPr lang="en-US" dirty="0"/>
              <a:t>Increase the RF power in all 20 MI RF stations. 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662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A70FF-C858-4D30-A1C0-710DAB7EB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201EB0-64B4-457B-89FC-D6BF1871FF3A}" type="datetime1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11/30/18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EA47F7-54C5-4E5E-B945-7AD9CF77D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078CA2-75EA-4F42-B0AF-FB097537354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97E5BA9-2F85-4986-B858-DC5F6682A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121.05.05 L3 System Requirements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86B229C-36CD-495F-9C8A-C909F37D2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39687"/>
            <a:ext cx="8915400" cy="4891226"/>
          </a:xfrm>
        </p:spPr>
        <p:txBody>
          <a:bodyPr/>
          <a:lstStyle/>
          <a:p>
            <a:r>
              <a:rPr lang="en-US" dirty="0"/>
              <a:t>Necessary to achieve 1 Objective Key Performance Parameters (3).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6AB8EA-00EA-4153-8807-8C1AD23215E5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charset="0"/>
              </a:rPr>
              <a:t>Charge #1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BD53B5B-BC38-445B-997A-B65E723E577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79852" y="2445117"/>
          <a:ext cx="8170793" cy="35427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2560">
                  <a:extLst>
                    <a:ext uri="{9D8B030D-6E8A-4147-A177-3AD203B41FA5}">
                      <a16:colId xmlns:a16="http://schemas.microsoft.com/office/drawing/2014/main" val="947416313"/>
                    </a:ext>
                  </a:extLst>
                </a:gridCol>
                <a:gridCol w="1761228">
                  <a:extLst>
                    <a:ext uri="{9D8B030D-6E8A-4147-A177-3AD203B41FA5}">
                      <a16:colId xmlns:a16="http://schemas.microsoft.com/office/drawing/2014/main" val="2865697973"/>
                    </a:ext>
                  </a:extLst>
                </a:gridCol>
                <a:gridCol w="3354849">
                  <a:extLst>
                    <a:ext uri="{9D8B030D-6E8A-4147-A177-3AD203B41FA5}">
                      <a16:colId xmlns:a16="http://schemas.microsoft.com/office/drawing/2014/main" val="3942793136"/>
                    </a:ext>
                  </a:extLst>
                </a:gridCol>
                <a:gridCol w="2892156">
                  <a:extLst>
                    <a:ext uri="{9D8B030D-6E8A-4147-A177-3AD203B41FA5}">
                      <a16:colId xmlns:a16="http://schemas.microsoft.com/office/drawing/2014/main" val="388337573"/>
                    </a:ext>
                  </a:extLst>
                </a:gridCol>
              </a:tblGrid>
              <a:tr h="260976">
                <a:tc>
                  <a:txBody>
                    <a:bodyPr/>
                    <a:lstStyle/>
                    <a:p>
                      <a:pPr marL="0" marR="0" indent="-254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#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-254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Description of Scope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Threshold KPP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>
                          <a:effectLst/>
                        </a:rPr>
                        <a:t>Objective KPP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15625542"/>
                  </a:ext>
                </a:extLst>
              </a:tr>
              <a:tr h="76513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dirty="0">
                          <a:effectLst/>
                        </a:rPr>
                        <a:t>1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1" dirty="0">
                          <a:effectLst/>
                        </a:rPr>
                        <a:t>SRF Linac Beam Energy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strike="noStrike" dirty="0">
                          <a:effectLst/>
                        </a:rPr>
                        <a:t>6</a:t>
                      </a:r>
                      <a:r>
                        <a:rPr lang="en-US" sz="1400" dirty="0">
                          <a:effectLst/>
                        </a:rPr>
                        <a:t>00  MeV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2290763" algn="l"/>
                        </a:tabLst>
                        <a:defRPr/>
                      </a:pPr>
                      <a:r>
                        <a:rPr lang="en-US" sz="1400" dirty="0">
                          <a:effectLst/>
                        </a:rPr>
                        <a:t>800  MeV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17815053"/>
                  </a:ext>
                </a:extLst>
              </a:tr>
              <a:tr h="656707"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2</a:t>
                      </a:r>
                      <a:endParaRPr lang="en-US" sz="1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effectLst/>
                        </a:rPr>
                        <a:t>Linac Beam</a:t>
                      </a:r>
                      <a:endParaRPr lang="en-US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effectLst/>
                        </a:rPr>
                        <a:t>Beam delivered to the Beamline Dump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2290763" algn="l"/>
                        </a:tabLst>
                        <a:defRPr/>
                      </a:pPr>
                      <a:r>
                        <a:rPr lang="en-US" sz="1400" kern="1200" dirty="0">
                          <a:effectLst/>
                        </a:rPr>
                        <a:t>5.4</a:t>
                      </a:r>
                      <a:r>
                        <a:rPr lang="en-US" sz="1400" dirty="0">
                          <a:effectLst/>
                        </a:rPr>
                        <a:t>E12 particles</a:t>
                      </a:r>
                      <a:r>
                        <a:rPr lang="en-US" sz="1400" kern="1200" dirty="0">
                          <a:effectLst/>
                        </a:rPr>
                        <a:t> per pulse (H-) </a:t>
                      </a:r>
                      <a:r>
                        <a:rPr lang="en-US" sz="1400" dirty="0">
                          <a:effectLst/>
                        </a:rPr>
                        <a:t>at 20 Hz</a:t>
                      </a:r>
                      <a:r>
                        <a:rPr lang="en-US" sz="1400" kern="1200" dirty="0">
                          <a:effectLst/>
                        </a:rPr>
                        <a:t> beam delivered to the Beamline Dump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74755751"/>
                  </a:ext>
                </a:extLst>
              </a:tr>
              <a:tr h="908935"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3</a:t>
                      </a:r>
                      <a:endParaRPr lang="en-US" sz="1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1" dirty="0">
                          <a:effectLst/>
                        </a:rPr>
                        <a:t>Booster/Recycler/Main Injector upgrades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Booster injection region, Recycler RF upgrades, and Main Injector RF upgrades, hardware installed and tested without beam in respective machines. 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Linac beam injected and circulated in the Booster 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83926576"/>
                  </a:ext>
                </a:extLst>
              </a:tr>
              <a:tr h="950971"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200" dirty="0">
                          <a:effectLst/>
                        </a:rPr>
                        <a:t>4</a:t>
                      </a:r>
                      <a:endParaRPr lang="en-US" sz="1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1" kern="1200" dirty="0">
                          <a:effectLst/>
                        </a:rPr>
                        <a:t>Cryogenic Infrastructure</a:t>
                      </a:r>
                      <a:endParaRPr lang="en-US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 defTabSz="457200" rtl="0" eaLnBrk="1" latinLnBrk="0" hangingPunct="1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Cryogenic plant and associated distribution system are installed and capable to support cavities operation at 2 K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effectLst/>
                        </a:rPr>
                        <a:t>Cryogenic system installed and is capable to support Linac operation in the CW mode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64365981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375226E8-47FD-4F76-B13D-10167BCAA3AD}"/>
              </a:ext>
            </a:extLst>
          </p:cNvPr>
          <p:cNvSpPr/>
          <p:nvPr/>
        </p:nvSpPr>
        <p:spPr>
          <a:xfrm>
            <a:off x="579852" y="4138863"/>
            <a:ext cx="8170793" cy="94997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072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0CA1D-5CE0-4FDB-8758-E0A455B77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1EB0-64B4-457B-89FC-D6BF1871FF3A}" type="datetime1">
              <a:rPr lang="en-US" altLang="en-US" smtClean="0"/>
              <a:t>11/30/18</a:t>
            </a:fld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E647B2-8E6E-4485-8466-2EBB71128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7</a:t>
            </a:fld>
            <a:endParaRPr lang="en-US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5C721FD-87A7-4920-8B9F-77CEF73B9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Interfaces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11CB2E-C077-4DC1-9EAE-728E57AAD13F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698382-A6DF-414A-8C56-D00482215FDD}"/>
              </a:ext>
            </a:extLst>
          </p:cNvPr>
          <p:cNvSpPr/>
          <p:nvPr/>
        </p:nvSpPr>
        <p:spPr>
          <a:xfrm>
            <a:off x="228600" y="1141728"/>
            <a:ext cx="87747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121.05.02 Interface Control document (Team Center 7704)</a:t>
            </a:r>
          </a:p>
        </p:txBody>
      </p:sp>
    </p:spTree>
    <p:extLst>
      <p:ext uri="{BB962C8B-B14F-4D97-AF65-F5344CB8AC3E}">
        <p14:creationId xmlns:p14="http://schemas.microsoft.com/office/powerpoint/2010/main" val="2291995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92508A-5758-47C1-A43D-2A211995B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1EB0-64B4-457B-89FC-D6BF1871FF3A}" type="datetime1">
              <a:rPr lang="en-US" altLang="en-US" smtClean="0"/>
              <a:t>11/30/18</a:t>
            </a:fld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6ACF40-A862-468E-A443-FCD411144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8</a:t>
            </a:fld>
            <a:endParaRPr lang="en-US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04A48CB-D0A5-4588-9FFF-0D216C689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Conceptual Design and Design Maturity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2F8383-EC28-45E9-8E75-E77C99FA6FCC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C29B94-3BA0-0249-AF4C-001160FB7C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09" y="1151837"/>
            <a:ext cx="4476916" cy="2930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new_u2_mode.png">
            <a:extLst>
              <a:ext uri="{FF2B5EF4-FFF2-40B4-BE49-F238E27FC236}">
                <a16:creationId xmlns:a16="http://schemas.microsoft.com/office/drawing/2014/main" id="{79B7667F-3AAC-4143-8EC2-738B4118FB9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53936" y="3454990"/>
            <a:ext cx="3514401" cy="2694374"/>
          </a:xfrm>
          <a:prstGeom prst="rect">
            <a:avLst/>
          </a:prstGeom>
        </p:spPr>
      </p:pic>
      <p:sp>
        <p:nvSpPr>
          <p:cNvPr id="12" name="Rectangle 8">
            <a:extLst>
              <a:ext uri="{FF2B5EF4-FFF2-40B4-BE49-F238E27FC236}">
                <a16:creationId xmlns:a16="http://schemas.microsoft.com/office/drawing/2014/main" id="{39398D73-AA76-CC4E-9DEB-73CB9C2A7C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1355" y="2814536"/>
            <a:ext cx="28194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maxEs=7.4MV/m </a:t>
            </a:r>
          </a:p>
          <a:p>
            <a:r>
              <a:rPr lang="en-US" sz="2000" dirty="0">
                <a:solidFill>
                  <a:srgbClr val="FF0000"/>
                </a:solidFill>
              </a:rPr>
              <a:t>@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en-US" sz="2000" dirty="0">
                <a:solidFill>
                  <a:srgbClr val="FF0000"/>
                </a:solidFill>
              </a:rPr>
              <a:t>r=2.5 and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en-US" sz="2000" dirty="0">
                <a:solidFill>
                  <a:srgbClr val="FF0000"/>
                </a:solidFill>
              </a:rPr>
              <a:t>r=1.2 </a:t>
            </a:r>
          </a:p>
          <a:p>
            <a:r>
              <a:rPr lang="en-US" sz="2000" dirty="0">
                <a:solidFill>
                  <a:srgbClr val="FF0000"/>
                </a:solidFill>
              </a:rPr>
              <a:t>with 20mm gap rounding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886813-B912-4744-B011-622E718D0AE6}"/>
              </a:ext>
            </a:extLst>
          </p:cNvPr>
          <p:cNvSpPr txBox="1"/>
          <p:nvPr/>
        </p:nvSpPr>
        <p:spPr>
          <a:xfrm>
            <a:off x="228600" y="4485727"/>
            <a:ext cx="504683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Second Harmonic Cavity Design for Project X Main Injector</a:t>
            </a:r>
          </a:p>
          <a:p>
            <a:r>
              <a:rPr lang="en-US" sz="1600" dirty="0"/>
              <a:t>IPAC 2012, New Orleans, Louisiana</a:t>
            </a:r>
          </a:p>
          <a:p>
            <a:r>
              <a:rPr lang="en-US" sz="1600" dirty="0" err="1"/>
              <a:t>Liling</a:t>
            </a:r>
            <a:r>
              <a:rPr lang="en-US" sz="1600" dirty="0"/>
              <a:t> Xiao, Cho-</a:t>
            </a:r>
            <a:r>
              <a:rPr lang="en-US" sz="1600" dirty="0" err="1"/>
              <a:t>Kuen</a:t>
            </a:r>
            <a:r>
              <a:rPr lang="en-US" sz="1600" dirty="0"/>
              <a:t> Ng, SLAC</a:t>
            </a:r>
          </a:p>
          <a:p>
            <a:r>
              <a:rPr lang="en-US" sz="1600" dirty="0"/>
              <a:t>J. Dey, I. </a:t>
            </a:r>
            <a:r>
              <a:rPr lang="en-US" sz="1600" dirty="0" err="1"/>
              <a:t>Kourbanis</a:t>
            </a:r>
            <a:r>
              <a:rPr lang="en-US" sz="1600" dirty="0"/>
              <a:t>, FNAL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299628-4516-B14E-9330-F800D3622AE0}"/>
              </a:ext>
            </a:extLst>
          </p:cNvPr>
          <p:cNvSpPr txBox="1"/>
          <p:nvPr/>
        </p:nvSpPr>
        <p:spPr>
          <a:xfrm>
            <a:off x="5532062" y="1340934"/>
            <a:ext cx="30802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Conceptual Design of</a:t>
            </a:r>
          </a:p>
          <a:p>
            <a:r>
              <a:rPr lang="en-US" dirty="0"/>
              <a:t>Recycler 53 MHz Cavity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FF6E1F-DF55-124E-8B3D-4ED1B79B5F2A}"/>
              </a:ext>
            </a:extLst>
          </p:cNvPr>
          <p:cNvSpPr txBox="1"/>
          <p:nvPr/>
        </p:nvSpPr>
        <p:spPr>
          <a:xfrm>
            <a:off x="222250" y="5564589"/>
            <a:ext cx="35226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The Plans are to Verify the Design of the</a:t>
            </a:r>
          </a:p>
          <a:p>
            <a:r>
              <a:rPr lang="en-US" sz="1600" dirty="0"/>
              <a:t>Cavity and the Design of the Tuner</a:t>
            </a:r>
          </a:p>
        </p:txBody>
      </p:sp>
    </p:spTree>
    <p:extLst>
      <p:ext uri="{BB962C8B-B14F-4D97-AF65-F5344CB8AC3E}">
        <p14:creationId xmlns:p14="http://schemas.microsoft.com/office/powerpoint/2010/main" val="4436496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92508A-5758-47C1-A43D-2A211995B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01EB0-64B4-457B-89FC-D6BF1871FF3A}" type="datetime1">
              <a:rPr lang="en-US" altLang="en-US" smtClean="0"/>
              <a:t>11/30/18</a:t>
            </a:fld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6ACF40-A862-468E-A443-FCD411144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9</a:t>
            </a:fld>
            <a:endParaRPr lang="en-US" alt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04A48CB-D0A5-4588-9FFF-0D216C689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Conceptual Design and Design Maturity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2F8383-EC28-45E9-8E75-E77C99FA6FCC}"/>
              </a:ext>
            </a:extLst>
          </p:cNvPr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7348A2AB-14E5-5743-B910-E91830DDBDF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93980"/>
            <a:ext cx="4070472" cy="49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27" descr="DSC00329">
            <a:extLst>
              <a:ext uri="{FF2B5EF4-FFF2-40B4-BE49-F238E27FC236}">
                <a16:creationId xmlns:a16="http://schemas.microsoft.com/office/drawing/2014/main" id="{FF89C628-27BF-9F47-AAE7-9FEF7CEBA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6588" y="1276451"/>
            <a:ext cx="3410248" cy="2557686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E5B258-D326-184A-9648-F2F6162F9B15}"/>
              </a:ext>
            </a:extLst>
          </p:cNvPr>
          <p:cNvSpPr txBox="1"/>
          <p:nvPr/>
        </p:nvSpPr>
        <p:spPr>
          <a:xfrm>
            <a:off x="477562" y="4230094"/>
            <a:ext cx="36730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Conceptual Design of</a:t>
            </a:r>
          </a:p>
          <a:p>
            <a:pPr algn="ctr"/>
            <a:r>
              <a:rPr lang="en-US" sz="2000" dirty="0"/>
              <a:t>MI-RF Power Upgrade</a:t>
            </a:r>
          </a:p>
          <a:p>
            <a:pPr algn="ctr"/>
            <a:r>
              <a:rPr lang="en-US" sz="2000" dirty="0"/>
              <a:t>Two Power Amplifier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882BF1-10C5-5748-9B65-F10BC89FEA56}"/>
              </a:ext>
            </a:extLst>
          </p:cNvPr>
          <p:cNvSpPr txBox="1"/>
          <p:nvPr/>
        </p:nvSpPr>
        <p:spPr>
          <a:xfrm>
            <a:off x="222250" y="5325107"/>
            <a:ext cx="39295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The Plans are to Verify the Simulations of the</a:t>
            </a:r>
          </a:p>
          <a:p>
            <a:r>
              <a:rPr lang="en-US" sz="1600" dirty="0"/>
              <a:t>Cavity and the Drive the Cavity with </a:t>
            </a:r>
          </a:p>
          <a:p>
            <a:r>
              <a:rPr lang="en-US" sz="1600" dirty="0"/>
              <a:t>Two Power Amplifiers on the Test Stand</a:t>
            </a:r>
          </a:p>
        </p:txBody>
      </p:sp>
    </p:spTree>
    <p:extLst>
      <p:ext uri="{BB962C8B-B14F-4D97-AF65-F5344CB8AC3E}">
        <p14:creationId xmlns:p14="http://schemas.microsoft.com/office/powerpoint/2010/main" val="2691477317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4x3_100716 [Read-Only]" id="{B81737F8-D419-4D0C-9352-DF10F5D39923}" vid="{3CF56E4B-1339-4923-B68D-C89D45FFEC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20946</TotalTime>
  <Words>1354</Words>
  <Application>Microsoft Macintosh PowerPoint</Application>
  <PresentationFormat>On-screen Show (4:3)</PresentationFormat>
  <Paragraphs>240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Helvetica</vt:lpstr>
      <vt:lpstr>Times New Roman</vt:lpstr>
      <vt:lpstr>Fermilab_PPT_090815</vt:lpstr>
      <vt:lpstr>PowerPoint Presentation</vt:lpstr>
      <vt:lpstr>Outline</vt:lpstr>
      <vt:lpstr>About Me:</vt:lpstr>
      <vt:lpstr>Scope and Deliverables</vt:lpstr>
      <vt:lpstr>WBS L3 System Requirements</vt:lpstr>
      <vt:lpstr>121.05.05 L3 System Requirements</vt:lpstr>
      <vt:lpstr>Interfaces</vt:lpstr>
      <vt:lpstr>Conceptual Design and Design Maturity</vt:lpstr>
      <vt:lpstr>Conceptual Design and Design Maturity</vt:lpstr>
      <vt:lpstr>Progress to date - Recycler</vt:lpstr>
      <vt:lpstr>Progress to date - Recycler</vt:lpstr>
      <vt:lpstr>Next Steps - Recycler</vt:lpstr>
      <vt:lpstr>Progress to date – Main Injector</vt:lpstr>
      <vt:lpstr>Progress to date – Main Injector</vt:lpstr>
      <vt:lpstr>Progress to date – Main Injector</vt:lpstr>
      <vt:lpstr>Progress to date – Main Injector</vt:lpstr>
      <vt:lpstr>Progress to date – Main Injector</vt:lpstr>
      <vt:lpstr>Next Steps – Main Injector</vt:lpstr>
      <vt:lpstr>ESH</vt:lpstr>
      <vt:lpstr>Quality Management</vt:lpstr>
      <vt:lpstr>Risk Management</vt:lpstr>
      <vt:lpstr>Risk Management</vt:lpstr>
      <vt:lpstr>Summary</vt:lpstr>
      <vt:lpstr>END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Microsoft Office User</cp:lastModifiedBy>
  <cp:revision>333</cp:revision>
  <cp:lastPrinted>2018-11-15T20:25:12Z</cp:lastPrinted>
  <dcterms:created xsi:type="dcterms:W3CDTF">2014-01-03T20:18:13Z</dcterms:created>
  <dcterms:modified xsi:type="dcterms:W3CDTF">2018-11-30T21:00:49Z</dcterms:modified>
</cp:coreProperties>
</file>