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581" r:id="rId2"/>
    <p:sldId id="582" r:id="rId3"/>
    <p:sldId id="621" r:id="rId4"/>
    <p:sldId id="583" r:id="rId5"/>
    <p:sldId id="584" r:id="rId6"/>
    <p:sldId id="605" r:id="rId7"/>
    <p:sldId id="603" r:id="rId8"/>
    <p:sldId id="624" r:id="rId9"/>
    <p:sldId id="586" r:id="rId10"/>
    <p:sldId id="625" r:id="rId11"/>
    <p:sldId id="590" r:id="rId12"/>
    <p:sldId id="608" r:id="rId13"/>
    <p:sldId id="615" r:id="rId14"/>
    <p:sldId id="610" r:id="rId15"/>
    <p:sldId id="622" r:id="rId16"/>
    <p:sldId id="591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" initials="LM" lastIdx="5" clrIdx="0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4E"/>
    <a:srgbClr val="4E4E4E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 autoAdjust="0"/>
    <p:restoredTop sz="93111"/>
  </p:normalViewPr>
  <p:slideViewPr>
    <p:cSldViewPr snapToGrid="0" snapToObjects="1" showGuides="1">
      <p:cViewPr varScale="1">
        <p:scale>
          <a:sx n="119" d="100"/>
          <a:sy n="119" d="100"/>
        </p:scale>
        <p:origin x="1243" y="91"/>
      </p:cViewPr>
      <p:guideLst>
        <p:guide orient="horz" pos="4128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L Kaducak" userId="fd7db0a2-3cc4-43c8-8fdd-807e73ab72af" providerId="ADAL" clId="{5DB87026-84E4-40C3-AD20-4F51268EC1DC}"/>
    <pc:docChg chg="addSld modSld">
      <pc:chgData name="Marc L Kaducak" userId="fd7db0a2-3cc4-43c8-8fdd-807e73ab72af" providerId="ADAL" clId="{5DB87026-84E4-40C3-AD20-4F51268EC1DC}" dt="2018-10-29T01:05:40.633" v="147" actId="20577"/>
      <pc:docMkLst>
        <pc:docMk/>
      </pc:docMkLst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3970657932" sldId="581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794477756" sldId="582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2235056869" sldId="583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2904607375" sldId="584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2692662914" sldId="585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2291995175" sldId="586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443649626" sldId="587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796544456" sldId="588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2875957194" sldId="589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2095286564" sldId="590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4263289501" sldId="591"/>
        </pc:sldMkLst>
      </pc:sldChg>
      <pc:sldChg chg="add">
        <pc:chgData name="Marc L Kaducak" userId="fd7db0a2-3cc4-43c8-8fdd-807e73ab72af" providerId="ADAL" clId="{5DB87026-84E4-40C3-AD20-4F51268EC1DC}" dt="2018-10-29T01:03:12.725" v="0" actId="20577"/>
        <pc:sldMkLst>
          <pc:docMk/>
          <pc:sldMk cId="3741209267" sldId="615"/>
        </pc:sldMkLst>
      </pc:sldChg>
      <pc:sldChg chg="modSp add">
        <pc:chgData name="Marc L Kaducak" userId="fd7db0a2-3cc4-43c8-8fdd-807e73ab72af" providerId="ADAL" clId="{5DB87026-84E4-40C3-AD20-4F51268EC1DC}" dt="2018-10-29T01:05:40.633" v="147" actId="20577"/>
        <pc:sldMkLst>
          <pc:docMk/>
          <pc:sldMk cId="2943664041" sldId="616"/>
        </pc:sldMkLst>
        <pc:spChg chg="mod">
          <ac:chgData name="Marc L Kaducak" userId="fd7db0a2-3cc4-43c8-8fdd-807e73ab72af" providerId="ADAL" clId="{5DB87026-84E4-40C3-AD20-4F51268EC1DC}" dt="2018-10-29T01:03:49.995" v="8" actId="20577"/>
          <ac:spMkLst>
            <pc:docMk/>
            <pc:sldMk cId="2943664041" sldId="616"/>
            <ac:spMk id="2" creationId="{C459F48D-6EF5-4619-A278-D05B290A50AD}"/>
          </ac:spMkLst>
        </pc:spChg>
        <pc:spChg chg="mod">
          <ac:chgData name="Marc L Kaducak" userId="fd7db0a2-3cc4-43c8-8fdd-807e73ab72af" providerId="ADAL" clId="{5DB87026-84E4-40C3-AD20-4F51268EC1DC}" dt="2018-10-29T01:05:40.633" v="147" actId="20577"/>
          <ac:spMkLst>
            <pc:docMk/>
            <pc:sldMk cId="2943664041" sldId="616"/>
            <ac:spMk id="3" creationId="{EDBBEE0E-CDF0-426F-983E-E7E3C02FB8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maturity is based on AK’s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M. Kaducak| Performance Oversight 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9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point.fnal.gov/organization/ocoo/ippm/Lists/Risk%20Register/all-risks.aspx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h.fnal.gov/pls/cert/iTrackRPT.html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33319"/>
            <a:ext cx="8667106" cy="1003049"/>
          </a:xfrm>
        </p:spPr>
        <p:txBody>
          <a:bodyPr>
            <a:normAutofit fontScale="92500"/>
          </a:bodyPr>
          <a:lstStyle/>
          <a:p>
            <a:r>
              <a:rPr lang="en-US" dirty="0"/>
              <a:t>Conventional Facilities Overview (WBS 121.06)</a:t>
            </a:r>
          </a:p>
          <a:p>
            <a:r>
              <a:rPr lang="en-US" sz="1800" dirty="0"/>
              <a:t>Breakout Session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5136368"/>
            <a:ext cx="4941110" cy="1529241"/>
          </a:xfrm>
        </p:spPr>
        <p:txBody>
          <a:bodyPr/>
          <a:lstStyle/>
          <a:p>
            <a:r>
              <a:rPr lang="en-US" dirty="0"/>
              <a:t>Steve Dixon</a:t>
            </a:r>
          </a:p>
          <a:p>
            <a:r>
              <a:rPr lang="en-US" dirty="0"/>
              <a:t>PIP-II IPR</a:t>
            </a:r>
          </a:p>
          <a:p>
            <a:r>
              <a:rPr lang="en-US" dirty="0"/>
              <a:t>4-6 December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5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8DE8-646A-488F-ACA3-92AE9756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Interfaces</a:t>
            </a:r>
            <a:endParaRPr lang="en-US" sz="1200" b="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1E4F45-AE62-4DAA-A34D-ECC11F33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1592"/>
            <a:ext cx="8667850" cy="4107923"/>
          </a:xfrm>
          <a:prstGeom prst="rect">
            <a:avLst/>
          </a:prstGeo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60A8DD-3BF1-46C4-87CA-96C525F63F90}"/>
              </a:ext>
            </a:extLst>
          </p:cNvPr>
          <p:cNvSpPr/>
          <p:nvPr/>
        </p:nvSpPr>
        <p:spPr>
          <a:xfrm>
            <a:off x="5309937" y="4844716"/>
            <a:ext cx="521368" cy="24589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92A23-39BF-4AA8-A82F-3D899B39C9CA}"/>
              </a:ext>
            </a:extLst>
          </p:cNvPr>
          <p:cNvCxnSpPr/>
          <p:nvPr/>
        </p:nvCxnSpPr>
        <p:spPr>
          <a:xfrm>
            <a:off x="5831305" y="5090615"/>
            <a:ext cx="337483" cy="498143"/>
          </a:xfrm>
          <a:prstGeom prst="lin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CD9FE5-A312-4C3B-9ADC-A0E4F693E0BF}"/>
              </a:ext>
            </a:extLst>
          </p:cNvPr>
          <p:cNvSpPr txBox="1"/>
          <p:nvPr/>
        </p:nvSpPr>
        <p:spPr>
          <a:xfrm>
            <a:off x="6168788" y="5354596"/>
            <a:ext cx="338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88: Linac Installation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67: Building Infrastructure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E7710-32B1-48E7-9A86-96F9419E57E0}"/>
              </a:ext>
            </a:extLst>
          </p:cNvPr>
          <p:cNvSpPr/>
          <p:nvPr/>
        </p:nvSpPr>
        <p:spPr>
          <a:xfrm>
            <a:off x="3681304" y="4854951"/>
            <a:ext cx="309709" cy="24589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D684C3-532A-4010-9BAD-69EA25AE8027}"/>
              </a:ext>
            </a:extLst>
          </p:cNvPr>
          <p:cNvCxnSpPr>
            <a:cxnSpLocks/>
          </p:cNvCxnSpPr>
          <p:nvPr/>
        </p:nvCxnSpPr>
        <p:spPr>
          <a:xfrm flipH="1">
            <a:off x="3469645" y="5079012"/>
            <a:ext cx="211659" cy="403975"/>
          </a:xfrm>
          <a:prstGeom prst="lin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7C2AB5-CF33-4413-AB16-8F1A222116EB}"/>
              </a:ext>
            </a:extLst>
          </p:cNvPr>
          <p:cNvSpPr txBox="1"/>
          <p:nvPr/>
        </p:nvSpPr>
        <p:spPr>
          <a:xfrm>
            <a:off x="1792046" y="5349921"/>
            <a:ext cx="178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43: High Power RF</a:t>
            </a:r>
          </a:p>
        </p:txBody>
      </p:sp>
    </p:spTree>
    <p:extLst>
      <p:ext uri="{BB962C8B-B14F-4D97-AF65-F5344CB8AC3E}">
        <p14:creationId xmlns:p14="http://schemas.microsoft.com/office/powerpoint/2010/main" val="145978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B48E-6CBC-434E-8E6E-ABB4AD19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8813-CD76-4DC4-BF1F-40FB3743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Conventional Facilities Risks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 High Risks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15</a:t>
            </a:r>
            <a:r>
              <a:rPr lang="en-US" dirty="0">
                <a:solidFill>
                  <a:schemeClr val="accent2"/>
                </a:solidFill>
              </a:rPr>
              <a:t> Medium Risks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/>
              <a:t>31</a:t>
            </a:r>
            <a:r>
              <a:rPr lang="en-US" dirty="0"/>
              <a:t> Low Risks </a:t>
            </a:r>
          </a:p>
          <a:p>
            <a:pPr marL="57150" indent="0">
              <a:buNone/>
            </a:pPr>
            <a:r>
              <a:rPr lang="en-US" dirty="0"/>
              <a:t>Top 3 Risks</a:t>
            </a:r>
          </a:p>
          <a:p>
            <a:pPr lvl="1"/>
            <a:r>
              <a:rPr lang="en-US" dirty="0"/>
              <a:t>RT-121-06-001 – Subproject Requirement Changes</a:t>
            </a:r>
          </a:p>
          <a:p>
            <a:pPr lvl="1"/>
            <a:r>
              <a:rPr lang="en-US" dirty="0"/>
              <a:t>RT-121-06-002 – Accelerator Shutdown Schedule </a:t>
            </a:r>
          </a:p>
          <a:p>
            <a:pPr lvl="1"/>
            <a:r>
              <a:rPr lang="en-US" dirty="0"/>
              <a:t>RT-121-06-003 – Construction Bids Exceed Estimates</a:t>
            </a:r>
          </a:p>
          <a:p>
            <a:pPr marL="57150" indent="0">
              <a:buNone/>
            </a:pPr>
            <a:r>
              <a:rPr lang="en-US" dirty="0"/>
              <a:t>Link to Risk Register: </a:t>
            </a:r>
            <a:r>
              <a:rPr lang="en-US" sz="2000" dirty="0">
                <a:hlinkClick r:id="rId2"/>
              </a:rPr>
              <a:t>https://fermipoint.fnal.gov/organization/ocoo/ippm/Lists/Risk%20Register/all-risks.aspx</a:t>
            </a:r>
            <a:endParaRPr lang="en-US" sz="2000" dirty="0"/>
          </a:p>
          <a:p>
            <a:pPr marL="57150" indent="0">
              <a:buNone/>
            </a:pPr>
            <a:endParaRPr lang="en-US" sz="20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1284C-9BBB-4A7D-9406-0E347705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956D4-50CB-48AC-B09B-283696C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39B9B-E044-4A41-B829-BC524160AD9B}"/>
              </a:ext>
            </a:extLst>
          </p:cNvPr>
          <p:cNvSpPr txBox="1"/>
          <p:nvPr/>
        </p:nvSpPr>
        <p:spPr>
          <a:xfrm>
            <a:off x="7188591" y="425321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#2,7</a:t>
            </a:r>
          </a:p>
        </p:txBody>
      </p:sp>
    </p:spTree>
    <p:extLst>
      <p:ext uri="{BB962C8B-B14F-4D97-AF65-F5344CB8AC3E}">
        <p14:creationId xmlns:p14="http://schemas.microsoft.com/office/powerpoint/2010/main" val="209528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B3A2-3990-4E5A-A95C-79C7387A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7ADBC-7F06-48B7-82AA-C17E7968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37AE2-D2FB-4F6C-B67E-A9F421E3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Environment Safety and Health (ES&amp;H)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B82A3-65FD-437F-9F00-852994C4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845062" cy="4987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Consider and plan for ES&amp;H issues throughout the project life cycle</a:t>
            </a:r>
          </a:p>
          <a:p>
            <a:r>
              <a:rPr lang="en-US" dirty="0"/>
              <a:t>Conceptual Design Phase </a:t>
            </a:r>
          </a:p>
          <a:p>
            <a:pPr lvl="1"/>
            <a:r>
              <a:rPr lang="en-US" dirty="0"/>
              <a:t>ES&amp;H input includes review of the design, input from Tritium Task Force and Life Safety Analysis </a:t>
            </a:r>
            <a:r>
              <a:rPr lang="en-US" sz="1100" dirty="0">
                <a:solidFill>
                  <a:srgbClr val="C00000"/>
                </a:solidFill>
              </a:rPr>
              <a:t>[1]</a:t>
            </a:r>
          </a:p>
          <a:p>
            <a:r>
              <a:rPr lang="en-US" dirty="0">
                <a:solidFill>
                  <a:schemeClr val="accent6"/>
                </a:solidFill>
              </a:rPr>
              <a:t>Design Phase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ES&amp;H is considered in A/E selection process;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ES&amp;H is included in design reviews;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Implement Safety by Design process;</a:t>
            </a:r>
            <a:endParaRPr lang="en-US" sz="11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Incorporate Hazard Analysis Report hazards in the design process </a:t>
            </a:r>
            <a:r>
              <a:rPr lang="en-US" sz="1100" dirty="0">
                <a:solidFill>
                  <a:srgbClr val="C00000"/>
                </a:solidFill>
              </a:rPr>
              <a:t>[2]</a:t>
            </a:r>
          </a:p>
          <a:p>
            <a:r>
              <a:rPr lang="en-US" dirty="0">
                <a:solidFill>
                  <a:schemeClr val="accent6"/>
                </a:solidFill>
              </a:rPr>
              <a:t>Procurement/Construction Phase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Include safety performance as part of the subcontractor selection process;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Detail the responsibilities for team members including the Construction Subcontractor and Fermilab Construction Coordinator;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Independent oversight by ESH&amp;Q</a:t>
            </a:r>
            <a:r>
              <a:rPr lang="en-US" sz="2400" dirty="0">
                <a:solidFill>
                  <a:schemeClr val="accent6"/>
                </a:solidFill>
              </a:rPr>
              <a:t> Section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99F2F-E2F3-4AC5-A5AF-03DB4CA73AE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996C6-BCCA-4B39-A8A2-A1BAB1EADB93}"/>
              </a:ext>
            </a:extLst>
          </p:cNvPr>
          <p:cNvSpPr txBox="1"/>
          <p:nvPr/>
        </p:nvSpPr>
        <p:spPr>
          <a:xfrm>
            <a:off x="145640" y="5976742"/>
            <a:ext cx="562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Life Safety Analysis can be found at PIP-II-doc-120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Hazard Analysis Report can be found at PIP-II-doc-140</a:t>
            </a:r>
          </a:p>
        </p:txBody>
      </p:sp>
    </p:spTree>
    <p:extLst>
      <p:ext uri="{BB962C8B-B14F-4D97-AF65-F5344CB8AC3E}">
        <p14:creationId xmlns:p14="http://schemas.microsoft.com/office/powerpoint/2010/main" val="257160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B3A2-3990-4E5A-A95C-79C7387A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7ADBC-7F06-48B7-82AA-C17E7968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37AE2-D2FB-4F6C-B67E-A9F421E3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Quality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99F2F-E2F3-4AC5-A5AF-03DB4CA73AE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F8FA74-BD9D-4449-BFC1-EB002A2AA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to date include:</a:t>
            </a:r>
          </a:p>
          <a:p>
            <a:pPr lvl="1"/>
            <a:r>
              <a:rPr lang="en-US" dirty="0"/>
              <a:t>Requirement and Specification Review (PIP-II process)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pPr lvl="1"/>
            <a:r>
              <a:rPr lang="en-US" dirty="0"/>
              <a:t>Comment and Compliance Review (FESS/E process)</a:t>
            </a:r>
          </a:p>
          <a:p>
            <a:pPr lvl="1"/>
            <a:r>
              <a:rPr lang="en-US" dirty="0"/>
              <a:t>QAQC Process Report (A/E process)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DA09D-6069-AC40-882B-33C3DB5C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" y="2842986"/>
            <a:ext cx="4421194" cy="3073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3C0D2-5F98-41AF-BA9B-3320DE29C63D}"/>
              </a:ext>
            </a:extLst>
          </p:cNvPr>
          <p:cNvSpPr txBox="1"/>
          <p:nvPr/>
        </p:nvSpPr>
        <p:spPr>
          <a:xfrm>
            <a:off x="429419" y="5980336"/>
            <a:ext cx="354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PIP-II Quality Assurance Plan is at PIP-II-doc-142</a:t>
            </a:r>
          </a:p>
          <a:p>
            <a:r>
              <a:rPr lang="en-US" sz="1000" dirty="0">
                <a:solidFill>
                  <a:srgbClr val="C00000"/>
                </a:solidFill>
              </a:rPr>
              <a:t>See PIP-II-doc-2291 for Quality Assurance Responsibility Matrix</a:t>
            </a:r>
          </a:p>
        </p:txBody>
      </p:sp>
    </p:spTree>
    <p:extLst>
      <p:ext uri="{BB962C8B-B14F-4D97-AF65-F5344CB8AC3E}">
        <p14:creationId xmlns:p14="http://schemas.microsoft.com/office/powerpoint/2010/main" val="374120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4DBC-1250-4422-BED9-3FBEEB83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33053-7B32-4694-8921-6FE4B5ED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E8A555-68A0-44E7-8275-61D03ADD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Response to Recommendations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E8F20F-D284-452E-8DBC-58A4841D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198375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Director’s CD-1 Review (October 2017)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  <a:endParaRPr lang="en-US" dirty="0"/>
          </a:p>
          <a:p>
            <a:pPr lvl="1"/>
            <a:r>
              <a:rPr lang="en-US" dirty="0"/>
              <a:t>2 Recommendations, both closed</a:t>
            </a:r>
          </a:p>
          <a:p>
            <a:r>
              <a:rPr lang="en-US" dirty="0"/>
              <a:t>DOE CD-1 Review (December 2017) </a:t>
            </a:r>
            <a:r>
              <a:rPr lang="en-US" sz="1000" dirty="0">
                <a:solidFill>
                  <a:srgbClr val="C00000"/>
                </a:solidFill>
              </a:rPr>
              <a:t>[2]</a:t>
            </a:r>
          </a:p>
          <a:p>
            <a:pPr lvl="1"/>
            <a:r>
              <a:rPr lang="en-US" dirty="0"/>
              <a:t>3 Recommendations, all closed</a:t>
            </a:r>
          </a:p>
          <a:p>
            <a:r>
              <a:rPr lang="en-US" dirty="0"/>
              <a:t>P2MAC Review (March 2018) </a:t>
            </a:r>
            <a:r>
              <a:rPr lang="en-US" sz="1000" dirty="0">
                <a:solidFill>
                  <a:srgbClr val="C00000"/>
                </a:solidFill>
              </a:rPr>
              <a:t>[3]</a:t>
            </a:r>
          </a:p>
          <a:p>
            <a:pPr lvl="1"/>
            <a:r>
              <a:rPr lang="en-US" dirty="0"/>
              <a:t>3 Recommendations, all closed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000" dirty="0"/>
              <a:t>Link to </a:t>
            </a:r>
            <a:r>
              <a:rPr lang="en-US" sz="2000" dirty="0" err="1"/>
              <a:t>iTrack</a:t>
            </a:r>
            <a:r>
              <a:rPr lang="en-US" sz="2000" dirty="0"/>
              <a:t> database: </a:t>
            </a:r>
            <a:r>
              <a:rPr lang="en-US" sz="2000" dirty="0">
                <a:hlinkClick r:id="rId2"/>
              </a:rPr>
              <a:t>https://www.esh.fnal.gov/pls/cert/iTrackRPT.html</a:t>
            </a:r>
            <a:endParaRPr lang="en-US" sz="2000" dirty="0"/>
          </a:p>
          <a:p>
            <a:pPr marL="57150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6A8E3-2754-43BB-B5A9-987144BD58AD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A402D-45FA-4D8C-B0FF-9442A4DF5EF4}"/>
              </a:ext>
            </a:extLst>
          </p:cNvPr>
          <p:cNvSpPr txBox="1"/>
          <p:nvPr/>
        </p:nvSpPr>
        <p:spPr>
          <a:xfrm>
            <a:off x="429419" y="5663529"/>
            <a:ext cx="5620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Review ID 47866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Review ID 48107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[3] Review ID 48469</a:t>
            </a:r>
          </a:p>
        </p:txBody>
      </p:sp>
    </p:spTree>
    <p:extLst>
      <p:ext uri="{BB962C8B-B14F-4D97-AF65-F5344CB8AC3E}">
        <p14:creationId xmlns:p14="http://schemas.microsoft.com/office/powerpoint/2010/main" val="231976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BEE0E-CDF0-426F-983E-E7E3C02F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of Technical Progress has been the Site Preparation and Cryogenics Plant Building (CD-3A request) to be ready to receive the </a:t>
            </a:r>
            <a:r>
              <a:rPr lang="en-US" dirty="0" err="1"/>
              <a:t>cyrogenic</a:t>
            </a:r>
            <a:r>
              <a:rPr lang="en-US" dirty="0"/>
              <a:t> equipment.</a:t>
            </a:r>
          </a:p>
          <a:p>
            <a:r>
              <a:rPr lang="en-US" dirty="0"/>
              <a:t>The Site Preparation work is 90% complete and on track for completion in January 2019;</a:t>
            </a:r>
          </a:p>
          <a:p>
            <a:r>
              <a:rPr lang="en-US" dirty="0"/>
              <a:t>Project Management functions (ES&amp;H, Quality, Interfaces and Risk) processes are in place and functioning;</a:t>
            </a:r>
          </a:p>
          <a:p>
            <a:r>
              <a:rPr lang="en-US" dirty="0"/>
              <a:t>Previous review recommendations have been incorporated</a:t>
            </a:r>
          </a:p>
          <a:p>
            <a:r>
              <a:rPr lang="en-US" dirty="0"/>
              <a:t>Thanks for your time.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61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9253-5941-47FD-8CBD-C1A44BA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A8DF-3F5B-43E8-8AFF-D69191CA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2A80C1-4A22-4B21-AC37-2CE7881B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6328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Charge Questions Addressed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25377-06A1-C84C-82BA-BFD7936D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291772"/>
            <a:ext cx="8497937" cy="3997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C97B8E-8CAB-BC48-8AFA-996D1A54A451}"/>
              </a:ext>
            </a:extLst>
          </p:cNvPr>
          <p:cNvSpPr/>
          <p:nvPr/>
        </p:nvSpPr>
        <p:spPr>
          <a:xfrm>
            <a:off x="228600" y="1291773"/>
            <a:ext cx="8491587" cy="113211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4C431-56A8-2D4A-BB35-AF1F5A631A85}"/>
              </a:ext>
            </a:extLst>
          </p:cNvPr>
          <p:cNvSpPr/>
          <p:nvPr/>
        </p:nvSpPr>
        <p:spPr>
          <a:xfrm>
            <a:off x="225346" y="3765341"/>
            <a:ext cx="8491587" cy="107135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Technical Progress</a:t>
            </a:r>
          </a:p>
          <a:p>
            <a:r>
              <a:rPr lang="en-US" dirty="0"/>
              <a:t>Interfaces</a:t>
            </a:r>
          </a:p>
          <a:p>
            <a:r>
              <a:rPr lang="en-US" dirty="0"/>
              <a:t>Risks and Mitigations</a:t>
            </a:r>
          </a:p>
          <a:p>
            <a:r>
              <a:rPr lang="en-US" dirty="0"/>
              <a:t>ESH&amp;Q</a:t>
            </a:r>
          </a:p>
          <a:p>
            <a:r>
              <a:rPr lang="en-US" dirty="0"/>
              <a:t>Previous Review Recommendations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8000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EB04-0120-46CD-A838-4767E7C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6F1D6-5CFE-4ACC-ADFE-82AD0B3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AC5548-9045-49E8-8063-55BAE1E5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9110BC-B0A2-424D-BAC8-42CDD0BC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PIP-II Level 2 Manager for Conventional Facilities</a:t>
            </a:r>
          </a:p>
          <a:p>
            <a:r>
              <a:rPr lang="en-US" dirty="0"/>
              <a:t>Relevant Experience</a:t>
            </a:r>
          </a:p>
          <a:p>
            <a:pPr lvl="1"/>
            <a:r>
              <a:rPr lang="en-US" dirty="0"/>
              <a:t>Licensed Architect;</a:t>
            </a:r>
          </a:p>
          <a:p>
            <a:pPr lvl="1"/>
            <a:r>
              <a:rPr lang="en-US" dirty="0"/>
              <a:t>Project Management Professional (PMP);</a:t>
            </a:r>
          </a:p>
          <a:p>
            <a:pPr lvl="1"/>
            <a:r>
              <a:rPr lang="en-US" dirty="0"/>
              <a:t>LEED Accredited Professional;</a:t>
            </a:r>
          </a:p>
          <a:p>
            <a:pPr lvl="1"/>
            <a:r>
              <a:rPr lang="en-US" dirty="0"/>
              <a:t>26+ years at Fermilab;</a:t>
            </a:r>
          </a:p>
          <a:p>
            <a:pPr lvl="1"/>
            <a:r>
              <a:rPr lang="en-US" dirty="0" err="1"/>
              <a:t>NOvA</a:t>
            </a:r>
            <a:r>
              <a:rPr lang="en-US" dirty="0"/>
              <a:t> Project L2 Manager for Site and Buildings;</a:t>
            </a:r>
          </a:p>
          <a:p>
            <a:pPr lvl="2"/>
            <a:r>
              <a:rPr lang="en-US" dirty="0"/>
              <a:t>2014 CD-4</a:t>
            </a:r>
          </a:p>
          <a:p>
            <a:pPr lvl="2"/>
            <a:r>
              <a:rPr lang="en-US" dirty="0"/>
              <a:t>2015 U.S. DOE Secretary’s Award for Excellence</a:t>
            </a:r>
          </a:p>
          <a:p>
            <a:pPr lvl="1"/>
            <a:r>
              <a:rPr lang="en-US" dirty="0"/>
              <a:t>General Plant Project Manager for 15+ years</a:t>
            </a:r>
          </a:p>
          <a:p>
            <a:pPr lvl="2"/>
            <a:r>
              <a:rPr lang="en-US" dirty="0"/>
              <a:t>Short Baseline Neutrino (SBN) Near Detector Building;</a:t>
            </a:r>
          </a:p>
          <a:p>
            <a:pPr lvl="2"/>
            <a:r>
              <a:rPr lang="en-US" dirty="0"/>
              <a:t>Short Baseline Neutrino (SBN) Far Detector Building;</a:t>
            </a:r>
          </a:p>
          <a:p>
            <a:pPr lvl="2"/>
            <a:r>
              <a:rPr lang="en-US" dirty="0"/>
              <a:t>Experimental Operations Center;</a:t>
            </a:r>
          </a:p>
        </p:txBody>
      </p:sp>
    </p:spTree>
    <p:extLst>
      <p:ext uri="{BB962C8B-B14F-4D97-AF65-F5344CB8AC3E}">
        <p14:creationId xmlns:p14="http://schemas.microsoft.com/office/powerpoint/2010/main" val="223505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8DE8-646A-488F-ACA3-92AE9756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CF Schedule Overview</a:t>
            </a:r>
            <a:endParaRPr lang="en-US" sz="1200" b="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1E4F45-AE62-4DAA-A34D-ECC11F33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7" y="1230258"/>
            <a:ext cx="8566615" cy="3603900"/>
          </a:xfrm>
          <a:prstGeom prst="rect">
            <a:avLst/>
          </a:prstGeo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60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C434-675A-4659-AA73-5227CC09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C87F0-B503-4F31-A44B-A1F5FECD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C2250D-ABE2-4BE4-A52A-D1B8B698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Progress to Date Since CD-1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9E3FB2-6236-45CB-A545-913E23AD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774725" cy="4987867"/>
          </a:xfrm>
        </p:spPr>
        <p:txBody>
          <a:bodyPr/>
          <a:lstStyle/>
          <a:p>
            <a:r>
              <a:rPr lang="en-US" dirty="0"/>
              <a:t>General Progress Milestones</a:t>
            </a:r>
          </a:p>
          <a:p>
            <a:pPr lvl="1"/>
            <a:r>
              <a:rPr lang="en-US" dirty="0"/>
              <a:t>January 2018 - Value Engineering Workshop with the CF team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pPr lvl="1"/>
            <a:r>
              <a:rPr lang="en-US" dirty="0"/>
              <a:t>April 2018 – Received updated cost/schedule estimate </a:t>
            </a:r>
            <a:r>
              <a:rPr lang="en-US" sz="800" dirty="0">
                <a:solidFill>
                  <a:srgbClr val="C00000"/>
                </a:solidFill>
              </a:rPr>
              <a:t>[2]</a:t>
            </a:r>
            <a:endParaRPr lang="en-US" dirty="0"/>
          </a:p>
          <a:p>
            <a:pPr lvl="1"/>
            <a:r>
              <a:rPr lang="en-US" dirty="0"/>
              <a:t>June 2018</a:t>
            </a:r>
          </a:p>
          <a:p>
            <a:pPr lvl="2"/>
            <a:r>
              <a:rPr lang="en-US" dirty="0"/>
              <a:t>Completed Geotechnical Engineering Investigation </a:t>
            </a:r>
            <a:r>
              <a:rPr lang="en-US" sz="700" dirty="0">
                <a:solidFill>
                  <a:srgbClr val="C00000"/>
                </a:solidFill>
              </a:rPr>
              <a:t>[3]</a:t>
            </a:r>
          </a:p>
          <a:p>
            <a:pPr lvl="2"/>
            <a:r>
              <a:rPr lang="en-US" dirty="0"/>
              <a:t>Chartered and held the first meeting of the PIP-II Architectural Advisory Board </a:t>
            </a:r>
            <a:r>
              <a:rPr lang="en-US" sz="900" dirty="0">
                <a:solidFill>
                  <a:srgbClr val="C00000"/>
                </a:solidFill>
              </a:rPr>
              <a:t>[4]</a:t>
            </a:r>
            <a:endParaRPr lang="en-US" dirty="0"/>
          </a:p>
          <a:p>
            <a:pPr lvl="1"/>
            <a:r>
              <a:rPr lang="en-US" dirty="0"/>
              <a:t>July 2018  </a:t>
            </a:r>
          </a:p>
          <a:p>
            <a:pPr lvl="2"/>
            <a:r>
              <a:rPr lang="en-US" dirty="0"/>
              <a:t>Received favorable wetland determination for the US ACOE </a:t>
            </a:r>
            <a:r>
              <a:rPr lang="en-US" sz="700" dirty="0">
                <a:solidFill>
                  <a:srgbClr val="C00000"/>
                </a:solidFill>
              </a:rPr>
              <a:t>[5]</a:t>
            </a:r>
          </a:p>
          <a:p>
            <a:pPr lvl="2"/>
            <a:r>
              <a:rPr lang="en-US" dirty="0"/>
              <a:t>Developed preliminary shielding strategy for Cryogenics Plant Building with 121.03 (Accelerator Systems)</a:t>
            </a:r>
          </a:p>
          <a:p>
            <a:pPr lvl="1"/>
            <a:r>
              <a:rPr lang="en-US" dirty="0"/>
              <a:t>November 2018 – Preliminary Design Report</a:t>
            </a:r>
          </a:p>
          <a:p>
            <a:pPr lvl="1"/>
            <a:r>
              <a:rPr lang="en-US" dirty="0"/>
              <a:t>December 2018 – Completed the A/E recompete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EB40F-B3E3-4569-8711-3E282087778E}"/>
              </a:ext>
            </a:extLst>
          </p:cNvPr>
          <p:cNvSpPr txBox="1"/>
          <p:nvPr/>
        </p:nvSpPr>
        <p:spPr>
          <a:xfrm>
            <a:off x="7118253" y="425321"/>
            <a:ext cx="188507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#1,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83AA4-4E20-400B-BA62-E32F146408E4}"/>
              </a:ext>
            </a:extLst>
          </p:cNvPr>
          <p:cNvSpPr txBox="1"/>
          <p:nvPr/>
        </p:nvSpPr>
        <p:spPr>
          <a:xfrm>
            <a:off x="429419" y="5480649"/>
            <a:ext cx="5620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PIP-II-doc-1377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See PIP-II-doc-333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[3] See PIP-II-doc-1533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[4] See PIP-II-doc-1308 and PIP-II-doc-1548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[5] See PIP-II-doc-1630</a:t>
            </a:r>
          </a:p>
        </p:txBody>
      </p:sp>
    </p:spTree>
    <p:extLst>
      <p:ext uri="{BB962C8B-B14F-4D97-AF65-F5344CB8AC3E}">
        <p14:creationId xmlns:p14="http://schemas.microsoft.com/office/powerpoint/2010/main" val="37872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321"/>
            <a:ext cx="8686800" cy="427877"/>
          </a:xfrm>
        </p:spPr>
        <p:txBody>
          <a:bodyPr/>
          <a:lstStyle/>
          <a:p>
            <a:r>
              <a:rPr lang="en-US" dirty="0"/>
              <a:t>Technical Progress – In Progress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A4E8DC-FC7A-4354-BFD5-A9752C72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7749"/>
          </a:xfrm>
        </p:spPr>
        <p:txBody>
          <a:bodyPr>
            <a:normAutofit/>
          </a:bodyPr>
          <a:lstStyle/>
          <a:p>
            <a:r>
              <a:rPr lang="en-US" dirty="0"/>
              <a:t>Site Preparation (WBS 121.06.02)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/>
              <a:t>Site Clearing package</a:t>
            </a:r>
            <a:r>
              <a:rPr lang="en-US" sz="1000" dirty="0">
                <a:solidFill>
                  <a:srgbClr val="C00000"/>
                </a:solidFill>
              </a:rPr>
              <a:t>[1] </a:t>
            </a:r>
            <a:r>
              <a:rPr lang="en-US" sz="1800" i="1" dirty="0"/>
              <a:t>(Authorization to Proceed Approved)</a:t>
            </a:r>
          </a:p>
          <a:p>
            <a:pPr lvl="1"/>
            <a:r>
              <a:rPr lang="en-US" dirty="0"/>
              <a:t>Site Work package</a:t>
            </a:r>
            <a:r>
              <a:rPr lang="en-US" sz="900" dirty="0">
                <a:solidFill>
                  <a:srgbClr val="C00000"/>
                </a:solidFill>
              </a:rPr>
              <a:t>[2]</a:t>
            </a:r>
            <a:endParaRPr lang="en-US" dirty="0"/>
          </a:p>
          <a:p>
            <a:pPr lvl="1"/>
            <a:r>
              <a:rPr lang="en-US" dirty="0"/>
              <a:t>Electrical Feeder package</a:t>
            </a:r>
            <a:r>
              <a:rPr lang="en-US" sz="900" dirty="0">
                <a:solidFill>
                  <a:srgbClr val="C00000"/>
                </a:solidFill>
              </a:rPr>
              <a:t>[2]</a:t>
            </a:r>
            <a:endParaRPr lang="en-US" dirty="0"/>
          </a:p>
          <a:p>
            <a:pPr lvl="1"/>
            <a:r>
              <a:rPr lang="en-US" dirty="0"/>
              <a:t>Site Restoration/Landscaping package</a:t>
            </a:r>
            <a:r>
              <a:rPr lang="en-US" sz="900" dirty="0">
                <a:solidFill>
                  <a:srgbClr val="C00000"/>
                </a:solidFill>
              </a:rPr>
              <a:t>[2]</a:t>
            </a:r>
            <a:endParaRPr lang="en-US" dirty="0"/>
          </a:p>
          <a:p>
            <a:r>
              <a:rPr lang="en-US" dirty="0"/>
              <a:t>Cryogenics Plant Building (WBS 121.06.03)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/>
              <a:t>Technical Requirements Complete </a:t>
            </a:r>
            <a:r>
              <a:rPr lang="en-US" sz="900" dirty="0">
                <a:solidFill>
                  <a:srgbClr val="C00000"/>
                </a:solidFill>
              </a:rPr>
              <a:t>[3]</a:t>
            </a:r>
          </a:p>
          <a:p>
            <a:pPr lvl="1"/>
            <a:r>
              <a:rPr lang="en-US" dirty="0"/>
              <a:t>Completed Water Quality Testing </a:t>
            </a:r>
            <a:r>
              <a:rPr lang="en-US" sz="900" dirty="0">
                <a:solidFill>
                  <a:srgbClr val="C00000"/>
                </a:solidFill>
              </a:rPr>
              <a:t>[4]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B857A-904A-4696-8C37-96D672202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4137658"/>
            <a:ext cx="3650240" cy="1971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AF758-8108-480A-9C62-925C5111D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784" y="4095828"/>
            <a:ext cx="4474726" cy="1516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0819B9-86CD-49A9-ABC9-101F8148AB10}"/>
              </a:ext>
            </a:extLst>
          </p:cNvPr>
          <p:cNvSpPr txBox="1"/>
          <p:nvPr/>
        </p:nvSpPr>
        <p:spPr>
          <a:xfrm>
            <a:off x="215900" y="6111282"/>
            <a:ext cx="221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Cryogenic Plant Building Plan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7C547-0665-4CB2-A4FA-44E84AFDBA69}"/>
              </a:ext>
            </a:extLst>
          </p:cNvPr>
          <p:cNvSpPr txBox="1"/>
          <p:nvPr/>
        </p:nvSpPr>
        <p:spPr>
          <a:xfrm>
            <a:off x="4239783" y="5641566"/>
            <a:ext cx="171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View Looking Southwest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C5B08-D84E-4237-9752-9334F32CB3C6}"/>
              </a:ext>
            </a:extLst>
          </p:cNvPr>
          <p:cNvSpPr txBox="1"/>
          <p:nvPr/>
        </p:nvSpPr>
        <p:spPr>
          <a:xfrm>
            <a:off x="6473400" y="5678250"/>
            <a:ext cx="1877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TeamCenter ED0008374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See TeamCenter ED0008459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[3] See TeamCenter ED0008373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[4] See PIP-II-doc-155</a:t>
            </a:r>
          </a:p>
          <a:p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2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321"/>
            <a:ext cx="8686800" cy="427877"/>
          </a:xfrm>
        </p:spPr>
        <p:txBody>
          <a:bodyPr/>
          <a:lstStyle/>
          <a:p>
            <a:r>
              <a:rPr lang="en-US" dirty="0"/>
              <a:t>Technical Progress – Planned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A4E8DC-FC7A-4354-BFD5-A9752C72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7749"/>
          </a:xfrm>
        </p:spPr>
        <p:txBody>
          <a:bodyPr>
            <a:normAutofit/>
          </a:bodyPr>
          <a:lstStyle/>
          <a:p>
            <a:r>
              <a:rPr lang="en-US" dirty="0"/>
              <a:t>Utility  Plant Building (WBS 121.06.04)</a:t>
            </a:r>
          </a:p>
          <a:p>
            <a:r>
              <a:rPr lang="en-US" dirty="0"/>
              <a:t>Linac Complex (WBS 121.06.05)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Combined into one WBS</a:t>
            </a:r>
          </a:p>
          <a:p>
            <a:pPr lvl="2"/>
            <a:r>
              <a:rPr lang="en-US" dirty="0"/>
              <a:t>High Bay Building</a:t>
            </a:r>
          </a:p>
          <a:p>
            <a:pPr lvl="2"/>
            <a:r>
              <a:rPr lang="en-US" dirty="0" err="1"/>
              <a:t>Linac</a:t>
            </a:r>
            <a:r>
              <a:rPr lang="en-US" dirty="0"/>
              <a:t> Tunnel</a:t>
            </a:r>
          </a:p>
          <a:p>
            <a:pPr lvl="2"/>
            <a:r>
              <a:rPr lang="en-US" dirty="0" err="1"/>
              <a:t>Linac</a:t>
            </a:r>
            <a:r>
              <a:rPr lang="en-US" dirty="0"/>
              <a:t> Gallery</a:t>
            </a:r>
          </a:p>
          <a:p>
            <a:pPr lvl="2"/>
            <a:r>
              <a:rPr lang="en-US" dirty="0"/>
              <a:t>Beam Transfer Line</a:t>
            </a:r>
          </a:p>
          <a:p>
            <a:r>
              <a:rPr lang="en-US" dirty="0"/>
              <a:t>Booster Connection (WBS 121.06.06)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Discussion of interface point between Linac Complex and Booster Connection based on accelerator shutdowns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42729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CA1D-5CE0-4FDB-8758-E0A455B7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647B2-8E6E-4485-8466-2EBB7112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C721FD-87A7-4920-8B9F-77CEF73B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ECA638-7E29-4770-AA30-E7E573C4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u="sng" dirty="0"/>
              <a:t>Project Interfaces </a:t>
            </a:r>
            <a:r>
              <a:rPr lang="en-US" dirty="0"/>
              <a:t>  </a:t>
            </a:r>
            <a:r>
              <a:rPr lang="en-US" i="1" dirty="0"/>
              <a:t>(Managed through PIP-II processes)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pPr lvl="1"/>
            <a:r>
              <a:rPr lang="en-US" dirty="0"/>
              <a:t>ED0007698 – Interface Control Document</a:t>
            </a:r>
          </a:p>
          <a:p>
            <a:pPr lvl="1"/>
            <a:r>
              <a:rPr lang="en-US" dirty="0"/>
              <a:t>WBS 121.02 - SRF &amp; Cryo Systems</a:t>
            </a:r>
          </a:p>
          <a:p>
            <a:pPr lvl="2"/>
            <a:r>
              <a:rPr lang="en-US" dirty="0"/>
              <a:t>WBS 121.02.05 – Cryo Plant (B. Hansen)</a:t>
            </a:r>
          </a:p>
          <a:p>
            <a:pPr lvl="2"/>
            <a:r>
              <a:rPr lang="en-US" dirty="0"/>
              <a:t>WBS 121.02.06 – Cryogenic Distribution (A. Dalesandro)</a:t>
            </a:r>
          </a:p>
          <a:p>
            <a:r>
              <a:rPr lang="en-US" u="sng" dirty="0"/>
              <a:t>Fermilab Interfaces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Infrastructure Connections </a:t>
            </a:r>
            <a:r>
              <a:rPr lang="en-US" i="1" dirty="0"/>
              <a:t>(Managed through FESS processes)</a:t>
            </a:r>
          </a:p>
          <a:p>
            <a:pPr lvl="1"/>
            <a:r>
              <a:rPr lang="en-US" dirty="0"/>
              <a:t>General Plant Projects </a:t>
            </a:r>
            <a:r>
              <a:rPr lang="en-US" i="1" dirty="0"/>
              <a:t>(Managed through FESS processes)</a:t>
            </a:r>
          </a:p>
          <a:p>
            <a:r>
              <a:rPr lang="en-US" u="sng" dirty="0"/>
              <a:t>International Interface </a:t>
            </a:r>
            <a:r>
              <a:rPr lang="en-US" i="1" dirty="0"/>
              <a:t>(Managed through WBS 121.02)</a:t>
            </a:r>
          </a:p>
          <a:p>
            <a:pPr lvl="1"/>
            <a:r>
              <a:rPr lang="en-US" dirty="0"/>
              <a:t>Cryogenic plant is Indian partner deliverable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sz="2000" i="1" dirty="0"/>
              <a:t>As a reminder, Subproject Requirement Changes is the highest Conventional Facilities risk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1CB2E-C077-4DC1-9EAE-728E57AAD13F}"/>
              </a:ext>
            </a:extLst>
          </p:cNvPr>
          <p:cNvSpPr txBox="1"/>
          <p:nvPr/>
        </p:nvSpPr>
        <p:spPr>
          <a:xfrm>
            <a:off x="7294727" y="425321"/>
            <a:ext cx="170859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#2,7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BAFD7-AA79-4091-A8EB-C93BA087FE63}"/>
              </a:ext>
            </a:extLst>
          </p:cNvPr>
          <p:cNvSpPr txBox="1"/>
          <p:nvPr/>
        </p:nvSpPr>
        <p:spPr>
          <a:xfrm>
            <a:off x="242887" y="5965212"/>
            <a:ext cx="421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FESS is the Facilities Engineering Services Section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[1] See PIP-II Systems Engineering Management Plan at PIP-II-doc-1539</a:t>
            </a:r>
          </a:p>
        </p:txBody>
      </p:sp>
    </p:spTree>
    <p:extLst>
      <p:ext uri="{BB962C8B-B14F-4D97-AF65-F5344CB8AC3E}">
        <p14:creationId xmlns:p14="http://schemas.microsoft.com/office/powerpoint/2010/main" val="229199517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20350</TotalTime>
  <Words>1004</Words>
  <Application>Microsoft Office PowerPoint</Application>
  <PresentationFormat>On-screen Show (4:3)</PresentationFormat>
  <Paragraphs>189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Charge Questions Addressed</vt:lpstr>
      <vt:lpstr>Outline</vt:lpstr>
      <vt:lpstr>About Me:</vt:lpstr>
      <vt:lpstr>CF Schedule Overview</vt:lpstr>
      <vt:lpstr>Progress to Date Since CD-1</vt:lpstr>
      <vt:lpstr>Technical Progress – In Progress</vt:lpstr>
      <vt:lpstr>Technical Progress – Planned</vt:lpstr>
      <vt:lpstr>Interfaces</vt:lpstr>
      <vt:lpstr>Interfaces</vt:lpstr>
      <vt:lpstr>Risk Management</vt:lpstr>
      <vt:lpstr>Environment Safety and Health (ES&amp;H)</vt:lpstr>
      <vt:lpstr>Quality Management</vt:lpstr>
      <vt:lpstr>Response to Recommendations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Steven J. Dixon x8501 10086N</cp:lastModifiedBy>
  <cp:revision>325</cp:revision>
  <cp:lastPrinted>2018-10-24T20:18:16Z</cp:lastPrinted>
  <dcterms:created xsi:type="dcterms:W3CDTF">2014-01-03T20:18:13Z</dcterms:created>
  <dcterms:modified xsi:type="dcterms:W3CDTF">2018-11-29T15:56:36Z</dcterms:modified>
</cp:coreProperties>
</file>