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7"/>
  </p:notesMasterIdLst>
  <p:handoutMasterIdLst>
    <p:handoutMasterId r:id="rId28"/>
  </p:handoutMasterIdLst>
  <p:sldIdLst>
    <p:sldId id="581" r:id="rId2"/>
    <p:sldId id="582" r:id="rId3"/>
    <p:sldId id="583" r:id="rId4"/>
    <p:sldId id="617" r:id="rId5"/>
    <p:sldId id="584" r:id="rId6"/>
    <p:sldId id="585" r:id="rId7"/>
    <p:sldId id="618" r:id="rId8"/>
    <p:sldId id="625" r:id="rId9"/>
    <p:sldId id="619" r:id="rId10"/>
    <p:sldId id="587" r:id="rId11"/>
    <p:sldId id="620" r:id="rId12"/>
    <p:sldId id="624" r:id="rId13"/>
    <p:sldId id="588" r:id="rId14"/>
    <p:sldId id="626" r:id="rId15"/>
    <p:sldId id="621" r:id="rId16"/>
    <p:sldId id="291" r:id="rId17"/>
    <p:sldId id="292" r:id="rId18"/>
    <p:sldId id="290" r:id="rId19"/>
    <p:sldId id="589" r:id="rId20"/>
    <p:sldId id="622" r:id="rId21"/>
    <p:sldId id="615" r:id="rId22"/>
    <p:sldId id="623" r:id="rId23"/>
    <p:sldId id="590" r:id="rId24"/>
    <p:sldId id="616" r:id="rId25"/>
    <p:sldId id="591" r:id="rId26"/>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initials="LM" lastIdx="5" clrIdx="0">
    <p:extLst>
      <p:ext uri="{19B8F6BF-5375-455C-9EA6-DF929625EA0E}">
        <p15:presenceInfo xmlns:p15="http://schemas.microsoft.com/office/powerpoint/2012/main" userId="Lia Merm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87" autoAdjust="0"/>
    <p:restoredTop sz="94660"/>
  </p:normalViewPr>
  <p:slideViewPr>
    <p:cSldViewPr snapToGrid="0" snapToObjects="1" showGuides="1">
      <p:cViewPr varScale="1">
        <p:scale>
          <a:sx n="78" d="100"/>
          <a:sy n="78" d="100"/>
        </p:scale>
        <p:origin x="1483"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70" d="100"/>
        <a:sy n="7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12/04/2018</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 Baffes | PIP-II IPR | SC2 WBS 121.04.05 Linac Installation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12/04/2018</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 Baffes | PIP-II IPR | SC2 WBS 121.04.05 Linac Installation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12/04/2018</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 Baffes | PIP-II IPR | SC2 WBS 121.04.05 Linac Installation</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12/04/2018</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 Baffes | PIP-II IPR | SC2 WBS 121.04.05 Linac Installation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12/04/2018</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 Baffes | PIP-II IPR | SC2 WBS 121.04.05 Linac Installation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12/04/2018</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 Baffes | PIP-II IPR | SC2 WBS 121.04.05 Linac Installation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45225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11868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France/CEA/Irfu,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74772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dirty="0"/>
              <a:t>12/04/2018</a:t>
            </a:r>
          </a:p>
        </p:txBody>
      </p:sp>
      <p:sp>
        <p:nvSpPr>
          <p:cNvPr id="5" name="Footer Placeholder 4"/>
          <p:cNvSpPr>
            <a:spLocks noGrp="1"/>
          </p:cNvSpPr>
          <p:nvPr>
            <p:ph type="ftr" sz="quarter" idx="11"/>
          </p:nvPr>
        </p:nvSpPr>
        <p:spPr>
          <a:xfrm>
            <a:off x="827007" y="6515100"/>
            <a:ext cx="4433370" cy="241300"/>
          </a:xfrm>
        </p:spPr>
        <p:txBody>
          <a:bodyPr/>
          <a:lstStyle>
            <a:lvl1pPr>
              <a:defRPr lang="en-US" sz="1100" smtClean="0">
                <a:effectLst/>
              </a:defRPr>
            </a:lvl1pPr>
          </a:lstStyle>
          <a:p>
            <a:pPr>
              <a:defRPr/>
            </a:pPr>
            <a:r>
              <a:rPr lang="en-US" dirty="0"/>
              <a:t>C. Baffes | PIP-II IPR | SC2 WBS 121.04.05 Linac Installation</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3092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12/04/2018</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 Baffes | PIP-II IPR | SC2 WBS 121.04.05 Linac Installation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pip2-docdb.fnal.gov/cgi-bin/private/ShowDocument?docid=599"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pip2-docdb.fnal.gov/cgi-bin/private/ShowDocument?docid=2495"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pip2-docdb.fnal.gov/cgi-bin/private/ShowDocument?docid=2495"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pip2-docdb.fnal.gov/cgi-bin/private/ShowDocument?docid=2495"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096248"/>
            <a:ext cx="8667106" cy="1003049"/>
          </a:xfrm>
        </p:spPr>
        <p:txBody>
          <a:bodyPr>
            <a:normAutofit/>
          </a:bodyPr>
          <a:lstStyle/>
          <a:p>
            <a:r>
              <a:rPr lang="en-US" dirty="0"/>
              <a:t>121.04.05 Linac Installation (LI)</a:t>
            </a:r>
          </a:p>
          <a:p>
            <a:r>
              <a:rPr lang="en-US" sz="1900" dirty="0" err="1"/>
              <a:t>SC2</a:t>
            </a:r>
            <a:r>
              <a:rPr lang="en-US" sz="1900" dirty="0"/>
              <a:t>:  Accelerator Complex Upgrades, Linac Install. and Comm.</a:t>
            </a:r>
            <a:endParaRPr lang="en-US" sz="1700" dirty="0"/>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a:xfrm>
            <a:off x="219719" y="5136368"/>
            <a:ext cx="4941110" cy="1529241"/>
          </a:xfrm>
        </p:spPr>
        <p:txBody>
          <a:bodyPr/>
          <a:lstStyle/>
          <a:p>
            <a:r>
              <a:rPr lang="en-US" dirty="0"/>
              <a:t>Curt Baffes</a:t>
            </a:r>
          </a:p>
          <a:p>
            <a:r>
              <a:rPr lang="en-US" dirty="0"/>
              <a:t>PIP-II IPR</a:t>
            </a:r>
          </a:p>
          <a:p>
            <a:r>
              <a:rPr lang="en-US" dirty="0"/>
              <a:t>4-6 December 2018</a:t>
            </a:r>
          </a:p>
          <a:p>
            <a:endParaRPr lang="en-US" dirty="0"/>
          </a:p>
        </p:txBody>
      </p:sp>
    </p:spTree>
    <p:extLst>
      <p:ext uri="{BB962C8B-B14F-4D97-AF65-F5344CB8AC3E}">
        <p14:creationId xmlns:p14="http://schemas.microsoft.com/office/powerpoint/2010/main" val="397065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Maturity</a:t>
            </a:r>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Content Placeholder 2">
            <a:extLst>
              <a:ext uri="{FF2B5EF4-FFF2-40B4-BE49-F238E27FC236}">
                <a16:creationId xmlns:a16="http://schemas.microsoft.com/office/drawing/2014/main" id="{2DD9EFF9-410B-46B5-B7E9-C3AB07F4121F}"/>
              </a:ext>
            </a:extLst>
          </p:cNvPr>
          <p:cNvSpPr>
            <a:spLocks noGrp="1"/>
          </p:cNvSpPr>
          <p:nvPr>
            <p:ph idx="1"/>
          </p:nvPr>
        </p:nvSpPr>
        <p:spPr>
          <a:xfrm>
            <a:off x="228600" y="1043046"/>
            <a:ext cx="8672513" cy="5167749"/>
          </a:xfrm>
        </p:spPr>
        <p:txBody>
          <a:bodyPr>
            <a:normAutofit/>
          </a:bodyPr>
          <a:lstStyle/>
          <a:p>
            <a:pPr marL="0" indent="0">
              <a:buNone/>
            </a:pPr>
            <a:r>
              <a:rPr lang="en-US" dirty="0"/>
              <a:t>Focus areas for mechanical design scope</a:t>
            </a:r>
          </a:p>
          <a:p>
            <a:r>
              <a:rPr lang="en-US" sz="2200" dirty="0"/>
              <a:t>Cryomodule Stands</a:t>
            </a:r>
          </a:p>
          <a:p>
            <a:pPr lvl="1"/>
            <a:r>
              <a:rPr lang="en-US" sz="2000" dirty="0"/>
              <a:t>prototype needed for PIP2IT in April 2019</a:t>
            </a:r>
          </a:p>
          <a:p>
            <a:pPr lvl="1"/>
            <a:r>
              <a:rPr lang="en-US" sz="2000" dirty="0"/>
              <a:t>Preliminary Design Review (PDR) held Nov 2018</a:t>
            </a:r>
          </a:p>
          <a:p>
            <a:r>
              <a:rPr lang="en-US" sz="2200" dirty="0"/>
              <a:t>3D CAD model</a:t>
            </a:r>
          </a:p>
          <a:p>
            <a:pPr lvl="1"/>
            <a:r>
              <a:rPr lang="en-US" sz="2000" dirty="0"/>
              <a:t>Skeleton and assembly structure defined</a:t>
            </a:r>
          </a:p>
          <a:p>
            <a:pPr lvl="1"/>
            <a:r>
              <a:rPr lang="en-US" sz="2000" dirty="0"/>
              <a:t>Lattice import tools developed</a:t>
            </a:r>
          </a:p>
          <a:p>
            <a:pPr lvl="1"/>
            <a:r>
              <a:rPr lang="en-US" sz="2000" dirty="0"/>
              <a:t>Configuration studies underway</a:t>
            </a:r>
          </a:p>
          <a:p>
            <a:r>
              <a:rPr lang="en-US" sz="2200" dirty="0"/>
              <a:t>Cryomodule Tunnel Transport System, Warm Unit Structures</a:t>
            </a:r>
          </a:p>
          <a:p>
            <a:pPr lvl="1"/>
            <a:r>
              <a:rPr lang="en-US" sz="2000" dirty="0"/>
              <a:t>Focusing on requirement and interface definition</a:t>
            </a:r>
          </a:p>
          <a:p>
            <a:pPr lvl="2"/>
            <a:endParaRPr lang="en-US" sz="1600" dirty="0"/>
          </a:p>
          <a:p>
            <a:pPr lvl="1"/>
            <a:endParaRPr lang="en-US" sz="1800" dirty="0"/>
          </a:p>
          <a:p>
            <a:pPr marL="457200"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4364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11</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Maturity</a:t>
            </a:r>
          </a:p>
        </p:txBody>
      </p:sp>
      <p:sp>
        <p:nvSpPr>
          <p:cNvPr id="9" name="Content Placeholder 2">
            <a:extLst>
              <a:ext uri="{FF2B5EF4-FFF2-40B4-BE49-F238E27FC236}">
                <a16:creationId xmlns:a16="http://schemas.microsoft.com/office/drawing/2014/main" id="{2DD9EFF9-410B-46B5-B7E9-C3AB07F4121F}"/>
              </a:ext>
            </a:extLst>
          </p:cNvPr>
          <p:cNvSpPr>
            <a:spLocks noGrp="1"/>
          </p:cNvSpPr>
          <p:nvPr>
            <p:ph idx="1"/>
          </p:nvPr>
        </p:nvSpPr>
        <p:spPr>
          <a:xfrm>
            <a:off x="228600" y="1043046"/>
            <a:ext cx="8672513" cy="5167749"/>
          </a:xfrm>
        </p:spPr>
        <p:txBody>
          <a:bodyPr>
            <a:normAutofit/>
          </a:bodyPr>
          <a:lstStyle/>
          <a:p>
            <a:pPr marL="0" indent="0">
              <a:buNone/>
            </a:pPr>
            <a:r>
              <a:rPr lang="en-US" dirty="0"/>
              <a:t>Focus areas for process design scope</a:t>
            </a:r>
          </a:p>
          <a:p>
            <a:r>
              <a:rPr lang="en-US" sz="2200" dirty="0"/>
              <a:t>Interface definition</a:t>
            </a:r>
          </a:p>
          <a:p>
            <a:pPr lvl="1"/>
            <a:r>
              <a:rPr lang="en-US" sz="2000" dirty="0"/>
              <a:t>Particular focus on volume envelopes, documented in drawings and captured in the 3D model</a:t>
            </a:r>
          </a:p>
          <a:p>
            <a:r>
              <a:rPr lang="en-US" sz="2200" dirty="0"/>
              <a:t>Installation equipment list – ED0007992</a:t>
            </a:r>
          </a:p>
          <a:p>
            <a:pPr lvl="1"/>
            <a:r>
              <a:rPr lang="en-US" sz="2000" dirty="0"/>
              <a:t>“shopping list” for installation tools and equipment</a:t>
            </a:r>
          </a:p>
          <a:p>
            <a:r>
              <a:rPr lang="en-US" sz="2200" dirty="0"/>
              <a:t>Installation plan document – ED0007915</a:t>
            </a:r>
          </a:p>
          <a:p>
            <a:pPr lvl="1"/>
            <a:r>
              <a:rPr lang="en-US" sz="2000" dirty="0"/>
              <a:t>Organization and communication</a:t>
            </a:r>
          </a:p>
          <a:p>
            <a:pPr lvl="1"/>
            <a:r>
              <a:rPr lang="en-US" sz="2000" dirty="0"/>
              <a:t>Defines high-level installation flow and strategy</a:t>
            </a:r>
          </a:p>
          <a:p>
            <a:r>
              <a:rPr lang="en-US" sz="2200" dirty="0"/>
              <a:t>Installation sequence being developed in concert with commissioning plan and Resource Loaded Schedule</a:t>
            </a:r>
          </a:p>
          <a:p>
            <a:pPr lvl="1"/>
            <a:r>
              <a:rPr lang="en-US" sz="2000" dirty="0"/>
              <a:t>Breaks in installation major access for Phase 1 and Phase 2 beam commissioning</a:t>
            </a:r>
          </a:p>
          <a:p>
            <a:pPr lvl="1"/>
            <a:endParaRPr lang="en-US" sz="2000" dirty="0"/>
          </a:p>
          <a:p>
            <a:pPr lvl="1"/>
            <a:endParaRPr lang="en-US" dirty="0"/>
          </a:p>
          <a:p>
            <a:pPr lvl="1"/>
            <a:endParaRPr lang="en-US" sz="2000" dirty="0"/>
          </a:p>
          <a:p>
            <a:pPr lvl="2"/>
            <a:endParaRPr lang="en-US" sz="1600" dirty="0"/>
          </a:p>
          <a:p>
            <a:pPr lvl="1"/>
            <a:endParaRPr lang="en-US" sz="1800" dirty="0"/>
          </a:p>
          <a:p>
            <a:pPr marL="457200" lvl="1" indent="0">
              <a:buNone/>
            </a:pPr>
            <a:endParaRPr lang="en-US" dirty="0"/>
          </a:p>
          <a:p>
            <a:pPr lvl="1"/>
            <a:endParaRPr lang="en-US" dirty="0"/>
          </a:p>
          <a:p>
            <a:pPr lvl="1"/>
            <a:endParaRPr lang="en-US" dirty="0"/>
          </a:p>
          <a:p>
            <a:endParaRPr lang="en-US" dirty="0"/>
          </a:p>
        </p:txBody>
      </p:sp>
      <p:sp>
        <p:nvSpPr>
          <p:cNvPr id="8" name="TextBox 7">
            <a:extLst>
              <a:ext uri="{FF2B5EF4-FFF2-40B4-BE49-F238E27FC236}">
                <a16:creationId xmlns:a16="http://schemas.microsoft.com/office/drawing/2014/main" id="{6D9C1F1F-CBB1-4720-91D9-E0272723EB7D}"/>
              </a:ext>
            </a:extLst>
          </p:cNvPr>
          <p:cNvSpPr txBox="1"/>
          <p:nvPr/>
        </p:nvSpPr>
        <p:spPr>
          <a:xfrm>
            <a:off x="2870438" y="5814954"/>
            <a:ext cx="1554654" cy="27241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en-US" sz="1600" b="1" dirty="0">
                <a:solidFill>
                  <a:schemeClr val="bg1"/>
                </a:solidFill>
                <a:latin typeface="Helvetica" panose="020B0604020202020204" pitchFamily="34" charset="0"/>
                <a:cs typeface="Helvetica" panose="020B0604020202020204" pitchFamily="34" charset="0"/>
              </a:rPr>
              <a:t>SC2-Garcia</a:t>
            </a:r>
            <a:endParaRPr lang="en-US" sz="1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3315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Design Maturity – PIP2IT Installation Lessons</a:t>
            </a:r>
          </a:p>
        </p:txBody>
      </p:sp>
      <p:sp>
        <p:nvSpPr>
          <p:cNvPr id="10" name="Content Placeholder 2">
            <a:extLst>
              <a:ext uri="{FF2B5EF4-FFF2-40B4-BE49-F238E27FC236}">
                <a16:creationId xmlns:a16="http://schemas.microsoft.com/office/drawing/2014/main" id="{BAFAC57C-86E8-4D0D-A87C-9F735718A03F}"/>
              </a:ext>
            </a:extLst>
          </p:cNvPr>
          <p:cNvSpPr>
            <a:spLocks noGrp="1"/>
          </p:cNvSpPr>
          <p:nvPr>
            <p:ph idx="1"/>
          </p:nvPr>
        </p:nvSpPr>
        <p:spPr>
          <a:xfrm>
            <a:off x="228600" y="1042988"/>
            <a:ext cx="8672513" cy="4987925"/>
          </a:xfrm>
        </p:spPr>
        <p:txBody>
          <a:bodyPr>
            <a:normAutofit lnSpcReduction="10000"/>
          </a:bodyPr>
          <a:lstStyle/>
          <a:p>
            <a:r>
              <a:rPr lang="en-US" sz="2000" dirty="0"/>
              <a:t>Maintenance of complete volume envelopes in the CAD model is critical, especially for “non-mechanical” systems</a:t>
            </a:r>
          </a:p>
          <a:p>
            <a:endParaRPr lang="en-US" sz="700" dirty="0"/>
          </a:p>
          <a:p>
            <a:r>
              <a:rPr lang="en-US" sz="2000" dirty="0"/>
              <a:t>Make sure the subsystems folks can populate the cable database, properly and consistently</a:t>
            </a:r>
          </a:p>
          <a:p>
            <a:endParaRPr lang="en-US" sz="700" dirty="0"/>
          </a:p>
          <a:p>
            <a:r>
              <a:rPr lang="en-US" sz="2000" dirty="0"/>
              <a:t>Re-verify hardware documentation at the moment of delivery (Engineering Process Data Management Sheet (EPDM), survey referencing, drawings, procedures are all complete and stored in the appropriate database)</a:t>
            </a:r>
          </a:p>
          <a:p>
            <a:endParaRPr lang="en-US" sz="700" dirty="0"/>
          </a:p>
          <a:p>
            <a:r>
              <a:rPr lang="en-US" sz="2000" dirty="0"/>
              <a:t>Re-verify system pressure specifications prior to fluids connection and keep track of discrepancies</a:t>
            </a:r>
          </a:p>
          <a:p>
            <a:endParaRPr lang="en-US" sz="400" dirty="0"/>
          </a:p>
          <a:p>
            <a:r>
              <a:rPr lang="en-US" sz="2000" dirty="0"/>
              <a:t>Confirm that machine protection features are fully implemented and tested at the subsystem level prior to responsible engineers handing off to operations</a:t>
            </a:r>
          </a:p>
          <a:p>
            <a:endParaRPr lang="en-US" dirty="0"/>
          </a:p>
          <a:p>
            <a:endParaRPr lang="en-US" dirty="0"/>
          </a:p>
        </p:txBody>
      </p:sp>
    </p:spTree>
    <p:extLst>
      <p:ext uri="{BB962C8B-B14F-4D97-AF65-F5344CB8AC3E}">
        <p14:creationId xmlns:p14="http://schemas.microsoft.com/office/powerpoint/2010/main" val="202300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13</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since CD1 – Cryomodule Stands</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137652" y="1043047"/>
            <a:ext cx="9006348" cy="1336360"/>
          </a:xfrm>
        </p:spPr>
        <p:txBody>
          <a:bodyPr>
            <a:normAutofit fontScale="85000" lnSpcReduction="10000"/>
          </a:bodyPr>
          <a:lstStyle/>
          <a:p>
            <a:r>
              <a:rPr lang="en-US" dirty="0"/>
              <a:t>Preliminary design complete, initiating prototype fab</a:t>
            </a:r>
          </a:p>
          <a:p>
            <a:r>
              <a:rPr lang="en-US" dirty="0"/>
              <a:t>Modular kinematic system supports all PIP-II cryomodule types</a:t>
            </a:r>
          </a:p>
          <a:p>
            <a:r>
              <a:rPr lang="en-US" dirty="0"/>
              <a:t>Allows smooth longitudinal stroke to facilitate tight-space vacuum connection</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pic>
        <p:nvPicPr>
          <p:cNvPr id="8" name="Picture 7">
            <a:extLst>
              <a:ext uri="{FF2B5EF4-FFF2-40B4-BE49-F238E27FC236}">
                <a16:creationId xmlns:a16="http://schemas.microsoft.com/office/drawing/2014/main" id="{0CAF5217-3165-487E-AD53-522CD96B9DF7}"/>
              </a:ext>
            </a:extLst>
          </p:cNvPr>
          <p:cNvPicPr>
            <a:picLocks noChangeAspect="1"/>
          </p:cNvPicPr>
          <p:nvPr/>
        </p:nvPicPr>
        <p:blipFill>
          <a:blip r:embed="rId2"/>
          <a:stretch>
            <a:fillRect/>
          </a:stretch>
        </p:blipFill>
        <p:spPr>
          <a:xfrm>
            <a:off x="5045761" y="2222228"/>
            <a:ext cx="4098239" cy="3589567"/>
          </a:xfrm>
          <a:prstGeom prst="rect">
            <a:avLst/>
          </a:prstGeom>
        </p:spPr>
      </p:pic>
      <p:pic>
        <p:nvPicPr>
          <p:cNvPr id="9" name="Picture 8">
            <a:extLst>
              <a:ext uri="{FF2B5EF4-FFF2-40B4-BE49-F238E27FC236}">
                <a16:creationId xmlns:a16="http://schemas.microsoft.com/office/drawing/2014/main" id="{3894DAAA-F2EF-4CE6-BA75-8B9EA2A211B5}"/>
              </a:ext>
            </a:extLst>
          </p:cNvPr>
          <p:cNvPicPr>
            <a:picLocks noChangeAspect="1"/>
          </p:cNvPicPr>
          <p:nvPr/>
        </p:nvPicPr>
        <p:blipFill rotWithShape="1">
          <a:blip r:embed="rId3"/>
          <a:srcRect b="5491"/>
          <a:stretch/>
        </p:blipFill>
        <p:spPr>
          <a:xfrm>
            <a:off x="0" y="2222228"/>
            <a:ext cx="5084049" cy="3958163"/>
          </a:xfrm>
          <a:prstGeom prst="rect">
            <a:avLst/>
          </a:prstGeom>
        </p:spPr>
      </p:pic>
    </p:spTree>
    <p:extLst>
      <p:ext uri="{BB962C8B-B14F-4D97-AF65-F5344CB8AC3E}">
        <p14:creationId xmlns:p14="http://schemas.microsoft.com/office/powerpoint/2010/main" val="79654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Concepts for cryomodule mover</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137652" y="1012362"/>
            <a:ext cx="9006348" cy="1336360"/>
          </a:xfrm>
        </p:spPr>
        <p:txBody>
          <a:bodyPr>
            <a:normAutofit fontScale="92500" lnSpcReduction="20000"/>
          </a:bodyPr>
          <a:lstStyle/>
          <a:p>
            <a:r>
              <a:rPr lang="en-US" dirty="0"/>
              <a:t>Conceptual design beginning</a:t>
            </a:r>
          </a:p>
          <a:p>
            <a:r>
              <a:rPr lang="en-US" dirty="0"/>
              <a:t>We hope to borrow heavily from the LCLS-II design</a:t>
            </a:r>
          </a:p>
          <a:p>
            <a:pPr lvl="1"/>
            <a:r>
              <a:rPr lang="en-US" dirty="0"/>
              <a:t>Very similar cryomodule interfaces</a:t>
            </a:r>
          </a:p>
          <a:p>
            <a:pPr lvl="1"/>
            <a:r>
              <a:rPr lang="en-US" dirty="0"/>
              <a:t>A few improvements have been recommended by the SLAC team</a:t>
            </a:r>
          </a:p>
        </p:txBody>
      </p:sp>
      <p:pic>
        <p:nvPicPr>
          <p:cNvPr id="12" name="Content Placeholder 6">
            <a:extLst>
              <a:ext uri="{FF2B5EF4-FFF2-40B4-BE49-F238E27FC236}">
                <a16:creationId xmlns:a16="http://schemas.microsoft.com/office/drawing/2014/main" id="{2FC69759-2CF2-456D-A59D-26F24C02043B}"/>
              </a:ext>
            </a:extLst>
          </p:cNvPr>
          <p:cNvPicPr>
            <a:picLocks noChangeAspect="1"/>
          </p:cNvPicPr>
          <p:nvPr/>
        </p:nvPicPr>
        <p:blipFill>
          <a:blip r:embed="rId2"/>
          <a:stretch>
            <a:fillRect/>
          </a:stretch>
        </p:blipFill>
        <p:spPr>
          <a:xfrm>
            <a:off x="2811850" y="2379407"/>
            <a:ext cx="6191474" cy="3794125"/>
          </a:xfrm>
          <a:prstGeom prst="rect">
            <a:avLst/>
          </a:prstGeom>
        </p:spPr>
      </p:pic>
      <p:sp>
        <p:nvSpPr>
          <p:cNvPr id="13" name="Callout: Line 12">
            <a:extLst>
              <a:ext uri="{FF2B5EF4-FFF2-40B4-BE49-F238E27FC236}">
                <a16:creationId xmlns:a16="http://schemas.microsoft.com/office/drawing/2014/main" id="{82A68F7C-9726-46F4-8719-7FC1491435B3}"/>
              </a:ext>
            </a:extLst>
          </p:cNvPr>
          <p:cNvSpPr/>
          <p:nvPr/>
        </p:nvSpPr>
        <p:spPr>
          <a:xfrm flipH="1">
            <a:off x="429417" y="5210734"/>
            <a:ext cx="2903299" cy="634904"/>
          </a:xfrm>
          <a:prstGeom prst="borderCallout1">
            <a:avLst>
              <a:gd name="adj1" fmla="val 47820"/>
              <a:gd name="adj2" fmla="val 949"/>
              <a:gd name="adj3" fmla="val 13443"/>
              <a:gd name="adj4" fmla="val -35980"/>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LCLS-II concept is workable</a:t>
            </a:r>
          </a:p>
        </p:txBody>
      </p:sp>
      <p:sp>
        <p:nvSpPr>
          <p:cNvPr id="14" name="Callout: Line 13">
            <a:extLst>
              <a:ext uri="{FF2B5EF4-FFF2-40B4-BE49-F238E27FC236}">
                <a16:creationId xmlns:a16="http://schemas.microsoft.com/office/drawing/2014/main" id="{A19ED758-7C08-4CA6-93D0-B021B70D5FA0}"/>
              </a:ext>
            </a:extLst>
          </p:cNvPr>
          <p:cNvSpPr/>
          <p:nvPr/>
        </p:nvSpPr>
        <p:spPr>
          <a:xfrm flipH="1">
            <a:off x="3637934" y="5623070"/>
            <a:ext cx="2402265" cy="634903"/>
          </a:xfrm>
          <a:prstGeom prst="borderCallout1">
            <a:avLst>
              <a:gd name="adj1" fmla="val 47820"/>
              <a:gd name="adj2" fmla="val 949"/>
              <a:gd name="adj3" fmla="val -706"/>
              <a:gd name="adj4" fmla="val -8329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Stand locations clear, outboard of dollies</a:t>
            </a:r>
          </a:p>
        </p:txBody>
      </p:sp>
      <p:pic>
        <p:nvPicPr>
          <p:cNvPr id="15" name="Content Placeholder 10">
            <a:extLst>
              <a:ext uri="{FF2B5EF4-FFF2-40B4-BE49-F238E27FC236}">
                <a16:creationId xmlns:a16="http://schemas.microsoft.com/office/drawing/2014/main" id="{1F0E2610-0ED9-424B-B186-4D8B4F43EB84}"/>
              </a:ext>
            </a:extLst>
          </p:cNvPr>
          <p:cNvPicPr>
            <a:picLocks noChangeAspect="1"/>
          </p:cNvPicPr>
          <p:nvPr/>
        </p:nvPicPr>
        <p:blipFill>
          <a:blip r:embed="rId3"/>
          <a:stretch>
            <a:fillRect/>
          </a:stretch>
        </p:blipFill>
        <p:spPr>
          <a:xfrm>
            <a:off x="429419" y="2379407"/>
            <a:ext cx="2658536" cy="1993902"/>
          </a:xfrm>
          <a:prstGeom prst="rect">
            <a:avLst/>
          </a:prstGeom>
        </p:spPr>
      </p:pic>
      <p:sp>
        <p:nvSpPr>
          <p:cNvPr id="2" name="TextBox 1">
            <a:extLst>
              <a:ext uri="{FF2B5EF4-FFF2-40B4-BE49-F238E27FC236}">
                <a16:creationId xmlns:a16="http://schemas.microsoft.com/office/drawing/2014/main" id="{3BEC6787-3456-45E4-A2DF-2DCFB119B56B}"/>
              </a:ext>
            </a:extLst>
          </p:cNvPr>
          <p:cNvSpPr txBox="1"/>
          <p:nvPr/>
        </p:nvSpPr>
        <p:spPr>
          <a:xfrm>
            <a:off x="341565" y="4373309"/>
            <a:ext cx="2241755" cy="584775"/>
          </a:xfrm>
          <a:prstGeom prst="rect">
            <a:avLst/>
          </a:prstGeom>
          <a:noFill/>
        </p:spPr>
        <p:txBody>
          <a:bodyPr wrap="square" rtlCol="0">
            <a:spAutoFit/>
          </a:bodyPr>
          <a:lstStyle/>
          <a:p>
            <a:r>
              <a:rPr lang="en-US" sz="1600" dirty="0"/>
              <a:t>LCLS-II design</a:t>
            </a:r>
          </a:p>
          <a:p>
            <a:r>
              <a:rPr lang="en-US" sz="1600" dirty="0"/>
              <a:t>Courtesy R. Coy, SLAC</a:t>
            </a:r>
          </a:p>
        </p:txBody>
      </p:sp>
    </p:spTree>
    <p:extLst>
      <p:ext uri="{BB962C8B-B14F-4D97-AF65-F5344CB8AC3E}">
        <p14:creationId xmlns:p14="http://schemas.microsoft.com/office/powerpoint/2010/main" val="361563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15</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since CD1 – 3D CAD Model</a:t>
            </a:r>
          </a:p>
        </p:txBody>
      </p:sp>
      <p:sp>
        <p:nvSpPr>
          <p:cNvPr id="10" name="Rectangle 9">
            <a:extLst>
              <a:ext uri="{FF2B5EF4-FFF2-40B4-BE49-F238E27FC236}">
                <a16:creationId xmlns:a16="http://schemas.microsoft.com/office/drawing/2014/main" id="{4B6F33F2-8D27-4FCC-AC08-1D9606B3B128}"/>
              </a:ext>
            </a:extLst>
          </p:cNvPr>
          <p:cNvSpPr/>
          <p:nvPr/>
        </p:nvSpPr>
        <p:spPr>
          <a:xfrm>
            <a:off x="3873857" y="5047887"/>
            <a:ext cx="827444" cy="126949"/>
          </a:xfrm>
          <a:prstGeom prst="rect">
            <a:avLst/>
          </a:prstGeom>
          <a:solidFill>
            <a:schemeClr val="accent4">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6"/>
              </a:solidFill>
            </a:endParaRPr>
          </a:p>
        </p:txBody>
      </p:sp>
      <p:sp>
        <p:nvSpPr>
          <p:cNvPr id="12" name="Rectangle 11">
            <a:extLst>
              <a:ext uri="{FF2B5EF4-FFF2-40B4-BE49-F238E27FC236}">
                <a16:creationId xmlns:a16="http://schemas.microsoft.com/office/drawing/2014/main" id="{C6361B60-D3B5-408E-B012-816B9D1C0C9F}"/>
              </a:ext>
            </a:extLst>
          </p:cNvPr>
          <p:cNvSpPr/>
          <p:nvPr/>
        </p:nvSpPr>
        <p:spPr>
          <a:xfrm>
            <a:off x="6184328" y="1769003"/>
            <a:ext cx="1943672" cy="1076273"/>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6"/>
                </a:solidFill>
              </a:rPr>
              <a:t>Alignment Database</a:t>
            </a:r>
          </a:p>
          <a:p>
            <a:pPr algn="ctr"/>
            <a:r>
              <a:rPr lang="en-US" sz="1200" dirty="0">
                <a:solidFill>
                  <a:schemeClr val="accent6"/>
                </a:solidFill>
              </a:rPr>
              <a:t>Fermilab – Alignment</a:t>
            </a:r>
          </a:p>
          <a:p>
            <a:pPr algn="ctr"/>
            <a:r>
              <a:rPr lang="en-US" sz="1200" dirty="0">
                <a:solidFill>
                  <a:schemeClr val="accent6"/>
                </a:solidFill>
              </a:rPr>
              <a:t>(database)</a:t>
            </a:r>
          </a:p>
          <a:p>
            <a:pPr algn="ctr"/>
            <a:r>
              <a:rPr lang="en-US" sz="1200" dirty="0">
                <a:solidFill>
                  <a:schemeClr val="accent6"/>
                </a:solidFill>
              </a:rPr>
              <a:t>(multiple units supported)</a:t>
            </a:r>
          </a:p>
          <a:p>
            <a:pPr algn="ctr"/>
            <a:r>
              <a:rPr lang="en-US" sz="1200" dirty="0">
                <a:solidFill>
                  <a:schemeClr val="accent6"/>
                </a:solidFill>
              </a:rPr>
              <a:t>FSCS-Z, FSCS-h</a:t>
            </a:r>
          </a:p>
        </p:txBody>
      </p:sp>
      <p:sp>
        <p:nvSpPr>
          <p:cNvPr id="13" name="Rectangle 12">
            <a:extLst>
              <a:ext uri="{FF2B5EF4-FFF2-40B4-BE49-F238E27FC236}">
                <a16:creationId xmlns:a16="http://schemas.microsoft.com/office/drawing/2014/main" id="{12525CEA-584D-4DCB-AD32-74A429279D03}"/>
              </a:ext>
            </a:extLst>
          </p:cNvPr>
          <p:cNvSpPr/>
          <p:nvPr/>
        </p:nvSpPr>
        <p:spPr>
          <a:xfrm>
            <a:off x="2382589" y="1769004"/>
            <a:ext cx="2082800" cy="1076273"/>
          </a:xfrm>
          <a:prstGeom prst="rect">
            <a:avLst/>
          </a:prstGeom>
          <a:solidFill>
            <a:srgbClr val="DC72D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6"/>
                </a:solidFill>
              </a:rPr>
              <a:t>PIP-II Lattice</a:t>
            </a:r>
          </a:p>
          <a:p>
            <a:pPr algn="ctr"/>
            <a:r>
              <a:rPr lang="en-US" sz="1200" dirty="0">
                <a:solidFill>
                  <a:schemeClr val="accent6"/>
                </a:solidFill>
              </a:rPr>
              <a:t>Fermilab - AP</a:t>
            </a:r>
          </a:p>
          <a:p>
            <a:pPr algn="ctr"/>
            <a:r>
              <a:rPr lang="en-US" sz="1200" dirty="0">
                <a:solidFill>
                  <a:schemeClr val="accent6"/>
                </a:solidFill>
              </a:rPr>
              <a:t>Optim/MAD</a:t>
            </a:r>
          </a:p>
          <a:p>
            <a:pPr algn="ctr"/>
            <a:r>
              <a:rPr lang="en-US" sz="1200" dirty="0">
                <a:solidFill>
                  <a:schemeClr val="accent6"/>
                </a:solidFill>
              </a:rPr>
              <a:t>Metric (m)</a:t>
            </a:r>
          </a:p>
          <a:p>
            <a:pPr algn="ctr"/>
            <a:r>
              <a:rPr lang="en-US" sz="1200" dirty="0">
                <a:solidFill>
                  <a:schemeClr val="accent6"/>
                </a:solidFill>
              </a:rPr>
              <a:t>CSYS: FSCS-Z</a:t>
            </a:r>
          </a:p>
        </p:txBody>
      </p:sp>
      <p:cxnSp>
        <p:nvCxnSpPr>
          <p:cNvPr id="14" name="Straight Arrow Connector 13">
            <a:extLst>
              <a:ext uri="{FF2B5EF4-FFF2-40B4-BE49-F238E27FC236}">
                <a16:creationId xmlns:a16="http://schemas.microsoft.com/office/drawing/2014/main" id="{A71DBAF0-E231-4286-AF63-1D4437E58DBC}"/>
              </a:ext>
            </a:extLst>
          </p:cNvPr>
          <p:cNvCxnSpPr>
            <a:cxnSpLocks/>
            <a:stCxn id="16" idx="3"/>
            <a:endCxn id="17" idx="1"/>
          </p:cNvCxnSpPr>
          <p:nvPr/>
        </p:nvCxnSpPr>
        <p:spPr>
          <a:xfrm>
            <a:off x="2318329" y="4636499"/>
            <a:ext cx="1555528" cy="0"/>
          </a:xfrm>
          <a:prstGeom prst="straightConnector1">
            <a:avLst/>
          </a:prstGeom>
          <a:ln>
            <a:solidFill>
              <a:schemeClr val="accent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4190709-0855-4FBC-951D-80CD6282E4CA}"/>
              </a:ext>
            </a:extLst>
          </p:cNvPr>
          <p:cNvCxnSpPr>
            <a:cxnSpLocks/>
            <a:stCxn id="17" idx="3"/>
            <a:endCxn id="18" idx="1"/>
          </p:cNvCxnSpPr>
          <p:nvPr/>
        </p:nvCxnSpPr>
        <p:spPr>
          <a:xfrm flipV="1">
            <a:off x="5604946" y="4632331"/>
            <a:ext cx="1684852" cy="4168"/>
          </a:xfrm>
          <a:prstGeom prst="straightConnector1">
            <a:avLst/>
          </a:prstGeom>
          <a:ln>
            <a:solidFill>
              <a:schemeClr val="accent4">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65C063A7-59BE-4ACD-B56C-EC50945D8220}"/>
              </a:ext>
            </a:extLst>
          </p:cNvPr>
          <p:cNvSpPr/>
          <p:nvPr/>
        </p:nvSpPr>
        <p:spPr>
          <a:xfrm>
            <a:off x="587240" y="4091403"/>
            <a:ext cx="1731089" cy="109019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6"/>
                </a:solidFill>
              </a:rPr>
              <a:t>Technical Model</a:t>
            </a:r>
          </a:p>
          <a:p>
            <a:pPr algn="ctr"/>
            <a:r>
              <a:rPr lang="en-US" sz="1200" dirty="0">
                <a:solidFill>
                  <a:schemeClr val="accent6"/>
                </a:solidFill>
              </a:rPr>
              <a:t>Fermilab - LI</a:t>
            </a:r>
          </a:p>
          <a:p>
            <a:pPr algn="ctr"/>
            <a:r>
              <a:rPr lang="en-US" sz="1200" dirty="0">
                <a:solidFill>
                  <a:schemeClr val="accent6"/>
                </a:solidFill>
              </a:rPr>
              <a:t>Siemens NX</a:t>
            </a:r>
          </a:p>
          <a:p>
            <a:pPr algn="ctr"/>
            <a:r>
              <a:rPr lang="en-US" sz="1200" dirty="0">
                <a:solidFill>
                  <a:schemeClr val="accent6"/>
                </a:solidFill>
              </a:rPr>
              <a:t>Metric (mm)</a:t>
            </a:r>
          </a:p>
          <a:p>
            <a:pPr algn="ctr"/>
            <a:r>
              <a:rPr lang="en-US" sz="1200" dirty="0">
                <a:solidFill>
                  <a:schemeClr val="accent6"/>
                </a:solidFill>
              </a:rPr>
              <a:t>CSYS: A0YN-Z</a:t>
            </a:r>
          </a:p>
        </p:txBody>
      </p:sp>
      <p:sp>
        <p:nvSpPr>
          <p:cNvPr id="17" name="Rectangle 16">
            <a:extLst>
              <a:ext uri="{FF2B5EF4-FFF2-40B4-BE49-F238E27FC236}">
                <a16:creationId xmlns:a16="http://schemas.microsoft.com/office/drawing/2014/main" id="{DB9406FA-54CD-48D2-A0D8-B7CD180711E7}"/>
              </a:ext>
            </a:extLst>
          </p:cNvPr>
          <p:cNvSpPr/>
          <p:nvPr/>
        </p:nvSpPr>
        <p:spPr>
          <a:xfrm>
            <a:off x="3873857" y="4091403"/>
            <a:ext cx="1731089" cy="1090192"/>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6"/>
                </a:solidFill>
              </a:rPr>
              <a:t>Architectural Model</a:t>
            </a:r>
          </a:p>
          <a:p>
            <a:pPr algn="ctr"/>
            <a:r>
              <a:rPr lang="en-US" sz="1200" dirty="0">
                <a:solidFill>
                  <a:schemeClr val="accent6"/>
                </a:solidFill>
              </a:rPr>
              <a:t>Revit</a:t>
            </a:r>
          </a:p>
          <a:p>
            <a:pPr algn="ctr"/>
            <a:r>
              <a:rPr lang="en-US" sz="1200" dirty="0">
                <a:solidFill>
                  <a:schemeClr val="accent6"/>
                </a:solidFill>
              </a:rPr>
              <a:t>International inches</a:t>
            </a:r>
          </a:p>
          <a:p>
            <a:pPr algn="ctr"/>
            <a:r>
              <a:rPr lang="en-US" sz="1200" dirty="0">
                <a:solidFill>
                  <a:schemeClr val="accent6"/>
                </a:solidFill>
              </a:rPr>
              <a:t>CSYS: A0YN-Z</a:t>
            </a:r>
          </a:p>
        </p:txBody>
      </p:sp>
      <p:sp>
        <p:nvSpPr>
          <p:cNvPr id="18" name="Rectangle 17">
            <a:extLst>
              <a:ext uri="{FF2B5EF4-FFF2-40B4-BE49-F238E27FC236}">
                <a16:creationId xmlns:a16="http://schemas.microsoft.com/office/drawing/2014/main" id="{8586AB49-C0F9-4133-90B7-F4642E54CA09}"/>
              </a:ext>
            </a:extLst>
          </p:cNvPr>
          <p:cNvSpPr/>
          <p:nvPr/>
        </p:nvSpPr>
        <p:spPr>
          <a:xfrm>
            <a:off x="7289798" y="4087235"/>
            <a:ext cx="1530925" cy="109019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6"/>
                </a:solidFill>
              </a:rPr>
              <a:t>Civil Model</a:t>
            </a:r>
          </a:p>
          <a:p>
            <a:pPr algn="ctr"/>
            <a:r>
              <a:rPr lang="en-US" sz="1200" dirty="0">
                <a:solidFill>
                  <a:schemeClr val="accent6"/>
                </a:solidFill>
              </a:rPr>
              <a:t>Rhino?</a:t>
            </a:r>
          </a:p>
          <a:p>
            <a:pPr algn="ctr"/>
            <a:r>
              <a:rPr lang="en-US" sz="1200" dirty="0">
                <a:solidFill>
                  <a:schemeClr val="accent6"/>
                </a:solidFill>
              </a:rPr>
              <a:t>Survey Ft.</a:t>
            </a:r>
          </a:p>
          <a:p>
            <a:pPr algn="ctr"/>
            <a:r>
              <a:rPr lang="en-US" sz="1200" dirty="0">
                <a:solidFill>
                  <a:schemeClr val="accent6"/>
                </a:solidFill>
              </a:rPr>
              <a:t>CSYS: FSCS-h</a:t>
            </a:r>
          </a:p>
        </p:txBody>
      </p:sp>
      <p:sp>
        <p:nvSpPr>
          <p:cNvPr id="19" name="TextBox 18">
            <a:extLst>
              <a:ext uri="{FF2B5EF4-FFF2-40B4-BE49-F238E27FC236}">
                <a16:creationId xmlns:a16="http://schemas.microsoft.com/office/drawing/2014/main" id="{2696921E-9263-4C72-BA83-61EE745F66CF}"/>
              </a:ext>
            </a:extLst>
          </p:cNvPr>
          <p:cNvSpPr txBox="1"/>
          <p:nvPr/>
        </p:nvSpPr>
        <p:spPr>
          <a:xfrm>
            <a:off x="208822" y="1472694"/>
            <a:ext cx="1885769" cy="1015663"/>
          </a:xfrm>
          <a:prstGeom prst="rect">
            <a:avLst/>
          </a:prstGeom>
          <a:noFill/>
        </p:spPr>
        <p:txBody>
          <a:bodyPr wrap="square" rtlCol="0">
            <a:spAutoFit/>
          </a:bodyPr>
          <a:lstStyle/>
          <a:p>
            <a:pPr algn="ctr"/>
            <a:r>
              <a:rPr lang="en-US" sz="1200" b="1" dirty="0">
                <a:solidFill>
                  <a:srgbClr val="00B050"/>
                </a:solidFill>
              </a:rPr>
              <a:t>Existing machine </a:t>
            </a:r>
          </a:p>
          <a:p>
            <a:pPr algn="ctr"/>
            <a:r>
              <a:rPr lang="en-US" sz="1200" b="1" dirty="0">
                <a:solidFill>
                  <a:srgbClr val="00B050"/>
                </a:solidFill>
              </a:rPr>
              <a:t>Position data</a:t>
            </a:r>
          </a:p>
          <a:p>
            <a:pPr algn="ctr"/>
            <a:r>
              <a:rPr lang="en-US" sz="1200" dirty="0">
                <a:solidFill>
                  <a:srgbClr val="00B050"/>
                </a:solidFill>
              </a:rPr>
              <a:t>Point cloud, .xls format</a:t>
            </a:r>
          </a:p>
          <a:p>
            <a:pPr algn="ctr"/>
            <a:r>
              <a:rPr lang="en-US" sz="1200" dirty="0">
                <a:solidFill>
                  <a:srgbClr val="00B050"/>
                </a:solidFill>
              </a:rPr>
              <a:t>Metric</a:t>
            </a:r>
          </a:p>
          <a:p>
            <a:pPr algn="ctr"/>
            <a:r>
              <a:rPr lang="en-US" sz="1200" dirty="0">
                <a:solidFill>
                  <a:srgbClr val="00B050"/>
                </a:solidFill>
              </a:rPr>
              <a:t>FSCS-Z</a:t>
            </a:r>
          </a:p>
        </p:txBody>
      </p:sp>
      <p:sp>
        <p:nvSpPr>
          <p:cNvPr id="20" name="TextBox 19">
            <a:extLst>
              <a:ext uri="{FF2B5EF4-FFF2-40B4-BE49-F238E27FC236}">
                <a16:creationId xmlns:a16="http://schemas.microsoft.com/office/drawing/2014/main" id="{C5DA6DC3-1A57-4BE3-B2F4-8BBF1E6C83A2}"/>
              </a:ext>
            </a:extLst>
          </p:cNvPr>
          <p:cNvSpPr txBox="1"/>
          <p:nvPr/>
        </p:nvSpPr>
        <p:spPr>
          <a:xfrm>
            <a:off x="4770007" y="2386152"/>
            <a:ext cx="1294535" cy="830997"/>
          </a:xfrm>
          <a:prstGeom prst="rect">
            <a:avLst/>
          </a:prstGeom>
          <a:noFill/>
        </p:spPr>
        <p:txBody>
          <a:bodyPr wrap="square" rtlCol="0">
            <a:spAutoFit/>
          </a:bodyPr>
          <a:lstStyle/>
          <a:p>
            <a:r>
              <a:rPr lang="en-US" sz="1200" b="1" dirty="0">
                <a:solidFill>
                  <a:srgbClr val="DC72D7"/>
                </a:solidFill>
              </a:rPr>
              <a:t>Lattice file</a:t>
            </a:r>
          </a:p>
          <a:p>
            <a:r>
              <a:rPr lang="en-US" sz="1200" dirty="0">
                <a:solidFill>
                  <a:srgbClr val="DC72D7"/>
                </a:solidFill>
              </a:rPr>
              <a:t>.csv format</a:t>
            </a:r>
          </a:p>
          <a:p>
            <a:r>
              <a:rPr lang="en-US" sz="1200" dirty="0">
                <a:solidFill>
                  <a:srgbClr val="DC72D7"/>
                </a:solidFill>
              </a:rPr>
              <a:t>Metric</a:t>
            </a:r>
          </a:p>
          <a:p>
            <a:r>
              <a:rPr lang="en-US" sz="1200" dirty="0">
                <a:solidFill>
                  <a:srgbClr val="DC72D7"/>
                </a:solidFill>
              </a:rPr>
              <a:t>FSCS-Z</a:t>
            </a:r>
          </a:p>
        </p:txBody>
      </p:sp>
      <p:cxnSp>
        <p:nvCxnSpPr>
          <p:cNvPr id="21" name="Connector: Elbow 20">
            <a:extLst>
              <a:ext uri="{FF2B5EF4-FFF2-40B4-BE49-F238E27FC236}">
                <a16:creationId xmlns:a16="http://schemas.microsoft.com/office/drawing/2014/main" id="{EF1F7730-4074-4FCD-9204-2468617DD2CA}"/>
              </a:ext>
            </a:extLst>
          </p:cNvPr>
          <p:cNvCxnSpPr>
            <a:cxnSpLocks/>
            <a:stCxn id="13" idx="3"/>
            <a:endCxn id="16" idx="0"/>
          </p:cNvCxnSpPr>
          <p:nvPr/>
        </p:nvCxnSpPr>
        <p:spPr>
          <a:xfrm flipH="1">
            <a:off x="1452785" y="2307141"/>
            <a:ext cx="3012604" cy="1784262"/>
          </a:xfrm>
          <a:prstGeom prst="bentConnector4">
            <a:avLst>
              <a:gd name="adj1" fmla="val -7588"/>
              <a:gd name="adj2" fmla="val 65080"/>
            </a:avLst>
          </a:prstGeom>
          <a:ln>
            <a:solidFill>
              <a:srgbClr val="DC72D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FDDAEE25-C962-411F-8211-4E15D1CCCFA8}"/>
              </a:ext>
            </a:extLst>
          </p:cNvPr>
          <p:cNvCxnSpPr>
            <a:cxnSpLocks/>
            <a:stCxn id="13" idx="3"/>
            <a:endCxn id="12" idx="1"/>
          </p:cNvCxnSpPr>
          <p:nvPr/>
        </p:nvCxnSpPr>
        <p:spPr>
          <a:xfrm flipV="1">
            <a:off x="4465389" y="2307140"/>
            <a:ext cx="1718939" cy="1"/>
          </a:xfrm>
          <a:prstGeom prst="bentConnector3">
            <a:avLst>
              <a:gd name="adj1" fmla="val 50000"/>
            </a:avLst>
          </a:prstGeom>
          <a:ln>
            <a:solidFill>
              <a:srgbClr val="DC72D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E135573E-43C0-4938-9975-750B3285E6BB}"/>
              </a:ext>
            </a:extLst>
          </p:cNvPr>
          <p:cNvCxnSpPr>
            <a:cxnSpLocks/>
            <a:stCxn id="18" idx="2"/>
            <a:endCxn id="17" idx="2"/>
          </p:cNvCxnSpPr>
          <p:nvPr/>
        </p:nvCxnSpPr>
        <p:spPr>
          <a:xfrm rot="5400000">
            <a:off x="6395248" y="3521582"/>
            <a:ext cx="4168" cy="3315859"/>
          </a:xfrm>
          <a:prstGeom prst="bentConnector3">
            <a:avLst>
              <a:gd name="adj1" fmla="val 5584645"/>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CA0CAE70-619F-49E4-BE1C-A4901DB80582}"/>
              </a:ext>
            </a:extLst>
          </p:cNvPr>
          <p:cNvCxnSpPr>
            <a:cxnSpLocks/>
            <a:stCxn id="10" idx="2"/>
            <a:endCxn id="16" idx="2"/>
          </p:cNvCxnSpPr>
          <p:nvPr/>
        </p:nvCxnSpPr>
        <p:spPr>
          <a:xfrm rot="5400000">
            <a:off x="2866803" y="3760818"/>
            <a:ext cx="6759" cy="2834794"/>
          </a:xfrm>
          <a:prstGeom prst="bentConnector3">
            <a:avLst>
              <a:gd name="adj1" fmla="val 3482157"/>
            </a:avLst>
          </a:prstGeom>
          <a:ln>
            <a:solidFill>
              <a:schemeClr val="accent4">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A2F665F-F5B6-411C-93C1-383E3C5963C7}"/>
              </a:ext>
            </a:extLst>
          </p:cNvPr>
          <p:cNvSpPr txBox="1"/>
          <p:nvPr/>
        </p:nvSpPr>
        <p:spPr>
          <a:xfrm>
            <a:off x="2263188" y="3769229"/>
            <a:ext cx="1453389" cy="830997"/>
          </a:xfrm>
          <a:prstGeom prst="rect">
            <a:avLst/>
          </a:prstGeom>
          <a:noFill/>
        </p:spPr>
        <p:txBody>
          <a:bodyPr wrap="square" rtlCol="0">
            <a:spAutoFit/>
          </a:bodyPr>
          <a:lstStyle/>
          <a:p>
            <a:pPr algn="ctr"/>
            <a:r>
              <a:rPr lang="en-US" sz="1200" b="1" dirty="0">
                <a:solidFill>
                  <a:schemeClr val="accent2">
                    <a:lumMod val="75000"/>
                  </a:schemeClr>
                </a:solidFill>
              </a:rPr>
              <a:t>T-to-A output</a:t>
            </a:r>
          </a:p>
          <a:p>
            <a:pPr algn="ctr"/>
            <a:r>
              <a:rPr lang="en-US" sz="1200" dirty="0">
                <a:solidFill>
                  <a:schemeClr val="accent2">
                    <a:lumMod val="75000"/>
                  </a:schemeClr>
                </a:solidFill>
              </a:rPr>
              <a:t>Parasolid .x_t</a:t>
            </a:r>
          </a:p>
          <a:p>
            <a:pPr algn="ctr"/>
            <a:r>
              <a:rPr lang="en-US" sz="1200" dirty="0">
                <a:solidFill>
                  <a:schemeClr val="accent2">
                    <a:lumMod val="75000"/>
                  </a:schemeClr>
                </a:solidFill>
              </a:rPr>
              <a:t>metric</a:t>
            </a:r>
          </a:p>
          <a:p>
            <a:pPr algn="ctr"/>
            <a:r>
              <a:rPr lang="en-US" sz="1200" dirty="0">
                <a:solidFill>
                  <a:schemeClr val="accent2">
                    <a:lumMod val="75000"/>
                  </a:schemeClr>
                </a:solidFill>
              </a:rPr>
              <a:t>A0YN-Z</a:t>
            </a:r>
          </a:p>
        </p:txBody>
      </p:sp>
      <p:sp>
        <p:nvSpPr>
          <p:cNvPr id="26" name="TextBox 25">
            <a:extLst>
              <a:ext uri="{FF2B5EF4-FFF2-40B4-BE49-F238E27FC236}">
                <a16:creationId xmlns:a16="http://schemas.microsoft.com/office/drawing/2014/main" id="{C65402F2-C829-48A7-9939-F0903C4FDC41}"/>
              </a:ext>
            </a:extLst>
          </p:cNvPr>
          <p:cNvSpPr txBox="1"/>
          <p:nvPr/>
        </p:nvSpPr>
        <p:spPr>
          <a:xfrm>
            <a:off x="5746087" y="3805502"/>
            <a:ext cx="1320388" cy="830997"/>
          </a:xfrm>
          <a:prstGeom prst="rect">
            <a:avLst/>
          </a:prstGeom>
          <a:noFill/>
        </p:spPr>
        <p:txBody>
          <a:bodyPr wrap="square" rtlCol="0">
            <a:spAutoFit/>
          </a:bodyPr>
          <a:lstStyle/>
          <a:p>
            <a:pPr algn="ctr"/>
            <a:r>
              <a:rPr lang="en-US" sz="1200" b="1" dirty="0">
                <a:solidFill>
                  <a:schemeClr val="accent4">
                    <a:lumMod val="75000"/>
                  </a:schemeClr>
                </a:solidFill>
              </a:rPr>
              <a:t>A-to-C output</a:t>
            </a:r>
          </a:p>
          <a:p>
            <a:pPr algn="ctr"/>
            <a:r>
              <a:rPr lang="en-US" sz="1200" dirty="0">
                <a:solidFill>
                  <a:schemeClr val="accent4">
                    <a:lumMod val="75000"/>
                  </a:schemeClr>
                </a:solidFill>
              </a:rPr>
              <a:t>Format</a:t>
            </a:r>
          </a:p>
          <a:p>
            <a:pPr algn="ctr"/>
            <a:r>
              <a:rPr lang="en-US" sz="1200" dirty="0">
                <a:solidFill>
                  <a:schemeClr val="accent4">
                    <a:lumMod val="75000"/>
                  </a:schemeClr>
                </a:solidFill>
              </a:rPr>
              <a:t>Int inches</a:t>
            </a:r>
          </a:p>
          <a:p>
            <a:pPr algn="ctr"/>
            <a:r>
              <a:rPr lang="en-US" sz="1200" dirty="0">
                <a:solidFill>
                  <a:schemeClr val="accent4">
                    <a:lumMod val="75000"/>
                  </a:schemeClr>
                </a:solidFill>
              </a:rPr>
              <a:t>A0YN-Z</a:t>
            </a:r>
          </a:p>
        </p:txBody>
      </p:sp>
      <p:sp>
        <p:nvSpPr>
          <p:cNvPr id="27" name="TextBox 26">
            <a:extLst>
              <a:ext uri="{FF2B5EF4-FFF2-40B4-BE49-F238E27FC236}">
                <a16:creationId xmlns:a16="http://schemas.microsoft.com/office/drawing/2014/main" id="{A187E33A-12FC-4B12-8CBC-912BD40732E3}"/>
              </a:ext>
            </a:extLst>
          </p:cNvPr>
          <p:cNvSpPr txBox="1"/>
          <p:nvPr/>
        </p:nvSpPr>
        <p:spPr>
          <a:xfrm>
            <a:off x="5707285" y="5513635"/>
            <a:ext cx="1318713" cy="830997"/>
          </a:xfrm>
          <a:prstGeom prst="rect">
            <a:avLst/>
          </a:prstGeom>
          <a:noFill/>
        </p:spPr>
        <p:txBody>
          <a:bodyPr wrap="square" rtlCol="0">
            <a:spAutoFit/>
          </a:bodyPr>
          <a:lstStyle/>
          <a:p>
            <a:pPr algn="ctr"/>
            <a:r>
              <a:rPr lang="en-US" sz="1200" b="1" dirty="0"/>
              <a:t>C-to-A output</a:t>
            </a:r>
          </a:p>
          <a:p>
            <a:pPr algn="ctr"/>
            <a:r>
              <a:rPr lang="en-US" sz="1200" dirty="0"/>
              <a:t>Format</a:t>
            </a:r>
          </a:p>
          <a:p>
            <a:pPr algn="ctr"/>
            <a:r>
              <a:rPr lang="en-US" sz="1200" dirty="0"/>
              <a:t>units</a:t>
            </a:r>
          </a:p>
          <a:p>
            <a:pPr algn="ctr"/>
            <a:r>
              <a:rPr lang="en-US" sz="1200" dirty="0"/>
              <a:t>CSYS-Z</a:t>
            </a:r>
          </a:p>
        </p:txBody>
      </p:sp>
      <p:sp>
        <p:nvSpPr>
          <p:cNvPr id="28" name="TextBox 27">
            <a:extLst>
              <a:ext uri="{FF2B5EF4-FFF2-40B4-BE49-F238E27FC236}">
                <a16:creationId xmlns:a16="http://schemas.microsoft.com/office/drawing/2014/main" id="{1634F4AC-0371-46E2-8A39-D9BBBC81C973}"/>
              </a:ext>
            </a:extLst>
          </p:cNvPr>
          <p:cNvSpPr txBox="1"/>
          <p:nvPr/>
        </p:nvSpPr>
        <p:spPr>
          <a:xfrm>
            <a:off x="1151706" y="5504645"/>
            <a:ext cx="3587934" cy="830997"/>
          </a:xfrm>
          <a:prstGeom prst="rect">
            <a:avLst/>
          </a:prstGeom>
          <a:noFill/>
        </p:spPr>
        <p:txBody>
          <a:bodyPr wrap="square" rtlCol="0">
            <a:spAutoFit/>
          </a:bodyPr>
          <a:lstStyle>
            <a:defPPr>
              <a:defRPr lang="en-US"/>
            </a:defPPr>
            <a:lvl1pPr algn="ctr">
              <a:defRPr sz="1200" b="1">
                <a:solidFill>
                  <a:schemeClr val="accent4">
                    <a:lumMod val="75000"/>
                  </a:schemeClr>
                </a:solidFill>
              </a:defRPr>
            </a:lvl1pPr>
          </a:lstStyle>
          <a:p>
            <a:r>
              <a:rPr lang="en-US" dirty="0"/>
              <a:t>A-to-T output</a:t>
            </a:r>
          </a:p>
          <a:p>
            <a:r>
              <a:rPr lang="en-US" dirty="0"/>
              <a:t>3D .dxf  </a:t>
            </a:r>
          </a:p>
          <a:p>
            <a:r>
              <a:rPr lang="en-US" dirty="0"/>
              <a:t>International inches, converted to mm at import</a:t>
            </a:r>
          </a:p>
          <a:p>
            <a:r>
              <a:rPr lang="en-US" dirty="0"/>
              <a:t>A0YN-Z</a:t>
            </a:r>
          </a:p>
        </p:txBody>
      </p:sp>
      <p:cxnSp>
        <p:nvCxnSpPr>
          <p:cNvPr id="29" name="Connector: Elbow 28">
            <a:extLst>
              <a:ext uri="{FF2B5EF4-FFF2-40B4-BE49-F238E27FC236}">
                <a16:creationId xmlns:a16="http://schemas.microsoft.com/office/drawing/2014/main" id="{460A1F56-D7E5-411B-8814-414932BF8D4E}"/>
              </a:ext>
            </a:extLst>
          </p:cNvPr>
          <p:cNvCxnSpPr>
            <a:cxnSpLocks/>
            <a:stCxn id="12" idx="3"/>
            <a:endCxn id="16" idx="1"/>
          </p:cNvCxnSpPr>
          <p:nvPr/>
        </p:nvCxnSpPr>
        <p:spPr>
          <a:xfrm flipH="1">
            <a:off x="587240" y="2307140"/>
            <a:ext cx="7540760" cy="2329359"/>
          </a:xfrm>
          <a:prstGeom prst="bentConnector5">
            <a:avLst>
              <a:gd name="adj1" fmla="val -3032"/>
              <a:gd name="adj2" fmla="val -38176"/>
              <a:gd name="adj3" fmla="val 103032"/>
            </a:avLst>
          </a:prstGeom>
          <a:ln>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A7BAF912-7D2C-4A00-B958-BA0C5D2028F5}"/>
              </a:ext>
            </a:extLst>
          </p:cNvPr>
          <p:cNvCxnSpPr>
            <a:cxnSpLocks/>
            <a:endCxn id="13" idx="1"/>
          </p:cNvCxnSpPr>
          <p:nvPr/>
        </p:nvCxnSpPr>
        <p:spPr>
          <a:xfrm rot="16200000" flipH="1">
            <a:off x="1738591" y="1663142"/>
            <a:ext cx="883847" cy="404150"/>
          </a:xfrm>
          <a:prstGeom prst="bentConnector2">
            <a:avLst/>
          </a:prstGeom>
          <a:ln>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8AB7B849-E69C-420B-AD95-F3E6C6F3AC07}"/>
              </a:ext>
            </a:extLst>
          </p:cNvPr>
          <p:cNvSpPr txBox="1"/>
          <p:nvPr/>
        </p:nvSpPr>
        <p:spPr>
          <a:xfrm>
            <a:off x="5646278" y="4715510"/>
            <a:ext cx="1477441" cy="646331"/>
          </a:xfrm>
          <a:prstGeom prst="rect">
            <a:avLst/>
          </a:prstGeom>
          <a:noFill/>
        </p:spPr>
        <p:txBody>
          <a:bodyPr wrap="square" rtlCol="0">
            <a:spAutoFit/>
          </a:bodyPr>
          <a:lstStyle/>
          <a:p>
            <a:pPr algn="ctr"/>
            <a:r>
              <a:rPr lang="en-US" sz="1200" dirty="0">
                <a:solidFill>
                  <a:srgbClr val="FF0000"/>
                </a:solidFill>
              </a:rPr>
              <a:t>Survey ft to </a:t>
            </a:r>
          </a:p>
          <a:p>
            <a:pPr algn="ctr"/>
            <a:r>
              <a:rPr lang="en-US" sz="1200" dirty="0">
                <a:solidFill>
                  <a:srgbClr val="FF0000"/>
                </a:solidFill>
              </a:rPr>
              <a:t>international ft</a:t>
            </a:r>
          </a:p>
          <a:p>
            <a:pPr algn="ctr"/>
            <a:r>
              <a:rPr lang="en-US" sz="1200" dirty="0">
                <a:solidFill>
                  <a:srgbClr val="FF0000"/>
                </a:solidFill>
              </a:rPr>
              <a:t> correction needed</a:t>
            </a:r>
          </a:p>
        </p:txBody>
      </p:sp>
      <p:sp>
        <p:nvSpPr>
          <p:cNvPr id="32" name="TextBox 31">
            <a:extLst>
              <a:ext uri="{FF2B5EF4-FFF2-40B4-BE49-F238E27FC236}">
                <a16:creationId xmlns:a16="http://schemas.microsoft.com/office/drawing/2014/main" id="{3515400E-D9A5-4BB3-8ED3-223DFFD4F056}"/>
              </a:ext>
            </a:extLst>
          </p:cNvPr>
          <p:cNvSpPr txBox="1"/>
          <p:nvPr/>
        </p:nvSpPr>
        <p:spPr>
          <a:xfrm>
            <a:off x="2318329" y="4724721"/>
            <a:ext cx="1396880" cy="646331"/>
          </a:xfrm>
          <a:prstGeom prst="rect">
            <a:avLst/>
          </a:prstGeom>
          <a:noFill/>
        </p:spPr>
        <p:txBody>
          <a:bodyPr wrap="square" rtlCol="0">
            <a:spAutoFit/>
          </a:bodyPr>
          <a:lstStyle/>
          <a:p>
            <a:pPr algn="ctr"/>
            <a:r>
              <a:rPr lang="en-US" sz="1200" dirty="0">
                <a:solidFill>
                  <a:srgbClr val="FF0000"/>
                </a:solidFill>
              </a:rPr>
              <a:t>International units:</a:t>
            </a:r>
          </a:p>
          <a:p>
            <a:pPr algn="ctr"/>
            <a:r>
              <a:rPr lang="en-US" sz="1200" dirty="0">
                <a:solidFill>
                  <a:srgbClr val="FF0000"/>
                </a:solidFill>
              </a:rPr>
              <a:t>No unit </a:t>
            </a:r>
          </a:p>
          <a:p>
            <a:pPr algn="ctr"/>
            <a:r>
              <a:rPr lang="en-US" sz="1200" dirty="0">
                <a:solidFill>
                  <a:srgbClr val="FF0000"/>
                </a:solidFill>
              </a:rPr>
              <a:t>correction needed</a:t>
            </a:r>
          </a:p>
        </p:txBody>
      </p:sp>
      <p:cxnSp>
        <p:nvCxnSpPr>
          <p:cNvPr id="33" name="Straight Arrow Connector 32">
            <a:extLst>
              <a:ext uri="{FF2B5EF4-FFF2-40B4-BE49-F238E27FC236}">
                <a16:creationId xmlns:a16="http://schemas.microsoft.com/office/drawing/2014/main" id="{510D05BF-8E3C-4B21-A146-82B2EE78C0FA}"/>
              </a:ext>
            </a:extLst>
          </p:cNvPr>
          <p:cNvCxnSpPr>
            <a:cxnSpLocks/>
            <a:stCxn id="12" idx="2"/>
            <a:endCxn id="18" idx="0"/>
          </p:cNvCxnSpPr>
          <p:nvPr/>
        </p:nvCxnSpPr>
        <p:spPr>
          <a:xfrm>
            <a:off x="7156164" y="2845276"/>
            <a:ext cx="899097" cy="1241959"/>
          </a:xfrm>
          <a:prstGeom prst="straightConnector1">
            <a:avLst/>
          </a:prstGeom>
          <a:ln>
            <a:solidFill>
              <a:schemeClr val="accent6">
                <a:lumMod val="50000"/>
              </a:schemeClr>
            </a:solidFill>
            <a:prstDash val="sys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31A5527-A896-41E4-B222-630DE5B4BE7F}"/>
              </a:ext>
            </a:extLst>
          </p:cNvPr>
          <p:cNvSpPr txBox="1"/>
          <p:nvPr/>
        </p:nvSpPr>
        <p:spPr>
          <a:xfrm>
            <a:off x="7616026" y="2914698"/>
            <a:ext cx="1530925" cy="830997"/>
          </a:xfrm>
          <a:prstGeom prst="rect">
            <a:avLst/>
          </a:prstGeom>
          <a:noFill/>
        </p:spPr>
        <p:txBody>
          <a:bodyPr wrap="square" rtlCol="0">
            <a:spAutoFit/>
          </a:bodyPr>
          <a:lstStyle/>
          <a:p>
            <a:pPr algn="ctr"/>
            <a:r>
              <a:rPr lang="en-US" sz="1200" b="1" dirty="0">
                <a:solidFill>
                  <a:schemeClr val="accent6">
                    <a:lumMod val="50000"/>
                  </a:schemeClr>
                </a:solidFill>
              </a:rPr>
              <a:t>QA data</a:t>
            </a:r>
          </a:p>
          <a:p>
            <a:pPr algn="ctr"/>
            <a:r>
              <a:rPr lang="en-US" sz="1200" dirty="0">
                <a:solidFill>
                  <a:schemeClr val="accent6">
                    <a:lumMod val="50000"/>
                  </a:schemeClr>
                </a:solidFill>
              </a:rPr>
              <a:t>Format</a:t>
            </a:r>
          </a:p>
          <a:p>
            <a:pPr algn="ctr"/>
            <a:r>
              <a:rPr lang="en-US" sz="1200" dirty="0">
                <a:solidFill>
                  <a:schemeClr val="accent6">
                    <a:lumMod val="50000"/>
                  </a:schemeClr>
                </a:solidFill>
              </a:rPr>
              <a:t>Survey feet</a:t>
            </a:r>
          </a:p>
          <a:p>
            <a:pPr algn="ctr"/>
            <a:r>
              <a:rPr lang="en-US" sz="1200" dirty="0">
                <a:solidFill>
                  <a:schemeClr val="accent6">
                    <a:lumMod val="50000"/>
                  </a:schemeClr>
                </a:solidFill>
              </a:rPr>
              <a:t>FSCS-h or FSCS-Z</a:t>
            </a:r>
          </a:p>
        </p:txBody>
      </p:sp>
      <p:sp>
        <p:nvSpPr>
          <p:cNvPr id="3" name="Content Placeholder 2">
            <a:extLst>
              <a:ext uri="{FF2B5EF4-FFF2-40B4-BE49-F238E27FC236}">
                <a16:creationId xmlns:a16="http://schemas.microsoft.com/office/drawing/2014/main" id="{7B17E518-EF72-48AF-8880-310FF4832BBF}"/>
              </a:ext>
            </a:extLst>
          </p:cNvPr>
          <p:cNvSpPr>
            <a:spLocks noGrp="1"/>
          </p:cNvSpPr>
          <p:nvPr>
            <p:ph idx="1"/>
          </p:nvPr>
        </p:nvSpPr>
        <p:spPr>
          <a:xfrm>
            <a:off x="365044" y="977548"/>
            <a:ext cx="8672513" cy="416135"/>
          </a:xfrm>
        </p:spPr>
        <p:txBody>
          <a:bodyPr/>
          <a:lstStyle/>
          <a:p>
            <a:pPr marL="0" indent="0">
              <a:buNone/>
            </a:pPr>
            <a:r>
              <a:rPr lang="en-US" dirty="0"/>
              <a:t>Data integration example</a:t>
            </a:r>
          </a:p>
        </p:txBody>
      </p:sp>
    </p:spTree>
    <p:extLst>
      <p:ext uri="{BB962C8B-B14F-4D97-AF65-F5344CB8AC3E}">
        <p14:creationId xmlns:p14="http://schemas.microsoft.com/office/powerpoint/2010/main" val="280507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11A8-C843-446C-BC15-F80D273A3026}"/>
              </a:ext>
            </a:extLst>
          </p:cNvPr>
          <p:cNvSpPr>
            <a:spLocks noGrp="1"/>
          </p:cNvSpPr>
          <p:nvPr>
            <p:ph type="title"/>
          </p:nvPr>
        </p:nvSpPr>
        <p:spPr/>
        <p:txBody>
          <a:bodyPr/>
          <a:lstStyle/>
          <a:p>
            <a:r>
              <a:rPr lang="en-US" dirty="0"/>
              <a:t>Accelerator Lattice in CAD – F10101501</a:t>
            </a:r>
          </a:p>
        </p:txBody>
      </p:sp>
      <p:pic>
        <p:nvPicPr>
          <p:cNvPr id="7" name="Content Placeholder 6">
            <a:extLst>
              <a:ext uri="{FF2B5EF4-FFF2-40B4-BE49-F238E27FC236}">
                <a16:creationId xmlns:a16="http://schemas.microsoft.com/office/drawing/2014/main" id="{D876E52A-ABB4-4366-8F13-F5F8AF431811}"/>
              </a:ext>
            </a:extLst>
          </p:cNvPr>
          <p:cNvPicPr>
            <a:picLocks noGrp="1" noChangeAspect="1"/>
          </p:cNvPicPr>
          <p:nvPr>
            <p:ph idx="1"/>
          </p:nvPr>
        </p:nvPicPr>
        <p:blipFill rotWithShape="1">
          <a:blip r:embed="rId2"/>
          <a:srcRect l="5592" r="11331"/>
          <a:stretch/>
        </p:blipFill>
        <p:spPr>
          <a:xfrm>
            <a:off x="300942" y="1066138"/>
            <a:ext cx="4514128" cy="4987925"/>
          </a:xfrm>
          <a:prstGeom prst="rect">
            <a:avLst/>
          </a:prstGeom>
        </p:spPr>
      </p:pic>
      <p:sp>
        <p:nvSpPr>
          <p:cNvPr id="4" name="Date Placeholder 3">
            <a:extLst>
              <a:ext uri="{FF2B5EF4-FFF2-40B4-BE49-F238E27FC236}">
                <a16:creationId xmlns:a16="http://schemas.microsoft.com/office/drawing/2014/main" id="{4108CDD7-92B4-4C09-AF36-E2508AE783C7}"/>
              </a:ext>
            </a:extLst>
          </p:cNvPr>
          <p:cNvSpPr>
            <a:spLocks noGrp="1"/>
          </p:cNvSpPr>
          <p:nvPr>
            <p:ph type="dt" sz="half" idx="10"/>
          </p:nvPr>
        </p:nvSpPr>
        <p:spPr/>
        <p:txBody>
          <a:bodyPr/>
          <a:lstStyle/>
          <a:p>
            <a:r>
              <a:rPr lang="en-US" altLang="en-US" dirty="0"/>
              <a:t>12/04/2018</a:t>
            </a:r>
          </a:p>
        </p:txBody>
      </p:sp>
      <p:sp>
        <p:nvSpPr>
          <p:cNvPr id="6" name="Slide Number Placeholder 5">
            <a:extLst>
              <a:ext uri="{FF2B5EF4-FFF2-40B4-BE49-F238E27FC236}">
                <a16:creationId xmlns:a16="http://schemas.microsoft.com/office/drawing/2014/main" id="{3CE47346-3F2A-4213-9A28-21C651EACEE4}"/>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dirty="0"/>
          </a:p>
        </p:txBody>
      </p:sp>
      <p:pic>
        <p:nvPicPr>
          <p:cNvPr id="8" name="Picture 7">
            <a:extLst>
              <a:ext uri="{FF2B5EF4-FFF2-40B4-BE49-F238E27FC236}">
                <a16:creationId xmlns:a16="http://schemas.microsoft.com/office/drawing/2014/main" id="{778A1E93-6B0F-402B-A89B-8974F46CAAED}"/>
              </a:ext>
            </a:extLst>
          </p:cNvPr>
          <p:cNvPicPr>
            <a:picLocks noChangeAspect="1"/>
          </p:cNvPicPr>
          <p:nvPr/>
        </p:nvPicPr>
        <p:blipFill rotWithShape="1">
          <a:blip r:embed="rId3"/>
          <a:srcRect r="17514"/>
          <a:stretch/>
        </p:blipFill>
        <p:spPr>
          <a:xfrm>
            <a:off x="5046563" y="1066138"/>
            <a:ext cx="3904748" cy="1919473"/>
          </a:xfrm>
          <a:prstGeom prst="rect">
            <a:avLst/>
          </a:prstGeom>
        </p:spPr>
      </p:pic>
      <p:pic>
        <p:nvPicPr>
          <p:cNvPr id="12" name="Picture 11">
            <a:extLst>
              <a:ext uri="{FF2B5EF4-FFF2-40B4-BE49-F238E27FC236}">
                <a16:creationId xmlns:a16="http://schemas.microsoft.com/office/drawing/2014/main" id="{EC9C9D38-C796-4356-BC69-DD02469BF7E4}"/>
              </a:ext>
            </a:extLst>
          </p:cNvPr>
          <p:cNvPicPr>
            <a:picLocks noChangeAspect="1"/>
          </p:cNvPicPr>
          <p:nvPr/>
        </p:nvPicPr>
        <p:blipFill>
          <a:blip r:embed="rId4"/>
          <a:stretch>
            <a:fillRect/>
          </a:stretch>
        </p:blipFill>
        <p:spPr>
          <a:xfrm>
            <a:off x="5068752" y="3278697"/>
            <a:ext cx="3846648" cy="2775366"/>
          </a:xfrm>
          <a:prstGeom prst="rect">
            <a:avLst/>
          </a:prstGeom>
        </p:spPr>
      </p:pic>
      <p:sp>
        <p:nvSpPr>
          <p:cNvPr id="13" name="Rectangle 12">
            <a:extLst>
              <a:ext uri="{FF2B5EF4-FFF2-40B4-BE49-F238E27FC236}">
                <a16:creationId xmlns:a16="http://schemas.microsoft.com/office/drawing/2014/main" id="{3663B254-34EF-4AB3-8BA9-6BD82FC6B526}"/>
              </a:ext>
            </a:extLst>
          </p:cNvPr>
          <p:cNvSpPr/>
          <p:nvPr/>
        </p:nvSpPr>
        <p:spPr>
          <a:xfrm>
            <a:off x="4109013" y="3368233"/>
            <a:ext cx="462987" cy="300942"/>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690BE910-AECE-4531-B848-C1F4A9E3A7C9}"/>
              </a:ext>
            </a:extLst>
          </p:cNvPr>
          <p:cNvCxnSpPr>
            <a:cxnSpLocks/>
            <a:stCxn id="13" idx="3"/>
          </p:cNvCxnSpPr>
          <p:nvPr/>
        </p:nvCxnSpPr>
        <p:spPr>
          <a:xfrm flipV="1">
            <a:off x="4572000" y="2985611"/>
            <a:ext cx="496752" cy="533093"/>
          </a:xfrm>
          <a:prstGeom prst="lin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cxnSp>
      <p:sp>
        <p:nvSpPr>
          <p:cNvPr id="17" name="Rectangle 16">
            <a:extLst>
              <a:ext uri="{FF2B5EF4-FFF2-40B4-BE49-F238E27FC236}">
                <a16:creationId xmlns:a16="http://schemas.microsoft.com/office/drawing/2014/main" id="{ACFA2376-4AC8-4FD2-9A6A-05EDC5F00019}"/>
              </a:ext>
            </a:extLst>
          </p:cNvPr>
          <p:cNvSpPr/>
          <p:nvPr/>
        </p:nvSpPr>
        <p:spPr>
          <a:xfrm>
            <a:off x="1992775" y="5349433"/>
            <a:ext cx="462987" cy="300942"/>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BE28F75D-DF2C-4176-A122-419D4688EAC1}"/>
              </a:ext>
            </a:extLst>
          </p:cNvPr>
          <p:cNvCxnSpPr>
            <a:cxnSpLocks/>
            <a:stCxn id="17" idx="3"/>
            <a:endCxn id="12" idx="1"/>
          </p:cNvCxnSpPr>
          <p:nvPr/>
        </p:nvCxnSpPr>
        <p:spPr>
          <a:xfrm flipV="1">
            <a:off x="2455762" y="4666380"/>
            <a:ext cx="2612990" cy="833524"/>
          </a:xfrm>
          <a:prstGeom prst="lin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cxnSp>
      <p:sp>
        <p:nvSpPr>
          <p:cNvPr id="16" name="Callout: Line 15">
            <a:extLst>
              <a:ext uri="{FF2B5EF4-FFF2-40B4-BE49-F238E27FC236}">
                <a16:creationId xmlns:a16="http://schemas.microsoft.com/office/drawing/2014/main" id="{C427A882-F150-406B-9BF1-DFD14ECDD42F}"/>
              </a:ext>
            </a:extLst>
          </p:cNvPr>
          <p:cNvSpPr/>
          <p:nvPr/>
        </p:nvSpPr>
        <p:spPr>
          <a:xfrm flipH="1">
            <a:off x="541125" y="1935095"/>
            <a:ext cx="2903299" cy="634904"/>
          </a:xfrm>
          <a:prstGeom prst="borderCallout1">
            <a:avLst>
              <a:gd name="adj1" fmla="val 47820"/>
              <a:gd name="adj2" fmla="val 949"/>
              <a:gd name="adj3" fmla="val 103263"/>
              <a:gd name="adj4" fmla="val -30562"/>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Model populated by </a:t>
            </a:r>
          </a:p>
          <a:p>
            <a:pPr algn="ctr"/>
            <a:r>
              <a:rPr lang="en-US" sz="1800" dirty="0">
                <a:solidFill>
                  <a:schemeClr val="tx1"/>
                </a:solidFill>
              </a:rPr>
              <a:t>lattice-to-CAD import script</a:t>
            </a:r>
          </a:p>
        </p:txBody>
      </p:sp>
    </p:spTree>
    <p:extLst>
      <p:ext uri="{BB962C8B-B14F-4D97-AF65-F5344CB8AC3E}">
        <p14:creationId xmlns:p14="http://schemas.microsoft.com/office/powerpoint/2010/main" val="40771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11A8-C843-446C-BC15-F80D273A3026}"/>
              </a:ext>
            </a:extLst>
          </p:cNvPr>
          <p:cNvSpPr>
            <a:spLocks noGrp="1"/>
          </p:cNvSpPr>
          <p:nvPr>
            <p:ph type="title"/>
          </p:nvPr>
        </p:nvSpPr>
        <p:spPr/>
        <p:txBody>
          <a:bodyPr/>
          <a:lstStyle/>
          <a:p>
            <a:r>
              <a:rPr lang="en-US" dirty="0"/>
              <a:t>Accelerator Lattice in CAD – Main Ring Crossing</a:t>
            </a:r>
          </a:p>
        </p:txBody>
      </p:sp>
      <p:sp>
        <p:nvSpPr>
          <p:cNvPr id="4" name="Date Placeholder 3">
            <a:extLst>
              <a:ext uri="{FF2B5EF4-FFF2-40B4-BE49-F238E27FC236}">
                <a16:creationId xmlns:a16="http://schemas.microsoft.com/office/drawing/2014/main" id="{4108CDD7-92B4-4C09-AF36-E2508AE783C7}"/>
              </a:ext>
            </a:extLst>
          </p:cNvPr>
          <p:cNvSpPr>
            <a:spLocks noGrp="1"/>
          </p:cNvSpPr>
          <p:nvPr>
            <p:ph type="dt" sz="half" idx="10"/>
          </p:nvPr>
        </p:nvSpPr>
        <p:spPr/>
        <p:txBody>
          <a:bodyPr/>
          <a:lstStyle/>
          <a:p>
            <a:r>
              <a:rPr lang="en-US" altLang="en-US" dirty="0"/>
              <a:t>12/04/2018</a:t>
            </a:r>
          </a:p>
        </p:txBody>
      </p:sp>
      <p:sp>
        <p:nvSpPr>
          <p:cNvPr id="6" name="Slide Number Placeholder 5">
            <a:extLst>
              <a:ext uri="{FF2B5EF4-FFF2-40B4-BE49-F238E27FC236}">
                <a16:creationId xmlns:a16="http://schemas.microsoft.com/office/drawing/2014/main" id="{3CE47346-3F2A-4213-9A28-21C651EACEE4}"/>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dirty="0"/>
          </a:p>
        </p:txBody>
      </p:sp>
      <p:pic>
        <p:nvPicPr>
          <p:cNvPr id="9" name="Picture 8">
            <a:extLst>
              <a:ext uri="{FF2B5EF4-FFF2-40B4-BE49-F238E27FC236}">
                <a16:creationId xmlns:a16="http://schemas.microsoft.com/office/drawing/2014/main" id="{9EE7FC34-A319-452C-BF0B-4F6A92D5B6F5}"/>
              </a:ext>
            </a:extLst>
          </p:cNvPr>
          <p:cNvPicPr>
            <a:picLocks noChangeAspect="1"/>
          </p:cNvPicPr>
          <p:nvPr/>
        </p:nvPicPr>
        <p:blipFill>
          <a:blip r:embed="rId2"/>
          <a:stretch>
            <a:fillRect/>
          </a:stretch>
        </p:blipFill>
        <p:spPr>
          <a:xfrm>
            <a:off x="5186652" y="1095496"/>
            <a:ext cx="3671597" cy="2333504"/>
          </a:xfrm>
          <a:prstGeom prst="rect">
            <a:avLst/>
          </a:prstGeom>
        </p:spPr>
      </p:pic>
      <p:pic>
        <p:nvPicPr>
          <p:cNvPr id="13" name="Content Placeholder 6">
            <a:extLst>
              <a:ext uri="{FF2B5EF4-FFF2-40B4-BE49-F238E27FC236}">
                <a16:creationId xmlns:a16="http://schemas.microsoft.com/office/drawing/2014/main" id="{A000EF81-6BF8-4949-BC75-750DA2C386E6}"/>
              </a:ext>
            </a:extLst>
          </p:cNvPr>
          <p:cNvPicPr>
            <a:picLocks noGrp="1" noChangeAspect="1"/>
          </p:cNvPicPr>
          <p:nvPr>
            <p:ph idx="1"/>
          </p:nvPr>
        </p:nvPicPr>
        <p:blipFill rotWithShape="1">
          <a:blip r:embed="rId3"/>
          <a:srcRect l="5592" r="11331"/>
          <a:stretch/>
        </p:blipFill>
        <p:spPr>
          <a:xfrm>
            <a:off x="300942" y="1066138"/>
            <a:ext cx="4514128" cy="4987925"/>
          </a:xfrm>
          <a:prstGeom prst="rect">
            <a:avLst/>
          </a:prstGeom>
        </p:spPr>
      </p:pic>
      <p:sp>
        <p:nvSpPr>
          <p:cNvPr id="14" name="Rectangle 13">
            <a:extLst>
              <a:ext uri="{FF2B5EF4-FFF2-40B4-BE49-F238E27FC236}">
                <a16:creationId xmlns:a16="http://schemas.microsoft.com/office/drawing/2014/main" id="{15779839-08BD-41F9-A9AB-D8A3146105E7}"/>
              </a:ext>
            </a:extLst>
          </p:cNvPr>
          <p:cNvSpPr/>
          <p:nvPr/>
        </p:nvSpPr>
        <p:spPr>
          <a:xfrm>
            <a:off x="2639029" y="5490920"/>
            <a:ext cx="462987" cy="300942"/>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32DF4381-B752-4DA1-A4F3-8D47E5120406}"/>
              </a:ext>
            </a:extLst>
          </p:cNvPr>
          <p:cNvCxnSpPr>
            <a:cxnSpLocks/>
            <a:stCxn id="14" idx="3"/>
          </p:cNvCxnSpPr>
          <p:nvPr/>
        </p:nvCxnSpPr>
        <p:spPr>
          <a:xfrm flipV="1">
            <a:off x="3102016" y="3428968"/>
            <a:ext cx="2084636" cy="2212423"/>
          </a:xfrm>
          <a:prstGeom prst="lin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9786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D198-E19E-4A55-9DE2-8395A5B2DC6C}"/>
              </a:ext>
            </a:extLst>
          </p:cNvPr>
          <p:cNvSpPr>
            <a:spLocks noGrp="1"/>
          </p:cNvSpPr>
          <p:nvPr>
            <p:ph type="title"/>
          </p:nvPr>
        </p:nvSpPr>
        <p:spPr/>
        <p:txBody>
          <a:bodyPr/>
          <a:lstStyle/>
          <a:p>
            <a:r>
              <a:rPr lang="en-US" dirty="0"/>
              <a:t>Model Simplification</a:t>
            </a:r>
          </a:p>
        </p:txBody>
      </p:sp>
      <p:sp>
        <p:nvSpPr>
          <p:cNvPr id="4" name="Date Placeholder 3">
            <a:extLst>
              <a:ext uri="{FF2B5EF4-FFF2-40B4-BE49-F238E27FC236}">
                <a16:creationId xmlns:a16="http://schemas.microsoft.com/office/drawing/2014/main" id="{73BE790F-953D-4164-99CA-D95DC9A09D9C}"/>
              </a:ext>
            </a:extLst>
          </p:cNvPr>
          <p:cNvSpPr>
            <a:spLocks noGrp="1"/>
          </p:cNvSpPr>
          <p:nvPr>
            <p:ph type="dt" sz="half" idx="10"/>
          </p:nvPr>
        </p:nvSpPr>
        <p:spPr/>
        <p:txBody>
          <a:bodyPr/>
          <a:lstStyle/>
          <a:p>
            <a:r>
              <a:rPr lang="en-US" altLang="en-US" dirty="0"/>
              <a:t>12/04/2018</a:t>
            </a:r>
          </a:p>
        </p:txBody>
      </p:sp>
      <p:sp>
        <p:nvSpPr>
          <p:cNvPr id="6" name="Slide Number Placeholder 5">
            <a:extLst>
              <a:ext uri="{FF2B5EF4-FFF2-40B4-BE49-F238E27FC236}">
                <a16:creationId xmlns:a16="http://schemas.microsoft.com/office/drawing/2014/main" id="{0C981CF2-A559-4A74-86B8-994B36DCAF05}"/>
              </a:ext>
            </a:extLst>
          </p:cNvPr>
          <p:cNvSpPr>
            <a:spLocks noGrp="1"/>
          </p:cNvSpPr>
          <p:nvPr>
            <p:ph type="sldNum" sz="quarter" idx="12"/>
          </p:nvPr>
        </p:nvSpPr>
        <p:spPr/>
        <p:txBody>
          <a:bodyPr/>
          <a:lstStyle/>
          <a:p>
            <a:fld id="{52E9C158-AEF1-41A2-A6CE-6F0BAB305EFD}" type="slidenum">
              <a:rPr lang="en-US" altLang="en-US" smtClean="0"/>
              <a:pPr/>
              <a:t>18</a:t>
            </a:fld>
            <a:endParaRPr lang="en-US" altLang="en-US" dirty="0"/>
          </a:p>
        </p:txBody>
      </p:sp>
      <p:pic>
        <p:nvPicPr>
          <p:cNvPr id="9" name="Content Placeholder 8">
            <a:extLst>
              <a:ext uri="{FF2B5EF4-FFF2-40B4-BE49-F238E27FC236}">
                <a16:creationId xmlns:a16="http://schemas.microsoft.com/office/drawing/2014/main" id="{A6489A47-575D-4A7C-81BE-F5D440041576}"/>
              </a:ext>
            </a:extLst>
          </p:cNvPr>
          <p:cNvPicPr>
            <a:picLocks noGrp="1" noChangeAspect="1"/>
          </p:cNvPicPr>
          <p:nvPr>
            <p:ph idx="1"/>
          </p:nvPr>
        </p:nvPicPr>
        <p:blipFill>
          <a:blip r:embed="rId2"/>
          <a:stretch>
            <a:fillRect/>
          </a:stretch>
        </p:blipFill>
        <p:spPr>
          <a:xfrm>
            <a:off x="228600" y="1420778"/>
            <a:ext cx="8672513" cy="1793946"/>
          </a:xfrm>
          <a:prstGeom prst="rect">
            <a:avLst/>
          </a:prstGeom>
        </p:spPr>
      </p:pic>
      <p:cxnSp>
        <p:nvCxnSpPr>
          <p:cNvPr id="11" name="Straight Arrow Connector 10">
            <a:extLst>
              <a:ext uri="{FF2B5EF4-FFF2-40B4-BE49-F238E27FC236}">
                <a16:creationId xmlns:a16="http://schemas.microsoft.com/office/drawing/2014/main" id="{E25C68EC-313A-4962-93B1-676644A30C09}"/>
              </a:ext>
            </a:extLst>
          </p:cNvPr>
          <p:cNvCxnSpPr>
            <a:cxnSpLocks/>
            <a:stCxn id="12" idx="0"/>
          </p:cNvCxnSpPr>
          <p:nvPr/>
        </p:nvCxnSpPr>
        <p:spPr>
          <a:xfrm flipV="1">
            <a:off x="5702882" y="3075710"/>
            <a:ext cx="0" cy="5334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8E45898-41FF-4D8E-8089-C9C4004107AD}"/>
              </a:ext>
            </a:extLst>
          </p:cNvPr>
          <p:cNvSpPr txBox="1"/>
          <p:nvPr/>
        </p:nvSpPr>
        <p:spPr>
          <a:xfrm>
            <a:off x="5093282" y="3609154"/>
            <a:ext cx="1219200" cy="461665"/>
          </a:xfrm>
          <a:prstGeom prst="rect">
            <a:avLst/>
          </a:prstGeom>
          <a:noFill/>
        </p:spPr>
        <p:txBody>
          <a:bodyPr wrap="square" rtlCol="0">
            <a:spAutoFit/>
          </a:bodyPr>
          <a:lstStyle/>
          <a:p>
            <a:r>
              <a:rPr lang="en-US" dirty="0"/>
              <a:t>Detailed</a:t>
            </a:r>
          </a:p>
        </p:txBody>
      </p:sp>
      <p:cxnSp>
        <p:nvCxnSpPr>
          <p:cNvPr id="15" name="Straight Arrow Connector 14">
            <a:extLst>
              <a:ext uri="{FF2B5EF4-FFF2-40B4-BE49-F238E27FC236}">
                <a16:creationId xmlns:a16="http://schemas.microsoft.com/office/drawing/2014/main" id="{A57DF4CD-4F15-4694-8ED4-0E97527BE9E0}"/>
              </a:ext>
            </a:extLst>
          </p:cNvPr>
          <p:cNvCxnSpPr>
            <a:cxnSpLocks/>
            <a:stCxn id="16" idx="0"/>
          </p:cNvCxnSpPr>
          <p:nvPr/>
        </p:nvCxnSpPr>
        <p:spPr>
          <a:xfrm flipV="1">
            <a:off x="7443937" y="2766445"/>
            <a:ext cx="0" cy="5334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16221E6-65B4-4B30-AD95-086AD556A49F}"/>
              </a:ext>
            </a:extLst>
          </p:cNvPr>
          <p:cNvSpPr txBox="1"/>
          <p:nvPr/>
        </p:nvSpPr>
        <p:spPr>
          <a:xfrm>
            <a:off x="6834337" y="3299889"/>
            <a:ext cx="1219200" cy="461665"/>
          </a:xfrm>
          <a:prstGeom prst="rect">
            <a:avLst/>
          </a:prstGeom>
          <a:noFill/>
        </p:spPr>
        <p:txBody>
          <a:bodyPr wrap="square" rtlCol="0">
            <a:spAutoFit/>
          </a:bodyPr>
          <a:lstStyle/>
          <a:p>
            <a:pPr algn="ctr"/>
            <a:r>
              <a:rPr lang="en-US" dirty="0"/>
              <a:t>Block</a:t>
            </a:r>
          </a:p>
        </p:txBody>
      </p:sp>
      <p:cxnSp>
        <p:nvCxnSpPr>
          <p:cNvPr id="17" name="Straight Arrow Connector 16">
            <a:extLst>
              <a:ext uri="{FF2B5EF4-FFF2-40B4-BE49-F238E27FC236}">
                <a16:creationId xmlns:a16="http://schemas.microsoft.com/office/drawing/2014/main" id="{E488EB29-8267-4101-B950-B34C246DB77C}"/>
              </a:ext>
            </a:extLst>
          </p:cNvPr>
          <p:cNvCxnSpPr>
            <a:cxnSpLocks/>
            <a:stCxn id="18" idx="2"/>
          </p:cNvCxnSpPr>
          <p:nvPr/>
        </p:nvCxnSpPr>
        <p:spPr>
          <a:xfrm>
            <a:off x="6367328" y="1996374"/>
            <a:ext cx="0" cy="5159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6D6B9DC-85C8-4CC1-9F01-B9E745700442}"/>
              </a:ext>
            </a:extLst>
          </p:cNvPr>
          <p:cNvSpPr txBox="1"/>
          <p:nvPr/>
        </p:nvSpPr>
        <p:spPr>
          <a:xfrm>
            <a:off x="5757728" y="1534709"/>
            <a:ext cx="1219200" cy="461665"/>
          </a:xfrm>
          <a:prstGeom prst="rect">
            <a:avLst/>
          </a:prstGeom>
          <a:noFill/>
        </p:spPr>
        <p:txBody>
          <a:bodyPr wrap="square" rtlCol="0">
            <a:spAutoFit/>
          </a:bodyPr>
          <a:lstStyle/>
          <a:p>
            <a:pPr algn="ctr"/>
            <a:r>
              <a:rPr lang="en-US" dirty="0"/>
              <a:t>Simple</a:t>
            </a:r>
          </a:p>
        </p:txBody>
      </p:sp>
      <p:cxnSp>
        <p:nvCxnSpPr>
          <p:cNvPr id="21" name="Straight Arrow Connector 20">
            <a:extLst>
              <a:ext uri="{FF2B5EF4-FFF2-40B4-BE49-F238E27FC236}">
                <a16:creationId xmlns:a16="http://schemas.microsoft.com/office/drawing/2014/main" id="{ED81CC79-A0EC-4666-B3A6-CF990BB3A1A8}"/>
              </a:ext>
            </a:extLst>
          </p:cNvPr>
          <p:cNvCxnSpPr>
            <a:cxnSpLocks/>
            <a:stCxn id="22" idx="2"/>
          </p:cNvCxnSpPr>
          <p:nvPr/>
        </p:nvCxnSpPr>
        <p:spPr>
          <a:xfrm>
            <a:off x="8211061" y="1738415"/>
            <a:ext cx="0" cy="5159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BD03ED9-17FC-4C26-B3BF-5BF02A93D700}"/>
              </a:ext>
            </a:extLst>
          </p:cNvPr>
          <p:cNvSpPr txBox="1"/>
          <p:nvPr/>
        </p:nvSpPr>
        <p:spPr>
          <a:xfrm>
            <a:off x="7526338" y="1276750"/>
            <a:ext cx="1369445" cy="461665"/>
          </a:xfrm>
          <a:prstGeom prst="rect">
            <a:avLst/>
          </a:prstGeom>
          <a:noFill/>
        </p:spPr>
        <p:txBody>
          <a:bodyPr wrap="square" rtlCol="0">
            <a:spAutoFit/>
          </a:bodyPr>
          <a:lstStyle/>
          <a:p>
            <a:pPr algn="ctr"/>
            <a:r>
              <a:rPr lang="en-US" dirty="0"/>
              <a:t>Envelope</a:t>
            </a:r>
          </a:p>
        </p:txBody>
      </p:sp>
      <p:sp>
        <p:nvSpPr>
          <p:cNvPr id="25" name="TextBox 24">
            <a:extLst>
              <a:ext uri="{FF2B5EF4-FFF2-40B4-BE49-F238E27FC236}">
                <a16:creationId xmlns:a16="http://schemas.microsoft.com/office/drawing/2014/main" id="{7CFC9D07-59D1-4C95-9484-7BD5F7B4A1BD}"/>
              </a:ext>
            </a:extLst>
          </p:cNvPr>
          <p:cNvSpPr txBox="1"/>
          <p:nvPr/>
        </p:nvSpPr>
        <p:spPr>
          <a:xfrm>
            <a:off x="177186" y="803217"/>
            <a:ext cx="8549986" cy="646331"/>
          </a:xfrm>
          <a:prstGeom prst="rect">
            <a:avLst/>
          </a:prstGeom>
          <a:noFill/>
        </p:spPr>
        <p:txBody>
          <a:bodyPr wrap="square" rtlCol="0">
            <a:spAutoFit/>
          </a:bodyPr>
          <a:lstStyle/>
          <a:p>
            <a:r>
              <a:rPr lang="en-US" sz="1800" dirty="0"/>
              <a:t>Example: </a:t>
            </a:r>
          </a:p>
          <a:p>
            <a:r>
              <a:rPr lang="en-US" sz="1800" dirty="0"/>
              <a:t>Representations of the HB650 Cryomodule string in the PIP-II NX CAD Model</a:t>
            </a:r>
          </a:p>
        </p:txBody>
      </p:sp>
      <p:sp>
        <p:nvSpPr>
          <p:cNvPr id="26" name="Right Brace 25">
            <a:extLst>
              <a:ext uri="{FF2B5EF4-FFF2-40B4-BE49-F238E27FC236}">
                <a16:creationId xmlns:a16="http://schemas.microsoft.com/office/drawing/2014/main" id="{17032FDE-E494-42DA-8327-7F442E33DF8A}"/>
              </a:ext>
            </a:extLst>
          </p:cNvPr>
          <p:cNvSpPr/>
          <p:nvPr/>
        </p:nvSpPr>
        <p:spPr>
          <a:xfrm rot="5400000">
            <a:off x="7366149" y="3060492"/>
            <a:ext cx="504969" cy="2256404"/>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TextBox 26">
            <a:extLst>
              <a:ext uri="{FF2B5EF4-FFF2-40B4-BE49-F238E27FC236}">
                <a16:creationId xmlns:a16="http://schemas.microsoft.com/office/drawing/2014/main" id="{B3D4DDBA-6343-4DCA-BFB0-C0EEB457E646}"/>
              </a:ext>
            </a:extLst>
          </p:cNvPr>
          <p:cNvSpPr txBox="1"/>
          <p:nvPr/>
        </p:nvSpPr>
        <p:spPr>
          <a:xfrm>
            <a:off x="6668910" y="4518786"/>
            <a:ext cx="1899445" cy="461665"/>
          </a:xfrm>
          <a:prstGeom prst="rect">
            <a:avLst/>
          </a:prstGeom>
          <a:noFill/>
        </p:spPr>
        <p:txBody>
          <a:bodyPr wrap="square" rtlCol="0">
            <a:spAutoFit/>
          </a:bodyPr>
          <a:lstStyle/>
          <a:p>
            <a:pPr algn="ctr"/>
            <a:r>
              <a:rPr lang="en-US" dirty="0"/>
              <a:t>light</a:t>
            </a:r>
          </a:p>
        </p:txBody>
      </p:sp>
      <p:sp>
        <p:nvSpPr>
          <p:cNvPr id="20" name="Content Placeholder 2">
            <a:extLst>
              <a:ext uri="{FF2B5EF4-FFF2-40B4-BE49-F238E27FC236}">
                <a16:creationId xmlns:a16="http://schemas.microsoft.com/office/drawing/2014/main" id="{817C2DA1-5184-44B1-AB18-9F490274538E}"/>
              </a:ext>
            </a:extLst>
          </p:cNvPr>
          <p:cNvSpPr txBox="1">
            <a:spLocks/>
          </p:cNvSpPr>
          <p:nvPr/>
        </p:nvSpPr>
        <p:spPr>
          <a:xfrm>
            <a:off x="228600" y="3699378"/>
            <a:ext cx="5287297" cy="2455616"/>
          </a:xfrm>
          <a:prstGeom prst="rect">
            <a:avLst/>
          </a:prstGeom>
        </p:spPr>
        <p:txBody>
          <a:bodyPr lIns="0" tIns="0" rIns="0" bIns="0">
            <a:normAutofit fontScale="92500" lnSpcReduction="10000"/>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We use an “installation model” approach to capture detailed and simplified component geometry in the assembly tree</a:t>
            </a:r>
          </a:p>
          <a:p>
            <a:r>
              <a:rPr lang="en-US" dirty="0"/>
              <a:t>Allows flexibility in display options without breaking strict assembly-tree traceability</a:t>
            </a:r>
          </a:p>
          <a:p>
            <a:endParaRPr lang="en-US" dirty="0"/>
          </a:p>
          <a:p>
            <a:endParaRPr lang="en-US" dirty="0"/>
          </a:p>
        </p:txBody>
      </p:sp>
    </p:spTree>
    <p:extLst>
      <p:ext uri="{BB962C8B-B14F-4D97-AF65-F5344CB8AC3E}">
        <p14:creationId xmlns:p14="http://schemas.microsoft.com/office/powerpoint/2010/main" val="17037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ESH</a:t>
            </a:r>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
        <p:nvSpPr>
          <p:cNvPr id="9" name="Content Placeholder 2">
            <a:extLst>
              <a:ext uri="{FF2B5EF4-FFF2-40B4-BE49-F238E27FC236}">
                <a16:creationId xmlns:a16="http://schemas.microsoft.com/office/drawing/2014/main" id="{6FF93C33-4A3F-4ECA-BEC5-E334A714FF7B}"/>
              </a:ext>
            </a:extLst>
          </p:cNvPr>
          <p:cNvSpPr>
            <a:spLocks noGrp="1"/>
          </p:cNvSpPr>
          <p:nvPr>
            <p:ph idx="1"/>
          </p:nvPr>
        </p:nvSpPr>
        <p:spPr>
          <a:xfrm>
            <a:off x="228600" y="1098462"/>
            <a:ext cx="8774724" cy="4987867"/>
          </a:xfrm>
        </p:spPr>
        <p:txBody>
          <a:bodyPr>
            <a:normAutofit lnSpcReduction="10000"/>
          </a:bodyPr>
          <a:lstStyle/>
          <a:p>
            <a:r>
              <a:rPr lang="en-US" dirty="0"/>
              <a:t>Project team is committed to construct PIP-II in a safe, environmentally respectful, and cost efficient manner that meets our stakeholder’s needs </a:t>
            </a:r>
          </a:p>
          <a:p>
            <a:endParaRPr lang="en-US" sz="800" dirty="0"/>
          </a:p>
          <a:p>
            <a:r>
              <a:rPr lang="en-US" dirty="0"/>
              <a:t>Safety is an essential element in all work we do</a:t>
            </a:r>
          </a:p>
          <a:p>
            <a:pPr lvl="1"/>
            <a:r>
              <a:rPr lang="en-US" dirty="0"/>
              <a:t>Project Integrated Safety Management Plan (docdb #141)</a:t>
            </a:r>
          </a:p>
          <a:p>
            <a:pPr lvl="1"/>
            <a:r>
              <a:rPr lang="en-US" dirty="0"/>
              <a:t>Laboratory and DOE standards and practices</a:t>
            </a:r>
          </a:p>
          <a:p>
            <a:pPr lvl="2"/>
            <a:r>
              <a:rPr lang="en-US" dirty="0"/>
              <a:t>Fermi Radiological Control Manual</a:t>
            </a:r>
          </a:p>
          <a:p>
            <a:pPr lvl="2"/>
            <a:r>
              <a:rPr lang="en-US" dirty="0"/>
              <a:t>Fermi ES&amp;H Manual</a:t>
            </a:r>
          </a:p>
          <a:p>
            <a:pPr lvl="1"/>
            <a:r>
              <a:rPr lang="en-US" dirty="0"/>
              <a:t>Apply ”Lessons Learned” from internal and external project work</a:t>
            </a:r>
          </a:p>
          <a:p>
            <a:pPr lvl="2"/>
            <a:r>
              <a:rPr lang="en-US" dirty="0">
                <a:solidFill>
                  <a:schemeClr val="accent6"/>
                </a:solidFill>
              </a:rPr>
              <a:t>Nearly every identified risk/hazard is in play during installation </a:t>
            </a:r>
          </a:p>
          <a:p>
            <a:pPr lvl="2"/>
            <a:r>
              <a:rPr lang="en-US" dirty="0">
                <a:solidFill>
                  <a:schemeClr val="accent6"/>
                </a:solidFill>
              </a:rPr>
              <a:t>LOTO schemes to be given explicit consideration </a:t>
            </a:r>
          </a:p>
          <a:p>
            <a:pPr lvl="2"/>
            <a:r>
              <a:rPr lang="en-US" dirty="0">
                <a:solidFill>
                  <a:schemeClr val="accent6"/>
                </a:solidFill>
              </a:rPr>
              <a:t>Cable management and documentation is a high priority</a:t>
            </a:r>
          </a:p>
          <a:p>
            <a:pPr lvl="1"/>
            <a:r>
              <a:rPr lang="en-US" dirty="0"/>
              <a:t>Partner deliverables are required to meet Laboratory Safety Standards</a:t>
            </a:r>
          </a:p>
          <a:p>
            <a:endParaRPr lang="en-US" dirty="0"/>
          </a:p>
          <a:p>
            <a:endParaRPr lang="en-US" dirty="0"/>
          </a:p>
        </p:txBody>
      </p:sp>
    </p:spTree>
    <p:extLst>
      <p:ext uri="{BB962C8B-B14F-4D97-AF65-F5344CB8AC3E}">
        <p14:creationId xmlns:p14="http://schemas.microsoft.com/office/powerpoint/2010/main" val="287595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r>
              <a:rPr lang="en-US" altLang="en-US" dirty="0"/>
              <a:t>12/04/2018</a:t>
            </a:r>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a:bodyPr>
          <a:lstStyle/>
          <a:p>
            <a:r>
              <a:rPr lang="en-US" dirty="0"/>
              <a:t>Scope/Deliverables</a:t>
            </a:r>
          </a:p>
          <a:p>
            <a:r>
              <a:rPr lang="en-US" dirty="0"/>
              <a:t>Requirements</a:t>
            </a:r>
          </a:p>
          <a:p>
            <a:r>
              <a:rPr lang="en-US" dirty="0"/>
              <a:t>Interfaces</a:t>
            </a:r>
          </a:p>
          <a:p>
            <a:r>
              <a:rPr lang="en-US" dirty="0"/>
              <a:t>Preliminary Design, Maturity</a:t>
            </a:r>
          </a:p>
          <a:p>
            <a:r>
              <a:rPr lang="en-US" dirty="0"/>
              <a:t>Technical Progress to Date</a:t>
            </a:r>
          </a:p>
          <a:p>
            <a:r>
              <a:rPr lang="en-US" dirty="0" err="1"/>
              <a:t>ESH&amp;Q</a:t>
            </a:r>
            <a:endParaRPr lang="en-US" dirty="0"/>
          </a:p>
          <a:p>
            <a:r>
              <a:rPr lang="en-US" dirty="0"/>
              <a:t>Risks and Mitigations</a:t>
            </a:r>
          </a:p>
          <a:p>
            <a:r>
              <a:rPr lang="en-US" dirty="0"/>
              <a:t>Summary</a:t>
            </a:r>
          </a:p>
        </p:txBody>
      </p:sp>
    </p:spTree>
    <p:extLst>
      <p:ext uri="{BB962C8B-B14F-4D97-AF65-F5344CB8AC3E}">
        <p14:creationId xmlns:p14="http://schemas.microsoft.com/office/powerpoint/2010/main" val="79447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20</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ESH – “Safety by Design” Approach</a:t>
            </a:r>
          </a:p>
        </p:txBody>
      </p:sp>
      <p:sp>
        <p:nvSpPr>
          <p:cNvPr id="9" name="Content Placeholder 2">
            <a:extLst>
              <a:ext uri="{FF2B5EF4-FFF2-40B4-BE49-F238E27FC236}">
                <a16:creationId xmlns:a16="http://schemas.microsoft.com/office/drawing/2014/main" id="{6FF93C33-4A3F-4ECA-BEC5-E334A714FF7B}"/>
              </a:ext>
            </a:extLst>
          </p:cNvPr>
          <p:cNvSpPr>
            <a:spLocks noGrp="1"/>
          </p:cNvSpPr>
          <p:nvPr>
            <p:ph idx="1"/>
          </p:nvPr>
        </p:nvSpPr>
        <p:spPr>
          <a:xfrm>
            <a:off x="228600" y="1098462"/>
            <a:ext cx="8774724" cy="4987867"/>
          </a:xfrm>
        </p:spPr>
        <p:txBody>
          <a:bodyPr>
            <a:normAutofit/>
          </a:bodyPr>
          <a:lstStyle/>
          <a:p>
            <a:r>
              <a:rPr lang="en-US" sz="2000" dirty="0"/>
              <a:t>Have exercised “Safety by Design” approach in cryomodule stand design</a:t>
            </a:r>
          </a:p>
          <a:p>
            <a:r>
              <a:rPr lang="en-US" sz="2000" dirty="0"/>
              <a:t>The process is highly complimentary to Failure Modes and Effects Analysis (FMEA)</a:t>
            </a:r>
          </a:p>
          <a:p>
            <a:endParaRPr lang="en-US" dirty="0"/>
          </a:p>
          <a:p>
            <a:endParaRPr lang="en-US" dirty="0"/>
          </a:p>
        </p:txBody>
      </p:sp>
      <p:pic>
        <p:nvPicPr>
          <p:cNvPr id="2" name="Picture 1">
            <a:extLst>
              <a:ext uri="{FF2B5EF4-FFF2-40B4-BE49-F238E27FC236}">
                <a16:creationId xmlns:a16="http://schemas.microsoft.com/office/drawing/2014/main" id="{9CD29C35-464D-4156-8115-3986701F0690}"/>
              </a:ext>
            </a:extLst>
          </p:cNvPr>
          <p:cNvPicPr>
            <a:picLocks noChangeAspect="1"/>
          </p:cNvPicPr>
          <p:nvPr/>
        </p:nvPicPr>
        <p:blipFill>
          <a:blip r:embed="rId2"/>
          <a:stretch>
            <a:fillRect/>
          </a:stretch>
        </p:blipFill>
        <p:spPr>
          <a:xfrm>
            <a:off x="0" y="2240722"/>
            <a:ext cx="9144000" cy="3845607"/>
          </a:xfrm>
          <a:prstGeom prst="rect">
            <a:avLst/>
          </a:prstGeom>
        </p:spPr>
      </p:pic>
    </p:spTree>
    <p:extLst>
      <p:ext uri="{BB962C8B-B14F-4D97-AF65-F5344CB8AC3E}">
        <p14:creationId xmlns:p14="http://schemas.microsoft.com/office/powerpoint/2010/main" val="239030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21</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Quality Management</a:t>
            </a:r>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
        <p:nvSpPr>
          <p:cNvPr id="9" name="Content Placeholder 2">
            <a:extLst>
              <a:ext uri="{FF2B5EF4-FFF2-40B4-BE49-F238E27FC236}">
                <a16:creationId xmlns:a16="http://schemas.microsoft.com/office/drawing/2014/main" id="{A313947B-F7C1-4A66-B00F-934D67124058}"/>
              </a:ext>
            </a:extLst>
          </p:cNvPr>
          <p:cNvSpPr>
            <a:spLocks noGrp="1"/>
          </p:cNvSpPr>
          <p:nvPr>
            <p:ph idx="1"/>
          </p:nvPr>
        </p:nvSpPr>
        <p:spPr>
          <a:xfrm>
            <a:off x="228600" y="1042988"/>
            <a:ext cx="8672513" cy="4987925"/>
          </a:xfrm>
        </p:spPr>
        <p:txBody>
          <a:bodyPr/>
          <a:lstStyle/>
          <a:p>
            <a:r>
              <a:rPr lang="en-US" dirty="0"/>
              <a:t>Quality Assurance and Control</a:t>
            </a:r>
          </a:p>
          <a:p>
            <a:pPr lvl="1"/>
            <a:r>
              <a:rPr lang="en-US" dirty="0"/>
              <a:t>Project Quality Assurance Plan (docdb #142)</a:t>
            </a:r>
          </a:p>
          <a:p>
            <a:pPr lvl="1"/>
            <a:r>
              <a:rPr lang="en-US" dirty="0"/>
              <a:t>We will communicate and work with vendors and collaborators</a:t>
            </a:r>
          </a:p>
          <a:p>
            <a:r>
              <a:rPr lang="en-US" dirty="0">
                <a:solidFill>
                  <a:schemeClr val="accent6"/>
                </a:solidFill>
              </a:rPr>
              <a:t>Focus areas for Linac Installation</a:t>
            </a:r>
          </a:p>
          <a:p>
            <a:pPr lvl="1"/>
            <a:r>
              <a:rPr lang="en-US" dirty="0">
                <a:solidFill>
                  <a:schemeClr val="accent6"/>
                </a:solidFill>
              </a:rPr>
              <a:t>Process documentation</a:t>
            </a:r>
          </a:p>
          <a:p>
            <a:pPr lvl="2"/>
            <a:r>
              <a:rPr lang="en-US" dirty="0">
                <a:solidFill>
                  <a:schemeClr val="accent6"/>
                </a:solidFill>
              </a:rPr>
              <a:t>Will develop travelers to document installation and test processes</a:t>
            </a:r>
          </a:p>
          <a:p>
            <a:pPr lvl="2"/>
            <a:r>
              <a:rPr lang="en-US" dirty="0">
                <a:solidFill>
                  <a:schemeClr val="accent6"/>
                </a:solidFill>
              </a:rPr>
              <a:t>Leverage FNAL Traveler Support Group</a:t>
            </a:r>
          </a:p>
          <a:p>
            <a:pPr lvl="1"/>
            <a:r>
              <a:rPr lang="en-US" dirty="0">
                <a:solidFill>
                  <a:schemeClr val="accent6"/>
                </a:solidFill>
              </a:rPr>
              <a:t>Hardware Acceptance – Installation Readiness Review</a:t>
            </a:r>
          </a:p>
          <a:p>
            <a:pPr lvl="2"/>
            <a:r>
              <a:rPr lang="en-US" dirty="0">
                <a:solidFill>
                  <a:schemeClr val="accent6"/>
                </a:solidFill>
              </a:rPr>
              <a:t>Described in the PIP-II Design Review Plan, ED0008163</a:t>
            </a:r>
          </a:p>
          <a:p>
            <a:pPr lvl="2"/>
            <a:r>
              <a:rPr lang="en-US" dirty="0">
                <a:solidFill>
                  <a:schemeClr val="accent6"/>
                </a:solidFill>
              </a:rPr>
              <a:t>A gate to ensure that deliverable documentation is complete</a:t>
            </a:r>
          </a:p>
          <a:p>
            <a:pPr lvl="3"/>
            <a:r>
              <a:rPr lang="en-US" dirty="0">
                <a:solidFill>
                  <a:schemeClr val="accent6"/>
                </a:solidFill>
              </a:rPr>
              <a:t>E.g. QC and test documentation</a:t>
            </a:r>
          </a:p>
          <a:p>
            <a:pPr lvl="3"/>
            <a:r>
              <a:rPr lang="en-US" dirty="0">
                <a:solidFill>
                  <a:schemeClr val="accent6"/>
                </a:solidFill>
              </a:rPr>
              <a:t>E.g. drawings</a:t>
            </a:r>
          </a:p>
          <a:p>
            <a:pPr lvl="3"/>
            <a:r>
              <a:rPr lang="en-US" dirty="0">
                <a:solidFill>
                  <a:schemeClr val="accent6"/>
                </a:solidFill>
              </a:rPr>
              <a:t>E.g. travelers and installation and procedures</a:t>
            </a:r>
          </a:p>
          <a:p>
            <a:pPr lvl="2"/>
            <a:r>
              <a:rPr lang="en-US" dirty="0">
                <a:solidFill>
                  <a:schemeClr val="accent6"/>
                </a:solidFill>
              </a:rPr>
              <a:t>Opportunity to capture punch-list action items for deliverables</a:t>
            </a:r>
          </a:p>
          <a:p>
            <a:pPr lvl="2"/>
            <a:endParaRPr lang="en-US" dirty="0">
              <a:solidFill>
                <a:srgbClr val="FF0000"/>
              </a:solidFill>
            </a:endParaRPr>
          </a:p>
        </p:txBody>
      </p:sp>
    </p:spTree>
    <p:extLst>
      <p:ext uri="{BB962C8B-B14F-4D97-AF65-F5344CB8AC3E}">
        <p14:creationId xmlns:p14="http://schemas.microsoft.com/office/powerpoint/2010/main" val="374120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22</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Quality Management – Quality Plan </a:t>
            </a:r>
          </a:p>
        </p:txBody>
      </p:sp>
      <p:sp>
        <p:nvSpPr>
          <p:cNvPr id="9" name="Content Placeholder 2">
            <a:extLst>
              <a:ext uri="{FF2B5EF4-FFF2-40B4-BE49-F238E27FC236}">
                <a16:creationId xmlns:a16="http://schemas.microsoft.com/office/drawing/2014/main" id="{A313947B-F7C1-4A66-B00F-934D67124058}"/>
              </a:ext>
            </a:extLst>
          </p:cNvPr>
          <p:cNvSpPr>
            <a:spLocks noGrp="1"/>
          </p:cNvSpPr>
          <p:nvPr>
            <p:ph idx="1"/>
          </p:nvPr>
        </p:nvSpPr>
        <p:spPr>
          <a:xfrm>
            <a:off x="228600" y="1042988"/>
            <a:ext cx="8672513" cy="4987925"/>
          </a:xfrm>
        </p:spPr>
        <p:txBody>
          <a:bodyPr/>
          <a:lstStyle/>
          <a:p>
            <a:r>
              <a:rPr lang="en-US" dirty="0"/>
              <a:t>QC plan created for cryomodule stands: ED0008417</a:t>
            </a:r>
          </a:p>
          <a:p>
            <a:pPr lvl="1"/>
            <a:r>
              <a:rPr lang="en-US" dirty="0">
                <a:solidFill>
                  <a:schemeClr val="accent6"/>
                </a:solidFill>
              </a:rPr>
              <a:t>Component level QC – e.g. strut proof loading</a:t>
            </a:r>
          </a:p>
          <a:p>
            <a:pPr lvl="1"/>
            <a:r>
              <a:rPr lang="en-US" dirty="0">
                <a:solidFill>
                  <a:schemeClr val="accent6"/>
                </a:solidFill>
              </a:rPr>
              <a:t>Assembly level QC – e.g. part count</a:t>
            </a:r>
          </a:p>
          <a:p>
            <a:pPr lvl="1"/>
            <a:r>
              <a:rPr lang="en-US" dirty="0">
                <a:solidFill>
                  <a:schemeClr val="accent6"/>
                </a:solidFill>
              </a:rPr>
              <a:t>Requirement verification tracked by matrix</a:t>
            </a:r>
          </a:p>
          <a:p>
            <a:pPr lvl="1"/>
            <a:endParaRPr lang="en-US" dirty="0">
              <a:solidFill>
                <a:schemeClr val="accent6"/>
              </a:solidFill>
            </a:endParaRPr>
          </a:p>
          <a:p>
            <a:pPr lvl="2"/>
            <a:endParaRPr lang="en-US" dirty="0">
              <a:solidFill>
                <a:srgbClr val="FF0000"/>
              </a:solidFill>
            </a:endParaRPr>
          </a:p>
        </p:txBody>
      </p:sp>
      <p:pic>
        <p:nvPicPr>
          <p:cNvPr id="7" name="Picture 6">
            <a:extLst>
              <a:ext uri="{FF2B5EF4-FFF2-40B4-BE49-F238E27FC236}">
                <a16:creationId xmlns:a16="http://schemas.microsoft.com/office/drawing/2014/main" id="{84CEB925-50F3-4CB0-B3B3-EE19493FC3B8}"/>
              </a:ext>
            </a:extLst>
          </p:cNvPr>
          <p:cNvPicPr>
            <a:picLocks noChangeAspect="1"/>
          </p:cNvPicPr>
          <p:nvPr/>
        </p:nvPicPr>
        <p:blipFill rotWithShape="1">
          <a:blip r:embed="rId2"/>
          <a:srcRect b="8326"/>
          <a:stretch/>
        </p:blipFill>
        <p:spPr>
          <a:xfrm>
            <a:off x="123190" y="2650123"/>
            <a:ext cx="8921750" cy="4207877"/>
          </a:xfrm>
          <a:prstGeom prst="rect">
            <a:avLst/>
          </a:prstGeom>
        </p:spPr>
      </p:pic>
    </p:spTree>
    <p:extLst>
      <p:ext uri="{BB962C8B-B14F-4D97-AF65-F5344CB8AC3E}">
        <p14:creationId xmlns:p14="http://schemas.microsoft.com/office/powerpoint/2010/main" val="324205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B48E-6CBC-434E-8E6E-ABB4AD19AF67}"/>
              </a:ext>
            </a:extLst>
          </p:cNvPr>
          <p:cNvSpPr>
            <a:spLocks noGrp="1"/>
          </p:cNvSpPr>
          <p:nvPr>
            <p:ph type="title"/>
          </p:nvPr>
        </p:nvSpPr>
        <p:spPr/>
        <p:txBody>
          <a:bodyPr/>
          <a:lstStyle/>
          <a:p>
            <a:r>
              <a:rPr lang="en-US" dirty="0"/>
              <a:t>Risk Management</a:t>
            </a:r>
          </a:p>
        </p:txBody>
      </p:sp>
      <p:sp>
        <p:nvSpPr>
          <p:cNvPr id="4" name="Date Placeholder 3">
            <a:extLst>
              <a:ext uri="{FF2B5EF4-FFF2-40B4-BE49-F238E27FC236}">
                <a16:creationId xmlns:a16="http://schemas.microsoft.com/office/drawing/2014/main" id="{71D1284C-9BBB-4A7D-9406-0E3477051FE5}"/>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581956D4-50CB-48AC-B09B-283696C42F7C}"/>
              </a:ext>
            </a:extLst>
          </p:cNvPr>
          <p:cNvSpPr>
            <a:spLocks noGrp="1"/>
          </p:cNvSpPr>
          <p:nvPr>
            <p:ph type="sldNum" sz="quarter" idx="12"/>
          </p:nvPr>
        </p:nvSpPr>
        <p:spPr/>
        <p:txBody>
          <a:bodyPr/>
          <a:lstStyle/>
          <a:p>
            <a:fld id="{D4078CA2-75EA-4F42-B0AF-FB0975373545}" type="slidenum">
              <a:rPr lang="en-US" altLang="en-US" smtClean="0"/>
              <a:pPr/>
              <a:t>23</a:t>
            </a:fld>
            <a:endParaRPr lang="en-US" altLang="en-US" dirty="0"/>
          </a:p>
        </p:txBody>
      </p:sp>
      <p:sp>
        <p:nvSpPr>
          <p:cNvPr id="6" name="TextBox 5">
            <a:extLst>
              <a:ext uri="{FF2B5EF4-FFF2-40B4-BE49-F238E27FC236}">
                <a16:creationId xmlns:a16="http://schemas.microsoft.com/office/drawing/2014/main" id="{34939B9B-E044-4A41-B829-BC524160AD9B}"/>
              </a:ext>
            </a:extLst>
          </p:cNvPr>
          <p:cNvSpPr txBox="1"/>
          <p:nvPr/>
        </p:nvSpPr>
        <p:spPr>
          <a:xfrm>
            <a:off x="7188591" y="425321"/>
            <a:ext cx="1814733" cy="461665"/>
          </a:xfrm>
          <a:prstGeom prst="rect">
            <a:avLst/>
          </a:prstGeom>
          <a:solidFill>
            <a:schemeClr val="tx1"/>
          </a:solidFill>
        </p:spPr>
        <p:txBody>
          <a:bodyPr wrap="square" rtlCol="0">
            <a:spAutoFit/>
          </a:bodyPr>
          <a:lstStyle/>
          <a:p>
            <a:r>
              <a:rPr lang="en-US" dirty="0">
                <a:solidFill>
                  <a:schemeClr val="bg1"/>
                </a:solidFill>
              </a:rPr>
              <a:t>Charge #2,7</a:t>
            </a:r>
          </a:p>
        </p:txBody>
      </p:sp>
      <p:sp>
        <p:nvSpPr>
          <p:cNvPr id="9" name="Content Placeholder 2">
            <a:extLst>
              <a:ext uri="{FF2B5EF4-FFF2-40B4-BE49-F238E27FC236}">
                <a16:creationId xmlns:a16="http://schemas.microsoft.com/office/drawing/2014/main" id="{42ABCF63-62DA-4C07-A4E6-FC5A4ABFB925}"/>
              </a:ext>
            </a:extLst>
          </p:cNvPr>
          <p:cNvSpPr>
            <a:spLocks noGrp="1"/>
          </p:cNvSpPr>
          <p:nvPr>
            <p:ph idx="1"/>
          </p:nvPr>
        </p:nvSpPr>
        <p:spPr>
          <a:xfrm>
            <a:off x="228600" y="1043046"/>
            <a:ext cx="8672513" cy="5389633"/>
          </a:xfrm>
        </p:spPr>
        <p:txBody>
          <a:bodyPr>
            <a:normAutofit fontScale="92500" lnSpcReduction="20000"/>
          </a:bodyPr>
          <a:lstStyle/>
          <a:p>
            <a:r>
              <a:rPr lang="en-US" dirty="0"/>
              <a:t>High Rank Risks– none held by Linac Installation</a:t>
            </a:r>
          </a:p>
          <a:p>
            <a:r>
              <a:rPr lang="en-US" dirty="0"/>
              <a:t>Medium Rank Risks</a:t>
            </a:r>
          </a:p>
          <a:p>
            <a:pPr lvl="1"/>
            <a:r>
              <a:rPr lang="en-US" dirty="0"/>
              <a:t>RT-121-04-006 Late subsystem delivery makes installation less efficient</a:t>
            </a:r>
          </a:p>
          <a:p>
            <a:pPr lvl="2"/>
            <a:r>
              <a:rPr lang="en-US" dirty="0"/>
              <a:t>Maintain and enforce transportation envelopes</a:t>
            </a:r>
          </a:p>
          <a:p>
            <a:pPr lvl="2"/>
            <a:r>
              <a:rPr lang="en-US" dirty="0"/>
              <a:t>Modular designs wherever possible</a:t>
            </a:r>
          </a:p>
          <a:p>
            <a:pPr lvl="1"/>
            <a:r>
              <a:rPr lang="en-US" dirty="0"/>
              <a:t>RT-121-04-012 Subsystem or component problem discovered after installation</a:t>
            </a:r>
          </a:p>
          <a:p>
            <a:pPr lvl="2"/>
            <a:r>
              <a:rPr lang="en-US" dirty="0"/>
              <a:t>Mitigated by full-system tests at PIP2IT/CMTF</a:t>
            </a:r>
          </a:p>
          <a:p>
            <a:pPr lvl="2"/>
            <a:r>
              <a:rPr lang="en-US" dirty="0"/>
              <a:t>Communication and team continuity between PIP2IT and PIP-II</a:t>
            </a:r>
          </a:p>
          <a:p>
            <a:r>
              <a:rPr lang="en-US" dirty="0"/>
              <a:t>Low Rank Risks </a:t>
            </a:r>
          </a:p>
          <a:p>
            <a:pPr lvl="1"/>
            <a:r>
              <a:rPr lang="en-US" dirty="0"/>
              <a:t>RT-121-04-021 Critical component damaged during installation or checkout</a:t>
            </a:r>
          </a:p>
          <a:p>
            <a:pPr lvl="2"/>
            <a:r>
              <a:rPr lang="en-US" dirty="0"/>
              <a:t>Mitigated by full-system tests at PIP2IT/CMTF</a:t>
            </a:r>
          </a:p>
          <a:p>
            <a:pPr lvl="2"/>
            <a:r>
              <a:rPr lang="en-US" dirty="0"/>
              <a:t>High bar for hardware and machine safety during installation and checkout</a:t>
            </a:r>
          </a:p>
          <a:p>
            <a:r>
              <a:rPr lang="en-US" dirty="0"/>
              <a:t>Some relevant risks are held by other WBS elements</a:t>
            </a:r>
          </a:p>
          <a:p>
            <a:pPr lvl="1"/>
            <a:r>
              <a:rPr lang="en-US" dirty="0"/>
              <a:t>E.g. Procurement, Union, Time &amp; Material, Contract Issues</a:t>
            </a:r>
          </a:p>
          <a:p>
            <a:pPr lvl="2"/>
            <a:r>
              <a:rPr lang="en-US" dirty="0"/>
              <a:t>Managed and mitigated at project level, but relevant to installation</a:t>
            </a:r>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95286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8D-6EF5-4619-A278-D05B290A50A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DBBEE0E-CDF0-426F-983E-E7E3C02FB853}"/>
              </a:ext>
            </a:extLst>
          </p:cNvPr>
          <p:cNvSpPr>
            <a:spLocks noGrp="1"/>
          </p:cNvSpPr>
          <p:nvPr>
            <p:ph idx="1"/>
          </p:nvPr>
        </p:nvSpPr>
        <p:spPr/>
        <p:txBody>
          <a:bodyPr>
            <a:normAutofit/>
          </a:bodyPr>
          <a:lstStyle/>
          <a:p>
            <a:r>
              <a:rPr lang="en-US" dirty="0"/>
              <a:t>Installation concepts are evolving in parallel with facility and system design, commissioning planning, and Resource Loaded Schedule development</a:t>
            </a:r>
          </a:p>
          <a:p>
            <a:endParaRPr lang="en-US" sz="800" dirty="0"/>
          </a:p>
          <a:p>
            <a:r>
              <a:rPr lang="en-US" dirty="0"/>
              <a:t>3D CAD modeling efforts and mechanical design tasks have been initiated and are proceeding well</a:t>
            </a:r>
          </a:p>
          <a:p>
            <a:pPr marL="0" indent="0">
              <a:buNone/>
            </a:pPr>
            <a:endParaRPr lang="en-US" sz="800" dirty="0"/>
          </a:p>
          <a:p>
            <a:r>
              <a:rPr lang="en-US" dirty="0"/>
              <a:t>The team’s past (and future) efforts at PIP2IT provide guidance and training for the installation of PIP-II</a:t>
            </a:r>
          </a:p>
          <a:p>
            <a:endParaRPr lang="en-US" sz="800" dirty="0"/>
          </a:p>
          <a:p>
            <a:r>
              <a:rPr lang="en-US" dirty="0"/>
              <a:t>We look forward to your feedback, thank you for your attention</a:t>
            </a:r>
          </a:p>
          <a:p>
            <a:endParaRPr lang="en-US" dirty="0"/>
          </a:p>
        </p:txBody>
      </p:sp>
      <p:sp>
        <p:nvSpPr>
          <p:cNvPr id="4" name="Date Placeholder 3">
            <a:extLst>
              <a:ext uri="{FF2B5EF4-FFF2-40B4-BE49-F238E27FC236}">
                <a16:creationId xmlns:a16="http://schemas.microsoft.com/office/drawing/2014/main" id="{E8B71AFE-3689-4927-A941-7826C7D2BF37}"/>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8ED17D5E-AAE5-4AB0-8735-AB2E238015F5}"/>
              </a:ext>
            </a:extLst>
          </p:cNvPr>
          <p:cNvSpPr>
            <a:spLocks noGrp="1"/>
          </p:cNvSpPr>
          <p:nvPr>
            <p:ph type="sldNum" sz="quarter" idx="12"/>
          </p:nvPr>
        </p:nvSpPr>
        <p:spPr/>
        <p:txBody>
          <a:bodyPr/>
          <a:lstStyle/>
          <a:p>
            <a:fld id="{D4078CA2-75EA-4F42-B0AF-FB0975373545}" type="slidenum">
              <a:rPr lang="en-US" altLang="en-US" smtClean="0"/>
              <a:pPr/>
              <a:t>24</a:t>
            </a:fld>
            <a:endParaRPr lang="en-US" altLang="en-US" dirty="0"/>
          </a:p>
        </p:txBody>
      </p:sp>
    </p:spTree>
    <p:extLst>
      <p:ext uri="{BB962C8B-B14F-4D97-AF65-F5344CB8AC3E}">
        <p14:creationId xmlns:p14="http://schemas.microsoft.com/office/powerpoint/2010/main" val="294366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25</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Tree>
    <p:extLst>
      <p:ext uri="{BB962C8B-B14F-4D97-AF65-F5344CB8AC3E}">
        <p14:creationId xmlns:p14="http://schemas.microsoft.com/office/powerpoint/2010/main" val="426328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48EB04-0120-46CD-A838-4767E7CE7DB3}"/>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CF06F1D6-5CFE-4ACC-ADFE-82AD0B310F72}"/>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6" name="Title 1">
            <a:extLst>
              <a:ext uri="{FF2B5EF4-FFF2-40B4-BE49-F238E27FC236}">
                <a16:creationId xmlns:a16="http://schemas.microsoft.com/office/drawing/2014/main" id="{C5AC5548-9045-49E8-8063-55BAE1E577F0}"/>
              </a:ext>
            </a:extLst>
          </p:cNvPr>
          <p:cNvSpPr>
            <a:spLocks noGrp="1"/>
          </p:cNvSpPr>
          <p:nvPr>
            <p:ph type="title"/>
          </p:nvPr>
        </p:nvSpPr>
        <p:spPr>
          <a:xfrm>
            <a:off x="228600" y="465691"/>
            <a:ext cx="8686800" cy="427877"/>
          </a:xfrm>
        </p:spPr>
        <p:txBody>
          <a:bodyPr/>
          <a:lstStyle/>
          <a:p>
            <a:r>
              <a:rPr lang="en-US" dirty="0"/>
              <a:t>About Me:</a:t>
            </a:r>
          </a:p>
        </p:txBody>
      </p:sp>
      <p:sp>
        <p:nvSpPr>
          <p:cNvPr id="7" name="Content Placeholder 2">
            <a:extLst>
              <a:ext uri="{FF2B5EF4-FFF2-40B4-BE49-F238E27FC236}">
                <a16:creationId xmlns:a16="http://schemas.microsoft.com/office/drawing/2014/main" id="{409110BC-B0A2-424D-BAC8-42CDD0BCE115}"/>
              </a:ext>
            </a:extLst>
          </p:cNvPr>
          <p:cNvSpPr>
            <a:spLocks noGrp="1"/>
          </p:cNvSpPr>
          <p:nvPr>
            <p:ph idx="1"/>
          </p:nvPr>
        </p:nvSpPr>
        <p:spPr>
          <a:xfrm>
            <a:off x="228600" y="1043046"/>
            <a:ext cx="8672513" cy="4987867"/>
          </a:xfrm>
        </p:spPr>
        <p:txBody>
          <a:bodyPr/>
          <a:lstStyle/>
          <a:p>
            <a:r>
              <a:rPr lang="en-US" dirty="0"/>
              <a:t>PIP-II Roles</a:t>
            </a:r>
          </a:p>
          <a:p>
            <a:pPr lvl="1"/>
            <a:r>
              <a:rPr lang="en-US" dirty="0"/>
              <a:t>L3 Manager for Linac Installation</a:t>
            </a:r>
          </a:p>
          <a:p>
            <a:pPr lvl="1"/>
            <a:r>
              <a:rPr lang="en-US" dirty="0"/>
              <a:t>Installation lead for PIP2IT</a:t>
            </a:r>
          </a:p>
          <a:p>
            <a:pPr lvl="1"/>
            <a:endParaRPr lang="en-US" dirty="0"/>
          </a:p>
          <a:p>
            <a:r>
              <a:rPr lang="en-US" dirty="0"/>
              <a:t>Other Fermilab experience</a:t>
            </a:r>
          </a:p>
          <a:p>
            <a:pPr lvl="1"/>
            <a:r>
              <a:rPr lang="en-US" dirty="0"/>
              <a:t>Participated in build-out of FAST, PIP2IT, and CMTS1 machines</a:t>
            </a:r>
          </a:p>
          <a:p>
            <a:pPr lvl="1"/>
            <a:r>
              <a:rPr lang="en-US" dirty="0"/>
              <a:t>Led design and installation of FAST 50 and 300MeV beamlines</a:t>
            </a:r>
          </a:p>
          <a:p>
            <a:pPr lvl="1"/>
            <a:r>
              <a:rPr lang="en-US" dirty="0"/>
              <a:t>Led installation of 1.3GHz CC1 and CM2 cryomodules at FAST</a:t>
            </a:r>
          </a:p>
          <a:p>
            <a:pPr lvl="1"/>
            <a:r>
              <a:rPr lang="en-US" dirty="0"/>
              <a:t>Led installation of first LCLS-II cryomodule in CMTS1 test stand</a:t>
            </a:r>
          </a:p>
        </p:txBody>
      </p:sp>
    </p:spTree>
    <p:extLst>
      <p:ext uri="{BB962C8B-B14F-4D97-AF65-F5344CB8AC3E}">
        <p14:creationId xmlns:p14="http://schemas.microsoft.com/office/powerpoint/2010/main" val="223505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Scope and Deliverables</a:t>
            </a:r>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3" name="Table 2">
            <a:extLst>
              <a:ext uri="{FF2B5EF4-FFF2-40B4-BE49-F238E27FC236}">
                <a16:creationId xmlns:a16="http://schemas.microsoft.com/office/drawing/2014/main" id="{E4BB9850-CF78-4B6B-912A-F553122F4DFE}"/>
              </a:ext>
            </a:extLst>
          </p:cNvPr>
          <p:cNvGraphicFramePr>
            <a:graphicFrameLocks noGrp="1"/>
          </p:cNvGraphicFramePr>
          <p:nvPr>
            <p:extLst>
              <p:ext uri="{D42A27DB-BD31-4B8C-83A1-F6EECF244321}">
                <p14:modId xmlns:p14="http://schemas.microsoft.com/office/powerpoint/2010/main" val="3477583774"/>
              </p:ext>
            </p:extLst>
          </p:nvPr>
        </p:nvGraphicFramePr>
        <p:xfrm>
          <a:off x="424060" y="1817295"/>
          <a:ext cx="8295879" cy="3665220"/>
        </p:xfrm>
        <a:graphic>
          <a:graphicData uri="http://schemas.openxmlformats.org/drawingml/2006/table">
            <a:tbl>
              <a:tblPr firstRow="1" bandRow="1">
                <a:tableStyleId>{5C22544A-7EE6-4342-B048-85BDC9FD1C3A}</a:tableStyleId>
              </a:tblPr>
              <a:tblGrid>
                <a:gridCol w="2812642">
                  <a:extLst>
                    <a:ext uri="{9D8B030D-6E8A-4147-A177-3AD203B41FA5}">
                      <a16:colId xmlns:a16="http://schemas.microsoft.com/office/drawing/2014/main" val="3319831557"/>
                    </a:ext>
                  </a:extLst>
                </a:gridCol>
                <a:gridCol w="5483237">
                  <a:extLst>
                    <a:ext uri="{9D8B030D-6E8A-4147-A177-3AD203B41FA5}">
                      <a16:colId xmlns:a16="http://schemas.microsoft.com/office/drawing/2014/main" val="1590798786"/>
                    </a:ext>
                  </a:extLst>
                </a:gridCol>
              </a:tblGrid>
              <a:tr h="370840">
                <a:tc>
                  <a:txBody>
                    <a:bodyPr/>
                    <a:lstStyle/>
                    <a:p>
                      <a:pPr algn="l" fontAlgn="t"/>
                      <a:r>
                        <a:rPr lang="en-US" sz="2400" b="0" i="0" u="none" strike="noStrike" dirty="0">
                          <a:solidFill>
                            <a:srgbClr val="000000"/>
                          </a:solidFill>
                          <a:effectLst/>
                          <a:latin typeface="Calibri" panose="020F0502020204030204" pitchFamily="34" charset="0"/>
                        </a:rPr>
                        <a:t>121.04.05  </a:t>
                      </a:r>
                      <a:endParaRPr lang="en-US" sz="2800" b="0" i="0" u="none" strike="noStrike" dirty="0">
                        <a:solidFill>
                          <a:srgbClr val="000000"/>
                        </a:solidFill>
                        <a:effectLst/>
                        <a:latin typeface="Calibri" panose="020F0502020204030204" pitchFamily="34" charset="0"/>
                      </a:endParaRPr>
                    </a:p>
                    <a:p>
                      <a:pPr algn="l" fontAlgn="t"/>
                      <a:r>
                        <a:rPr lang="en-US" sz="2400" b="0" i="0" u="none" strike="noStrike" dirty="0">
                          <a:solidFill>
                            <a:srgbClr val="000000"/>
                          </a:solidFill>
                          <a:effectLst/>
                          <a:latin typeface="Calibri" panose="020F0502020204030204" pitchFamily="34" charset="0"/>
                        </a:rPr>
                        <a:t>Inst – </a:t>
                      </a:r>
                    </a:p>
                    <a:p>
                      <a:pPr algn="l" fontAlgn="t"/>
                      <a:r>
                        <a:rPr lang="en-US" sz="2400" b="0" i="0" u="none" strike="noStrike" dirty="0">
                          <a:solidFill>
                            <a:srgbClr val="000000"/>
                          </a:solidFill>
                          <a:effectLst/>
                          <a:latin typeface="Calibri" panose="020F0502020204030204" pitchFamily="34" charset="0"/>
                        </a:rPr>
                        <a:t>Linac Installation (LI)</a:t>
                      </a:r>
                    </a:p>
                  </a:txBody>
                  <a:tcPr marL="7620" marR="7620" marT="7620" marB="0"/>
                </a:tc>
                <a:tc>
                  <a:txBody>
                    <a:bodyPr/>
                    <a:lstStyle/>
                    <a:p>
                      <a:pPr algn="l" fontAlgn="t"/>
                      <a:r>
                        <a:rPr lang="en-US" sz="2000" b="0" i="0" u="none" strike="noStrike" dirty="0">
                          <a:solidFill>
                            <a:srgbClr val="000000"/>
                          </a:solidFill>
                          <a:effectLst/>
                          <a:latin typeface="Calibri" panose="020F0502020204030204" pitchFamily="34" charset="0"/>
                        </a:rPr>
                        <a:t>Planning and execution of the installation of the PIP-II linac, from the Warm Front End through the HB650 upgrade section.   This includes planning, design of support structures for cryomodules and warm units, disassembly of PIP2IT, logistics and transportation support for PIP2IT and installation-ready cryomodules, subsystem integration of warm units, installation of all linac systems (in the highbay, tunnel and gallery), and checkout of the linac to bring installed systems to a state of readiness for beam commissioning.</a:t>
                      </a:r>
                    </a:p>
                    <a:p>
                      <a:pPr algn="l" fontAlgn="t"/>
                      <a:endParaRPr lang="en-US" sz="2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03251990"/>
                  </a:ext>
                </a:extLst>
              </a:tr>
            </a:tbl>
          </a:graphicData>
        </a:graphic>
      </p:graphicFrame>
      <p:sp>
        <p:nvSpPr>
          <p:cNvPr id="8" name="TextBox 7">
            <a:extLst>
              <a:ext uri="{FF2B5EF4-FFF2-40B4-BE49-F238E27FC236}">
                <a16:creationId xmlns:a16="http://schemas.microsoft.com/office/drawing/2014/main" id="{B095B458-7EC1-4061-A25A-308347BE4248}"/>
              </a:ext>
            </a:extLst>
          </p:cNvPr>
          <p:cNvSpPr txBox="1"/>
          <p:nvPr/>
        </p:nvSpPr>
        <p:spPr>
          <a:xfrm>
            <a:off x="333463" y="1247798"/>
            <a:ext cx="7553046" cy="461665"/>
          </a:xfrm>
          <a:prstGeom prst="rect">
            <a:avLst/>
          </a:prstGeom>
          <a:noFill/>
        </p:spPr>
        <p:txBody>
          <a:bodyPr wrap="square" rtlCol="0">
            <a:spAutoFit/>
          </a:bodyPr>
          <a:lstStyle/>
          <a:p>
            <a:r>
              <a:rPr lang="en-US" dirty="0"/>
              <a:t>WBS Dictionary: PIP-II doc DB #</a:t>
            </a:r>
            <a:r>
              <a:rPr lang="en-US" dirty="0">
                <a:hlinkClick r:id="rId2"/>
              </a:rPr>
              <a:t>599</a:t>
            </a:r>
            <a:endParaRPr lang="en-US" dirty="0"/>
          </a:p>
        </p:txBody>
      </p:sp>
    </p:spTree>
    <p:extLst>
      <p:ext uri="{BB962C8B-B14F-4D97-AF65-F5344CB8AC3E}">
        <p14:creationId xmlns:p14="http://schemas.microsoft.com/office/powerpoint/2010/main" val="389431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Scope and Deliverables</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330811" y="1241412"/>
            <a:ext cx="8672513" cy="4987867"/>
          </a:xfrm>
        </p:spPr>
        <p:txBody>
          <a:bodyPr>
            <a:normAutofit fontScale="92500" lnSpcReduction="10000"/>
          </a:bodyPr>
          <a:lstStyle/>
          <a:p>
            <a:r>
              <a:rPr lang="en-US" dirty="0"/>
              <a:t>Key Design Scope</a:t>
            </a:r>
          </a:p>
          <a:p>
            <a:pPr lvl="1"/>
            <a:r>
              <a:rPr lang="en-US" dirty="0"/>
              <a:t>Cryomodule Stands</a:t>
            </a:r>
          </a:p>
          <a:p>
            <a:pPr lvl="1"/>
            <a:r>
              <a:rPr lang="en-US" dirty="0"/>
              <a:t>Cryomodule Tunnel Transport System</a:t>
            </a:r>
          </a:p>
          <a:p>
            <a:pPr lvl="1"/>
            <a:r>
              <a:rPr lang="en-US" dirty="0"/>
              <a:t>Warm Unit Structures</a:t>
            </a:r>
          </a:p>
          <a:p>
            <a:pPr lvl="1"/>
            <a:r>
              <a:rPr lang="en-US" dirty="0"/>
              <a:t>Top-level Technical CAD Model Integration and Maintenance</a:t>
            </a:r>
          </a:p>
          <a:p>
            <a:pPr lvl="1"/>
            <a:r>
              <a:rPr lang="en-US" dirty="0"/>
              <a:t>Alignment Network</a:t>
            </a:r>
          </a:p>
          <a:p>
            <a:r>
              <a:rPr lang="en-US" dirty="0"/>
              <a:t>Key Installation Work Scope</a:t>
            </a:r>
          </a:p>
          <a:p>
            <a:pPr lvl="1"/>
            <a:r>
              <a:rPr lang="en-US" dirty="0"/>
              <a:t>Disassembly and storage of PIP2IT</a:t>
            </a:r>
          </a:p>
          <a:p>
            <a:pPr lvl="1"/>
            <a:r>
              <a:rPr lang="en-US" dirty="0"/>
              <a:t>Storage and monitoring of accepted cryomodules</a:t>
            </a:r>
          </a:p>
          <a:p>
            <a:pPr lvl="1"/>
            <a:r>
              <a:rPr lang="en-US" dirty="0"/>
              <a:t>Integration of Warm Unit packages</a:t>
            </a:r>
          </a:p>
          <a:p>
            <a:pPr lvl="1"/>
            <a:r>
              <a:rPr lang="en-US" dirty="0"/>
              <a:t>Installation of Linac through HB650 upgrade section</a:t>
            </a:r>
          </a:p>
          <a:p>
            <a:pPr lvl="2"/>
            <a:r>
              <a:rPr lang="en-US" dirty="0"/>
              <a:t>Work kicks into high gear at Beneficial Occupancy of the highbay</a:t>
            </a:r>
          </a:p>
          <a:p>
            <a:pPr lvl="2"/>
            <a:r>
              <a:rPr lang="en-US" dirty="0"/>
              <a:t>Install linac interleaved with incremental commissioning campaigns</a:t>
            </a:r>
          </a:p>
          <a:p>
            <a:pPr lvl="2"/>
            <a:r>
              <a:rPr lang="en-US" dirty="0"/>
              <a:t>Achieve Key Performance Parameter 4: Linac at 2K, full-power RF</a:t>
            </a:r>
          </a:p>
          <a:p>
            <a:pPr lvl="2"/>
            <a:r>
              <a:rPr lang="en-US" dirty="0"/>
              <a:t>Final handoff to commissioning WBS element is at readiness for beam commissioning to the straight-ahead dump </a:t>
            </a:r>
          </a:p>
        </p:txBody>
      </p:sp>
    </p:spTree>
    <p:extLst>
      <p:ext uri="{BB962C8B-B14F-4D97-AF65-F5344CB8AC3E}">
        <p14:creationId xmlns:p14="http://schemas.microsoft.com/office/powerpoint/2010/main" val="290460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WBS L3 System Requirements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043046"/>
            <a:ext cx="8672513" cy="4987867"/>
          </a:xfrm>
        </p:spPr>
        <p:txBody>
          <a:bodyPr>
            <a:normAutofit/>
          </a:bodyPr>
          <a:lstStyle/>
          <a:p>
            <a:r>
              <a:rPr lang="en-US" dirty="0"/>
              <a:t>FRS – ED0007996 / </a:t>
            </a:r>
            <a:r>
              <a:rPr lang="en-US" dirty="0">
                <a:solidFill>
                  <a:schemeClr val="accent6"/>
                </a:solidFill>
              </a:rPr>
              <a:t>PIP-II Doc DB </a:t>
            </a:r>
            <a:r>
              <a:rPr lang="en-US" dirty="0">
                <a:solidFill>
                  <a:schemeClr val="accent6"/>
                </a:solidFill>
                <a:hlinkClick r:id="rId2"/>
              </a:rPr>
              <a:t>2495</a:t>
            </a:r>
            <a:endParaRPr lang="en-US" dirty="0"/>
          </a:p>
          <a:p>
            <a:pPr lvl="1"/>
            <a:endParaRPr lang="en-US" dirty="0">
              <a:solidFill>
                <a:schemeClr val="accent6"/>
              </a:solidFill>
            </a:endParaRPr>
          </a:p>
          <a:p>
            <a:pPr lvl="1"/>
            <a:r>
              <a:rPr lang="en-US" dirty="0">
                <a:solidFill>
                  <a:schemeClr val="accent6"/>
                </a:solidFill>
              </a:rPr>
              <a:t>PIP-II 3D CAD model</a:t>
            </a:r>
          </a:p>
          <a:p>
            <a:pPr lvl="2"/>
            <a:r>
              <a:rPr lang="en-US" dirty="0">
                <a:solidFill>
                  <a:schemeClr val="accent6"/>
                </a:solidFill>
              </a:rPr>
              <a:t>Features required for simplified/envelope representations</a:t>
            </a:r>
          </a:p>
          <a:p>
            <a:pPr lvl="2"/>
            <a:r>
              <a:rPr lang="en-US" dirty="0">
                <a:solidFill>
                  <a:schemeClr val="accent6"/>
                </a:solidFill>
              </a:rPr>
              <a:t>Full assembly-tree traceability required</a:t>
            </a:r>
          </a:p>
          <a:p>
            <a:pPr lvl="2"/>
            <a:endParaRPr lang="en-US" dirty="0">
              <a:solidFill>
                <a:schemeClr val="accent6"/>
              </a:solidFill>
            </a:endParaRPr>
          </a:p>
          <a:p>
            <a:pPr lvl="1"/>
            <a:r>
              <a:rPr lang="en-US" dirty="0">
                <a:solidFill>
                  <a:schemeClr val="accent6"/>
                </a:solidFill>
              </a:rPr>
              <a:t>Cryomodule Stands</a:t>
            </a:r>
          </a:p>
          <a:p>
            <a:pPr lvl="2"/>
            <a:r>
              <a:rPr lang="en-US" dirty="0">
                <a:solidFill>
                  <a:schemeClr val="accent6"/>
                </a:solidFill>
              </a:rPr>
              <a:t>Positive restraint in 6 degrees of freedom required</a:t>
            </a:r>
          </a:p>
          <a:p>
            <a:pPr lvl="2"/>
            <a:r>
              <a:rPr lang="en-US" dirty="0">
                <a:solidFill>
                  <a:schemeClr val="accent6"/>
                </a:solidFill>
              </a:rPr>
              <a:t>Coarse and fine adjustment required to 50µm level</a:t>
            </a:r>
          </a:p>
          <a:p>
            <a:pPr lvl="2"/>
            <a:r>
              <a:rPr lang="en-US" dirty="0">
                <a:solidFill>
                  <a:schemeClr val="accent6"/>
                </a:solidFill>
              </a:rPr>
              <a:t>Detailed Technical Requirements Spec. released: ED0007997</a:t>
            </a:r>
          </a:p>
          <a:p>
            <a:pPr lvl="2"/>
            <a:endParaRPr lang="en-US" dirty="0">
              <a:solidFill>
                <a:schemeClr val="accent6"/>
              </a:solidFill>
            </a:endParaRPr>
          </a:p>
          <a:p>
            <a:pPr lvl="1"/>
            <a:r>
              <a:rPr lang="en-US" dirty="0">
                <a:solidFill>
                  <a:schemeClr val="accent6"/>
                </a:solidFill>
              </a:rPr>
              <a:t>Cryomodule Tunnel Transport System</a:t>
            </a:r>
          </a:p>
          <a:p>
            <a:pPr lvl="2"/>
            <a:r>
              <a:rPr lang="en-US" dirty="0">
                <a:solidFill>
                  <a:schemeClr val="accent6"/>
                </a:solidFill>
              </a:rPr>
              <a:t>Transport a cryomodule from the major access at the highbay to its slot in the string</a:t>
            </a:r>
          </a:p>
          <a:p>
            <a:pPr lvl="2"/>
            <a:r>
              <a:rPr lang="en-US" dirty="0">
                <a:solidFill>
                  <a:schemeClr val="accent6"/>
                </a:solidFill>
              </a:rPr>
              <a:t>Features to enable handoff to stand required</a:t>
            </a:r>
          </a:p>
          <a:p>
            <a:pPr lvl="1"/>
            <a:endParaRPr lang="en-US" dirty="0">
              <a:solidFill>
                <a:srgbClr val="FF0000"/>
              </a:solidFill>
            </a:endParaRPr>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69266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WBS L3 System Requirements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043046"/>
            <a:ext cx="8672513" cy="5472054"/>
          </a:xfrm>
        </p:spPr>
        <p:txBody>
          <a:bodyPr>
            <a:normAutofit/>
          </a:bodyPr>
          <a:lstStyle/>
          <a:p>
            <a:r>
              <a:rPr lang="en-US" dirty="0"/>
              <a:t>FRS – ED0007996 </a:t>
            </a:r>
            <a:r>
              <a:rPr lang="en-US" dirty="0">
                <a:solidFill>
                  <a:schemeClr val="accent6"/>
                </a:solidFill>
              </a:rPr>
              <a:t>/ PIP-II Doc DB </a:t>
            </a:r>
            <a:r>
              <a:rPr lang="en-US" dirty="0">
                <a:solidFill>
                  <a:schemeClr val="accent6"/>
                </a:solidFill>
                <a:hlinkClick r:id="rId2"/>
              </a:rPr>
              <a:t>2495</a:t>
            </a:r>
            <a:endParaRPr lang="en-US" dirty="0"/>
          </a:p>
          <a:p>
            <a:pPr lvl="1"/>
            <a:endParaRPr lang="en-US" sz="800" dirty="0">
              <a:solidFill>
                <a:schemeClr val="accent6"/>
              </a:solidFill>
            </a:endParaRPr>
          </a:p>
          <a:p>
            <a:pPr lvl="1"/>
            <a:r>
              <a:rPr lang="en-US" dirty="0">
                <a:solidFill>
                  <a:schemeClr val="accent6"/>
                </a:solidFill>
              </a:rPr>
              <a:t>Linac Warm Section Structures</a:t>
            </a:r>
          </a:p>
          <a:p>
            <a:pPr lvl="2"/>
            <a:r>
              <a:rPr lang="en-US" dirty="0">
                <a:solidFill>
                  <a:schemeClr val="accent6"/>
                </a:solidFill>
              </a:rPr>
              <a:t>Accommodation of magnet, vacuum, instrumentation required</a:t>
            </a:r>
          </a:p>
          <a:p>
            <a:pPr lvl="2"/>
            <a:r>
              <a:rPr lang="en-US" dirty="0">
                <a:solidFill>
                  <a:schemeClr val="accent6"/>
                </a:solidFill>
              </a:rPr>
              <a:t>Coarse and fine adjustment required </a:t>
            </a:r>
          </a:p>
          <a:p>
            <a:pPr lvl="1"/>
            <a:endParaRPr lang="en-US" sz="900" dirty="0">
              <a:solidFill>
                <a:schemeClr val="accent6"/>
              </a:solidFill>
            </a:endParaRPr>
          </a:p>
          <a:p>
            <a:pPr lvl="1"/>
            <a:r>
              <a:rPr lang="en-US" dirty="0">
                <a:solidFill>
                  <a:schemeClr val="accent6"/>
                </a:solidFill>
              </a:rPr>
              <a:t>Accelerator Alignment Network</a:t>
            </a:r>
          </a:p>
          <a:p>
            <a:pPr lvl="2"/>
            <a:r>
              <a:rPr lang="en-US" dirty="0">
                <a:solidFill>
                  <a:schemeClr val="accent6"/>
                </a:solidFill>
              </a:rPr>
              <a:t>Allows alignment of PIP-II relative to global complex coordinates</a:t>
            </a:r>
          </a:p>
          <a:p>
            <a:pPr lvl="1"/>
            <a:endParaRPr lang="en-US" sz="800" dirty="0">
              <a:solidFill>
                <a:schemeClr val="accent6"/>
              </a:solidFill>
            </a:endParaRPr>
          </a:p>
          <a:p>
            <a:pPr lvl="1"/>
            <a:r>
              <a:rPr lang="en-US" dirty="0">
                <a:solidFill>
                  <a:schemeClr val="accent6"/>
                </a:solidFill>
              </a:rPr>
              <a:t>Linac Installation and Checkout</a:t>
            </a:r>
          </a:p>
          <a:p>
            <a:pPr lvl="2"/>
            <a:r>
              <a:rPr lang="en-US" dirty="0">
                <a:solidFill>
                  <a:schemeClr val="accent6"/>
                </a:solidFill>
              </a:rPr>
              <a:t>Scope requirements, e.g. disassembly of PIP2IT</a:t>
            </a:r>
          </a:p>
          <a:p>
            <a:pPr lvl="2"/>
            <a:r>
              <a:rPr lang="en-US" dirty="0">
                <a:solidFill>
                  <a:schemeClr val="accent6"/>
                </a:solidFill>
              </a:rPr>
              <a:t>Technical requirements, e.g. “Particle Free” vacuum practices near SRF cavities</a:t>
            </a:r>
          </a:p>
          <a:p>
            <a:pPr lvl="2"/>
            <a:r>
              <a:rPr lang="en-US" dirty="0">
                <a:solidFill>
                  <a:schemeClr val="accent6"/>
                </a:solidFill>
              </a:rPr>
              <a:t>Logistic requirements, e.g. compatibility with incremental commissioning</a:t>
            </a:r>
          </a:p>
          <a:p>
            <a:pPr lvl="1"/>
            <a:endParaRPr lang="en-US" sz="800" dirty="0">
              <a:solidFill>
                <a:schemeClr val="accent6"/>
              </a:solidFill>
            </a:endParaRPr>
          </a:p>
          <a:p>
            <a:pPr lvl="1"/>
            <a:r>
              <a:rPr lang="en-US" dirty="0">
                <a:solidFill>
                  <a:schemeClr val="accent6"/>
                </a:solidFill>
              </a:rPr>
              <a:t>Storage of Accepted Cryomodules</a:t>
            </a:r>
          </a:p>
          <a:p>
            <a:pPr lvl="2"/>
            <a:r>
              <a:rPr lang="en-US" dirty="0">
                <a:solidFill>
                  <a:schemeClr val="accent6"/>
                </a:solidFill>
              </a:rPr>
              <a:t>Beamline vacuum monitoring required</a:t>
            </a:r>
            <a:endParaRPr lang="en-US" dirty="0">
              <a:solidFill>
                <a:srgbClr val="FF0000"/>
              </a:solidFill>
            </a:endParaRPr>
          </a:p>
        </p:txBody>
      </p:sp>
    </p:spTree>
    <p:extLst>
      <p:ext uri="{BB962C8B-B14F-4D97-AF65-F5344CB8AC3E}">
        <p14:creationId xmlns:p14="http://schemas.microsoft.com/office/powerpoint/2010/main" val="121526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60CA1D-5CE0-4FDB-8758-E0A455B7708B}"/>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6CE647B2-8E6E-4485-8466-2EBB7112877E}"/>
              </a:ext>
            </a:extLst>
          </p:cNvPr>
          <p:cNvSpPr>
            <a:spLocks noGrp="1"/>
          </p:cNvSpPr>
          <p:nvPr>
            <p:ph type="sldNum" sz="quarter" idx="12"/>
          </p:nvPr>
        </p:nvSpPr>
        <p:spPr/>
        <p:txBody>
          <a:bodyPr/>
          <a:lstStyle/>
          <a:p>
            <a:fld id="{D4078CA2-75EA-4F42-B0AF-FB0975373545}" type="slidenum">
              <a:rPr lang="en-US" altLang="en-US" smtClean="0"/>
              <a:pPr/>
              <a:t>8</a:t>
            </a:fld>
            <a:endParaRPr lang="en-US" altLang="en-US" dirty="0"/>
          </a:p>
        </p:txBody>
      </p:sp>
      <p:sp>
        <p:nvSpPr>
          <p:cNvPr id="6" name="Title 1">
            <a:extLst>
              <a:ext uri="{FF2B5EF4-FFF2-40B4-BE49-F238E27FC236}">
                <a16:creationId xmlns:a16="http://schemas.microsoft.com/office/drawing/2014/main" id="{15C721FD-87A7-4920-8B9F-77CEF73B97DB}"/>
              </a:ext>
            </a:extLst>
          </p:cNvPr>
          <p:cNvSpPr>
            <a:spLocks noGrp="1"/>
          </p:cNvSpPr>
          <p:nvPr>
            <p:ph type="title"/>
          </p:nvPr>
        </p:nvSpPr>
        <p:spPr>
          <a:xfrm>
            <a:off x="228600" y="465691"/>
            <a:ext cx="8686800" cy="427877"/>
          </a:xfrm>
        </p:spPr>
        <p:txBody>
          <a:bodyPr/>
          <a:lstStyle/>
          <a:p>
            <a:r>
              <a:rPr lang="en-US" dirty="0"/>
              <a:t>Interfaces</a:t>
            </a:r>
          </a:p>
        </p:txBody>
      </p:sp>
      <p:sp>
        <p:nvSpPr>
          <p:cNvPr id="11" name="TextBox 10">
            <a:extLst>
              <a:ext uri="{FF2B5EF4-FFF2-40B4-BE49-F238E27FC236}">
                <a16:creationId xmlns:a16="http://schemas.microsoft.com/office/drawing/2014/main" id="{0311CB2E-C077-4DC1-9EAE-728E57AAD13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50" name="Content Placeholder 2">
            <a:extLst>
              <a:ext uri="{FF2B5EF4-FFF2-40B4-BE49-F238E27FC236}">
                <a16:creationId xmlns:a16="http://schemas.microsoft.com/office/drawing/2014/main" id="{E43A30B5-6624-4A52-85A6-857887EF8A4D}"/>
              </a:ext>
            </a:extLst>
          </p:cNvPr>
          <p:cNvSpPr>
            <a:spLocks noGrp="1"/>
          </p:cNvSpPr>
          <p:nvPr>
            <p:ph idx="1"/>
          </p:nvPr>
        </p:nvSpPr>
        <p:spPr>
          <a:xfrm>
            <a:off x="228600" y="1043046"/>
            <a:ext cx="8672513" cy="5472054"/>
          </a:xfrm>
        </p:spPr>
        <p:txBody>
          <a:bodyPr>
            <a:normAutofit/>
          </a:bodyPr>
          <a:lstStyle/>
          <a:p>
            <a:pPr>
              <a:spcBef>
                <a:spcPts val="400"/>
              </a:spcBef>
            </a:pPr>
            <a:r>
              <a:rPr lang="en-US" sz="2000" dirty="0">
                <a:solidFill>
                  <a:schemeClr val="accent6"/>
                </a:solidFill>
              </a:rPr>
              <a:t>Linac Installation has physical or logistical interfaces with almost every system</a:t>
            </a:r>
          </a:p>
          <a:p>
            <a:pPr lvl="1">
              <a:spcBef>
                <a:spcPts val="400"/>
              </a:spcBef>
            </a:pPr>
            <a:r>
              <a:rPr lang="en-US" sz="1800" dirty="0">
                <a:solidFill>
                  <a:schemeClr val="accent6"/>
                </a:solidFill>
              </a:rPr>
              <a:t>Enumerated in the Interface Control Document (ED0007507 / Doc DB </a:t>
            </a:r>
            <a:r>
              <a:rPr lang="en-US" sz="1800" dirty="0">
                <a:solidFill>
                  <a:schemeClr val="accent6"/>
                </a:solidFill>
                <a:hlinkClick r:id="rId2"/>
              </a:rPr>
              <a:t>2495</a:t>
            </a:r>
            <a:r>
              <a:rPr lang="en-US" sz="1800" dirty="0">
                <a:solidFill>
                  <a:schemeClr val="accent6"/>
                </a:solidFill>
              </a:rPr>
              <a:t>)</a:t>
            </a:r>
          </a:p>
          <a:p>
            <a:pPr lvl="1">
              <a:spcBef>
                <a:spcPts val="400"/>
              </a:spcBef>
            </a:pPr>
            <a:r>
              <a:rPr lang="en-US" sz="1800" dirty="0">
                <a:solidFill>
                  <a:schemeClr val="accent6"/>
                </a:solidFill>
              </a:rPr>
              <a:t>Owner/Supplier/Integrator scope is defined in PIP-II’s interface control process</a:t>
            </a:r>
          </a:p>
          <a:p>
            <a:pPr lvl="2">
              <a:spcBef>
                <a:spcPts val="400"/>
              </a:spcBef>
            </a:pPr>
            <a:r>
              <a:rPr lang="en-US" sz="1600" dirty="0">
                <a:solidFill>
                  <a:schemeClr val="accent6"/>
                </a:solidFill>
              </a:rPr>
              <a:t>Linac Installation is the “Integrator” of many interfaces owned by other elements</a:t>
            </a:r>
          </a:p>
          <a:p>
            <a:pPr>
              <a:spcBef>
                <a:spcPts val="400"/>
              </a:spcBef>
            </a:pPr>
            <a:endParaRPr lang="en-US" sz="2000" dirty="0">
              <a:solidFill>
                <a:schemeClr val="accent6"/>
              </a:solidFill>
            </a:endParaRPr>
          </a:p>
          <a:p>
            <a:pPr>
              <a:spcBef>
                <a:spcPts val="400"/>
              </a:spcBef>
            </a:pPr>
            <a:r>
              <a:rPr lang="en-US" sz="2000" dirty="0">
                <a:solidFill>
                  <a:schemeClr val="accent6"/>
                </a:solidFill>
              </a:rPr>
              <a:t>Character of key interfaces</a:t>
            </a:r>
          </a:p>
          <a:p>
            <a:pPr lvl="1">
              <a:spcBef>
                <a:spcPts val="400"/>
              </a:spcBef>
            </a:pPr>
            <a:r>
              <a:rPr lang="en-US" sz="1800" dirty="0">
                <a:solidFill>
                  <a:schemeClr val="accent6"/>
                </a:solidFill>
              </a:rPr>
              <a:t>Physical interfaces (e.g. for cryomodule stands)</a:t>
            </a:r>
          </a:p>
          <a:p>
            <a:pPr lvl="1">
              <a:spcBef>
                <a:spcPts val="400"/>
              </a:spcBef>
            </a:pPr>
            <a:r>
              <a:rPr lang="en-US" sz="1800" dirty="0">
                <a:solidFill>
                  <a:schemeClr val="accent6"/>
                </a:solidFill>
              </a:rPr>
              <a:t>Handling interfaces (e.g. not-to-exceed volumes)</a:t>
            </a:r>
          </a:p>
          <a:p>
            <a:pPr lvl="1">
              <a:spcBef>
                <a:spcPts val="400"/>
              </a:spcBef>
            </a:pPr>
            <a:r>
              <a:rPr lang="en-US" sz="1800" dirty="0">
                <a:solidFill>
                  <a:schemeClr val="accent6"/>
                </a:solidFill>
              </a:rPr>
              <a:t>Logistical interfaces (e.g. interleaving of installation with commissioning plan)</a:t>
            </a:r>
          </a:p>
          <a:p>
            <a:pPr lvl="1">
              <a:spcBef>
                <a:spcPts val="400"/>
              </a:spcBef>
            </a:pPr>
            <a:endParaRPr lang="en-US" sz="1800" dirty="0">
              <a:solidFill>
                <a:schemeClr val="accent6"/>
              </a:solidFill>
            </a:endParaRPr>
          </a:p>
          <a:p>
            <a:pPr>
              <a:spcBef>
                <a:spcPts val="400"/>
              </a:spcBef>
            </a:pPr>
            <a:r>
              <a:rPr lang="en-US" sz="2000" dirty="0">
                <a:solidFill>
                  <a:schemeClr val="accent6"/>
                </a:solidFill>
              </a:rPr>
              <a:t>Current focus</a:t>
            </a:r>
          </a:p>
          <a:p>
            <a:pPr lvl="1">
              <a:spcBef>
                <a:spcPts val="400"/>
              </a:spcBef>
            </a:pPr>
            <a:r>
              <a:rPr lang="en-US" sz="1800" dirty="0">
                <a:solidFill>
                  <a:schemeClr val="accent6"/>
                </a:solidFill>
              </a:rPr>
              <a:t>Interface control drawings for driving envelopes (e.g. F10106150)</a:t>
            </a:r>
          </a:p>
          <a:p>
            <a:pPr lvl="2">
              <a:spcBef>
                <a:spcPts val="400"/>
              </a:spcBef>
            </a:pPr>
            <a:r>
              <a:rPr lang="en-US" sz="1600" dirty="0">
                <a:solidFill>
                  <a:schemeClr val="accent6"/>
                </a:solidFill>
              </a:rPr>
              <a:t>Especially cryomodules and RF amplifiers</a:t>
            </a:r>
          </a:p>
          <a:p>
            <a:pPr lvl="1">
              <a:spcBef>
                <a:spcPts val="400"/>
              </a:spcBef>
            </a:pPr>
            <a:r>
              <a:rPr lang="en-US" sz="1800" dirty="0">
                <a:solidFill>
                  <a:schemeClr val="accent6"/>
                </a:solidFill>
              </a:rPr>
              <a:t>Interface control drawings for stand/structure design scope (e.g. F10107984)</a:t>
            </a:r>
            <a:endParaRPr lang="en-US" sz="1800" dirty="0">
              <a:solidFill>
                <a:srgbClr val="FF0000"/>
              </a:solidFill>
            </a:endParaRPr>
          </a:p>
        </p:txBody>
      </p:sp>
    </p:spTree>
    <p:extLst>
      <p:ext uri="{BB962C8B-B14F-4D97-AF65-F5344CB8AC3E}">
        <p14:creationId xmlns:p14="http://schemas.microsoft.com/office/powerpoint/2010/main" val="249097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18CAA1-9626-4862-88C7-C4EEFB8E192A}"/>
              </a:ext>
            </a:extLst>
          </p:cNvPr>
          <p:cNvPicPr>
            <a:picLocks noChangeAspect="1"/>
          </p:cNvPicPr>
          <p:nvPr/>
        </p:nvPicPr>
        <p:blipFill rotWithShape="1">
          <a:blip r:embed="rId2"/>
          <a:srcRect t="6332"/>
          <a:stretch/>
        </p:blipFill>
        <p:spPr>
          <a:xfrm>
            <a:off x="0" y="1192126"/>
            <a:ext cx="9144000" cy="4987867"/>
          </a:xfrm>
          <a:prstGeom prst="rect">
            <a:avLst/>
          </a:prstGeom>
        </p:spPr>
      </p:pic>
      <p:sp>
        <p:nvSpPr>
          <p:cNvPr id="4" name="Date Placeholder 3">
            <a:extLst>
              <a:ext uri="{FF2B5EF4-FFF2-40B4-BE49-F238E27FC236}">
                <a16:creationId xmlns:a16="http://schemas.microsoft.com/office/drawing/2014/main" id="{C460CA1D-5CE0-4FDB-8758-E0A455B7708B}"/>
              </a:ext>
            </a:extLst>
          </p:cNvPr>
          <p:cNvSpPr>
            <a:spLocks noGrp="1"/>
          </p:cNvSpPr>
          <p:nvPr>
            <p:ph type="dt" sz="half" idx="10"/>
          </p:nvPr>
        </p:nvSpPr>
        <p:spPr/>
        <p:txBody>
          <a:bodyPr/>
          <a:lstStyle/>
          <a:p>
            <a:r>
              <a:rPr lang="en-US" altLang="en-US" dirty="0"/>
              <a:t>12/04/2018</a:t>
            </a:r>
          </a:p>
        </p:txBody>
      </p:sp>
      <p:sp>
        <p:nvSpPr>
          <p:cNvPr id="5" name="Slide Number Placeholder 4">
            <a:extLst>
              <a:ext uri="{FF2B5EF4-FFF2-40B4-BE49-F238E27FC236}">
                <a16:creationId xmlns:a16="http://schemas.microsoft.com/office/drawing/2014/main" id="{6CE647B2-8E6E-4485-8466-2EBB7112877E}"/>
              </a:ext>
            </a:extLst>
          </p:cNvPr>
          <p:cNvSpPr>
            <a:spLocks noGrp="1"/>
          </p:cNvSpPr>
          <p:nvPr>
            <p:ph type="sldNum" sz="quarter" idx="12"/>
          </p:nvPr>
        </p:nvSpPr>
        <p:spPr/>
        <p:txBody>
          <a:bodyPr/>
          <a:lstStyle/>
          <a:p>
            <a:fld id="{D4078CA2-75EA-4F42-B0AF-FB0975373545}" type="slidenum">
              <a:rPr lang="en-US" altLang="en-US" smtClean="0"/>
              <a:pPr/>
              <a:t>9</a:t>
            </a:fld>
            <a:endParaRPr lang="en-US" altLang="en-US" dirty="0"/>
          </a:p>
        </p:txBody>
      </p:sp>
      <p:sp>
        <p:nvSpPr>
          <p:cNvPr id="6" name="Title 1">
            <a:extLst>
              <a:ext uri="{FF2B5EF4-FFF2-40B4-BE49-F238E27FC236}">
                <a16:creationId xmlns:a16="http://schemas.microsoft.com/office/drawing/2014/main" id="{15C721FD-87A7-4920-8B9F-77CEF73B97DB}"/>
              </a:ext>
            </a:extLst>
          </p:cNvPr>
          <p:cNvSpPr>
            <a:spLocks noGrp="1"/>
          </p:cNvSpPr>
          <p:nvPr>
            <p:ph type="title"/>
          </p:nvPr>
        </p:nvSpPr>
        <p:spPr>
          <a:xfrm>
            <a:off x="228600" y="465691"/>
            <a:ext cx="8686800" cy="427877"/>
          </a:xfrm>
        </p:spPr>
        <p:txBody>
          <a:bodyPr/>
          <a:lstStyle/>
          <a:p>
            <a:r>
              <a:rPr lang="en-US" dirty="0"/>
              <a:t>Cryomodule Stand Interface Control Drawing</a:t>
            </a:r>
          </a:p>
        </p:txBody>
      </p:sp>
      <p:sp>
        <p:nvSpPr>
          <p:cNvPr id="7" name="TextBox 6">
            <a:extLst>
              <a:ext uri="{FF2B5EF4-FFF2-40B4-BE49-F238E27FC236}">
                <a16:creationId xmlns:a16="http://schemas.microsoft.com/office/drawing/2014/main" id="{2CF8D289-D676-427F-A610-EB3FFDC4C43B}"/>
              </a:ext>
            </a:extLst>
          </p:cNvPr>
          <p:cNvSpPr txBox="1"/>
          <p:nvPr/>
        </p:nvSpPr>
        <p:spPr>
          <a:xfrm>
            <a:off x="2697018" y="4465873"/>
            <a:ext cx="2466109" cy="1200329"/>
          </a:xfrm>
          <a:prstGeom prst="rect">
            <a:avLst/>
          </a:prstGeom>
          <a:noFill/>
        </p:spPr>
        <p:txBody>
          <a:bodyPr wrap="square" rtlCol="0">
            <a:spAutoFit/>
          </a:bodyPr>
          <a:lstStyle/>
          <a:p>
            <a:r>
              <a:rPr lang="en-US" dirty="0">
                <a:solidFill>
                  <a:srgbClr val="FF0000"/>
                </a:solidFill>
              </a:rPr>
              <a:t>Detail definition at module/stand interface plane</a:t>
            </a:r>
          </a:p>
        </p:txBody>
      </p:sp>
    </p:spTree>
    <p:extLst>
      <p:ext uri="{BB962C8B-B14F-4D97-AF65-F5344CB8AC3E}">
        <p14:creationId xmlns:p14="http://schemas.microsoft.com/office/powerpoint/2010/main" val="289711444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20214</TotalTime>
  <Words>1699</Words>
  <Application>Microsoft Office PowerPoint</Application>
  <PresentationFormat>On-screen Show (4:3)</PresentationFormat>
  <Paragraphs>347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Helvetica</vt:lpstr>
      <vt:lpstr>Fermilab_PPT_090815</vt:lpstr>
      <vt:lpstr>PowerPoint Presentation</vt:lpstr>
      <vt:lpstr>Outline</vt:lpstr>
      <vt:lpstr>About Me:</vt:lpstr>
      <vt:lpstr>Scope and Deliverables</vt:lpstr>
      <vt:lpstr>Scope and Deliverables</vt:lpstr>
      <vt:lpstr>WBS L3 System Requirements</vt:lpstr>
      <vt:lpstr>WBS L3 System Requirements</vt:lpstr>
      <vt:lpstr>Interfaces</vt:lpstr>
      <vt:lpstr>Cryomodule Stand Interface Control Drawing</vt:lpstr>
      <vt:lpstr>Preliminary Design and Design Maturity</vt:lpstr>
      <vt:lpstr>Preliminary Design and Design Maturity</vt:lpstr>
      <vt:lpstr>Design Maturity – PIP2IT Installation Lessons</vt:lpstr>
      <vt:lpstr>Progress since CD1 – Cryomodule Stands</vt:lpstr>
      <vt:lpstr>Concepts for cryomodule mover</vt:lpstr>
      <vt:lpstr>Progress since CD1 – 3D CAD Model</vt:lpstr>
      <vt:lpstr>Accelerator Lattice in CAD – F10101501</vt:lpstr>
      <vt:lpstr>Accelerator Lattice in CAD – Main Ring Crossing</vt:lpstr>
      <vt:lpstr>Model Simplification</vt:lpstr>
      <vt:lpstr>ESH</vt:lpstr>
      <vt:lpstr>ESH – “Safety by Design” Approach</vt:lpstr>
      <vt:lpstr>Quality Management</vt:lpstr>
      <vt:lpstr>Quality Management – Quality Plan </vt:lpstr>
      <vt:lpstr>Risk Management</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Curt Baffes</cp:lastModifiedBy>
  <cp:revision>319</cp:revision>
  <cp:lastPrinted>2018-10-24T20:18:16Z</cp:lastPrinted>
  <dcterms:created xsi:type="dcterms:W3CDTF">2014-01-03T20:18:13Z</dcterms:created>
  <dcterms:modified xsi:type="dcterms:W3CDTF">2018-12-03T15:59:06Z</dcterms:modified>
</cp:coreProperties>
</file>