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6" r:id="rId2"/>
    <p:sldMasterId id="2147484130" r:id="rId3"/>
  </p:sldMasterIdLst>
  <p:notesMasterIdLst>
    <p:notesMasterId r:id="rId39"/>
  </p:notesMasterIdLst>
  <p:handoutMasterIdLst>
    <p:handoutMasterId r:id="rId40"/>
  </p:handoutMasterIdLst>
  <p:sldIdLst>
    <p:sldId id="597" r:id="rId4"/>
    <p:sldId id="598" r:id="rId5"/>
    <p:sldId id="600" r:id="rId6"/>
    <p:sldId id="821" r:id="rId7"/>
    <p:sldId id="402" r:id="rId8"/>
    <p:sldId id="827" r:id="rId9"/>
    <p:sldId id="618" r:id="rId10"/>
    <p:sldId id="619" r:id="rId11"/>
    <p:sldId id="620" r:id="rId12"/>
    <p:sldId id="822" r:id="rId13"/>
    <p:sldId id="624" r:id="rId14"/>
    <p:sldId id="627" r:id="rId15"/>
    <p:sldId id="814" r:id="rId16"/>
    <p:sldId id="815" r:id="rId17"/>
    <p:sldId id="816" r:id="rId18"/>
    <p:sldId id="825" r:id="rId19"/>
    <p:sldId id="823" r:id="rId20"/>
    <p:sldId id="654" r:id="rId21"/>
    <p:sldId id="813" r:id="rId22"/>
    <p:sldId id="625" r:id="rId23"/>
    <p:sldId id="626" r:id="rId24"/>
    <p:sldId id="400" r:id="rId25"/>
    <p:sldId id="401" r:id="rId26"/>
    <p:sldId id="382" r:id="rId27"/>
    <p:sldId id="427" r:id="rId28"/>
    <p:sldId id="811" r:id="rId29"/>
    <p:sldId id="643" r:id="rId30"/>
    <p:sldId id="817" r:id="rId31"/>
    <p:sldId id="818" r:id="rId32"/>
    <p:sldId id="819" r:id="rId33"/>
    <p:sldId id="826" r:id="rId34"/>
    <p:sldId id="824" r:id="rId35"/>
    <p:sldId id="820" r:id="rId36"/>
    <p:sldId id="616" r:id="rId37"/>
    <p:sldId id="613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5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72C4"/>
    <a:srgbClr val="004C97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8" autoAdjust="0"/>
    <p:restoredTop sz="94660"/>
  </p:normalViewPr>
  <p:slideViewPr>
    <p:cSldViewPr snapToGrid="0" snapToObjects="1" showGuides="1">
      <p:cViewPr varScale="1">
        <p:scale>
          <a:sx n="47" d="100"/>
          <a:sy n="47" d="100"/>
        </p:scale>
        <p:origin x="984" y="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fa Wu" userId="9eb4ed8f995fdd0d" providerId="LiveId" clId="{DF0183B6-8605-4B95-B639-4B9FFAF9B333}"/>
    <pc:docChg chg="undo custSel modSld">
      <pc:chgData name="Genfa Wu" userId="9eb4ed8f995fdd0d" providerId="LiveId" clId="{DF0183B6-8605-4B95-B639-4B9FFAF9B333}" dt="2018-12-04T05:18:36.261" v="207"/>
      <pc:docMkLst>
        <pc:docMk/>
      </pc:docMkLst>
      <pc:sldChg chg="addSp modSp setBg">
        <pc:chgData name="Genfa Wu" userId="9eb4ed8f995fdd0d" providerId="LiveId" clId="{DF0183B6-8605-4B95-B639-4B9FFAF9B333}" dt="2018-12-04T05:18:07.886" v="189"/>
        <pc:sldMkLst>
          <pc:docMk/>
          <pc:sldMk cId="521944510" sldId="618"/>
        </pc:sldMkLst>
        <pc:spChg chg="add mod">
          <ac:chgData name="Genfa Wu" userId="9eb4ed8f995fdd0d" providerId="LiveId" clId="{DF0183B6-8605-4B95-B639-4B9FFAF9B333}" dt="2018-12-04T05:17:56.814" v="182" actId="1076"/>
          <ac:spMkLst>
            <pc:docMk/>
            <pc:sldMk cId="521944510" sldId="618"/>
            <ac:spMk id="16" creationId="{3CAFD660-7138-4BA5-8173-C5D3013A15DF}"/>
          </ac:spMkLst>
        </pc:spChg>
      </pc:sldChg>
      <pc:sldChg chg="addSp modSp setBg">
        <pc:chgData name="Genfa Wu" userId="9eb4ed8f995fdd0d" providerId="LiveId" clId="{DF0183B6-8605-4B95-B639-4B9FFAF9B333}" dt="2018-12-04T05:18:25.276" v="199" actId="1076"/>
        <pc:sldMkLst>
          <pc:docMk/>
          <pc:sldMk cId="3587333811" sldId="619"/>
        </pc:sldMkLst>
        <pc:spChg chg="add mod">
          <ac:chgData name="Genfa Wu" userId="9eb4ed8f995fdd0d" providerId="LiveId" clId="{DF0183B6-8605-4B95-B639-4B9FFAF9B333}" dt="2018-12-04T05:18:25.276" v="199" actId="1076"/>
          <ac:spMkLst>
            <pc:docMk/>
            <pc:sldMk cId="3587333811" sldId="619"/>
            <ac:spMk id="16" creationId="{F0AA1443-9A0F-45E9-B099-8739EDB59F97}"/>
          </ac:spMkLst>
        </pc:spChg>
      </pc:sldChg>
      <pc:sldChg chg="addSp setBg">
        <pc:chgData name="Genfa Wu" userId="9eb4ed8f995fdd0d" providerId="LiveId" clId="{DF0183B6-8605-4B95-B639-4B9FFAF9B333}" dt="2018-12-04T05:18:36.261" v="207"/>
        <pc:sldMkLst>
          <pc:docMk/>
          <pc:sldMk cId="1338166397" sldId="620"/>
        </pc:sldMkLst>
        <pc:spChg chg="add">
          <ac:chgData name="Genfa Wu" userId="9eb4ed8f995fdd0d" providerId="LiveId" clId="{DF0183B6-8605-4B95-B639-4B9FFAF9B333}" dt="2018-12-04T05:18:29.854" v="200"/>
          <ac:spMkLst>
            <pc:docMk/>
            <pc:sldMk cId="1338166397" sldId="620"/>
            <ac:spMk id="8" creationId="{9FF93C24-7D5B-4157-8A8B-EEA64A32B570}"/>
          </ac:spMkLst>
        </pc:spChg>
      </pc:sldChg>
      <pc:sldChg chg="addSp delSp modSp">
        <pc:chgData name="Genfa Wu" userId="9eb4ed8f995fdd0d" providerId="LiveId" clId="{DF0183B6-8605-4B95-B639-4B9FFAF9B333}" dt="2018-12-04T05:09:50.191" v="29" actId="20577"/>
        <pc:sldMkLst>
          <pc:docMk/>
          <pc:sldMk cId="3326184909" sldId="625"/>
        </pc:sldMkLst>
        <pc:spChg chg="del">
          <ac:chgData name="Genfa Wu" userId="9eb4ed8f995fdd0d" providerId="LiveId" clId="{DF0183B6-8605-4B95-B639-4B9FFAF9B333}" dt="2018-12-04T05:09:30.219" v="25" actId="478"/>
          <ac:spMkLst>
            <pc:docMk/>
            <pc:sldMk cId="3326184909" sldId="625"/>
            <ac:spMk id="2" creationId="{85180028-B47F-46D4-9660-5B3E923E0EDB}"/>
          </ac:spMkLst>
        </pc:spChg>
        <pc:spChg chg="mod">
          <ac:chgData name="Genfa Wu" userId="9eb4ed8f995fdd0d" providerId="LiveId" clId="{DF0183B6-8605-4B95-B639-4B9FFAF9B333}" dt="2018-12-04T05:09:50.191" v="29" actId="20577"/>
          <ac:spMkLst>
            <pc:docMk/>
            <pc:sldMk cId="3326184909" sldId="625"/>
            <ac:spMk id="3" creationId="{9E398650-3B2B-4208-B7E5-A8AE8552D345}"/>
          </ac:spMkLst>
        </pc:spChg>
        <pc:graphicFrameChg chg="del mod modGraphic">
          <ac:chgData name="Genfa Wu" userId="9eb4ed8f995fdd0d" providerId="LiveId" clId="{DF0183B6-8605-4B95-B639-4B9FFAF9B333}" dt="2018-12-04T05:08:55.462" v="20" actId="478"/>
          <ac:graphicFrameMkLst>
            <pc:docMk/>
            <pc:sldMk cId="3326184909" sldId="625"/>
            <ac:graphicFrameMk id="8" creationId="{34C007BA-665D-4DDC-9778-3DD25B4671DC}"/>
          </ac:graphicFrameMkLst>
        </pc:graphicFrameChg>
        <pc:graphicFrameChg chg="add del">
          <ac:chgData name="Genfa Wu" userId="9eb4ed8f995fdd0d" providerId="LiveId" clId="{DF0183B6-8605-4B95-B639-4B9FFAF9B333}" dt="2018-12-04T05:08:11.413" v="8" actId="20577"/>
          <ac:graphicFrameMkLst>
            <pc:docMk/>
            <pc:sldMk cId="3326184909" sldId="625"/>
            <ac:graphicFrameMk id="9" creationId="{F57F6E0E-452C-490F-A937-A339A4E748D2}"/>
          </ac:graphicFrameMkLst>
        </pc:graphicFrameChg>
        <pc:graphicFrameChg chg="add del mod modGraphic">
          <ac:chgData name="Genfa Wu" userId="9eb4ed8f995fdd0d" providerId="LiveId" clId="{DF0183B6-8605-4B95-B639-4B9FFAF9B333}" dt="2018-12-04T05:08:50.872" v="18" actId="478"/>
          <ac:graphicFrameMkLst>
            <pc:docMk/>
            <pc:sldMk cId="3326184909" sldId="625"/>
            <ac:graphicFrameMk id="10" creationId="{D1DB64F9-FA48-4DC3-B9D7-BCE5F4EC8EA4}"/>
          </ac:graphicFrameMkLst>
        </pc:graphicFrameChg>
        <pc:graphicFrameChg chg="add del modGraphic">
          <ac:chgData name="Genfa Wu" userId="9eb4ed8f995fdd0d" providerId="LiveId" clId="{DF0183B6-8605-4B95-B639-4B9FFAF9B333}" dt="2018-12-04T05:09:27.605" v="24" actId="20577"/>
          <ac:graphicFrameMkLst>
            <pc:docMk/>
            <pc:sldMk cId="3326184909" sldId="625"/>
            <ac:graphicFrameMk id="11" creationId="{7D282AAF-D246-4212-96A2-42B28D29D476}"/>
          </ac:graphicFrameMkLst>
        </pc:graphicFrameChg>
        <pc:graphicFrameChg chg="add">
          <ac:chgData name="Genfa Wu" userId="9eb4ed8f995fdd0d" providerId="LiveId" clId="{DF0183B6-8605-4B95-B639-4B9FFAF9B333}" dt="2018-12-04T05:09:31.234" v="26" actId="20577"/>
          <ac:graphicFrameMkLst>
            <pc:docMk/>
            <pc:sldMk cId="3326184909" sldId="625"/>
            <ac:graphicFrameMk id="12" creationId="{79936F55-A292-4594-BEAE-36AC82BC78E0}"/>
          </ac:graphicFrameMkLst>
        </pc:graphicFrameChg>
      </pc:sldChg>
      <pc:sldChg chg="addSp delSp modSp">
        <pc:chgData name="Genfa Wu" userId="9eb4ed8f995fdd0d" providerId="LiveId" clId="{DF0183B6-8605-4B95-B639-4B9FFAF9B333}" dt="2018-12-04T05:11:00.156" v="48"/>
        <pc:sldMkLst>
          <pc:docMk/>
          <pc:sldMk cId="2101778843" sldId="626"/>
        </pc:sldMkLst>
        <pc:spChg chg="mod">
          <ac:chgData name="Genfa Wu" userId="9eb4ed8f995fdd0d" providerId="LiveId" clId="{DF0183B6-8605-4B95-B639-4B9FFAF9B333}" dt="2018-12-04T05:09:57.634" v="32" actId="20577"/>
          <ac:spMkLst>
            <pc:docMk/>
            <pc:sldMk cId="2101778843" sldId="626"/>
            <ac:spMk id="3" creationId="{9E398650-3B2B-4208-B7E5-A8AE8552D345}"/>
          </ac:spMkLst>
        </pc:spChg>
        <pc:spChg chg="del">
          <ac:chgData name="Genfa Wu" userId="9eb4ed8f995fdd0d" providerId="LiveId" clId="{DF0183B6-8605-4B95-B639-4B9FFAF9B333}" dt="2018-12-04T05:10:58.914" v="47" actId="478"/>
          <ac:spMkLst>
            <pc:docMk/>
            <pc:sldMk cId="2101778843" sldId="626"/>
            <ac:spMk id="8" creationId="{57E93E89-78B3-4B75-A701-1D12786BF4A1}"/>
          </ac:spMkLst>
        </pc:spChg>
        <pc:graphicFrameChg chg="add del">
          <ac:chgData name="Genfa Wu" userId="9eb4ed8f995fdd0d" providerId="LiveId" clId="{DF0183B6-8605-4B95-B639-4B9FFAF9B333}" dt="2018-12-04T05:10:23.673" v="36"/>
          <ac:graphicFrameMkLst>
            <pc:docMk/>
            <pc:sldMk cId="2101778843" sldId="626"/>
            <ac:graphicFrameMk id="2" creationId="{C2A2176F-7C82-439B-A033-21DF90195B04}"/>
          </ac:graphicFrameMkLst>
        </pc:graphicFrameChg>
        <pc:graphicFrameChg chg="add del mod modGraphic">
          <ac:chgData name="Genfa Wu" userId="9eb4ed8f995fdd0d" providerId="LiveId" clId="{DF0183B6-8605-4B95-B639-4B9FFAF9B333}" dt="2018-12-04T05:10:51.402" v="44" actId="478"/>
          <ac:graphicFrameMkLst>
            <pc:docMk/>
            <pc:sldMk cId="2101778843" sldId="626"/>
            <ac:graphicFrameMk id="6" creationId="{3FD392F6-7075-4D83-91E8-F3E23EB1756F}"/>
          </ac:graphicFrameMkLst>
        </pc:graphicFrameChg>
        <pc:graphicFrameChg chg="add">
          <ac:chgData name="Genfa Wu" userId="9eb4ed8f995fdd0d" providerId="LiveId" clId="{DF0183B6-8605-4B95-B639-4B9FFAF9B333}" dt="2018-12-04T05:11:00.156" v="48"/>
          <ac:graphicFrameMkLst>
            <pc:docMk/>
            <pc:sldMk cId="2101778843" sldId="626"/>
            <ac:graphicFrameMk id="11" creationId="{360462FD-0CF2-476A-B25F-52C5CF8F5D2E}"/>
          </ac:graphicFrameMkLst>
        </pc:graphicFrameChg>
        <pc:graphicFrameChg chg="del mod modGraphic">
          <ac:chgData name="Genfa Wu" userId="9eb4ed8f995fdd0d" providerId="LiveId" clId="{DF0183B6-8605-4B95-B639-4B9FFAF9B333}" dt="2018-12-04T05:10:55.786" v="46" actId="478"/>
          <ac:graphicFrameMkLst>
            <pc:docMk/>
            <pc:sldMk cId="2101778843" sldId="626"/>
            <ac:graphicFrameMk id="14" creationId="{24995528-B24C-449C-A3CE-292EF62CCFDF}"/>
          </ac:graphicFrameMkLst>
        </pc:graphicFrameChg>
      </pc:sldChg>
      <pc:sldChg chg="modSp">
        <pc:chgData name="Genfa Wu" userId="9eb4ed8f995fdd0d" providerId="LiveId" clId="{DF0183B6-8605-4B95-B639-4B9FFAF9B333}" dt="2018-12-04T05:12:59.034" v="90" actId="1076"/>
        <pc:sldMkLst>
          <pc:docMk/>
          <pc:sldMk cId="978277686" sldId="643"/>
        </pc:sldMkLst>
        <pc:spChg chg="mod">
          <ac:chgData name="Genfa Wu" userId="9eb4ed8f995fdd0d" providerId="LiveId" clId="{DF0183B6-8605-4B95-B639-4B9FFAF9B333}" dt="2018-12-04T05:12:40.583" v="85" actId="1076"/>
          <ac:spMkLst>
            <pc:docMk/>
            <pc:sldMk cId="978277686" sldId="643"/>
            <ac:spMk id="6" creationId="{2025F699-87E7-41EB-A95D-445A0349E63E}"/>
          </ac:spMkLst>
        </pc:spChg>
        <pc:picChg chg="mod ord">
          <ac:chgData name="Genfa Wu" userId="9eb4ed8f995fdd0d" providerId="LiveId" clId="{DF0183B6-8605-4B95-B639-4B9FFAF9B333}" dt="2018-12-04T05:12:59.034" v="90" actId="1076"/>
          <ac:picMkLst>
            <pc:docMk/>
            <pc:sldMk cId="978277686" sldId="643"/>
            <ac:picMk id="8" creationId="{70678F90-4031-4DEA-8BD6-931731EF605D}"/>
          </ac:picMkLst>
        </pc:picChg>
      </pc:sldChg>
      <pc:sldChg chg="addSp modSp">
        <pc:chgData name="Genfa Wu" userId="9eb4ed8f995fdd0d" providerId="LiveId" clId="{DF0183B6-8605-4B95-B639-4B9FFAF9B333}" dt="2018-12-04T05:16:33.275" v="173" actId="1076"/>
        <pc:sldMkLst>
          <pc:docMk/>
          <pc:sldMk cId="3221889277" sldId="818"/>
        </pc:sldMkLst>
        <pc:spChg chg="mod">
          <ac:chgData name="Genfa Wu" userId="9eb4ed8f995fdd0d" providerId="LiveId" clId="{DF0183B6-8605-4B95-B639-4B9FFAF9B333}" dt="2018-12-04T05:16:33.275" v="173" actId="1076"/>
          <ac:spMkLst>
            <pc:docMk/>
            <pc:sldMk cId="3221889277" sldId="818"/>
            <ac:spMk id="28" creationId="{5F992AAA-050F-40B6-A913-C5B27F6FD96E}"/>
          </ac:spMkLst>
        </pc:spChg>
        <pc:spChg chg="mod">
          <ac:chgData name="Genfa Wu" userId="9eb4ed8f995fdd0d" providerId="LiveId" clId="{DF0183B6-8605-4B95-B639-4B9FFAF9B333}" dt="2018-12-04T05:15:42.779" v="150" actId="20577"/>
          <ac:spMkLst>
            <pc:docMk/>
            <pc:sldMk cId="3221889277" sldId="818"/>
            <ac:spMk id="29" creationId="{75AAF40C-D71D-435E-A563-D57DCC4DCEF8}"/>
          </ac:spMkLst>
        </pc:spChg>
        <pc:spChg chg="add mod">
          <ac:chgData name="Genfa Wu" userId="9eb4ed8f995fdd0d" providerId="LiveId" clId="{DF0183B6-8605-4B95-B639-4B9FFAF9B333}" dt="2018-12-04T05:14:17.583" v="135" actId="20577"/>
          <ac:spMkLst>
            <pc:docMk/>
            <pc:sldMk cId="3221889277" sldId="818"/>
            <ac:spMk id="31" creationId="{2C149C2C-82B5-4A61-941E-9BD47C751CAA}"/>
          </ac:spMkLst>
        </pc:spChg>
      </pc:sldChg>
      <pc:sldChg chg="modSp">
        <pc:chgData name="Genfa Wu" userId="9eb4ed8f995fdd0d" providerId="LiveId" clId="{DF0183B6-8605-4B95-B639-4B9FFAF9B333}" dt="2018-12-04T05:17:11.888" v="174" actId="1076"/>
        <pc:sldMkLst>
          <pc:docMk/>
          <pc:sldMk cId="1933678796" sldId="819"/>
        </pc:sldMkLst>
        <pc:spChg chg="mod">
          <ac:chgData name="Genfa Wu" userId="9eb4ed8f995fdd0d" providerId="LiveId" clId="{DF0183B6-8605-4B95-B639-4B9FFAF9B333}" dt="2018-12-04T05:17:11.888" v="174" actId="1076"/>
          <ac:spMkLst>
            <pc:docMk/>
            <pc:sldMk cId="1933678796" sldId="819"/>
            <ac:spMk id="14" creationId="{287E6306-BDB6-4FCB-9F30-1453A13F1F09}"/>
          </ac:spMkLst>
        </pc:spChg>
      </pc:sldChg>
      <pc:sldChg chg="addSp modSp">
        <pc:chgData name="Genfa Wu" userId="9eb4ed8f995fdd0d" providerId="LiveId" clId="{DF0183B6-8605-4B95-B639-4B9FFAF9B333}" dt="2018-12-04T05:17:32.970" v="180" actId="14100"/>
        <pc:sldMkLst>
          <pc:docMk/>
          <pc:sldMk cId="615978818" sldId="827"/>
        </pc:sldMkLst>
        <pc:spChg chg="add mod">
          <ac:chgData name="Genfa Wu" userId="9eb4ed8f995fdd0d" providerId="LiveId" clId="{DF0183B6-8605-4B95-B639-4B9FFAF9B333}" dt="2018-12-04T05:17:32.970" v="180" actId="14100"/>
          <ac:spMkLst>
            <pc:docMk/>
            <pc:sldMk cId="615978818" sldId="827"/>
            <ac:spMk id="80" creationId="{36639760-0F9D-4B71-BA1B-1D5E21F566D7}"/>
          </ac:spMkLst>
        </pc:spChg>
      </pc:sldChg>
    </pc:docChg>
  </pc:docChgLst>
  <pc:docChgLst>
    <pc:chgData name="Genfa Wu" userId="9eb4ed8f995fdd0d" providerId="LiveId" clId="{DECABF67-34E1-4F3D-89CC-5DF152C28C31}"/>
    <pc:docChg chg="modSld">
      <pc:chgData name="Genfa Wu" userId="9eb4ed8f995fdd0d" providerId="LiveId" clId="{DECABF67-34E1-4F3D-89CC-5DF152C28C31}" dt="2018-12-04T20:38:57.594" v="35" actId="20577"/>
      <pc:docMkLst>
        <pc:docMk/>
      </pc:docMkLst>
      <pc:sldChg chg="modSp">
        <pc:chgData name="Genfa Wu" userId="9eb4ed8f995fdd0d" providerId="LiveId" clId="{DECABF67-34E1-4F3D-89CC-5DF152C28C31}" dt="2018-12-04T20:38:57.594" v="35" actId="20577"/>
        <pc:sldMkLst>
          <pc:docMk/>
          <pc:sldMk cId="1201779520" sldId="624"/>
        </pc:sldMkLst>
        <pc:graphicFrameChg chg="modGraphic">
          <ac:chgData name="Genfa Wu" userId="9eb4ed8f995fdd0d" providerId="LiveId" clId="{DECABF67-34E1-4F3D-89CC-5DF152C28C31}" dt="2018-12-04T20:38:57.594" v="35" actId="20577"/>
          <ac:graphicFrameMkLst>
            <pc:docMk/>
            <pc:sldMk cId="1201779520" sldId="624"/>
            <ac:graphicFrameMk id="6" creationId="{E10D28D8-F83F-4528-8D87-BC02D5BC1692}"/>
          </ac:graphicFrameMkLst>
        </pc:graphicFrameChg>
      </pc:sldChg>
      <pc:sldChg chg="modSp">
        <pc:chgData name="Genfa Wu" userId="9eb4ed8f995fdd0d" providerId="LiveId" clId="{DECABF67-34E1-4F3D-89CC-5DF152C28C31}" dt="2018-12-04T17:22:42.152" v="14" actId="20577"/>
        <pc:sldMkLst>
          <pc:docMk/>
          <pc:sldMk cId="3326184909" sldId="625"/>
        </pc:sldMkLst>
        <pc:spChg chg="mod">
          <ac:chgData name="Genfa Wu" userId="9eb4ed8f995fdd0d" providerId="LiveId" clId="{DECABF67-34E1-4F3D-89CC-5DF152C28C31}" dt="2018-12-04T17:21:22.183" v="10" actId="20577"/>
          <ac:spMkLst>
            <pc:docMk/>
            <pc:sldMk cId="3326184909" sldId="625"/>
            <ac:spMk id="6" creationId="{950D834C-D0CC-44DD-9CB4-FF7E2AD17C8C}"/>
          </ac:spMkLst>
        </pc:spChg>
        <pc:graphicFrameChg chg="modGraphic">
          <ac:chgData name="Genfa Wu" userId="9eb4ed8f995fdd0d" providerId="LiveId" clId="{DECABF67-34E1-4F3D-89CC-5DF152C28C31}" dt="2018-12-04T17:22:42.152" v="14" actId="20577"/>
          <ac:graphicFrameMkLst>
            <pc:docMk/>
            <pc:sldMk cId="3326184909" sldId="625"/>
            <ac:graphicFrameMk id="12" creationId="{79936F55-A292-4594-BEAE-36AC82BC78E0}"/>
          </ac:graphicFrameMkLst>
        </pc:graphicFrameChg>
      </pc:sldChg>
      <pc:sldChg chg="modSp">
        <pc:chgData name="Genfa Wu" userId="9eb4ed8f995fdd0d" providerId="LiveId" clId="{DECABF67-34E1-4F3D-89CC-5DF152C28C31}" dt="2018-12-04T17:21:28.358" v="12" actId="20577"/>
        <pc:sldMkLst>
          <pc:docMk/>
          <pc:sldMk cId="2101778843" sldId="626"/>
        </pc:sldMkLst>
        <pc:spChg chg="mod">
          <ac:chgData name="Genfa Wu" userId="9eb4ed8f995fdd0d" providerId="LiveId" clId="{DECABF67-34E1-4F3D-89CC-5DF152C28C31}" dt="2018-12-04T17:21:28.358" v="12" actId="20577"/>
          <ac:spMkLst>
            <pc:docMk/>
            <pc:sldMk cId="2101778843" sldId="626"/>
            <ac:spMk id="9" creationId="{DCA22D92-925F-40E3-8E80-A56F0A65D723}"/>
          </ac:spMkLst>
        </pc:spChg>
      </pc:sldChg>
      <pc:sldChg chg="modSp">
        <pc:chgData name="Genfa Wu" userId="9eb4ed8f995fdd0d" providerId="LiveId" clId="{DECABF67-34E1-4F3D-89CC-5DF152C28C31}" dt="2018-12-04T16:17:19.877" v="8" actId="14100"/>
        <pc:sldMkLst>
          <pc:docMk/>
          <pc:sldMk cId="615978818" sldId="827"/>
        </pc:sldMkLst>
        <pc:spChg chg="mod">
          <ac:chgData name="Genfa Wu" userId="9eb4ed8f995fdd0d" providerId="LiveId" clId="{DECABF67-34E1-4F3D-89CC-5DF152C28C31}" dt="2018-12-04T16:17:19.877" v="8" actId="14100"/>
          <ac:spMkLst>
            <pc:docMk/>
            <pc:sldMk cId="615978818" sldId="827"/>
            <ac:spMk id="79" creationId="{3EE491AA-B5CC-4D6F-94B0-902DF96A3931}"/>
          </ac:spMkLst>
        </pc:spChg>
        <pc:spChg chg="mod">
          <ac:chgData name="Genfa Wu" userId="9eb4ed8f995fdd0d" providerId="LiveId" clId="{DECABF67-34E1-4F3D-89CC-5DF152C28C31}" dt="2018-12-04T16:16:48.331" v="0" actId="14100"/>
          <ac:spMkLst>
            <pc:docMk/>
            <pc:sldMk cId="615978818" sldId="827"/>
            <ac:spMk id="98" creationId="{733015A4-87BB-4C40-9191-5275CE170463}"/>
          </ac:spMkLst>
        </pc:spChg>
        <pc:spChg chg="mod">
          <ac:chgData name="Genfa Wu" userId="9eb4ed8f995fdd0d" providerId="LiveId" clId="{DECABF67-34E1-4F3D-89CC-5DF152C28C31}" dt="2018-12-04T16:17:07.865" v="1" actId="1076"/>
          <ac:spMkLst>
            <pc:docMk/>
            <pc:sldMk cId="615978818" sldId="827"/>
            <ac:spMk id="106" creationId="{04DC9499-9326-4B0D-A301-E90A38E275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2018-12-04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2018-12-04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 drafted a document, posted.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541C4EA-8EC8-41B9-BED9-D3F07C3DDE3D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0CA99A9-3822-4EEB-B87C-6573D1FCDFF4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8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7238DFA-1FFB-413E-A1AA-A44166767A22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6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C2FAB34-B18B-4598-B41C-53300E716D82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8860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30998-F746-49C9-B187-1509373B7A0C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937D3D4-6DF5-4E71-BFA8-067A4DC32CC9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2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09274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6340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b="1" dirty="0"/>
              <a:t>G. Wu | PIP-II SRF and CRYO | IPR Review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4982" y="6509934"/>
            <a:ext cx="885846" cy="241300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8316" y="6509934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 b="1" dirty="0"/>
              <a:t>G. Wu | PIP-II SRF and CRYO | IPR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566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Cryomodule Transportation, 23 Oct 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7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61108" y="6504213"/>
            <a:ext cx="886599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429" y="6504213"/>
            <a:ext cx="595531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b="1" dirty="0"/>
              <a:t>G. Wu | PIP-II SRF and CRYO | IPR Review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8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199" y="6515099"/>
            <a:ext cx="845942" cy="241301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4317" y="651021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 b="1" dirty="0"/>
              <a:t>G. Wu | PIP-II SRF and CRYO | IPR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68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D1AA47D-F158-49F5-B0FA-F1DACDA38035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0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864665" cy="23725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0087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b="1" dirty="0"/>
              <a:t>G. Wu | PIP-II SRF and CRYO | IPR Review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04" r:id="rId2"/>
    <p:sldLayoutId id="2147484123" r:id="rId3"/>
    <p:sldLayoutId id="2147484125" r:id="rId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44202" y="6504213"/>
            <a:ext cx="836334" cy="2372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237" y="6504213"/>
            <a:ext cx="595094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b="1" dirty="0"/>
              <a:t>G. Wu | PIP-II SRF and CRYO | DOE Independent Project Review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8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87AB6-5FB8-4458-9AC5-EA880F3E555B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SRF and Cryogenics (121.02)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Genfa Wu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D15B-8660-45E6-9A6F-B412599F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Cryomodule Development Plan and Schedule</a:t>
            </a:r>
          </a:p>
          <a:p>
            <a:r>
              <a:rPr lang="en-US" dirty="0"/>
              <a:t>In-kind Contribution and Partner Lab Management</a:t>
            </a:r>
          </a:p>
          <a:p>
            <a:r>
              <a:rPr lang="en-US" dirty="0"/>
              <a:t>Technical Risks and Challenges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79DE5-5D63-4217-AF04-F408E9DD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F4184-0B45-4C9E-A5A2-EC0A43633378}"/>
              </a:ext>
            </a:extLst>
          </p:cNvPr>
          <p:cNvSpPr/>
          <p:nvPr/>
        </p:nvSpPr>
        <p:spPr>
          <a:xfrm>
            <a:off x="82248" y="2094895"/>
            <a:ext cx="8427962" cy="427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0D28D8-F83F-4528-8D87-BC02D5BC1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84158"/>
              </p:ext>
            </p:extLst>
          </p:nvPr>
        </p:nvGraphicFramePr>
        <p:xfrm>
          <a:off x="228600" y="735418"/>
          <a:ext cx="867251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411">
                  <a:extLst>
                    <a:ext uri="{9D8B030D-6E8A-4147-A177-3AD203B41FA5}">
                      <a16:colId xmlns:a16="http://schemas.microsoft.com/office/drawing/2014/main" val="757906562"/>
                    </a:ext>
                  </a:extLst>
                </a:gridCol>
                <a:gridCol w="3180303">
                  <a:extLst>
                    <a:ext uri="{9D8B030D-6E8A-4147-A177-3AD203B41FA5}">
                      <a16:colId xmlns:a16="http://schemas.microsoft.com/office/drawing/2014/main" val="2864679145"/>
                    </a:ext>
                  </a:extLst>
                </a:gridCol>
                <a:gridCol w="2552282">
                  <a:extLst>
                    <a:ext uri="{9D8B030D-6E8A-4147-A177-3AD203B41FA5}">
                      <a16:colId xmlns:a16="http://schemas.microsoft.com/office/drawing/2014/main" val="1896302524"/>
                    </a:ext>
                  </a:extLst>
                </a:gridCol>
                <a:gridCol w="1711516">
                  <a:extLst>
                    <a:ext uri="{9D8B030D-6E8A-4147-A177-3AD203B41FA5}">
                      <a16:colId xmlns:a16="http://schemas.microsoft.com/office/drawing/2014/main" val="4241863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In-kind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3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HWR Cryomodule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ANL builds cryomodule, FNAL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81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SSR1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FNAL builds and tests all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 prototype cavities, all production cavities, tuners and 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8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SSR2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FNAL builds and tests all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 prototype cavities, all production cavities, tuners and 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40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LB650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FNAL tests all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Prototype and production cryomodules including all sub components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Cavities from different partner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4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HB650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FNAL builds prototype cryomodule and transportation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FNAL builds one production cryomodule.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FNAL tests all cryomodules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Production cryomodules including all subcomponents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Transportation design and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Couplers from different partner lab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2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Cryoplant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FNAL installation and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Cryoplant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8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Cryogenic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FNAL design, procurement, installation and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7081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5808F7-0FCE-4BE5-AB05-C4B1E58E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Contribution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3215-9555-414E-85A0-3C83535B9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0427" y="6480600"/>
            <a:ext cx="1006562" cy="260898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A42C8-B79E-4AF7-80F3-A7E0A8C93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F551C-77AA-4A8E-9DAD-6A168A32A216}"/>
              </a:ext>
            </a:extLst>
          </p:cNvPr>
          <p:cNvSpPr txBox="1"/>
          <p:nvPr/>
        </p:nvSpPr>
        <p:spPr>
          <a:xfrm>
            <a:off x="738752" y="5922007"/>
            <a:ext cx="6808923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Cryomodule Repair after Delivery is Fermilab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20177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DDA08-35D0-4EDC-800B-E368F1C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5FC8-9463-4EB0-AE88-D2761CC9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1393" y="6517191"/>
            <a:ext cx="1207529" cy="237285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D947-F1CD-4AE5-ADF3-FCEC35146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63049-83FE-4BAD-BA3C-C2E1A538DD5A}"/>
              </a:ext>
            </a:extLst>
          </p:cNvPr>
          <p:cNvSpPr/>
          <p:nvPr/>
        </p:nvSpPr>
        <p:spPr>
          <a:xfrm>
            <a:off x="481093" y="4850314"/>
            <a:ext cx="8181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Partner scope, delivery timeframe, milestones and management processes are described in joint </a:t>
            </a:r>
            <a:r>
              <a:rPr lang="en-US" sz="2000" i="1" dirty="0">
                <a:solidFill>
                  <a:srgbClr val="000000"/>
                </a:solidFill>
              </a:rPr>
              <a:t>Project Planning Documents</a:t>
            </a:r>
            <a:r>
              <a:rPr lang="en-US" sz="2000" dirty="0">
                <a:solidFill>
                  <a:srgbClr val="000000"/>
                </a:solidFill>
              </a:rPr>
              <a:t>, under development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1BE1525-C5F0-48DD-A6EA-7AEB03B0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086858"/>
            <a:ext cx="8686800" cy="32481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47CDD6-C591-4802-9BFB-7C58DA640484}"/>
              </a:ext>
            </a:extLst>
          </p:cNvPr>
          <p:cNvSpPr/>
          <p:nvPr/>
        </p:nvSpPr>
        <p:spPr>
          <a:xfrm>
            <a:off x="326068" y="1889866"/>
            <a:ext cx="8436420" cy="4683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12EE19-CBF7-4B19-B2D3-206781E01795}"/>
              </a:ext>
            </a:extLst>
          </p:cNvPr>
          <p:cNvSpPr/>
          <p:nvPr/>
        </p:nvSpPr>
        <p:spPr>
          <a:xfrm>
            <a:off x="307473" y="2462049"/>
            <a:ext cx="8455015" cy="35882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07F13A-E9E9-4F87-8B14-C4AF80E767F2}"/>
              </a:ext>
            </a:extLst>
          </p:cNvPr>
          <p:cNvSpPr/>
          <p:nvPr/>
        </p:nvSpPr>
        <p:spPr>
          <a:xfrm>
            <a:off x="307472" y="2901896"/>
            <a:ext cx="8455015" cy="358826"/>
          </a:xfrm>
          <a:prstGeom prst="round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DDA08-35D0-4EDC-800B-E368F1C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Management – SPC List (1)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5FC8-9463-4EB0-AE88-D2761CC9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1393" y="6517191"/>
            <a:ext cx="1207529" cy="237285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D947-F1CD-4AE5-ADF3-FCEC35146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2457B0-C657-4BFE-90D3-2E32345CE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96255"/>
              </p:ext>
            </p:extLst>
          </p:nvPr>
        </p:nvGraphicFramePr>
        <p:xfrm>
          <a:off x="506278" y="1417875"/>
          <a:ext cx="8038452" cy="3463290"/>
        </p:xfrm>
        <a:graphic>
          <a:graphicData uri="http://schemas.openxmlformats.org/drawingml/2006/table">
            <a:tbl>
              <a:tblPr/>
              <a:tblGrid>
                <a:gridCol w="2679484">
                  <a:extLst>
                    <a:ext uri="{9D8B030D-6E8A-4147-A177-3AD203B41FA5}">
                      <a16:colId xmlns:a16="http://schemas.microsoft.com/office/drawing/2014/main" val="424549590"/>
                    </a:ext>
                  </a:extLst>
                </a:gridCol>
                <a:gridCol w="2679484">
                  <a:extLst>
                    <a:ext uri="{9D8B030D-6E8A-4147-A177-3AD203B41FA5}">
                      <a16:colId xmlns:a16="http://schemas.microsoft.com/office/drawing/2014/main" val="2755889831"/>
                    </a:ext>
                  </a:extLst>
                </a:gridCol>
                <a:gridCol w="2679484">
                  <a:extLst>
                    <a:ext uri="{9D8B030D-6E8A-4147-A177-3AD203B41FA5}">
                      <a16:colId xmlns:a16="http://schemas.microsoft.com/office/drawing/2014/main" val="382377989"/>
                    </a:ext>
                  </a:extLst>
                </a:gridCol>
              </a:tblGrid>
              <a:tr h="48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Sub-Project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Indian-DAE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US-Fermilab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282442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SSR1 Cavity Design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N. Prakash, IUAC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Leonardo Ristori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2523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SSR2 Cavity Design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Srinavas Krishnagopal, BARC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Leonardo Ristori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286486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SSR1 + SSR2 Cavity Manufacture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Vinay Mishra, BARC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Leonardo Ristori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18907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 Cryomodule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Vinay Mishra, BARC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Donato Passarelli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22578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Dressed Cavity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Sumit Som, VECC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Saravan Chandrasekaran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2844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Dressed Cavity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Avinash Puntambekar, RRCAT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Saravan Chandrasekaran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850513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&amp; HB650 Cryomodules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Prashant Khare, RRCAT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Saravan Chandrasekaran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15735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Couplers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Rajesh Kumar, BARC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Nikolay Solyak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69033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Systems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Anindya Chakravarty, BARC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Hansen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92865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SRF Infrastructure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Satish Joshi, RRCAT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Allan Rowe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217774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 Test Stand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Raghavendra, RRCAT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Melnychuk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98842"/>
                  </a:ext>
                </a:extLst>
              </a:tr>
              <a:tr h="242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Horizontal Test Stand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Pradeep Kush, RRCAT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Ozelis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493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9719A3-684D-42B2-B6E5-BD2563043A69}"/>
              </a:ext>
            </a:extLst>
          </p:cNvPr>
          <p:cNvSpPr txBox="1"/>
          <p:nvPr/>
        </p:nvSpPr>
        <p:spPr>
          <a:xfrm>
            <a:off x="1369016" y="909234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 Institute and Fermilab Collaboration (IIFC)</a:t>
            </a:r>
          </a:p>
        </p:txBody>
      </p:sp>
    </p:spTree>
    <p:extLst>
      <p:ext uri="{BB962C8B-B14F-4D97-AF65-F5344CB8AC3E}">
        <p14:creationId xmlns:p14="http://schemas.microsoft.com/office/powerpoint/2010/main" val="151945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DDA08-35D0-4EDC-800B-E368F1C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Management – SPC List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5FC8-9463-4EB0-AE88-D2761CC9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1393" y="6517191"/>
            <a:ext cx="1207529" cy="237285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D947-F1CD-4AE5-ADF3-FCEC35146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B63650-E0FE-4841-BF90-45717942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5733"/>
              </p:ext>
            </p:extLst>
          </p:nvPr>
        </p:nvGraphicFramePr>
        <p:xfrm>
          <a:off x="429419" y="1544962"/>
          <a:ext cx="8250264" cy="1234440"/>
        </p:xfrm>
        <a:graphic>
          <a:graphicData uri="http://schemas.openxmlformats.org/drawingml/2006/table">
            <a:tbl>
              <a:tblPr/>
              <a:tblGrid>
                <a:gridCol w="2750088">
                  <a:extLst>
                    <a:ext uri="{9D8B030D-6E8A-4147-A177-3AD203B41FA5}">
                      <a16:colId xmlns:a16="http://schemas.microsoft.com/office/drawing/2014/main" val="2715747961"/>
                    </a:ext>
                  </a:extLst>
                </a:gridCol>
                <a:gridCol w="2750088">
                  <a:extLst>
                    <a:ext uri="{9D8B030D-6E8A-4147-A177-3AD203B41FA5}">
                      <a16:colId xmlns:a16="http://schemas.microsoft.com/office/drawing/2014/main" val="1945564262"/>
                    </a:ext>
                  </a:extLst>
                </a:gridCol>
                <a:gridCol w="2750088">
                  <a:extLst>
                    <a:ext uri="{9D8B030D-6E8A-4147-A177-3AD203B41FA5}">
                      <a16:colId xmlns:a16="http://schemas.microsoft.com/office/drawing/2014/main" val="318048367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Sub-Project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ITALY-INFN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US-Fermilab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264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Cavity Design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 Pagani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Martina Martinello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2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Dressed Cavity Fabrication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 Pagani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Martina Martinello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540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Dressed Cavity Testing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 Pagani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Martina Martinello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731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4698FE-710C-449C-A1EA-840B9212B832}"/>
              </a:ext>
            </a:extLst>
          </p:cNvPr>
          <p:cNvSpPr txBox="1"/>
          <p:nvPr/>
        </p:nvSpPr>
        <p:spPr>
          <a:xfrm>
            <a:off x="1369016" y="909234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Italy INFN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3A308-FAFC-4ABB-8283-58CC54327BB5}"/>
              </a:ext>
            </a:extLst>
          </p:cNvPr>
          <p:cNvSpPr txBox="1"/>
          <p:nvPr/>
        </p:nvSpPr>
        <p:spPr>
          <a:xfrm>
            <a:off x="1369016" y="3192002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 UKRI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19B185-31C8-43D8-AB28-B4460CC2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88231"/>
              </p:ext>
            </p:extLst>
          </p:nvPr>
        </p:nvGraphicFramePr>
        <p:xfrm>
          <a:off x="429418" y="3817898"/>
          <a:ext cx="8250264" cy="1234440"/>
        </p:xfrm>
        <a:graphic>
          <a:graphicData uri="http://schemas.openxmlformats.org/drawingml/2006/table">
            <a:tbl>
              <a:tblPr/>
              <a:tblGrid>
                <a:gridCol w="2750088">
                  <a:extLst>
                    <a:ext uri="{9D8B030D-6E8A-4147-A177-3AD203B41FA5}">
                      <a16:colId xmlns:a16="http://schemas.microsoft.com/office/drawing/2014/main" val="2381058341"/>
                    </a:ext>
                  </a:extLst>
                </a:gridCol>
                <a:gridCol w="2750088">
                  <a:extLst>
                    <a:ext uri="{9D8B030D-6E8A-4147-A177-3AD203B41FA5}">
                      <a16:colId xmlns:a16="http://schemas.microsoft.com/office/drawing/2014/main" val="488506623"/>
                    </a:ext>
                  </a:extLst>
                </a:gridCol>
                <a:gridCol w="2750088">
                  <a:extLst>
                    <a:ext uri="{9D8B030D-6E8A-4147-A177-3AD203B41FA5}">
                      <a16:colId xmlns:a16="http://schemas.microsoft.com/office/drawing/2014/main" val="2208707023"/>
                    </a:ext>
                  </a:extLst>
                </a:gridCol>
              </a:tblGrid>
              <a:tr h="410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Sub-Project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UK-UKRI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US-Fermilab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05288"/>
                  </a:ext>
                </a:extLst>
              </a:tr>
              <a:tr h="206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Cavity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 Wheelhouse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Martina Martinello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63239"/>
                  </a:ext>
                </a:extLst>
              </a:tr>
              <a:tr h="1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Cryomodule Assembly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 Atkinson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Arkan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642482"/>
                  </a:ext>
                </a:extLst>
              </a:tr>
              <a:tr h="206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Transportation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 Wheelhouse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Arkan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8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DDA08-35D0-4EDC-800B-E368F1C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Management – SPC List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5FC8-9463-4EB0-AE88-D2761CC9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1393" y="6517191"/>
            <a:ext cx="1207529" cy="237285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D947-F1CD-4AE5-ADF3-FCEC35146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78F516-9E5B-4AB1-8FBE-9756CA5A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72951"/>
              </p:ext>
            </p:extLst>
          </p:nvPr>
        </p:nvGraphicFramePr>
        <p:xfrm>
          <a:off x="522421" y="1454924"/>
          <a:ext cx="8068806" cy="1729740"/>
        </p:xfrm>
        <a:graphic>
          <a:graphicData uri="http://schemas.openxmlformats.org/drawingml/2006/table">
            <a:tbl>
              <a:tblPr/>
              <a:tblGrid>
                <a:gridCol w="2689602">
                  <a:extLst>
                    <a:ext uri="{9D8B030D-6E8A-4147-A177-3AD203B41FA5}">
                      <a16:colId xmlns:a16="http://schemas.microsoft.com/office/drawing/2014/main" val="2136813144"/>
                    </a:ext>
                  </a:extLst>
                </a:gridCol>
                <a:gridCol w="2689602">
                  <a:extLst>
                    <a:ext uri="{9D8B030D-6E8A-4147-A177-3AD203B41FA5}">
                      <a16:colId xmlns:a16="http://schemas.microsoft.com/office/drawing/2014/main" val="3154910375"/>
                    </a:ext>
                  </a:extLst>
                </a:gridCol>
                <a:gridCol w="2689602">
                  <a:extLst>
                    <a:ext uri="{9D8B030D-6E8A-4147-A177-3AD203B41FA5}">
                      <a16:colId xmlns:a16="http://schemas.microsoft.com/office/drawing/2014/main" val="2918118070"/>
                    </a:ext>
                  </a:extLst>
                </a:gridCol>
              </a:tblGrid>
              <a:tr h="36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Sub-Project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France-CEA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US-Fermilab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21464"/>
                  </a:ext>
                </a:extLst>
              </a:tr>
              <a:tr h="21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Cryomodule Design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 Barzin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 Roger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15211"/>
                  </a:ext>
                </a:extLst>
              </a:tr>
              <a:tr h="21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Cryomodule Assembly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Catherine Madec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Arkan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99200"/>
                  </a:ext>
                </a:extLst>
              </a:tr>
              <a:tr h="21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Cryomodule Testing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Catherine Madec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Arkan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94881"/>
                  </a:ext>
                </a:extLst>
              </a:tr>
              <a:tr h="18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Transportation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Catherine Madec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Arkan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32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MHz Coupler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Nikolay Solyak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6414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5BB4B2-52DD-48D5-94EE-9E198B84C4E0}"/>
              </a:ext>
            </a:extLst>
          </p:cNvPr>
          <p:cNvSpPr txBox="1"/>
          <p:nvPr/>
        </p:nvSpPr>
        <p:spPr>
          <a:xfrm>
            <a:off x="1369016" y="909234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 CEA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C37B79-9F02-48CB-BB89-DDC5EBB2F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99181"/>
              </p:ext>
            </p:extLst>
          </p:nvPr>
        </p:nvGraphicFramePr>
        <p:xfrm>
          <a:off x="522420" y="4074654"/>
          <a:ext cx="8068806" cy="986790"/>
        </p:xfrm>
        <a:graphic>
          <a:graphicData uri="http://schemas.openxmlformats.org/drawingml/2006/table">
            <a:tbl>
              <a:tblPr/>
              <a:tblGrid>
                <a:gridCol w="2689602">
                  <a:extLst>
                    <a:ext uri="{9D8B030D-6E8A-4147-A177-3AD203B41FA5}">
                      <a16:colId xmlns:a16="http://schemas.microsoft.com/office/drawing/2014/main" val="1686565098"/>
                    </a:ext>
                  </a:extLst>
                </a:gridCol>
                <a:gridCol w="2689602">
                  <a:extLst>
                    <a:ext uri="{9D8B030D-6E8A-4147-A177-3AD203B41FA5}">
                      <a16:colId xmlns:a16="http://schemas.microsoft.com/office/drawing/2014/main" val="1609034880"/>
                    </a:ext>
                  </a:extLst>
                </a:gridCol>
                <a:gridCol w="2689602">
                  <a:extLst>
                    <a:ext uri="{9D8B030D-6E8A-4147-A177-3AD203B41FA5}">
                      <a16:colId xmlns:a16="http://schemas.microsoft.com/office/drawing/2014/main" val="1095680659"/>
                    </a:ext>
                  </a:extLst>
                </a:gridCol>
              </a:tblGrid>
              <a:tr h="318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Sub-Project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France-IN2P3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US-Fermilab Sub-Project Coordinator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56362"/>
                  </a:ext>
                </a:extLst>
              </a:tr>
              <a:tr h="198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SSR2 Jacketed Cavity and Tuner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Longuevergne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Donato Passarelli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6025"/>
                  </a:ext>
                </a:extLst>
              </a:tr>
              <a:tr h="160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SSR2 Coupler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Longuevergne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Donato Passarelli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4531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AE3ED3-B44B-42BE-B509-4C4198A60575}"/>
              </a:ext>
            </a:extLst>
          </p:cNvPr>
          <p:cNvSpPr txBox="1"/>
          <p:nvPr/>
        </p:nvSpPr>
        <p:spPr>
          <a:xfrm>
            <a:off x="1369015" y="3361088"/>
            <a:ext cx="685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 IN2P3</a:t>
            </a:r>
          </a:p>
        </p:txBody>
      </p:sp>
    </p:spTree>
    <p:extLst>
      <p:ext uri="{BB962C8B-B14F-4D97-AF65-F5344CB8AC3E}">
        <p14:creationId xmlns:p14="http://schemas.microsoft.com/office/powerpoint/2010/main" val="231372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9F0288-324D-487D-9AC1-2DFA3F07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Working towards: Common Design Software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UG NX and Siemens Teamcenter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Working towards: Common Traveler Data Sets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Working towards: Standard Units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Standard Non-Conformance-Report and its Work Flow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Hold Point Data Reviews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Common Acceptance Criteria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Partner Lab’s QA plan Approved by Both Partners and Fermilab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66A3B4-6B5B-46B8-9BBD-F21BDFDF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Management and Standardization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D106-C2D7-45CB-8043-160E4147A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99987" y="6498625"/>
            <a:ext cx="809274" cy="242873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81282-CAAD-49CB-B38F-8BB089A25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Cryomodule Development Plan and Schedule</a:t>
            </a:r>
          </a:p>
          <a:p>
            <a:r>
              <a:rPr lang="en-US" dirty="0"/>
              <a:t>In-kind Contribution and Partner Lab Management</a:t>
            </a:r>
          </a:p>
          <a:p>
            <a:r>
              <a:rPr lang="en-US" dirty="0"/>
              <a:t>Technical Risks and Challenges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79DE5-5D63-4217-AF04-F408E9DD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F4184-0B45-4C9E-A5A2-EC0A43633378}"/>
              </a:ext>
            </a:extLst>
          </p:cNvPr>
          <p:cNvSpPr/>
          <p:nvPr/>
        </p:nvSpPr>
        <p:spPr>
          <a:xfrm>
            <a:off x="145144" y="2583543"/>
            <a:ext cx="8427962" cy="427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121.02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643" y="6500198"/>
            <a:ext cx="885846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7D3D4-6DF5-4E71-BFA8-067A4DC32CC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2018-12-04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CDD3E-4A80-4646-BE2E-E65AFD6DEC96}"/>
              </a:ext>
            </a:extLst>
          </p:cNvPr>
          <p:cNvSpPr txBox="1"/>
          <p:nvPr/>
        </p:nvSpPr>
        <p:spPr>
          <a:xfrm>
            <a:off x="116059" y="2967335"/>
            <a:ext cx="51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 pitchFamily="34" charset="0"/>
              </a:rPr>
              <a:t>High Risks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6E6D3E-D6F3-44D9-AFFC-757A4F1852B3}"/>
              </a:ext>
            </a:extLst>
          </p:cNvPr>
          <p:cNvSpPr txBox="1">
            <a:spLocks/>
          </p:cNvSpPr>
          <p:nvPr/>
        </p:nvSpPr>
        <p:spPr>
          <a:xfrm>
            <a:off x="116059" y="1309201"/>
            <a:ext cx="8177238" cy="16438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</a:rPr>
              <a:t>SRF and Cryogenics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Risks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High Risks: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7			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Medium Risks: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17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Low Risks: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C29B4-7C13-43FD-9328-4506DD7066D6}"/>
              </a:ext>
            </a:extLst>
          </p:cNvPr>
          <p:cNvSpPr txBox="1"/>
          <p:nvPr/>
        </p:nvSpPr>
        <p:spPr>
          <a:xfrm>
            <a:off x="977222" y="5734157"/>
            <a:ext cx="765933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</a:rPr>
              <a:t>Most high risks retired by CD-3 except -001, -006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46EA07-FF07-4239-947D-217E1A8D6EF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0813" y="3364694"/>
          <a:ext cx="8485744" cy="2217536"/>
        </p:xfrm>
        <a:graphic>
          <a:graphicData uri="http://schemas.openxmlformats.org/drawingml/2006/table">
            <a:tbl>
              <a:tblPr/>
              <a:tblGrid>
                <a:gridCol w="1372254">
                  <a:extLst>
                    <a:ext uri="{9D8B030D-6E8A-4147-A177-3AD203B41FA5}">
                      <a16:colId xmlns:a16="http://schemas.microsoft.com/office/drawing/2014/main" val="3652045300"/>
                    </a:ext>
                  </a:extLst>
                </a:gridCol>
                <a:gridCol w="7113490">
                  <a:extLst>
                    <a:ext uri="{9D8B030D-6E8A-4147-A177-3AD203B41FA5}">
                      <a16:colId xmlns:a16="http://schemas.microsoft.com/office/drawing/2014/main" val="3876823009"/>
                    </a:ext>
                  </a:extLst>
                </a:gridCol>
              </a:tblGrid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RI-ID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41672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RT-121-02-001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Cryomodule is damaged during transportation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43714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RT-121-02-003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Underestimated resources for design optimization of SSR1 CM 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65143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RT-121-02-003-B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Underestimated resources for design optimization of HB650 CM 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21753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RT-121-02-003-C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Underestimated resources for design optimization of SSR2 CM 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3567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SRF pre-production input couplers are unreliable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99295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650 MHz IOT </a:t>
                      </a:r>
                      <a:r>
                        <a:rPr lang="fr-FR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Amplifiers</a:t>
                      </a:r>
                      <a:r>
                        <a:rPr lang="fr-FR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fail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99148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Cryomodule production rate at </a:t>
                      </a:r>
                      <a:r>
                        <a:rPr lang="en-US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is too slow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0288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7E6306-BDB6-4FCB-9F30-1453A13F1F09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#2,7</a:t>
            </a:r>
          </a:p>
        </p:txBody>
      </p:sp>
    </p:spTree>
    <p:extLst>
      <p:ext uri="{BB962C8B-B14F-4D97-AF65-F5344CB8AC3E}">
        <p14:creationId xmlns:p14="http://schemas.microsoft.com/office/powerpoint/2010/main" val="197633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121.02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668" y="6497273"/>
            <a:ext cx="885846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7D3D4-6DF5-4E71-BFA8-067A4DC32CC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2018-12-04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CDD3E-4A80-4646-BE2E-E65AFD6DEC96}"/>
              </a:ext>
            </a:extLst>
          </p:cNvPr>
          <p:cNvSpPr txBox="1"/>
          <p:nvPr/>
        </p:nvSpPr>
        <p:spPr>
          <a:xfrm>
            <a:off x="415369" y="857574"/>
            <a:ext cx="51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 pitchFamily="34" charset="0"/>
              </a:rPr>
              <a:t>Medium Risks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46EA07-FF07-4239-947D-217E1A8D6EF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5369" y="1289827"/>
          <a:ext cx="8485744" cy="4174698"/>
        </p:xfrm>
        <a:graphic>
          <a:graphicData uri="http://schemas.openxmlformats.org/drawingml/2006/table">
            <a:tbl>
              <a:tblPr/>
              <a:tblGrid>
                <a:gridCol w="1372254">
                  <a:extLst>
                    <a:ext uri="{9D8B030D-6E8A-4147-A177-3AD203B41FA5}">
                      <a16:colId xmlns:a16="http://schemas.microsoft.com/office/drawing/2014/main" val="3652045300"/>
                    </a:ext>
                  </a:extLst>
                </a:gridCol>
                <a:gridCol w="7113490">
                  <a:extLst>
                    <a:ext uri="{9D8B030D-6E8A-4147-A177-3AD203B41FA5}">
                      <a16:colId xmlns:a16="http://schemas.microsoft.com/office/drawing/2014/main" val="3876823009"/>
                    </a:ext>
                  </a:extLst>
                </a:gridCol>
              </a:tblGrid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RI-ID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41672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RT-121-02-007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SSR1 Cryomodule design modifications identified late in design cycle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43714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RT-121-02-008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HWR Cryomodule does not meet technical performance requirements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65143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SSR1 CM (2) Performance at PIP2IT CMTS does not meet technical requirements 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21753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LB650 CMs (1-11) performance at CMTS does not meet technical requirements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3567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SSR2 Production CMs (2-7) do not meet technical performance requirements at PIP2IT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99295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HB650 production CMs (2-4) do not meet technical performance requirements at CMTS</a:t>
                      </a:r>
                      <a:endParaRPr lang="fr-FR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9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RT-121-02-016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Cavity yield is lower than expected to support production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02880"/>
                  </a:ext>
                </a:extLst>
              </a:tr>
              <a:tr h="167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RT-121-02-013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Delay in access to SRF testing and fabrication infrastructure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350845"/>
                  </a:ext>
                </a:extLst>
              </a:tr>
              <a:tr h="22838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RT-121-02-014</a:t>
                      </a:r>
                      <a:endParaRPr lang="en-US" sz="14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Insufficient quality of installed cavities</a:t>
                      </a:r>
                      <a:endParaRPr lang="en-US" sz="14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4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RT-121-02-015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Insufficient cavity production delivery rate (US/International)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58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RT-121-02-017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Niobium quality control is inadequate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71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RT-121-02-018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HB650 Cryomodule assembly and integration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64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RT-121-02-019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Failure of SRF cavity processing equipment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63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RT-121-02-020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Cryoplant delivery is delayed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6642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RT-121-02-021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SRF Test Infrastructure Cryogenic Plant Failure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03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RT-121-02-027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CDS components delayed delivery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07152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7E6306-BDB6-4FCB-9F30-1453A13F1F09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#2,7</a:t>
            </a:r>
          </a:p>
        </p:txBody>
      </p:sp>
    </p:spTree>
    <p:extLst>
      <p:ext uri="{BB962C8B-B14F-4D97-AF65-F5344CB8AC3E}">
        <p14:creationId xmlns:p14="http://schemas.microsoft.com/office/powerpoint/2010/main" val="219484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Cryomodule Development Plan and Schedule</a:t>
            </a:r>
          </a:p>
          <a:p>
            <a:r>
              <a:rPr lang="en-US" dirty="0"/>
              <a:t>In-kind Contribution and Partner Lab Management</a:t>
            </a:r>
          </a:p>
          <a:p>
            <a:r>
              <a:rPr lang="en-US" dirty="0"/>
              <a:t>Technical Risks and Challenges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79DE5-5D63-4217-AF04-F408E9DD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6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98650-3B2B-4208-B7E5-A8AE8552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2K Heat Load Specification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F9307-73F3-4A8C-9965-4B542262D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6175" y="6504213"/>
            <a:ext cx="1086949" cy="182965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C38FD-F64C-4AE8-8B5E-C49C8705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12914-20B2-4448-9C0D-CA6AAD2CBCEE}"/>
              </a:ext>
            </a:extLst>
          </p:cNvPr>
          <p:cNvSpPr/>
          <p:nvPr/>
        </p:nvSpPr>
        <p:spPr>
          <a:xfrm>
            <a:off x="680483" y="5455476"/>
            <a:ext cx="7242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srgbClr val="505050">
                    <a:lumMod val="50000"/>
                  </a:srgbClr>
                </a:solidFill>
              </a:rPr>
              <a:t>Nominal values based on CDR and latest analysis</a:t>
            </a:r>
          </a:p>
          <a:p>
            <a:pPr lvl="0" algn="just"/>
            <a:r>
              <a:rPr lang="en-US" dirty="0">
                <a:solidFill>
                  <a:srgbClr val="505050">
                    <a:lumMod val="50000"/>
                  </a:srgbClr>
                </a:solidFill>
              </a:rPr>
              <a:t>Heat Load does not including uncertainty and margin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D834C-D0CC-44DD-9CB4-FF7E2AD17C8C}"/>
              </a:ext>
            </a:extLst>
          </p:cNvPr>
          <p:cNvSpPr txBox="1"/>
          <p:nvPr/>
        </p:nvSpPr>
        <p:spPr>
          <a:xfrm>
            <a:off x="3276600" y="5004816"/>
            <a:ext cx="504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ED0008200 PIP-II Cryogenic Heat Load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936F55-A292-4594-BEAE-36AC82BC7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27342"/>
              </p:ext>
            </p:extLst>
          </p:nvPr>
        </p:nvGraphicFramePr>
        <p:xfrm>
          <a:off x="737062" y="997527"/>
          <a:ext cx="7492540" cy="3675712"/>
        </p:xfrm>
        <a:graphic>
          <a:graphicData uri="http://schemas.openxmlformats.org/drawingml/2006/table">
            <a:tbl>
              <a:tblPr/>
              <a:tblGrid>
                <a:gridCol w="3176560">
                  <a:extLst>
                    <a:ext uri="{9D8B030D-6E8A-4147-A177-3AD203B41FA5}">
                      <a16:colId xmlns:a16="http://schemas.microsoft.com/office/drawing/2014/main" val="14079794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val="1915496346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val="245177123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val="4107857262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val="3170420401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val="3513853097"/>
                    </a:ext>
                  </a:extLst>
                </a:gridCol>
              </a:tblGrid>
              <a:tr h="229732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LB650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HB650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81666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length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77448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R/Q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15671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53446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Gradient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749071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Q0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5.0E+09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8.3E+09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288862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number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970143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 number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3581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Cav Nominal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157767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Leads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518931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Nominal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296684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Expected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972181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 Heat Load per CM Type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767700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 Static HeatLoad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775256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 Dynamic HeatLoad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1382.2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508607"/>
                  </a:ext>
                </a:extLst>
              </a:tr>
              <a:tr h="22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Cryogenic Heat Load (2K)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7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8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98650-3B2B-4208-B7E5-A8AE8552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2K Heat Load R&amp;D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F9307-73F3-4A8C-9965-4B542262D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4193" y="6485598"/>
            <a:ext cx="926175" cy="241300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C38FD-F64C-4AE8-8B5E-C49C8705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12914-20B2-4448-9C0D-CA6AAD2CBCEE}"/>
              </a:ext>
            </a:extLst>
          </p:cNvPr>
          <p:cNvSpPr/>
          <p:nvPr/>
        </p:nvSpPr>
        <p:spPr>
          <a:xfrm>
            <a:off x="680484" y="5455476"/>
            <a:ext cx="6468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srgbClr val="505050">
                    <a:lumMod val="50000"/>
                  </a:srgbClr>
                </a:solidFill>
              </a:rPr>
              <a:t>R&amp;D Supported both by FNAL and partner labs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22D92-925F-40E3-8E80-A56F0A65D723}"/>
              </a:ext>
            </a:extLst>
          </p:cNvPr>
          <p:cNvSpPr txBox="1"/>
          <p:nvPr/>
        </p:nvSpPr>
        <p:spPr>
          <a:xfrm>
            <a:off x="3276600" y="5004816"/>
            <a:ext cx="504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ED0008200 PIP-II Cryogenic Heat Load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0462FD-0CF2-476A-B25F-52C5CF8F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04728"/>
              </p:ext>
            </p:extLst>
          </p:nvPr>
        </p:nvGraphicFramePr>
        <p:xfrm>
          <a:off x="736824" y="985291"/>
          <a:ext cx="7491061" cy="3680912"/>
        </p:xfrm>
        <a:graphic>
          <a:graphicData uri="http://schemas.openxmlformats.org/drawingml/2006/table">
            <a:tbl>
              <a:tblPr/>
              <a:tblGrid>
                <a:gridCol w="3155956">
                  <a:extLst>
                    <a:ext uri="{9D8B030D-6E8A-4147-A177-3AD203B41FA5}">
                      <a16:colId xmlns:a16="http://schemas.microsoft.com/office/drawing/2014/main" val="3689559052"/>
                    </a:ext>
                  </a:extLst>
                </a:gridCol>
                <a:gridCol w="867021">
                  <a:extLst>
                    <a:ext uri="{9D8B030D-6E8A-4147-A177-3AD203B41FA5}">
                      <a16:colId xmlns:a16="http://schemas.microsoft.com/office/drawing/2014/main" val="2703635443"/>
                    </a:ext>
                  </a:extLst>
                </a:gridCol>
                <a:gridCol w="867021">
                  <a:extLst>
                    <a:ext uri="{9D8B030D-6E8A-4147-A177-3AD203B41FA5}">
                      <a16:colId xmlns:a16="http://schemas.microsoft.com/office/drawing/2014/main" val="176093459"/>
                    </a:ext>
                  </a:extLst>
                </a:gridCol>
                <a:gridCol w="867021">
                  <a:extLst>
                    <a:ext uri="{9D8B030D-6E8A-4147-A177-3AD203B41FA5}">
                      <a16:colId xmlns:a16="http://schemas.microsoft.com/office/drawing/2014/main" val="2822522320"/>
                    </a:ext>
                  </a:extLst>
                </a:gridCol>
                <a:gridCol w="867021">
                  <a:extLst>
                    <a:ext uri="{9D8B030D-6E8A-4147-A177-3AD203B41FA5}">
                      <a16:colId xmlns:a16="http://schemas.microsoft.com/office/drawing/2014/main" val="4063123450"/>
                    </a:ext>
                  </a:extLst>
                </a:gridCol>
                <a:gridCol w="867021">
                  <a:extLst>
                    <a:ext uri="{9D8B030D-6E8A-4147-A177-3AD203B41FA5}">
                      <a16:colId xmlns:a16="http://schemas.microsoft.com/office/drawing/2014/main" val="127267908"/>
                    </a:ext>
                  </a:extLst>
                </a:gridCol>
              </a:tblGrid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LB650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HB650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54550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length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739978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R/Q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928901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42554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Gradient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27855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Q0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5.0E+09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4.0E+10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40482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number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7071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 number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600259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Cav Nominal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98674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Leads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20842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Nominal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66715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Expected Dynamic Heat 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015533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 Heat Load per CM Type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40704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 Static HeatLoad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537098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 Dynamic HeatLoad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1009.1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662815"/>
                  </a:ext>
                </a:extLst>
              </a:tr>
              <a:tr h="23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PIP-II Cryogenic Heat Load (2K)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7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77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3A5B6-4647-4206-98F5-6AD3687C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Q R&amp;D – 650 MHz 1-cell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D867-C2C6-4446-B39D-2F91731E0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5354" y="6463364"/>
            <a:ext cx="935090" cy="241300"/>
          </a:xfrm>
        </p:spPr>
        <p:txBody>
          <a:bodyPr/>
          <a:lstStyle/>
          <a:p>
            <a:pPr>
              <a:defRPr/>
            </a:pPr>
            <a:fld id="{9F38DAB5-A656-4631-AC13-6692A5932634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B0FD-E6C1-4AFD-B7B6-D1F8ED4E3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A26CEB-8332-48D5-86D9-82705A064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100" y="658622"/>
            <a:ext cx="5321993" cy="4605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D1F8E-996F-4F6B-8984-884A15079B63}"/>
              </a:ext>
            </a:extLst>
          </p:cNvPr>
          <p:cNvSpPr txBox="1"/>
          <p:nvPr/>
        </p:nvSpPr>
        <p:spPr>
          <a:xfrm>
            <a:off x="1450854" y="5322336"/>
            <a:ext cx="6026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VTS test results from B9AS-PAV-104 and B9AS-AES-106 after 75C/120C baking and 40µm EP reset, respectively. </a:t>
            </a:r>
          </a:p>
          <a:p>
            <a:r>
              <a:rPr lang="en-US" sz="1000" dirty="0"/>
              <a:t>Lower and upper set of curves represent 2 K and 1.5 K measurement, respectively. </a:t>
            </a:r>
          </a:p>
          <a:p>
            <a:r>
              <a:rPr lang="en-US" sz="1000" dirty="0"/>
              <a:t>B9AS-PAV-105 after EP and B9AS-AES-006 after BCP are illustrated for comparison.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DC111-7EA4-4511-9FF2-2258A3508527}"/>
              </a:ext>
            </a:extLst>
          </p:cNvPr>
          <p:cNvSpPr txBox="1"/>
          <p:nvPr/>
        </p:nvSpPr>
        <p:spPr>
          <a:xfrm>
            <a:off x="7047234" y="4721782"/>
            <a:ext cx="138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Martinello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A8908-0CB2-4A56-88AC-7E411B410C9F}"/>
              </a:ext>
            </a:extLst>
          </p:cNvPr>
          <p:cNvSpPr txBox="1"/>
          <p:nvPr/>
        </p:nvSpPr>
        <p:spPr>
          <a:xfrm>
            <a:off x="6365552" y="1622294"/>
            <a:ext cx="265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EP + 120C baking only.</a:t>
            </a:r>
          </a:p>
          <a:p>
            <a:r>
              <a:rPr lang="en-US" sz="2000" dirty="0"/>
              <a:t>N-doping soon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82905-F3CE-4203-8D9D-A135BA0CDF06}"/>
              </a:ext>
            </a:extLst>
          </p:cNvPr>
          <p:cNvSpPr txBox="1"/>
          <p:nvPr/>
        </p:nvSpPr>
        <p:spPr>
          <a:xfrm flipH="1">
            <a:off x="2675432" y="2468600"/>
            <a:ext cx="63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DDCC9-758B-410F-85A9-603B08595191}"/>
              </a:ext>
            </a:extLst>
          </p:cNvPr>
          <p:cNvSpPr txBox="1"/>
          <p:nvPr/>
        </p:nvSpPr>
        <p:spPr>
          <a:xfrm flipH="1">
            <a:off x="2517247" y="1713029"/>
            <a:ext cx="79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F001-8BA7-46A1-8876-B0A243B00DFD}"/>
              </a:ext>
            </a:extLst>
          </p:cNvPr>
          <p:cNvSpPr txBox="1"/>
          <p:nvPr/>
        </p:nvSpPr>
        <p:spPr>
          <a:xfrm>
            <a:off x="917740" y="5850655"/>
            <a:ext cx="612949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High Q cavity procedure is being optimized </a:t>
            </a:r>
          </a:p>
        </p:txBody>
      </p:sp>
    </p:spTree>
    <p:extLst>
      <p:ext uri="{BB962C8B-B14F-4D97-AF65-F5344CB8AC3E}">
        <p14:creationId xmlns:p14="http://schemas.microsoft.com/office/powerpoint/2010/main" val="1487795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3A5B6-4647-4206-98F5-6AD3687C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Q R&amp;D – SSR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D867-C2C6-4446-B39D-2F91731E0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8059" y="6508291"/>
            <a:ext cx="956320" cy="241300"/>
          </a:xfrm>
        </p:spPr>
        <p:txBody>
          <a:bodyPr/>
          <a:lstStyle/>
          <a:p>
            <a:pPr>
              <a:defRPr/>
            </a:pPr>
            <a:fld id="{9F38DAB5-A656-4631-AC13-6692A5932634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B0FD-E6C1-4AFD-B7B6-D1F8ED4E3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676BD-8B92-4BE4-874B-A5BFA9E0F925}"/>
              </a:ext>
            </a:extLst>
          </p:cNvPr>
          <p:cNvSpPr txBox="1"/>
          <p:nvPr/>
        </p:nvSpPr>
        <p:spPr>
          <a:xfrm>
            <a:off x="7216219" y="5723136"/>
            <a:ext cx="166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D.  Longuevergne</a:t>
            </a: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DCDDEE6F-12BA-4A2F-A5D1-42B20E29D5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39" y="932055"/>
            <a:ext cx="6591799" cy="4321601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0599BBE-26C0-4DAA-8743-470A0004C7B6}"/>
              </a:ext>
            </a:extLst>
          </p:cNvPr>
          <p:cNvSpPr/>
          <p:nvPr/>
        </p:nvSpPr>
        <p:spPr>
          <a:xfrm>
            <a:off x="4925505" y="3245178"/>
            <a:ext cx="136689" cy="14140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DB90F2-EB84-4EA8-A174-3C85D9ADDB15}"/>
              </a:ext>
            </a:extLst>
          </p:cNvPr>
          <p:cNvCxnSpPr>
            <a:cxnSpLocks/>
          </p:cNvCxnSpPr>
          <p:nvPr/>
        </p:nvCxnSpPr>
        <p:spPr>
          <a:xfrm flipV="1">
            <a:off x="4993849" y="3429000"/>
            <a:ext cx="0" cy="1554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834F33-E6F7-4DC4-BEEC-8468EE6C1409}"/>
              </a:ext>
            </a:extLst>
          </p:cNvPr>
          <p:cNvSpPr txBox="1"/>
          <p:nvPr/>
        </p:nvSpPr>
        <p:spPr>
          <a:xfrm>
            <a:off x="5353597" y="5119361"/>
            <a:ext cx="229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SSR2 Spec = 8e9 @ 11 MV/m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11F57-BECA-4736-9DA6-13F3134A984C}"/>
              </a:ext>
            </a:extLst>
          </p:cNvPr>
          <p:cNvSpPr txBox="1"/>
          <p:nvPr/>
        </p:nvSpPr>
        <p:spPr>
          <a:xfrm>
            <a:off x="4667840" y="498065"/>
            <a:ext cx="229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ESS Double Spoke Cavities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11545-2A8C-481E-A73F-D12D89C2DC19}"/>
              </a:ext>
            </a:extLst>
          </p:cNvPr>
          <p:cNvSpPr txBox="1"/>
          <p:nvPr/>
        </p:nvSpPr>
        <p:spPr>
          <a:xfrm>
            <a:off x="678264" y="5699703"/>
            <a:ext cx="612949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Results from ESS spoke cavity are encouraging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58FB69-20B9-46BE-ADED-7C70B47D436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993849" y="4983982"/>
            <a:ext cx="359748" cy="28926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4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7F2C7-874D-4392-8608-0C6C6D27D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Cryogenic System Supports Fast Cool Down</a:t>
            </a:r>
          </a:p>
          <a:p>
            <a:r>
              <a:rPr lang="en-US" dirty="0">
                <a:solidFill>
                  <a:schemeClr val="tx1"/>
                </a:solidFill>
              </a:rPr>
              <a:t>Cryomodule Thermal Design to Minimize Thermoelectric Current</a:t>
            </a:r>
          </a:p>
          <a:p>
            <a:r>
              <a:rPr lang="en-US" dirty="0">
                <a:solidFill>
                  <a:schemeClr val="tx1"/>
                </a:solidFill>
              </a:rPr>
              <a:t>Magnetic Shield to Minimize Ambient Earth Magnetic Field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Global and local magnetic shield design</a:t>
            </a:r>
          </a:p>
          <a:p>
            <a:r>
              <a:rPr lang="en-US" dirty="0">
                <a:solidFill>
                  <a:schemeClr val="tx1"/>
                </a:solidFill>
              </a:rPr>
              <a:t>Better Instrumentation for High Q operation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3E0F66-439D-4702-BE84-65FCAB68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HB650 Cryomodule Design Features to Support High 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4DF2-AF2A-4FEA-AEA7-56293C47A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3B39DE2-E2EC-4C9D-B1B8-4DE4750CAA63}"/>
              </a:ext>
            </a:extLst>
          </p:cNvPr>
          <p:cNvSpPr txBox="1">
            <a:spLocks/>
          </p:cNvSpPr>
          <p:nvPr/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7D201EB0-64B4-457B-89FC-D6BF1871FF3A}" type="datetime1">
              <a:rPr lang="en-US" altLang="en-US" sz="1200" smtClean="0"/>
              <a:pPr/>
              <a:t>2018-12-04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63A56-314D-4FBB-B2F9-C3B726093C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7598" y="3501231"/>
            <a:ext cx="4967163" cy="3055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A9833-7326-46BB-9F5E-69747B01DC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239" y="4139725"/>
            <a:ext cx="3228458" cy="1986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A813C2-A4B5-43DE-B82D-C5EAAB3897E3}"/>
              </a:ext>
            </a:extLst>
          </p:cNvPr>
          <p:cNvSpPr txBox="1"/>
          <p:nvPr/>
        </p:nvSpPr>
        <p:spPr>
          <a:xfrm>
            <a:off x="6655753" y="5781643"/>
            <a:ext cx="2167009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SC3-Chandrasekaran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5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AB836-B529-45F6-A108-27A16973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Challenge in LCLS-II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CDC7-579B-48FA-85D7-AC3B51BF6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3342" y="6504213"/>
            <a:ext cx="1127142" cy="237285"/>
          </a:xfrm>
        </p:spPr>
        <p:txBody>
          <a:bodyPr/>
          <a:lstStyle/>
          <a:p>
            <a:pPr>
              <a:defRPr/>
            </a:pPr>
            <a:fld id="{9F38DAB5-A656-4631-AC13-6692A5932634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7E717-C82A-4A6A-96F0-6FED18023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86985-7985-4A37-8A47-7AE4C33F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6" y="1839944"/>
            <a:ext cx="4873450" cy="2464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3B91D-42BE-4E2E-80BA-C84AAA7C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25" y="2077732"/>
            <a:ext cx="3138411" cy="20903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B37F01-39CA-4133-9BE1-4EAD952AD75F}"/>
              </a:ext>
            </a:extLst>
          </p:cNvPr>
          <p:cNvSpPr/>
          <p:nvPr/>
        </p:nvSpPr>
        <p:spPr>
          <a:xfrm>
            <a:off x="924447" y="4843663"/>
            <a:ext cx="7460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LCLS-II Cryomodule – inner coupler bellows failures </a:t>
            </a:r>
            <a:br>
              <a:rPr lang="en-US" dirty="0"/>
            </a:br>
            <a:r>
              <a:rPr lang="en-US" dirty="0"/>
              <a:t>at cavities 4 and 5 in F1.3-06 (later in cavity 1 in F1.3-05)</a:t>
            </a:r>
          </a:p>
        </p:txBody>
      </p:sp>
    </p:spTree>
    <p:extLst>
      <p:ext uri="{BB962C8B-B14F-4D97-AF65-F5344CB8AC3E}">
        <p14:creationId xmlns:p14="http://schemas.microsoft.com/office/powerpoint/2010/main" val="73064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2B7F69-B8F9-49A9-AFC0-85F53E5A0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5"/>
          <a:stretch/>
        </p:blipFill>
        <p:spPr>
          <a:xfrm>
            <a:off x="298173" y="1333241"/>
            <a:ext cx="8171651" cy="47648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822" y="129091"/>
            <a:ext cx="8433260" cy="753033"/>
          </a:xfrm>
        </p:spPr>
        <p:txBody>
          <a:bodyPr/>
          <a:lstStyle/>
          <a:p>
            <a:r>
              <a:rPr lang="en-US" dirty="0"/>
              <a:t>LCLS-II Cryomodule – inner coupler bellows failures </a:t>
            </a:r>
            <a:br>
              <a:rPr lang="en-US" dirty="0"/>
            </a:br>
            <a:r>
              <a:rPr lang="en-US" dirty="0"/>
              <a:t>at cavities 4 and 5 in F1.3-06 (later in cavity 1 in F1.3-05)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D03A0-048B-4E71-9BE0-88C5220E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442" y="4367878"/>
            <a:ext cx="3512385" cy="23137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Slide By T. Peterson</a:t>
            </a:r>
          </a:p>
        </p:txBody>
      </p:sp>
      <p:sp>
        <p:nvSpPr>
          <p:cNvPr id="7" name="Oval 6"/>
          <p:cNvSpPr/>
          <p:nvPr/>
        </p:nvSpPr>
        <p:spPr>
          <a:xfrm>
            <a:off x="2828924" y="3362325"/>
            <a:ext cx="2038351" cy="10055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409AE-3CC7-4FEB-A71B-DA34236B9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50" y="2145951"/>
            <a:ext cx="1710732" cy="12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678F90-4031-4DEA-8BD6-931731EF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09" y="4423598"/>
            <a:ext cx="4451420" cy="1433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F3FB8-370A-471D-9682-EC663EED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is Part of the Cryomodule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A5E1-E331-49EF-8F0E-F85E2E74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097225"/>
          </a:xfrm>
        </p:spPr>
        <p:txBody>
          <a:bodyPr/>
          <a:lstStyle/>
          <a:p>
            <a:r>
              <a:rPr lang="en-US" dirty="0"/>
              <a:t>Transportation is Part of the Cryomodule Prototyping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5F668-BA36-4F5C-BCC6-EF40357D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4155" y="6500198"/>
            <a:ext cx="885846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BBE9-4684-42FF-A1B8-53F24383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25F699-87E7-41EB-A95D-445A0349E63E}"/>
              </a:ext>
            </a:extLst>
          </p:cNvPr>
          <p:cNvSpPr txBox="1">
            <a:spLocks/>
          </p:cNvSpPr>
          <p:nvPr/>
        </p:nvSpPr>
        <p:spPr>
          <a:xfrm>
            <a:off x="222250" y="1622479"/>
            <a:ext cx="5129831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Studies (three trips)</a:t>
            </a:r>
          </a:p>
          <a:p>
            <a:pPr lvl="1"/>
            <a:r>
              <a:rPr lang="en-US" dirty="0"/>
              <a:t>HB650 Prototype Cryomodule</a:t>
            </a:r>
          </a:p>
          <a:p>
            <a:pPr lvl="2"/>
            <a:r>
              <a:rPr lang="en-US" dirty="0"/>
              <a:t>Fully Tested</a:t>
            </a:r>
          </a:p>
          <a:p>
            <a:pPr lvl="2"/>
            <a:r>
              <a:rPr lang="en-US" dirty="0"/>
              <a:t>FNAL to Europe, fully instrumented</a:t>
            </a:r>
          </a:p>
          <a:p>
            <a:pPr lvl="2"/>
            <a:r>
              <a:rPr lang="en-US" dirty="0"/>
              <a:t>Test Optional</a:t>
            </a:r>
          </a:p>
          <a:p>
            <a:pPr lvl="2"/>
            <a:r>
              <a:rPr lang="en-US" dirty="0"/>
              <a:t>Europe to FNAL, fully instrumented</a:t>
            </a:r>
          </a:p>
          <a:p>
            <a:pPr lvl="2"/>
            <a:r>
              <a:rPr lang="en-US" dirty="0"/>
              <a:t>Verification Test</a:t>
            </a:r>
          </a:p>
          <a:p>
            <a:pPr lvl="1"/>
            <a:r>
              <a:rPr lang="en-US" dirty="0"/>
              <a:t>LB650 Prototype Cryomodule</a:t>
            </a:r>
          </a:p>
          <a:p>
            <a:pPr lvl="2"/>
            <a:r>
              <a:rPr lang="en-US" dirty="0"/>
              <a:t>Partially Tested</a:t>
            </a:r>
          </a:p>
          <a:p>
            <a:pPr lvl="2"/>
            <a:r>
              <a:rPr lang="en-US" dirty="0"/>
              <a:t>Europe to FNAL, fully instrumented</a:t>
            </a:r>
          </a:p>
          <a:p>
            <a:pPr lvl="2"/>
            <a:r>
              <a:rPr lang="en-US" dirty="0"/>
              <a:t>Verification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C5BFE-C962-4FC2-AD9A-CF5299DD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66" y="1551130"/>
            <a:ext cx="3854234" cy="2562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7D1E7-FF0E-480D-9DBC-F95D456F45DE}"/>
              </a:ext>
            </a:extLst>
          </p:cNvPr>
          <p:cNvSpPr txBox="1"/>
          <p:nvPr/>
        </p:nvSpPr>
        <p:spPr>
          <a:xfrm>
            <a:off x="6655753" y="5781643"/>
            <a:ext cx="2167009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SC3-Chandrasekaran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77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ABAF-6DB6-415B-AB9C-6F29017C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11" y="819451"/>
            <a:ext cx="8672513" cy="5059363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Conducted transportation analysis of two leading CM design concepts: strong-back (SSR1) and spaceframe (ESS, SNS)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Held 650 MHz cryomodule design advisory meeting</a:t>
            </a:r>
          </a:p>
          <a:p>
            <a:pPr lvl="1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Hasan Padamsee, Robert Laxdal, Michael Kelly, Thomas Peterson,, Ed Daly, Mark Wiseman, Joel 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Fuerst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Preliminary analysis showed no technical preference in terms of shipping and alignment</a:t>
            </a:r>
          </a:p>
          <a:p>
            <a:pPr lvl="0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Final decision considered: Technical evaluation; Schedule &amp; Cost impact; CEA &amp; other partners considerations;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 preliminary design choice was made in November to adopt strong back design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RLS includes shipping proto HB650 from US to Europe and back 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85ABECA-391C-4BFA-96F2-1C1E962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MHz Cryomodule Transportation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98E0D-1759-43E3-8BB9-0A3DD39E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915" y="4542896"/>
            <a:ext cx="2971596" cy="1828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E7C09A-CC65-4610-979C-C7953D85F432}"/>
              </a:ext>
            </a:extLst>
          </p:cNvPr>
          <p:cNvSpPr/>
          <p:nvPr/>
        </p:nvSpPr>
        <p:spPr>
          <a:xfrm>
            <a:off x="7141511" y="5211222"/>
            <a:ext cx="208670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Bottom Support (strong back)</a:t>
            </a:r>
          </a:p>
          <a:p>
            <a:r>
              <a:rPr lang="en-US" sz="2000" dirty="0"/>
              <a:t> FRIB, PIP-II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5ABE5-4F9A-49B1-BAB3-4B4B2B030862}"/>
              </a:ext>
            </a:extLst>
          </p:cNvPr>
          <p:cNvSpPr/>
          <p:nvPr/>
        </p:nvSpPr>
        <p:spPr>
          <a:xfrm>
            <a:off x="228600" y="5272746"/>
            <a:ext cx="1887591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Spaceframe Design</a:t>
            </a:r>
          </a:p>
          <a:p>
            <a:r>
              <a:rPr lang="en-US" sz="2000" dirty="0">
                <a:latin typeface="+mn-lt"/>
              </a:rPr>
              <a:t>CEBAF, SNS, ESS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B468C0-DCF6-41BB-9A14-7FAED00CAB96}"/>
              </a:ext>
            </a:extLst>
          </p:cNvPr>
          <p:cNvSpPr txBox="1">
            <a:spLocks/>
          </p:cNvSpPr>
          <p:nvPr/>
        </p:nvSpPr>
        <p:spPr>
          <a:xfrm>
            <a:off x="6458400" y="6426489"/>
            <a:ext cx="1366221" cy="2413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7D201EB0-64B4-457B-89FC-D6BF1871FF3A}" type="datetime1">
              <a:rPr lang="en-US" altLang="en-US" sz="1600" smtClean="0"/>
              <a:pPr/>
              <a:t>2018-12-04</a:t>
            </a:fld>
            <a:endParaRPr lang="en-US" altLang="en-US" sz="160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528B40-12AC-444D-B0E0-E00C804C388A}"/>
              </a:ext>
            </a:extLst>
          </p:cNvPr>
          <p:cNvSpPr txBox="1">
            <a:spLocks/>
          </p:cNvSpPr>
          <p:nvPr/>
        </p:nvSpPr>
        <p:spPr>
          <a:xfrm>
            <a:off x="235663" y="6457809"/>
            <a:ext cx="41433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z="1600" smtClean="0"/>
              <a:pPr/>
              <a:t>28</a:t>
            </a:fld>
            <a:endParaRPr lang="en-US" alt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080E9-F642-4B7A-8FEF-81A7AFE6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29" y="4947748"/>
            <a:ext cx="1887591" cy="12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2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F622B0-5D00-4250-B6EA-35069E33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Strategy and Specification (Draft)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D5EFE-22C7-472F-9FF3-D9B1F6F17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9656" y="6504213"/>
            <a:ext cx="809274" cy="242873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32279-3173-4047-8B16-5CDA1D495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8E058-8826-46F1-8B92-8F01A5AD2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53"/>
          <a:stretch/>
        </p:blipFill>
        <p:spPr>
          <a:xfrm>
            <a:off x="280854" y="1267583"/>
            <a:ext cx="6014362" cy="3194782"/>
          </a:xfrm>
          <a:prstGeom prst="rect">
            <a:avLst/>
          </a:prstGeom>
        </p:spPr>
      </p:pic>
      <p:grpSp>
        <p:nvGrpSpPr>
          <p:cNvPr id="7" name="Groupe 29">
            <a:extLst>
              <a:ext uri="{FF2B5EF4-FFF2-40B4-BE49-F238E27FC236}">
                <a16:creationId xmlns:a16="http://schemas.microsoft.com/office/drawing/2014/main" id="{D04C85D9-610D-4965-8C63-8E335A4EB5D4}"/>
              </a:ext>
            </a:extLst>
          </p:cNvPr>
          <p:cNvGrpSpPr/>
          <p:nvPr/>
        </p:nvGrpSpPr>
        <p:grpSpPr>
          <a:xfrm rot="20764548">
            <a:off x="2026246" y="3766526"/>
            <a:ext cx="343987" cy="285746"/>
            <a:chOff x="4953000" y="2852936"/>
            <a:chExt cx="648072" cy="457916"/>
          </a:xfrm>
        </p:grpSpPr>
        <p:cxnSp>
          <p:nvCxnSpPr>
            <p:cNvPr id="8" name="Connecteur droit 30">
              <a:extLst>
                <a:ext uri="{FF2B5EF4-FFF2-40B4-BE49-F238E27FC236}">
                  <a16:creationId xmlns:a16="http://schemas.microsoft.com/office/drawing/2014/main" id="{00176A3F-B4E2-4CC1-AAF7-BE1DA6AA1F73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31">
              <a:extLst>
                <a:ext uri="{FF2B5EF4-FFF2-40B4-BE49-F238E27FC236}">
                  <a16:creationId xmlns:a16="http://schemas.microsoft.com/office/drawing/2014/main" id="{9B4689FE-2569-43AA-AD67-1CBF12D851E2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29">
            <a:extLst>
              <a:ext uri="{FF2B5EF4-FFF2-40B4-BE49-F238E27FC236}">
                <a16:creationId xmlns:a16="http://schemas.microsoft.com/office/drawing/2014/main" id="{B9B9FE90-CE18-40D4-B392-FA6250C6FD8C}"/>
              </a:ext>
            </a:extLst>
          </p:cNvPr>
          <p:cNvGrpSpPr/>
          <p:nvPr/>
        </p:nvGrpSpPr>
        <p:grpSpPr>
          <a:xfrm rot="20764548">
            <a:off x="4270479" y="2902163"/>
            <a:ext cx="343987" cy="285746"/>
            <a:chOff x="4953000" y="2852936"/>
            <a:chExt cx="648072" cy="457916"/>
          </a:xfrm>
        </p:grpSpPr>
        <p:cxnSp>
          <p:nvCxnSpPr>
            <p:cNvPr id="11" name="Connecteur droit 30">
              <a:extLst>
                <a:ext uri="{FF2B5EF4-FFF2-40B4-BE49-F238E27FC236}">
                  <a16:creationId xmlns:a16="http://schemas.microsoft.com/office/drawing/2014/main" id="{D16C772B-4F62-4E01-9D81-FB5D7BA90D61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31">
              <a:extLst>
                <a:ext uri="{FF2B5EF4-FFF2-40B4-BE49-F238E27FC236}">
                  <a16:creationId xmlns:a16="http://schemas.microsoft.com/office/drawing/2014/main" id="{5CDC5EF4-67A2-40C5-A633-DBCC808026B6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29">
            <a:extLst>
              <a:ext uri="{FF2B5EF4-FFF2-40B4-BE49-F238E27FC236}">
                <a16:creationId xmlns:a16="http://schemas.microsoft.com/office/drawing/2014/main" id="{BBF883B9-F643-4D3F-B188-ADDF92C56577}"/>
              </a:ext>
            </a:extLst>
          </p:cNvPr>
          <p:cNvGrpSpPr/>
          <p:nvPr/>
        </p:nvGrpSpPr>
        <p:grpSpPr>
          <a:xfrm rot="20764548">
            <a:off x="5081558" y="2626173"/>
            <a:ext cx="343987" cy="285746"/>
            <a:chOff x="4953000" y="2852936"/>
            <a:chExt cx="648072" cy="457916"/>
          </a:xfrm>
        </p:grpSpPr>
        <p:cxnSp>
          <p:nvCxnSpPr>
            <p:cNvPr id="14" name="Connecteur droit 30">
              <a:extLst>
                <a:ext uri="{FF2B5EF4-FFF2-40B4-BE49-F238E27FC236}">
                  <a16:creationId xmlns:a16="http://schemas.microsoft.com/office/drawing/2014/main" id="{F0D3B982-C683-4247-8307-AA08B42768AE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31">
              <a:extLst>
                <a:ext uri="{FF2B5EF4-FFF2-40B4-BE49-F238E27FC236}">
                  <a16:creationId xmlns:a16="http://schemas.microsoft.com/office/drawing/2014/main" id="{7316F5FB-8ADA-4675-BCB9-441C54AAA230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29">
            <a:extLst>
              <a:ext uri="{FF2B5EF4-FFF2-40B4-BE49-F238E27FC236}">
                <a16:creationId xmlns:a16="http://schemas.microsoft.com/office/drawing/2014/main" id="{E08B6B8C-DAAA-4462-89A4-BD18D02E1BB4}"/>
              </a:ext>
            </a:extLst>
          </p:cNvPr>
          <p:cNvGrpSpPr/>
          <p:nvPr/>
        </p:nvGrpSpPr>
        <p:grpSpPr>
          <a:xfrm rot="20764548">
            <a:off x="5813256" y="2386670"/>
            <a:ext cx="343987" cy="285746"/>
            <a:chOff x="4953000" y="2852936"/>
            <a:chExt cx="648072" cy="457916"/>
          </a:xfrm>
        </p:grpSpPr>
        <p:cxnSp>
          <p:nvCxnSpPr>
            <p:cNvPr id="17" name="Connecteur droit 30">
              <a:extLst>
                <a:ext uri="{FF2B5EF4-FFF2-40B4-BE49-F238E27FC236}">
                  <a16:creationId xmlns:a16="http://schemas.microsoft.com/office/drawing/2014/main" id="{2B709BC2-90F7-4DFE-B9BA-FAF9A94D5122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31">
              <a:extLst>
                <a:ext uri="{FF2B5EF4-FFF2-40B4-BE49-F238E27FC236}">
                  <a16:creationId xmlns:a16="http://schemas.microsoft.com/office/drawing/2014/main" id="{97383B5E-A25D-4E52-90C0-DA0932A4909E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29">
            <a:extLst>
              <a:ext uri="{FF2B5EF4-FFF2-40B4-BE49-F238E27FC236}">
                <a16:creationId xmlns:a16="http://schemas.microsoft.com/office/drawing/2014/main" id="{92C96C12-0F34-48FE-B373-335BE1039923}"/>
              </a:ext>
            </a:extLst>
          </p:cNvPr>
          <p:cNvGrpSpPr/>
          <p:nvPr/>
        </p:nvGrpSpPr>
        <p:grpSpPr>
          <a:xfrm rot="20764548">
            <a:off x="2812138" y="3466191"/>
            <a:ext cx="343987" cy="285746"/>
            <a:chOff x="4953000" y="2852936"/>
            <a:chExt cx="648072" cy="457916"/>
          </a:xfrm>
        </p:grpSpPr>
        <p:cxnSp>
          <p:nvCxnSpPr>
            <p:cNvPr id="20" name="Connecteur droit 30">
              <a:extLst>
                <a:ext uri="{FF2B5EF4-FFF2-40B4-BE49-F238E27FC236}">
                  <a16:creationId xmlns:a16="http://schemas.microsoft.com/office/drawing/2014/main" id="{2DB8F260-068E-49E5-A12A-E77646D3E48E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31">
              <a:extLst>
                <a:ext uri="{FF2B5EF4-FFF2-40B4-BE49-F238E27FC236}">
                  <a16:creationId xmlns:a16="http://schemas.microsoft.com/office/drawing/2014/main" id="{E77C5F0D-EBA5-4574-8EA9-9199024B3E6E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9">
            <a:extLst>
              <a:ext uri="{FF2B5EF4-FFF2-40B4-BE49-F238E27FC236}">
                <a16:creationId xmlns:a16="http://schemas.microsoft.com/office/drawing/2014/main" id="{1494F3EE-BF5A-4CAD-AB69-ADEAD3B536B4}"/>
              </a:ext>
            </a:extLst>
          </p:cNvPr>
          <p:cNvGrpSpPr/>
          <p:nvPr/>
        </p:nvGrpSpPr>
        <p:grpSpPr>
          <a:xfrm rot="20764548">
            <a:off x="3544837" y="3162409"/>
            <a:ext cx="343987" cy="285746"/>
            <a:chOff x="4953000" y="2852936"/>
            <a:chExt cx="648072" cy="457916"/>
          </a:xfrm>
        </p:grpSpPr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928559F9-27E7-40FB-BAFB-8BA8AB71FFC6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31">
              <a:extLst>
                <a:ext uri="{FF2B5EF4-FFF2-40B4-BE49-F238E27FC236}">
                  <a16:creationId xmlns:a16="http://schemas.microsoft.com/office/drawing/2014/main" id="{438BD273-6EC6-4EF6-9D75-7A6008AAA61A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9">
            <a:extLst>
              <a:ext uri="{FF2B5EF4-FFF2-40B4-BE49-F238E27FC236}">
                <a16:creationId xmlns:a16="http://schemas.microsoft.com/office/drawing/2014/main" id="{AD247D0A-EBE7-48B7-A94A-997948A2DFC6}"/>
              </a:ext>
            </a:extLst>
          </p:cNvPr>
          <p:cNvGrpSpPr/>
          <p:nvPr/>
        </p:nvGrpSpPr>
        <p:grpSpPr>
          <a:xfrm rot="20764548">
            <a:off x="2428887" y="2431618"/>
            <a:ext cx="343987" cy="285746"/>
            <a:chOff x="4953000" y="2852936"/>
            <a:chExt cx="648072" cy="457916"/>
          </a:xfrm>
        </p:grpSpPr>
        <p:cxnSp>
          <p:nvCxnSpPr>
            <p:cNvPr id="26" name="Connecteur droit 30">
              <a:extLst>
                <a:ext uri="{FF2B5EF4-FFF2-40B4-BE49-F238E27FC236}">
                  <a16:creationId xmlns:a16="http://schemas.microsoft.com/office/drawing/2014/main" id="{C9A544E9-0A7B-4E5F-AAEB-3523C8F6C32E}"/>
                </a:ext>
              </a:extLst>
            </p:cNvPr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31">
              <a:extLst>
                <a:ext uri="{FF2B5EF4-FFF2-40B4-BE49-F238E27FC236}">
                  <a16:creationId xmlns:a16="http://schemas.microsoft.com/office/drawing/2014/main" id="{78AEC373-A28B-4DD8-A1D1-14C194371EEE}"/>
                </a:ext>
              </a:extLst>
            </p:cNvPr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38">
            <a:extLst>
              <a:ext uri="{FF2B5EF4-FFF2-40B4-BE49-F238E27FC236}">
                <a16:creationId xmlns:a16="http://schemas.microsoft.com/office/drawing/2014/main" id="{5F992AAA-050F-40B6-A913-C5B27F6FD96E}"/>
              </a:ext>
            </a:extLst>
          </p:cNvPr>
          <p:cNvSpPr txBox="1"/>
          <p:nvPr/>
        </p:nvSpPr>
        <p:spPr>
          <a:xfrm>
            <a:off x="6416457" y="1582651"/>
            <a:ext cx="2498943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To be removed during transportation: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Warm Couplers and Door knobs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Actuators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Pressure Gauges and Transducers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Others</a:t>
            </a:r>
          </a:p>
        </p:txBody>
      </p:sp>
      <p:sp>
        <p:nvSpPr>
          <p:cNvPr id="29" name="ZoneTexte 47">
            <a:extLst>
              <a:ext uri="{FF2B5EF4-FFF2-40B4-BE49-F238E27FC236}">
                <a16:creationId xmlns:a16="http://schemas.microsoft.com/office/drawing/2014/main" id="{75AAF40C-D71D-435E-A563-D57DCC4DCEF8}"/>
              </a:ext>
            </a:extLst>
          </p:cNvPr>
          <p:cNvSpPr txBox="1"/>
          <p:nvPr/>
        </p:nvSpPr>
        <p:spPr>
          <a:xfrm>
            <a:off x="6056784" y="4064283"/>
            <a:ext cx="2858616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Specified accelerations during </a:t>
            </a:r>
          </a:p>
          <a:p>
            <a:r>
              <a:rPr lang="en-GB" sz="1600" b="1" dirty="0"/>
              <a:t>Transportation on Cryomodule: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Axial: 2.5g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Transverse: 1.5g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Vertical: 2.5g</a:t>
            </a:r>
          </a:p>
        </p:txBody>
      </p:sp>
      <p:sp>
        <p:nvSpPr>
          <p:cNvPr id="30" name="ZoneTexte 38">
            <a:extLst>
              <a:ext uri="{FF2B5EF4-FFF2-40B4-BE49-F238E27FC236}">
                <a16:creationId xmlns:a16="http://schemas.microsoft.com/office/drawing/2014/main" id="{B5D02F6C-97CD-4461-9640-F38F97F2DD19}"/>
              </a:ext>
            </a:extLst>
          </p:cNvPr>
          <p:cNvSpPr txBox="1"/>
          <p:nvPr/>
        </p:nvSpPr>
        <p:spPr>
          <a:xfrm>
            <a:off x="2270204" y="4556725"/>
            <a:ext cx="249894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To be constrained: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Heat exchanger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Gate valves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149C2C-82B5-4A61-941E-9BD47C751CAA}"/>
              </a:ext>
            </a:extLst>
          </p:cNvPr>
          <p:cNvSpPr txBox="1"/>
          <p:nvPr/>
        </p:nvSpPr>
        <p:spPr>
          <a:xfrm>
            <a:off x="917740" y="5850655"/>
            <a:ext cx="612949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Fully instrumented with accelerometers, etc.</a:t>
            </a:r>
          </a:p>
        </p:txBody>
      </p:sp>
    </p:spTree>
    <p:extLst>
      <p:ext uri="{BB962C8B-B14F-4D97-AF65-F5344CB8AC3E}">
        <p14:creationId xmlns:p14="http://schemas.microsoft.com/office/powerpoint/2010/main" val="32218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Scope and Deliverables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CE696-1033-4344-A6D4-2ECA35CB781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B65D4F8-4319-43EF-BAFF-B2C7A3334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363511"/>
              </p:ext>
            </p:extLst>
          </p:nvPr>
        </p:nvGraphicFramePr>
        <p:xfrm>
          <a:off x="366544" y="1354397"/>
          <a:ext cx="8258217" cy="3959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9172">
                  <a:extLst>
                    <a:ext uri="{9D8B030D-6E8A-4147-A177-3AD203B41FA5}">
                      <a16:colId xmlns:a16="http://schemas.microsoft.com/office/drawing/2014/main" val="3208422386"/>
                    </a:ext>
                  </a:extLst>
                </a:gridCol>
                <a:gridCol w="965735">
                  <a:extLst>
                    <a:ext uri="{9D8B030D-6E8A-4147-A177-3AD203B41FA5}">
                      <a16:colId xmlns:a16="http://schemas.microsoft.com/office/drawing/2014/main" val="2904360501"/>
                    </a:ext>
                  </a:extLst>
                </a:gridCol>
                <a:gridCol w="975943">
                  <a:extLst>
                    <a:ext uri="{9D8B030D-6E8A-4147-A177-3AD203B41FA5}">
                      <a16:colId xmlns:a16="http://schemas.microsoft.com/office/drawing/2014/main" val="1279010457"/>
                    </a:ext>
                  </a:extLst>
                </a:gridCol>
                <a:gridCol w="1028827">
                  <a:extLst>
                    <a:ext uri="{9D8B030D-6E8A-4147-A177-3AD203B41FA5}">
                      <a16:colId xmlns:a16="http://schemas.microsoft.com/office/drawing/2014/main" val="23730258"/>
                    </a:ext>
                  </a:extLst>
                </a:gridCol>
                <a:gridCol w="2019193">
                  <a:extLst>
                    <a:ext uri="{9D8B030D-6E8A-4147-A177-3AD203B41FA5}">
                      <a16:colId xmlns:a16="http://schemas.microsoft.com/office/drawing/2014/main" val="2173146408"/>
                    </a:ext>
                  </a:extLst>
                </a:gridCol>
                <a:gridCol w="1889347">
                  <a:extLst>
                    <a:ext uri="{9D8B030D-6E8A-4147-A177-3AD203B41FA5}">
                      <a16:colId xmlns:a16="http://schemas.microsoft.com/office/drawing/2014/main" val="2270898848"/>
                    </a:ext>
                  </a:extLst>
                </a:gridCol>
              </a:tblGrid>
              <a:tr h="642675">
                <a:tc>
                  <a:txBody>
                    <a:bodyPr/>
                    <a:lstStyle/>
                    <a:p>
                      <a:r>
                        <a:rPr lang="en-US" dirty="0"/>
                        <a:t>Cryomodule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</a:t>
                      </a:r>
                      <a:r>
                        <a:rPr lang="en-US" sz="1200" dirty="0"/>
                        <a:t>(Prototype + installed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Cavity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99463"/>
                  </a:ext>
                </a:extLst>
              </a:tr>
              <a:tr h="372343">
                <a:tc>
                  <a:txBody>
                    <a:bodyPr/>
                    <a:lstStyle/>
                    <a:p>
                      <a:r>
                        <a:rPr lang="en-US" dirty="0"/>
                        <a:t>HWR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Tested at 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ANL Led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58214"/>
                  </a:ext>
                </a:extLst>
              </a:tr>
              <a:tr h="372343">
                <a:tc>
                  <a:txBody>
                    <a:bodyPr/>
                    <a:lstStyle/>
                    <a:p>
                      <a:r>
                        <a:rPr lang="en-US" dirty="0"/>
                        <a:t>SSR1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Tested at 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Led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44622"/>
                  </a:ext>
                </a:extLst>
              </a:tr>
              <a:tr h="372343">
                <a:tc>
                  <a:txBody>
                    <a:bodyPr/>
                    <a:lstStyle/>
                    <a:p>
                      <a:r>
                        <a:rPr lang="en-US" dirty="0"/>
                        <a:t>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Tested at 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42865"/>
                  </a:ext>
                </a:extLst>
              </a:tr>
              <a:tr h="918107">
                <a:tc>
                  <a:txBody>
                    <a:bodyPr/>
                    <a:lstStyle/>
                    <a:p>
                      <a:r>
                        <a:rPr lang="en-US" dirty="0"/>
                        <a:t>LB650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Partial Test at Partner lab, Full Test at 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14552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r>
                        <a:rPr lang="en-US" dirty="0"/>
                        <a:t>HB650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at FNAL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891"/>
                  </a:ext>
                </a:extLst>
              </a:tr>
              <a:tr h="459053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4+25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6076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82F517A-4AE3-4DE7-AC13-134F69B65157}"/>
              </a:ext>
            </a:extLst>
          </p:cNvPr>
          <p:cNvGrpSpPr/>
          <p:nvPr/>
        </p:nvGrpSpPr>
        <p:grpSpPr>
          <a:xfrm>
            <a:off x="274982" y="3334308"/>
            <a:ext cx="8441340" cy="1592252"/>
            <a:chOff x="305972" y="3758453"/>
            <a:chExt cx="8441340" cy="18885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7936DB-9287-42A9-B9FC-829BE178C4E5}"/>
                </a:ext>
              </a:extLst>
            </p:cNvPr>
            <p:cNvSpPr/>
            <p:nvPr/>
          </p:nvSpPr>
          <p:spPr>
            <a:xfrm>
              <a:off x="305972" y="3758453"/>
              <a:ext cx="8397759" cy="18086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C1F80-3D5F-4AC9-A8F3-DAAE1CE1204B}"/>
                </a:ext>
              </a:extLst>
            </p:cNvPr>
            <p:cNvSpPr txBox="1"/>
            <p:nvPr/>
          </p:nvSpPr>
          <p:spPr>
            <a:xfrm>
              <a:off x="5570609" y="5099416"/>
              <a:ext cx="3176703" cy="54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</a:rPr>
                <a:t>Shipping from overseas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FBBBA85-40EC-4B33-B292-F6994678387F}"/>
              </a:ext>
            </a:extLst>
          </p:cNvPr>
          <p:cNvSpPr txBox="1"/>
          <p:nvPr/>
        </p:nvSpPr>
        <p:spPr>
          <a:xfrm>
            <a:off x="373223" y="944047"/>
            <a:ext cx="8251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8AC47-9749-4C86-8A14-17CB923261A8}"/>
              </a:ext>
            </a:extLst>
          </p:cNvPr>
          <p:cNvSpPr txBox="1"/>
          <p:nvPr/>
        </p:nvSpPr>
        <p:spPr>
          <a:xfrm>
            <a:off x="366544" y="5341680"/>
            <a:ext cx="82582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CRYO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97EC5-942F-42A4-9019-0F4C61806516}"/>
              </a:ext>
            </a:extLst>
          </p:cNvPr>
          <p:cNvSpPr txBox="1"/>
          <p:nvPr/>
        </p:nvSpPr>
        <p:spPr>
          <a:xfrm>
            <a:off x="366544" y="566224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Cryoplant 2.2 kW 2K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Cryogenic distribution to support 2K CW operation and appropriate cool down of </a:t>
            </a:r>
            <a:r>
              <a:rPr lang="en-US" sz="1800" dirty="0" err="1"/>
              <a:t>Linac</a:t>
            </a:r>
            <a:endParaRPr lang="en-US" sz="18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BE26C06-90DD-40C1-9B30-19B206FE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4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7D3D4-6DF5-4E71-BFA8-067A4DC32CC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2018-12-04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E6306-BDB6-4FCB-9F30-1453A13F1F09}"/>
              </a:ext>
            </a:extLst>
          </p:cNvPr>
          <p:cNvSpPr txBox="1"/>
          <p:nvPr/>
        </p:nvSpPr>
        <p:spPr>
          <a:xfrm>
            <a:off x="7188591" y="375445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#2,7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99814C-B506-42E3-A2DA-77A171FB8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6336"/>
              </p:ext>
            </p:extLst>
          </p:nvPr>
        </p:nvGraphicFramePr>
        <p:xfrm>
          <a:off x="636588" y="1340153"/>
          <a:ext cx="7803848" cy="36334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7384">
                  <a:extLst>
                    <a:ext uri="{9D8B030D-6E8A-4147-A177-3AD203B41FA5}">
                      <a16:colId xmlns:a16="http://schemas.microsoft.com/office/drawing/2014/main" val="600360256"/>
                    </a:ext>
                  </a:extLst>
                </a:gridCol>
                <a:gridCol w="1112246">
                  <a:extLst>
                    <a:ext uri="{9D8B030D-6E8A-4147-A177-3AD203B41FA5}">
                      <a16:colId xmlns:a16="http://schemas.microsoft.com/office/drawing/2014/main" val="1497415018"/>
                    </a:ext>
                  </a:extLst>
                </a:gridCol>
                <a:gridCol w="1058859">
                  <a:extLst>
                    <a:ext uri="{9D8B030D-6E8A-4147-A177-3AD203B41FA5}">
                      <a16:colId xmlns:a16="http://schemas.microsoft.com/office/drawing/2014/main" val="3211694589"/>
                    </a:ext>
                  </a:extLst>
                </a:gridCol>
                <a:gridCol w="1074586">
                  <a:extLst>
                    <a:ext uri="{9D8B030D-6E8A-4147-A177-3AD203B41FA5}">
                      <a16:colId xmlns:a16="http://schemas.microsoft.com/office/drawing/2014/main" val="117363731"/>
                    </a:ext>
                  </a:extLst>
                </a:gridCol>
                <a:gridCol w="1006441">
                  <a:extLst>
                    <a:ext uri="{9D8B030D-6E8A-4147-A177-3AD203B41FA5}">
                      <a16:colId xmlns:a16="http://schemas.microsoft.com/office/drawing/2014/main" val="2406351135"/>
                    </a:ext>
                  </a:extLst>
                </a:gridCol>
                <a:gridCol w="1084332">
                  <a:extLst>
                    <a:ext uri="{9D8B030D-6E8A-4147-A177-3AD203B41FA5}">
                      <a16:colId xmlns:a16="http://schemas.microsoft.com/office/drawing/2014/main" val="4289420564"/>
                    </a:ext>
                  </a:extLst>
                </a:gridCol>
              </a:tblGrid>
              <a:tr h="5500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System/Component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India/DAE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Italy/INFN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UK/UKRI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France/CEA/IN2P3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Fermilab Backup</a:t>
                      </a:r>
                    </a:p>
                  </a:txBody>
                  <a:tcPr marL="49447" marR="49447" marT="0" marB="0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36799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Cavities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735981269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SSR1 - jacketed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465223865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SSR2 -jacketed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375647123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LB650 – Jacketed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54518882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HB650 – jacketed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4230592686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Cryomodules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015408467"/>
                  </a:ext>
                </a:extLst>
              </a:tr>
              <a:tr h="292676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SSR2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956698453"/>
                  </a:ext>
                </a:extLst>
              </a:tr>
              <a:tr h="269727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LB650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885633429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HB650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796780688"/>
                  </a:ext>
                </a:extLst>
              </a:tr>
              <a:tr h="28073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SSR2 Cold Magnets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105556058"/>
                  </a:ext>
                </a:extLst>
              </a:tr>
              <a:tr h="30495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Cryoplant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79343436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7144AB8-9EFA-4780-B407-F926550EF3AA}"/>
              </a:ext>
            </a:extLst>
          </p:cNvPr>
          <p:cNvSpPr txBox="1"/>
          <p:nvPr/>
        </p:nvSpPr>
        <p:spPr>
          <a:xfrm>
            <a:off x="636588" y="5362610"/>
            <a:ext cx="780384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</a:rPr>
              <a:t>Partner Labs have their own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933678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7D3D4-6DF5-4E71-BFA8-067A4DC32CC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2018-12-04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E6306-BDB6-4FCB-9F30-1453A13F1F09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#2,7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44AB8-9EFA-4780-B407-F926550EF3AA}"/>
              </a:ext>
            </a:extLst>
          </p:cNvPr>
          <p:cNvSpPr txBox="1"/>
          <p:nvPr/>
        </p:nvSpPr>
        <p:spPr>
          <a:xfrm>
            <a:off x="636588" y="5362610"/>
            <a:ext cx="780384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</a:rPr>
              <a:t>Fermilab has staff and infrastructure to support at risk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6FAD1-71E2-477C-BA48-C8DBB44C1432}"/>
              </a:ext>
            </a:extLst>
          </p:cNvPr>
          <p:cNvSpPr txBox="1"/>
          <p:nvPr/>
        </p:nvSpPr>
        <p:spPr>
          <a:xfrm>
            <a:off x="495946" y="1534332"/>
            <a:ext cx="8141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Joint Cryomodule Design Team with Experienced Staff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Fermilab Staff Participates Partner Lab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Redundancy Capability Explored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Activities including Quality Assurance are Built into Resource Loaded Schedule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 Labs Participates Monthly Status 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1447C-4BCD-441F-B065-EA38F32F7E2C}"/>
              </a:ext>
            </a:extLst>
          </p:cNvPr>
          <p:cNvSpPr txBox="1"/>
          <p:nvPr/>
        </p:nvSpPr>
        <p:spPr>
          <a:xfrm>
            <a:off x="1663485" y="4210373"/>
            <a:ext cx="639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Risk Mitigation is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1713449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Cryomodule Development Plan and Schedule</a:t>
            </a:r>
          </a:p>
          <a:p>
            <a:r>
              <a:rPr lang="en-US" dirty="0"/>
              <a:t>In-kind Contribution and Partner Lab Management</a:t>
            </a:r>
          </a:p>
          <a:p>
            <a:r>
              <a:rPr lang="en-US" dirty="0"/>
              <a:t>Technical Risks and Challenges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79DE5-5D63-4217-AF04-F408E9DD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F4184-0B45-4C9E-A5A2-EC0A43633378}"/>
              </a:ext>
            </a:extLst>
          </p:cNvPr>
          <p:cNvSpPr/>
          <p:nvPr/>
        </p:nvSpPr>
        <p:spPr>
          <a:xfrm>
            <a:off x="130629" y="3109102"/>
            <a:ext cx="8427962" cy="427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2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E7F6-9954-4885-AFB0-ADB3A7B2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D6FC-FAC4-4A38-AF62-59B4CB63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2565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Lessons Learned from other Projects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Transportation by design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Comprehensive fastener torque specification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Microphonics Early Studies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Cryomodule Test with Sufficient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31DE8-6BBB-47A5-A160-79E9DC02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D3D4-6DF5-4E71-BFA8-067A4DC32CC9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9C8B8-6434-4679-AA5C-20BB3638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117E11-013E-4376-AECA-F7456876DACA}"/>
              </a:ext>
            </a:extLst>
          </p:cNvPr>
          <p:cNvSpPr txBox="1">
            <a:spLocks/>
          </p:cNvSpPr>
          <p:nvPr/>
        </p:nvSpPr>
        <p:spPr>
          <a:xfrm>
            <a:off x="274562" y="3451981"/>
            <a:ext cx="8672513" cy="2256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Lessons Learned within PIP-II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Realtime Traveler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Spoke cavity S104 near-miss of uncontrolled pump down  </a:t>
            </a:r>
          </a:p>
        </p:txBody>
      </p:sp>
    </p:spTree>
    <p:extLst>
      <p:ext uri="{BB962C8B-B14F-4D97-AF65-F5344CB8AC3E}">
        <p14:creationId xmlns:p14="http://schemas.microsoft.com/office/powerpoint/2010/main" val="91741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1647" y="6500198"/>
            <a:ext cx="885846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75AAD-A78A-420A-AB52-9AA0ADE6BDD1}"/>
              </a:ext>
            </a:extLst>
          </p:cNvPr>
          <p:cNvSpPr/>
          <p:nvPr/>
        </p:nvSpPr>
        <p:spPr>
          <a:xfrm>
            <a:off x="371959" y="1349124"/>
            <a:ext cx="8312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Cryomodule Development Plan Allows Sufficient Prototyping to Feedback to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In-kind Contribution has Redundancy of Capabilities.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Risks and Challenges are mostly Understood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Lessons Learned from other Projects will be Positive for PIP-II Cryomodules.</a:t>
            </a:r>
          </a:p>
        </p:txBody>
      </p:sp>
    </p:spTree>
    <p:extLst>
      <p:ext uri="{BB962C8B-B14F-4D97-AF65-F5344CB8AC3E}">
        <p14:creationId xmlns:p14="http://schemas.microsoft.com/office/powerpoint/2010/main" val="2943664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253-5941-47FD-8CBD-C1A44BA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5965" y="6500198"/>
            <a:ext cx="885846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1167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Cryomodule Development Plan and Schedule</a:t>
            </a:r>
          </a:p>
          <a:p>
            <a:r>
              <a:rPr lang="en-US" dirty="0"/>
              <a:t>In-kind Contribution and Partner Lab Management</a:t>
            </a:r>
          </a:p>
          <a:p>
            <a:r>
              <a:rPr lang="en-US" dirty="0"/>
              <a:t>Technical Risks and Challenges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79DE5-5D63-4217-AF04-F408E9DD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F4184-0B45-4C9E-A5A2-EC0A43633378}"/>
              </a:ext>
            </a:extLst>
          </p:cNvPr>
          <p:cNvSpPr/>
          <p:nvPr/>
        </p:nvSpPr>
        <p:spPr>
          <a:xfrm>
            <a:off x="82248" y="1567543"/>
            <a:ext cx="8427962" cy="427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34BCE-F9AA-4BA1-916E-B4B69B5B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1419"/>
            <a:ext cx="8686800" cy="427877"/>
          </a:xfrm>
        </p:spPr>
        <p:txBody>
          <a:bodyPr/>
          <a:lstStyle/>
          <a:p>
            <a:r>
              <a:rPr lang="en-US" dirty="0"/>
              <a:t>Cryomodule Development Path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0D6C8-81B1-4963-B4F8-533D4F942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36791" y="6436395"/>
            <a:ext cx="1016610" cy="237285"/>
          </a:xfrm>
        </p:spPr>
        <p:txBody>
          <a:bodyPr/>
          <a:lstStyle/>
          <a:p>
            <a:pPr>
              <a:defRPr/>
            </a:pPr>
            <a:fld id="{9F38DAB5-A656-4631-AC13-6692A5932634}" type="datetime1">
              <a:rPr lang="en-US" smtClean="0"/>
              <a:t>2018-12-04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4413-B319-4E25-84FC-7DFADEA9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22306E-6301-4BDA-B53F-2C37FFFCCC58}"/>
              </a:ext>
            </a:extLst>
          </p:cNvPr>
          <p:cNvGrpSpPr/>
          <p:nvPr/>
        </p:nvGrpSpPr>
        <p:grpSpPr>
          <a:xfrm>
            <a:off x="736826" y="863212"/>
            <a:ext cx="8025667" cy="5373525"/>
            <a:chOff x="736826" y="863212"/>
            <a:chExt cx="8025667" cy="53735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A9FD9B5-A67A-4440-9622-85FE1FB7779E}"/>
                </a:ext>
              </a:extLst>
            </p:cNvPr>
            <p:cNvSpPr/>
            <p:nvPr/>
          </p:nvSpPr>
          <p:spPr>
            <a:xfrm>
              <a:off x="740600" y="2616454"/>
              <a:ext cx="1560136" cy="83427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SSR1-0 (prototype)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In progress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ED398BC-7452-4A7F-A4BD-6CE2E53FBFF9}"/>
                </a:ext>
              </a:extLst>
            </p:cNvPr>
            <p:cNvCxnSpPr>
              <a:cxnSpLocks/>
              <a:endCxn id="87" idx="1"/>
            </p:cNvCxnSpPr>
            <p:nvPr/>
          </p:nvCxnSpPr>
          <p:spPr>
            <a:xfrm>
              <a:off x="2731184" y="2685030"/>
              <a:ext cx="3362081" cy="207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E41AA97-1502-4759-8678-60DC7657BDF8}"/>
                </a:ext>
              </a:extLst>
            </p:cNvPr>
            <p:cNvCxnSpPr>
              <a:cxnSpLocks/>
              <a:stCxn id="82" idx="3"/>
            </p:cNvCxnSpPr>
            <p:nvPr/>
          </p:nvCxnSpPr>
          <p:spPr>
            <a:xfrm>
              <a:off x="2300736" y="3033590"/>
              <a:ext cx="430448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D7841CD-1838-4643-9F94-57F30131667E}"/>
                </a:ext>
              </a:extLst>
            </p:cNvPr>
            <p:cNvCxnSpPr>
              <a:cxnSpLocks/>
            </p:cNvCxnSpPr>
            <p:nvPr/>
          </p:nvCxnSpPr>
          <p:spPr>
            <a:xfrm>
              <a:off x="2731184" y="3380253"/>
              <a:ext cx="904972" cy="7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5FD9F7E-9D93-495A-81DE-9C58594A2A96}"/>
                </a:ext>
              </a:extLst>
            </p:cNvPr>
            <p:cNvCxnSpPr>
              <a:cxnSpLocks/>
            </p:cNvCxnSpPr>
            <p:nvPr/>
          </p:nvCxnSpPr>
          <p:spPr>
            <a:xfrm>
              <a:off x="2731184" y="2678741"/>
              <a:ext cx="0" cy="70151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E32CFC-3F4F-475D-B0E5-7A0B95BBDE9E}"/>
                </a:ext>
              </a:extLst>
            </p:cNvPr>
            <p:cNvSpPr/>
            <p:nvPr/>
          </p:nvSpPr>
          <p:spPr>
            <a:xfrm>
              <a:off x="6093265" y="2410828"/>
              <a:ext cx="1560136" cy="5898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SSR1-1,2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D49C8FD-23AA-45F0-BCDD-9DC81885A609}"/>
                </a:ext>
              </a:extLst>
            </p:cNvPr>
            <p:cNvSpPr/>
            <p:nvPr/>
          </p:nvSpPr>
          <p:spPr>
            <a:xfrm>
              <a:off x="3636156" y="3092674"/>
              <a:ext cx="1560136" cy="6132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SSR2-0 (prototype)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8407C7B-7D7B-425C-A691-A7E264D8716F}"/>
                </a:ext>
              </a:extLst>
            </p:cNvPr>
            <p:cNvCxnSpPr>
              <a:cxnSpLocks/>
            </p:cNvCxnSpPr>
            <p:nvPr/>
          </p:nvCxnSpPr>
          <p:spPr>
            <a:xfrm>
              <a:off x="5196292" y="3382606"/>
              <a:ext cx="904972" cy="7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5A5A3F1-A8CA-49F9-8750-0D9DFB51F2F1}"/>
                </a:ext>
              </a:extLst>
            </p:cNvPr>
            <p:cNvSpPr/>
            <p:nvPr/>
          </p:nvSpPr>
          <p:spPr>
            <a:xfrm>
              <a:off x="6108331" y="3121604"/>
              <a:ext cx="1560136" cy="5172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SSR2-1…7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ADC866-3F1E-4B23-B565-96CD136D73FC}"/>
                </a:ext>
              </a:extLst>
            </p:cNvPr>
            <p:cNvSpPr/>
            <p:nvPr/>
          </p:nvSpPr>
          <p:spPr>
            <a:xfrm>
              <a:off x="747990" y="4889706"/>
              <a:ext cx="1560136" cy="83427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HB650-0 (prototype)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E49657B-200C-48DF-A156-F6E88A79FF82}"/>
                </a:ext>
              </a:extLst>
            </p:cNvPr>
            <p:cNvCxnSpPr>
              <a:cxnSpLocks/>
              <a:endCxn id="96" idx="1"/>
            </p:cNvCxnSpPr>
            <p:nvPr/>
          </p:nvCxnSpPr>
          <p:spPr>
            <a:xfrm>
              <a:off x="2731184" y="4938967"/>
              <a:ext cx="3370080" cy="160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01E4997-3F9C-47A7-AE63-19054B5A269B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>
              <a:off x="2308126" y="5306842"/>
              <a:ext cx="423058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2AB9A04-CD21-47A7-873A-D0924F73E499}"/>
                </a:ext>
              </a:extLst>
            </p:cNvPr>
            <p:cNvCxnSpPr>
              <a:cxnSpLocks/>
            </p:cNvCxnSpPr>
            <p:nvPr/>
          </p:nvCxnSpPr>
          <p:spPr>
            <a:xfrm>
              <a:off x="2731184" y="5634190"/>
              <a:ext cx="904972" cy="7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0A6BBC7-2A88-4780-9828-4BB44AF4D40C}"/>
                </a:ext>
              </a:extLst>
            </p:cNvPr>
            <p:cNvCxnSpPr>
              <a:cxnSpLocks/>
            </p:cNvCxnSpPr>
            <p:nvPr/>
          </p:nvCxnSpPr>
          <p:spPr>
            <a:xfrm>
              <a:off x="2731184" y="4932678"/>
              <a:ext cx="0" cy="70151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EB225DE-28A2-43CD-99ED-80D9A5AA0967}"/>
                </a:ext>
              </a:extLst>
            </p:cNvPr>
            <p:cNvSpPr/>
            <p:nvPr/>
          </p:nvSpPr>
          <p:spPr>
            <a:xfrm>
              <a:off x="6101264" y="4696327"/>
              <a:ext cx="1560136" cy="5172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HB650-1…4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4026875-B725-4C39-9171-18DB8DE1DE3E}"/>
                </a:ext>
              </a:extLst>
            </p:cNvPr>
            <p:cNvSpPr/>
            <p:nvPr/>
          </p:nvSpPr>
          <p:spPr>
            <a:xfrm>
              <a:off x="3636156" y="5325011"/>
              <a:ext cx="1560136" cy="6601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LB650-0 (prototype)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C80A75C-4E56-4A45-A26A-EBD2B754AF34}"/>
                </a:ext>
              </a:extLst>
            </p:cNvPr>
            <p:cNvCxnSpPr>
              <a:cxnSpLocks/>
            </p:cNvCxnSpPr>
            <p:nvPr/>
          </p:nvCxnSpPr>
          <p:spPr>
            <a:xfrm>
              <a:off x="5196292" y="5636543"/>
              <a:ext cx="904972" cy="7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5D427A5-4F11-4C70-96F2-91B01B5BAD97}"/>
                </a:ext>
              </a:extLst>
            </p:cNvPr>
            <p:cNvSpPr/>
            <p:nvPr/>
          </p:nvSpPr>
          <p:spPr>
            <a:xfrm>
              <a:off x="6108331" y="5375541"/>
              <a:ext cx="1560137" cy="5172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LB650-1…11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CF1FC82-3FA0-478C-B304-0CEBC672CE62}"/>
                </a:ext>
              </a:extLst>
            </p:cNvPr>
            <p:cNvSpPr/>
            <p:nvPr/>
          </p:nvSpPr>
          <p:spPr>
            <a:xfrm>
              <a:off x="6108331" y="863212"/>
              <a:ext cx="1560136" cy="8342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HWR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087"/>
                  </a:solidFill>
                  <a:latin typeface="Calibri"/>
                </a:rPr>
                <a:t>(in progress)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147FEA2-94A7-4F03-A5CA-92934F56C798}"/>
                </a:ext>
              </a:extLst>
            </p:cNvPr>
            <p:cNvSpPr txBox="1"/>
            <p:nvPr/>
          </p:nvSpPr>
          <p:spPr>
            <a:xfrm>
              <a:off x="736826" y="3429734"/>
              <a:ext cx="1779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299674-ABF7-4EDC-AF13-6BAA38FAB500}"/>
                </a:ext>
              </a:extLst>
            </p:cNvPr>
            <p:cNvSpPr txBox="1"/>
            <p:nvPr/>
          </p:nvSpPr>
          <p:spPr>
            <a:xfrm>
              <a:off x="791376" y="5721956"/>
              <a:ext cx="1779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32D676-9E7B-49FB-A7EE-1CF51B004504}"/>
                </a:ext>
              </a:extLst>
            </p:cNvPr>
            <p:cNvSpPr txBox="1"/>
            <p:nvPr/>
          </p:nvSpPr>
          <p:spPr>
            <a:xfrm>
              <a:off x="3859757" y="3673027"/>
              <a:ext cx="1779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F3283A0-D72F-493D-B89A-61E4D3DD3CBB}"/>
                </a:ext>
              </a:extLst>
            </p:cNvPr>
            <p:cNvSpPr txBox="1"/>
            <p:nvPr/>
          </p:nvSpPr>
          <p:spPr>
            <a:xfrm>
              <a:off x="6298654" y="3595765"/>
              <a:ext cx="246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C2BE9AC-E34A-4997-BB37-63FB7BBB123A}"/>
                </a:ext>
              </a:extLst>
            </p:cNvPr>
            <p:cNvSpPr txBox="1"/>
            <p:nvPr/>
          </p:nvSpPr>
          <p:spPr>
            <a:xfrm>
              <a:off x="6298654" y="1650707"/>
              <a:ext cx="1779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9BA24E-82A0-4FDA-BE7E-8F793AF0A5D4}"/>
                </a:ext>
              </a:extLst>
            </p:cNvPr>
            <p:cNvSpPr txBox="1"/>
            <p:nvPr/>
          </p:nvSpPr>
          <p:spPr>
            <a:xfrm>
              <a:off x="6298654" y="2053483"/>
              <a:ext cx="2312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682958E-4C0C-4FAE-A995-C92A5A5B5DDD}"/>
                </a:ext>
              </a:extLst>
            </p:cNvPr>
            <p:cNvSpPr txBox="1"/>
            <p:nvPr/>
          </p:nvSpPr>
          <p:spPr>
            <a:xfrm>
              <a:off x="6053697" y="4293730"/>
              <a:ext cx="248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in US and Overseas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5915EBC-4902-42E2-A58D-CA45403F83B5}"/>
                </a:ext>
              </a:extLst>
            </p:cNvPr>
            <p:cNvSpPr txBox="1"/>
            <p:nvPr/>
          </p:nvSpPr>
          <p:spPr>
            <a:xfrm>
              <a:off x="6005130" y="5867405"/>
              <a:ext cx="248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Built Overseas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6EE48D9D-AB78-4B21-92EF-CAE61575A4E6}"/>
              </a:ext>
            </a:extLst>
          </p:cNvPr>
          <p:cNvSpPr txBox="1"/>
          <p:nvPr/>
        </p:nvSpPr>
        <p:spPr>
          <a:xfrm>
            <a:off x="3744790" y="5943137"/>
            <a:ext cx="24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Built Overseas</a:t>
            </a:r>
          </a:p>
        </p:txBody>
      </p:sp>
    </p:spTree>
    <p:extLst>
      <p:ext uri="{BB962C8B-B14F-4D97-AF65-F5344CB8AC3E}">
        <p14:creationId xmlns:p14="http://schemas.microsoft.com/office/powerpoint/2010/main" val="214013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C5F62-9868-42A5-B5E8-D83E4AF1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78085-6EE8-4937-909F-9D271B334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44774" y="6487605"/>
            <a:ext cx="790522" cy="23728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D1213-0DA8-4803-AFC6-6399C5B7FB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2018-12-04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6761F-E59B-473F-ACF5-0E0633D6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7B152E7-C76D-420A-A2C2-8F0DE185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7790" y="-2245398"/>
            <a:ext cx="5080000" cy="2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844B0E-B97C-4F52-8246-5FD22DCCECED}"/>
              </a:ext>
            </a:extLst>
          </p:cNvPr>
          <p:cNvGrpSpPr/>
          <p:nvPr/>
        </p:nvGrpSpPr>
        <p:grpSpPr>
          <a:xfrm>
            <a:off x="370864" y="5110758"/>
            <a:ext cx="2439957" cy="1123384"/>
            <a:chOff x="1446243" y="497231"/>
            <a:chExt cx="2439957" cy="112338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A17B52-45C5-47F6-9D3B-88651167FFAF}"/>
                </a:ext>
              </a:extLst>
            </p:cNvPr>
            <p:cNvSpPr txBox="1"/>
            <p:nvPr/>
          </p:nvSpPr>
          <p:spPr>
            <a:xfrm>
              <a:off x="1636776" y="497231"/>
              <a:ext cx="2249424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Legend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Cavities Cold Tests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String Assembly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CM RF Testing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205560E5-E0D3-48AB-92B8-1E35DDD646B6}"/>
                </a:ext>
              </a:extLst>
            </p:cNvPr>
            <p:cNvSpPr/>
            <p:nvPr/>
          </p:nvSpPr>
          <p:spPr bwMode="auto">
            <a:xfrm>
              <a:off x="1446243" y="835632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7BBF613A-A949-44BD-9790-B373876E5FCE}"/>
                </a:ext>
              </a:extLst>
            </p:cNvPr>
            <p:cNvSpPr/>
            <p:nvPr/>
          </p:nvSpPr>
          <p:spPr bwMode="auto">
            <a:xfrm>
              <a:off x="1446243" y="1085841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C759AAE2-0071-46E1-9D06-E03E56BAA79E}"/>
                </a:ext>
              </a:extLst>
            </p:cNvPr>
            <p:cNvSpPr/>
            <p:nvPr/>
          </p:nvSpPr>
          <p:spPr bwMode="auto">
            <a:xfrm>
              <a:off x="1446243" y="1334937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EE491AA-B5CC-4D6F-94B0-902DF96A3931}"/>
              </a:ext>
            </a:extLst>
          </p:cNvPr>
          <p:cNvSpPr txBox="1"/>
          <p:nvPr/>
        </p:nvSpPr>
        <p:spPr>
          <a:xfrm>
            <a:off x="-74717" y="963243"/>
            <a:ext cx="575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27 November 2018 – Critical path on </a:t>
            </a:r>
            <a:r>
              <a:rPr lang="en-US" dirty="0">
                <a:solidFill>
                  <a:srgbClr val="003087"/>
                </a:solidFill>
              </a:rPr>
              <a:t>SSR2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6AC5E7-EF90-4D7B-9EBC-1341D12D5807}"/>
              </a:ext>
            </a:extLst>
          </p:cNvPr>
          <p:cNvGrpSpPr/>
          <p:nvPr/>
        </p:nvGrpSpPr>
        <p:grpSpPr>
          <a:xfrm>
            <a:off x="-55401" y="1086540"/>
            <a:ext cx="9311751" cy="3947643"/>
            <a:chOff x="-85026" y="1481490"/>
            <a:chExt cx="9311751" cy="3947643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ADF3211-F561-4EF1-8800-525674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73" y="1883672"/>
              <a:ext cx="9074747" cy="352172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51762A4-4145-4DA0-8842-BDC88B0F8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3827" y="3847422"/>
              <a:ext cx="3341909" cy="151447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2F83690-FC92-45C4-9937-A7650F4A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5119" y="2296208"/>
              <a:ext cx="3186815" cy="1514475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7E9F94D-3C93-4F92-BAFB-8F3B0C850D0B}"/>
                </a:ext>
              </a:extLst>
            </p:cNvPr>
            <p:cNvSpPr/>
            <p:nvPr/>
          </p:nvSpPr>
          <p:spPr bwMode="auto">
            <a:xfrm>
              <a:off x="5083536" y="2523751"/>
              <a:ext cx="640080" cy="50471"/>
            </a:xfrm>
            <a:prstGeom prst="rect">
              <a:avLst/>
            </a:prstGeom>
            <a:solidFill>
              <a:schemeClr val="accent1"/>
            </a:solidFill>
            <a:ln w="762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66262C-5CB0-41F7-B8FA-5C6D6EE83FDE}"/>
                </a:ext>
              </a:extLst>
            </p:cNvPr>
            <p:cNvSpPr/>
            <p:nvPr/>
          </p:nvSpPr>
          <p:spPr bwMode="auto">
            <a:xfrm>
              <a:off x="5051020" y="3267006"/>
              <a:ext cx="2022542" cy="61198"/>
            </a:xfrm>
            <a:prstGeom prst="rect">
              <a:avLst/>
            </a:prstGeom>
            <a:solidFill>
              <a:schemeClr val="accent1"/>
            </a:solidFill>
            <a:ln w="762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55E3388-D7FE-4ED9-BAF8-DE07E7F06C5F}"/>
                </a:ext>
              </a:extLst>
            </p:cNvPr>
            <p:cNvSpPr/>
            <p:nvPr/>
          </p:nvSpPr>
          <p:spPr bwMode="auto">
            <a:xfrm>
              <a:off x="5045832" y="4054223"/>
              <a:ext cx="2103120" cy="60869"/>
            </a:xfrm>
            <a:prstGeom prst="rect">
              <a:avLst/>
            </a:prstGeom>
            <a:solidFill>
              <a:schemeClr val="accent1"/>
            </a:solidFill>
            <a:ln w="762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1F6A743-4328-43C9-B27D-947433C61136}"/>
                </a:ext>
              </a:extLst>
            </p:cNvPr>
            <p:cNvSpPr/>
            <p:nvPr/>
          </p:nvSpPr>
          <p:spPr bwMode="auto">
            <a:xfrm>
              <a:off x="5052309" y="4845093"/>
              <a:ext cx="1645920" cy="51124"/>
            </a:xfrm>
            <a:prstGeom prst="rect">
              <a:avLst/>
            </a:prstGeom>
            <a:solidFill>
              <a:schemeClr val="accent1"/>
            </a:solidFill>
            <a:ln w="762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52BEDEC-3A23-445A-BD3F-142148DF245C}"/>
                </a:ext>
              </a:extLst>
            </p:cNvPr>
            <p:cNvSpPr/>
            <p:nvPr/>
          </p:nvSpPr>
          <p:spPr bwMode="auto">
            <a:xfrm>
              <a:off x="5655192" y="4259366"/>
              <a:ext cx="1737360" cy="564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58FFBB2-BEAD-48D2-A675-51F0C25007FE}"/>
                </a:ext>
              </a:extLst>
            </p:cNvPr>
            <p:cNvSpPr/>
            <p:nvPr/>
          </p:nvSpPr>
          <p:spPr bwMode="auto">
            <a:xfrm>
              <a:off x="6339038" y="3466541"/>
              <a:ext cx="914400" cy="61198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5B2A02E-89DA-499E-8A64-C50957979641}"/>
                </a:ext>
              </a:extLst>
            </p:cNvPr>
            <p:cNvSpPr/>
            <p:nvPr/>
          </p:nvSpPr>
          <p:spPr bwMode="auto">
            <a:xfrm>
              <a:off x="5504499" y="2702108"/>
              <a:ext cx="274320" cy="54864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D33C6B0-C123-4B06-9A1A-60B37124CA46}"/>
                </a:ext>
              </a:extLst>
            </p:cNvPr>
            <p:cNvSpPr/>
            <p:nvPr/>
          </p:nvSpPr>
          <p:spPr bwMode="auto">
            <a:xfrm>
              <a:off x="5781814" y="5030382"/>
              <a:ext cx="914400" cy="63249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658428F-ED33-4DA8-9FAA-4903CC4D53CF}"/>
                </a:ext>
              </a:extLst>
            </p:cNvPr>
            <p:cNvSpPr/>
            <p:nvPr/>
          </p:nvSpPr>
          <p:spPr bwMode="auto">
            <a:xfrm>
              <a:off x="5775598" y="2888508"/>
              <a:ext cx="2194560" cy="65083"/>
            </a:xfrm>
            <a:prstGeom prst="rect">
              <a:avLst/>
            </a:prstGeom>
            <a:noFill/>
            <a:ln w="76200" cap="flat" cmpd="sng" algn="ctr">
              <a:solidFill>
                <a:srgbClr val="488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33015A4-87BB-4C40-9191-5275CE170463}"/>
                </a:ext>
              </a:extLst>
            </p:cNvPr>
            <p:cNvSpPr/>
            <p:nvPr/>
          </p:nvSpPr>
          <p:spPr bwMode="auto">
            <a:xfrm>
              <a:off x="6097394" y="3654206"/>
              <a:ext cx="2177878" cy="54000"/>
            </a:xfrm>
            <a:prstGeom prst="rect">
              <a:avLst/>
            </a:prstGeom>
            <a:noFill/>
            <a:ln w="76200" cap="flat" cmpd="sng" algn="ctr">
              <a:solidFill>
                <a:srgbClr val="488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57C202-7E8E-4C57-A2B4-95FCC30AE474}"/>
                </a:ext>
              </a:extLst>
            </p:cNvPr>
            <p:cNvSpPr/>
            <p:nvPr/>
          </p:nvSpPr>
          <p:spPr bwMode="auto">
            <a:xfrm>
              <a:off x="5166312" y="4446366"/>
              <a:ext cx="3108960" cy="51124"/>
            </a:xfrm>
            <a:prstGeom prst="rect">
              <a:avLst/>
            </a:prstGeom>
            <a:noFill/>
            <a:ln w="76200" cap="flat" cmpd="sng" algn="ctr">
              <a:solidFill>
                <a:srgbClr val="488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208462C-EE86-4E5B-AEED-6E38FAD71051}"/>
                </a:ext>
              </a:extLst>
            </p:cNvPr>
            <p:cNvSpPr/>
            <p:nvPr/>
          </p:nvSpPr>
          <p:spPr bwMode="auto">
            <a:xfrm>
              <a:off x="5276346" y="5254107"/>
              <a:ext cx="2926080" cy="45719"/>
            </a:xfrm>
            <a:prstGeom prst="rect">
              <a:avLst/>
            </a:prstGeom>
            <a:noFill/>
            <a:ln w="76200" cap="flat" cmpd="sng" algn="ctr">
              <a:solidFill>
                <a:srgbClr val="488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50CE944-A0E6-411B-9BE6-B9D7C97A14B8}"/>
                </a:ext>
              </a:extLst>
            </p:cNvPr>
            <p:cNvSpPr txBox="1"/>
            <p:nvPr/>
          </p:nvSpPr>
          <p:spPr>
            <a:xfrm>
              <a:off x="5839898" y="2523414"/>
              <a:ext cx="2066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Optimization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A4CA42A-5E1F-480A-B5F5-B63620890D93}"/>
                </a:ext>
              </a:extLst>
            </p:cNvPr>
            <p:cNvSpPr txBox="1"/>
            <p:nvPr/>
          </p:nvSpPr>
          <p:spPr>
            <a:xfrm>
              <a:off x="5766414" y="2342265"/>
              <a:ext cx="2066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836D9FD-E1DC-4631-9ABE-E14B7BE866AD}"/>
                </a:ext>
              </a:extLst>
            </p:cNvPr>
            <p:cNvSpPr txBox="1"/>
            <p:nvPr/>
          </p:nvSpPr>
          <p:spPr>
            <a:xfrm>
              <a:off x="8040905" y="2758836"/>
              <a:ext cx="1032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DD02DF6-9252-4141-8A67-9AC8D699C815}"/>
                </a:ext>
              </a:extLst>
            </p:cNvPr>
            <p:cNvSpPr txBox="1"/>
            <p:nvPr/>
          </p:nvSpPr>
          <p:spPr>
            <a:xfrm>
              <a:off x="7320400" y="3299368"/>
              <a:ext cx="1702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Optimization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4904F9-2271-4706-BD2F-7C6C0B3C1624}"/>
                </a:ext>
              </a:extLst>
            </p:cNvPr>
            <p:cNvSpPr txBox="1"/>
            <p:nvPr/>
          </p:nvSpPr>
          <p:spPr>
            <a:xfrm>
              <a:off x="7160302" y="3096875"/>
              <a:ext cx="2066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4DC9499-9326-4B0D-A301-E90A38E27512}"/>
                </a:ext>
              </a:extLst>
            </p:cNvPr>
            <p:cNvSpPr txBox="1"/>
            <p:nvPr/>
          </p:nvSpPr>
          <p:spPr>
            <a:xfrm>
              <a:off x="8181666" y="3524023"/>
              <a:ext cx="1032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97CE451-2FCC-40E8-9BF3-D9D200AA9BB8}"/>
                </a:ext>
              </a:extLst>
            </p:cNvPr>
            <p:cNvSpPr txBox="1"/>
            <p:nvPr/>
          </p:nvSpPr>
          <p:spPr>
            <a:xfrm>
              <a:off x="7378196" y="4113760"/>
              <a:ext cx="1664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Optimization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0547651-9624-43A0-A94B-7147D3A12D27}"/>
                </a:ext>
              </a:extLst>
            </p:cNvPr>
            <p:cNvSpPr txBox="1"/>
            <p:nvPr/>
          </p:nvSpPr>
          <p:spPr>
            <a:xfrm>
              <a:off x="7224340" y="3909319"/>
              <a:ext cx="987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661B95C-2A73-4D4C-AA89-156144971792}"/>
                </a:ext>
              </a:extLst>
            </p:cNvPr>
            <p:cNvSpPr txBox="1"/>
            <p:nvPr/>
          </p:nvSpPr>
          <p:spPr>
            <a:xfrm>
              <a:off x="8175006" y="4318458"/>
              <a:ext cx="1032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C58157-1F52-45C5-B4BF-20D1C7F565B1}"/>
                </a:ext>
              </a:extLst>
            </p:cNvPr>
            <p:cNvSpPr txBox="1"/>
            <p:nvPr/>
          </p:nvSpPr>
          <p:spPr>
            <a:xfrm>
              <a:off x="6712255" y="4891701"/>
              <a:ext cx="2066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Optimization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EBD11D-07D3-4588-9E2A-401614EE78D5}"/>
                </a:ext>
              </a:extLst>
            </p:cNvPr>
            <p:cNvSpPr txBox="1"/>
            <p:nvPr/>
          </p:nvSpPr>
          <p:spPr>
            <a:xfrm>
              <a:off x="6691888" y="4709762"/>
              <a:ext cx="1369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0023290-4870-4868-8E94-400B7EA5B24C}"/>
                </a:ext>
              </a:extLst>
            </p:cNvPr>
            <p:cNvSpPr txBox="1"/>
            <p:nvPr/>
          </p:nvSpPr>
          <p:spPr>
            <a:xfrm>
              <a:off x="8168003" y="5121356"/>
              <a:ext cx="1032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666E161-DFD2-4BC7-9CCA-1E0F3D9CAB1B}"/>
                </a:ext>
              </a:extLst>
            </p:cNvPr>
            <p:cNvSpPr txBox="1"/>
            <p:nvPr/>
          </p:nvSpPr>
          <p:spPr>
            <a:xfrm>
              <a:off x="6319738" y="2194977"/>
              <a:ext cx="568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SSR1</a:t>
              </a:r>
            </a:p>
          </p:txBody>
        </p:sp>
        <p:sp>
          <p:nvSpPr>
            <p:cNvPr id="114" name="Triangle 58">
              <a:extLst>
                <a:ext uri="{FF2B5EF4-FFF2-40B4-BE49-F238E27FC236}">
                  <a16:creationId xmlns:a16="http://schemas.microsoft.com/office/drawing/2014/main" id="{A337AE2E-EDC8-451D-9D8F-A6290923D6E8}"/>
                </a:ext>
              </a:extLst>
            </p:cNvPr>
            <p:cNvSpPr/>
            <p:nvPr/>
          </p:nvSpPr>
          <p:spPr bwMode="auto">
            <a:xfrm rot="10800000">
              <a:off x="7908871" y="2324112"/>
              <a:ext cx="116556" cy="106464"/>
            </a:xfrm>
            <a:prstGeom prst="triangle">
              <a:avLst/>
            </a:prstGeom>
            <a:solidFill>
              <a:schemeClr val="tx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Triangle 72">
              <a:extLst>
                <a:ext uri="{FF2B5EF4-FFF2-40B4-BE49-F238E27FC236}">
                  <a16:creationId xmlns:a16="http://schemas.microsoft.com/office/drawing/2014/main" id="{23723AAE-D355-4481-AA39-05DDDC619044}"/>
                </a:ext>
              </a:extLst>
            </p:cNvPr>
            <p:cNvSpPr/>
            <p:nvPr/>
          </p:nvSpPr>
          <p:spPr bwMode="auto">
            <a:xfrm rot="10800000">
              <a:off x="8068623" y="3095734"/>
              <a:ext cx="116556" cy="106464"/>
            </a:xfrm>
            <a:prstGeom prst="triangle">
              <a:avLst/>
            </a:prstGeom>
            <a:solidFill>
              <a:schemeClr val="tx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Triangle 73">
              <a:extLst>
                <a:ext uri="{FF2B5EF4-FFF2-40B4-BE49-F238E27FC236}">
                  <a16:creationId xmlns:a16="http://schemas.microsoft.com/office/drawing/2014/main" id="{A9A843D0-1F8E-450C-88FD-B860A6EB99D8}"/>
                </a:ext>
              </a:extLst>
            </p:cNvPr>
            <p:cNvSpPr/>
            <p:nvPr/>
          </p:nvSpPr>
          <p:spPr bwMode="auto">
            <a:xfrm rot="10800000">
              <a:off x="8187863" y="3890417"/>
              <a:ext cx="116556" cy="106464"/>
            </a:xfrm>
            <a:prstGeom prst="triangle">
              <a:avLst/>
            </a:prstGeom>
            <a:solidFill>
              <a:schemeClr val="tx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Triangle 74">
              <a:extLst>
                <a:ext uri="{FF2B5EF4-FFF2-40B4-BE49-F238E27FC236}">
                  <a16:creationId xmlns:a16="http://schemas.microsoft.com/office/drawing/2014/main" id="{28253BCA-0139-4201-8701-A93C538A8748}"/>
                </a:ext>
              </a:extLst>
            </p:cNvPr>
            <p:cNvSpPr/>
            <p:nvPr/>
          </p:nvSpPr>
          <p:spPr bwMode="auto">
            <a:xfrm rot="10800000">
              <a:off x="8109599" y="4652527"/>
              <a:ext cx="116556" cy="106464"/>
            </a:xfrm>
            <a:prstGeom prst="triangle">
              <a:avLst/>
            </a:prstGeom>
            <a:solidFill>
              <a:schemeClr val="tx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B23E5-93AB-444B-A9AC-063EC2415414}"/>
                </a:ext>
              </a:extLst>
            </p:cNvPr>
            <p:cNvSpPr txBox="1"/>
            <p:nvPr/>
          </p:nvSpPr>
          <p:spPr>
            <a:xfrm>
              <a:off x="6314739" y="2913605"/>
              <a:ext cx="568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SSR2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00038C0-5C45-4D67-B4FC-CD1C9248D723}"/>
                </a:ext>
              </a:extLst>
            </p:cNvPr>
            <p:cNvSpPr txBox="1"/>
            <p:nvPr/>
          </p:nvSpPr>
          <p:spPr>
            <a:xfrm>
              <a:off x="6253055" y="3711759"/>
              <a:ext cx="751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LB650</a:t>
              </a:r>
            </a:p>
          </p:txBody>
        </p:sp>
        <p:sp>
          <p:nvSpPr>
            <p:cNvPr id="120" name="Diamond 119">
              <a:extLst>
                <a:ext uri="{FF2B5EF4-FFF2-40B4-BE49-F238E27FC236}">
                  <a16:creationId xmlns:a16="http://schemas.microsoft.com/office/drawing/2014/main" id="{FE08E84F-D584-4EFF-871D-3CC39090AB98}"/>
                </a:ext>
              </a:extLst>
            </p:cNvPr>
            <p:cNvSpPr/>
            <p:nvPr/>
          </p:nvSpPr>
          <p:spPr bwMode="auto">
            <a:xfrm>
              <a:off x="6906654" y="2766870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E3125D96-C8D8-476A-B5A9-5A3FFBD9CAA6}"/>
                </a:ext>
              </a:extLst>
            </p:cNvPr>
            <p:cNvSpPr/>
            <p:nvPr/>
          </p:nvSpPr>
          <p:spPr bwMode="auto">
            <a:xfrm>
              <a:off x="5980612" y="3155617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E8966832-A1B9-4FA8-9701-67064736A7E7}"/>
                </a:ext>
              </a:extLst>
            </p:cNvPr>
            <p:cNvSpPr/>
            <p:nvPr/>
          </p:nvSpPr>
          <p:spPr bwMode="auto">
            <a:xfrm>
              <a:off x="6982899" y="3537223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Diamond 122">
              <a:extLst>
                <a:ext uri="{FF2B5EF4-FFF2-40B4-BE49-F238E27FC236}">
                  <a16:creationId xmlns:a16="http://schemas.microsoft.com/office/drawing/2014/main" id="{4F4220B4-BE6C-4416-A4CD-6858D307A81D}"/>
                </a:ext>
              </a:extLst>
            </p:cNvPr>
            <p:cNvSpPr/>
            <p:nvPr/>
          </p:nvSpPr>
          <p:spPr bwMode="auto">
            <a:xfrm>
              <a:off x="5458226" y="3965492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Diamond 123">
              <a:extLst>
                <a:ext uri="{FF2B5EF4-FFF2-40B4-BE49-F238E27FC236}">
                  <a16:creationId xmlns:a16="http://schemas.microsoft.com/office/drawing/2014/main" id="{C3078DEE-DB53-4088-9F9C-CED95F818BC7}"/>
                </a:ext>
              </a:extLst>
            </p:cNvPr>
            <p:cNvSpPr/>
            <p:nvPr/>
          </p:nvSpPr>
          <p:spPr bwMode="auto">
            <a:xfrm>
              <a:off x="6303574" y="4365023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Diamond 124">
              <a:extLst>
                <a:ext uri="{FF2B5EF4-FFF2-40B4-BE49-F238E27FC236}">
                  <a16:creationId xmlns:a16="http://schemas.microsoft.com/office/drawing/2014/main" id="{2574ECF3-99CB-4A54-82B5-29EB2C1F4C07}"/>
                </a:ext>
              </a:extLst>
            </p:cNvPr>
            <p:cNvSpPr/>
            <p:nvPr/>
          </p:nvSpPr>
          <p:spPr bwMode="auto">
            <a:xfrm>
              <a:off x="5069847" y="4761073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Diamond 125">
              <a:extLst>
                <a:ext uri="{FF2B5EF4-FFF2-40B4-BE49-F238E27FC236}">
                  <a16:creationId xmlns:a16="http://schemas.microsoft.com/office/drawing/2014/main" id="{03A14CF5-9EF2-494F-8774-2567131C1CE8}"/>
                </a:ext>
              </a:extLst>
            </p:cNvPr>
            <p:cNvSpPr/>
            <p:nvPr/>
          </p:nvSpPr>
          <p:spPr bwMode="auto">
            <a:xfrm>
              <a:off x="6868537" y="5168636"/>
              <a:ext cx="230290" cy="228600"/>
            </a:xfrm>
            <a:prstGeom prst="diamond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Diamond 126">
              <a:extLst>
                <a:ext uri="{FF2B5EF4-FFF2-40B4-BE49-F238E27FC236}">
                  <a16:creationId xmlns:a16="http://schemas.microsoft.com/office/drawing/2014/main" id="{54260FFA-6FEE-47AF-AC0B-6BA558EA6E35}"/>
                </a:ext>
              </a:extLst>
            </p:cNvPr>
            <p:cNvSpPr/>
            <p:nvPr/>
          </p:nvSpPr>
          <p:spPr bwMode="auto">
            <a:xfrm>
              <a:off x="7080413" y="2768156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7883757E-F6D3-45B3-A00B-1FC97168E3EB}"/>
                </a:ext>
              </a:extLst>
            </p:cNvPr>
            <p:cNvSpPr/>
            <p:nvPr/>
          </p:nvSpPr>
          <p:spPr bwMode="auto">
            <a:xfrm>
              <a:off x="6218275" y="3156803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Diamond 128">
              <a:extLst>
                <a:ext uri="{FF2B5EF4-FFF2-40B4-BE49-F238E27FC236}">
                  <a16:creationId xmlns:a16="http://schemas.microsoft.com/office/drawing/2014/main" id="{C031CEFF-3AB1-4C45-AD3E-1ABB405D64C1}"/>
                </a:ext>
              </a:extLst>
            </p:cNvPr>
            <p:cNvSpPr/>
            <p:nvPr/>
          </p:nvSpPr>
          <p:spPr bwMode="auto">
            <a:xfrm>
              <a:off x="7233172" y="3540423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Diamond 129">
              <a:extLst>
                <a:ext uri="{FF2B5EF4-FFF2-40B4-BE49-F238E27FC236}">
                  <a16:creationId xmlns:a16="http://schemas.microsoft.com/office/drawing/2014/main" id="{3579686D-21CB-4EB3-ABE3-A7948BCA4165}"/>
                </a:ext>
              </a:extLst>
            </p:cNvPr>
            <p:cNvSpPr/>
            <p:nvPr/>
          </p:nvSpPr>
          <p:spPr bwMode="auto">
            <a:xfrm>
              <a:off x="6482536" y="3967764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Diamond 130">
              <a:extLst>
                <a:ext uri="{FF2B5EF4-FFF2-40B4-BE49-F238E27FC236}">
                  <a16:creationId xmlns:a16="http://schemas.microsoft.com/office/drawing/2014/main" id="{32C0338D-84C3-4C79-8FA8-398A5A345FF6}"/>
                </a:ext>
              </a:extLst>
            </p:cNvPr>
            <p:cNvSpPr/>
            <p:nvPr/>
          </p:nvSpPr>
          <p:spPr bwMode="auto">
            <a:xfrm>
              <a:off x="7285078" y="4369769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8E29948C-395D-4168-946D-352B0D7CC1F4}"/>
                </a:ext>
              </a:extLst>
            </p:cNvPr>
            <p:cNvSpPr/>
            <p:nvPr/>
          </p:nvSpPr>
          <p:spPr bwMode="auto">
            <a:xfrm>
              <a:off x="5731374" y="4759095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3" name="Diamond 132">
              <a:extLst>
                <a:ext uri="{FF2B5EF4-FFF2-40B4-BE49-F238E27FC236}">
                  <a16:creationId xmlns:a16="http://schemas.microsoft.com/office/drawing/2014/main" id="{900845AC-985F-4CAA-A6A0-9D5A0C804B11}"/>
                </a:ext>
              </a:extLst>
            </p:cNvPr>
            <p:cNvSpPr/>
            <p:nvPr/>
          </p:nvSpPr>
          <p:spPr bwMode="auto">
            <a:xfrm>
              <a:off x="6972812" y="5168636"/>
              <a:ext cx="230290" cy="228600"/>
            </a:xfrm>
            <a:prstGeom prst="diamond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4" name="Diamond 133">
              <a:extLst>
                <a:ext uri="{FF2B5EF4-FFF2-40B4-BE49-F238E27FC236}">
                  <a16:creationId xmlns:a16="http://schemas.microsoft.com/office/drawing/2014/main" id="{B2E9B74E-98B1-4D90-9559-8F05E003623A}"/>
                </a:ext>
              </a:extLst>
            </p:cNvPr>
            <p:cNvSpPr/>
            <p:nvPr/>
          </p:nvSpPr>
          <p:spPr bwMode="auto">
            <a:xfrm>
              <a:off x="5334785" y="2387107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5" name="Diamond 134">
              <a:extLst>
                <a:ext uri="{FF2B5EF4-FFF2-40B4-BE49-F238E27FC236}">
                  <a16:creationId xmlns:a16="http://schemas.microsoft.com/office/drawing/2014/main" id="{D6FDB679-1627-4B12-AB4E-4DF9364C9D26}"/>
                </a:ext>
              </a:extLst>
            </p:cNvPr>
            <p:cNvSpPr/>
            <p:nvPr/>
          </p:nvSpPr>
          <p:spPr bwMode="auto">
            <a:xfrm>
              <a:off x="7450288" y="2774234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6" name="Diamond 135">
              <a:extLst>
                <a:ext uri="{FF2B5EF4-FFF2-40B4-BE49-F238E27FC236}">
                  <a16:creationId xmlns:a16="http://schemas.microsoft.com/office/drawing/2014/main" id="{0A1C6120-92B6-4EC4-AD0E-C3C6FF1D1D2C}"/>
                </a:ext>
              </a:extLst>
            </p:cNvPr>
            <p:cNvSpPr/>
            <p:nvPr/>
          </p:nvSpPr>
          <p:spPr bwMode="auto">
            <a:xfrm>
              <a:off x="6894069" y="3153250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7" name="Diamond 136">
              <a:extLst>
                <a:ext uri="{FF2B5EF4-FFF2-40B4-BE49-F238E27FC236}">
                  <a16:creationId xmlns:a16="http://schemas.microsoft.com/office/drawing/2014/main" id="{0E91122F-B5CE-4823-B7E2-32136D375A20}"/>
                </a:ext>
              </a:extLst>
            </p:cNvPr>
            <p:cNvSpPr/>
            <p:nvPr/>
          </p:nvSpPr>
          <p:spPr bwMode="auto">
            <a:xfrm>
              <a:off x="7665949" y="3543826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8" name="Diamond 137">
              <a:extLst>
                <a:ext uri="{FF2B5EF4-FFF2-40B4-BE49-F238E27FC236}">
                  <a16:creationId xmlns:a16="http://schemas.microsoft.com/office/drawing/2014/main" id="{5A348B4E-DD75-47D5-BBC6-B8173C1D31EC}"/>
                </a:ext>
              </a:extLst>
            </p:cNvPr>
            <p:cNvSpPr/>
            <p:nvPr/>
          </p:nvSpPr>
          <p:spPr bwMode="auto">
            <a:xfrm>
              <a:off x="6994075" y="3961853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9" name="Diamond 138">
              <a:extLst>
                <a:ext uri="{FF2B5EF4-FFF2-40B4-BE49-F238E27FC236}">
                  <a16:creationId xmlns:a16="http://schemas.microsoft.com/office/drawing/2014/main" id="{EEFDCE07-D329-43AD-BFFF-DB065871FE3E}"/>
                </a:ext>
              </a:extLst>
            </p:cNvPr>
            <p:cNvSpPr/>
            <p:nvPr/>
          </p:nvSpPr>
          <p:spPr bwMode="auto">
            <a:xfrm>
              <a:off x="7580286" y="4374948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0" name="Diamond 139">
              <a:extLst>
                <a:ext uri="{FF2B5EF4-FFF2-40B4-BE49-F238E27FC236}">
                  <a16:creationId xmlns:a16="http://schemas.microsoft.com/office/drawing/2014/main" id="{60EADE7D-0308-4968-BD35-9F536274C9F2}"/>
                </a:ext>
              </a:extLst>
            </p:cNvPr>
            <p:cNvSpPr/>
            <p:nvPr/>
          </p:nvSpPr>
          <p:spPr bwMode="auto">
            <a:xfrm>
              <a:off x="6128901" y="4759875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1" name="Diamond 140">
              <a:extLst>
                <a:ext uri="{FF2B5EF4-FFF2-40B4-BE49-F238E27FC236}">
                  <a16:creationId xmlns:a16="http://schemas.microsoft.com/office/drawing/2014/main" id="{563559A3-5C04-4BA2-9A95-4EC362FF2DD4}"/>
                </a:ext>
              </a:extLst>
            </p:cNvPr>
            <p:cNvSpPr/>
            <p:nvPr/>
          </p:nvSpPr>
          <p:spPr bwMode="auto">
            <a:xfrm>
              <a:off x="7575330" y="5161687"/>
              <a:ext cx="230290" cy="228600"/>
            </a:xfrm>
            <a:prstGeom prst="diamond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0679057-4FA5-4146-A89E-0D16B766C6D4}"/>
                </a:ext>
              </a:extLst>
            </p:cNvPr>
            <p:cNvSpPr txBox="1"/>
            <p:nvPr/>
          </p:nvSpPr>
          <p:spPr>
            <a:xfrm>
              <a:off x="6262893" y="4496435"/>
              <a:ext cx="751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HB650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2512662-8D3E-449A-914B-2E9AA4B93B34}"/>
                </a:ext>
              </a:extLst>
            </p:cNvPr>
            <p:cNvSpPr/>
            <p:nvPr/>
          </p:nvSpPr>
          <p:spPr bwMode="auto">
            <a:xfrm>
              <a:off x="132837" y="2286014"/>
              <a:ext cx="4759791" cy="751384"/>
            </a:xfrm>
            <a:prstGeom prst="rect">
              <a:avLst/>
            </a:prstGeom>
            <a:noFill/>
            <a:ln w="19050" cap="flat" cmpd="sng" algn="ctr">
              <a:solidFill>
                <a:srgbClr val="275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A828C48-E480-44C9-A743-D993C9691475}"/>
                </a:ext>
              </a:extLst>
            </p:cNvPr>
            <p:cNvSpPr txBox="1"/>
            <p:nvPr/>
          </p:nvSpPr>
          <p:spPr>
            <a:xfrm>
              <a:off x="-85026" y="2465379"/>
              <a:ext cx="568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SSR1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3022CE0-8560-45A4-BDC6-F7A1E2B04AF0}"/>
                </a:ext>
              </a:extLst>
            </p:cNvPr>
            <p:cNvSpPr/>
            <p:nvPr/>
          </p:nvSpPr>
          <p:spPr bwMode="auto">
            <a:xfrm>
              <a:off x="133899" y="3073141"/>
              <a:ext cx="4753259" cy="731520"/>
            </a:xfrm>
            <a:prstGeom prst="rect">
              <a:avLst/>
            </a:prstGeom>
            <a:noFill/>
            <a:ln w="19050" cap="flat" cmpd="sng" algn="ctr">
              <a:solidFill>
                <a:srgbClr val="275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2277BE3-6F88-4923-AA19-C0C052A67BC6}"/>
                </a:ext>
              </a:extLst>
            </p:cNvPr>
            <p:cNvSpPr txBox="1"/>
            <p:nvPr/>
          </p:nvSpPr>
          <p:spPr>
            <a:xfrm>
              <a:off x="-76832" y="3163869"/>
              <a:ext cx="568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SSR2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26A2043-CF6C-40E8-A2C9-63499407CFCC}"/>
                </a:ext>
              </a:extLst>
            </p:cNvPr>
            <p:cNvSpPr txBox="1"/>
            <p:nvPr/>
          </p:nvSpPr>
          <p:spPr>
            <a:xfrm>
              <a:off x="6380146" y="1481490"/>
              <a:ext cx="1632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Fiscal year</a:t>
              </a: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02A38BD4-929E-4C8E-B842-D24C1BCA0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77" y="3820200"/>
              <a:ext cx="4779162" cy="1552575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DDC982F-99B6-44F5-8374-EDD210E49A12}"/>
                </a:ext>
              </a:extLst>
            </p:cNvPr>
            <p:cNvSpPr/>
            <p:nvPr/>
          </p:nvSpPr>
          <p:spPr bwMode="auto">
            <a:xfrm>
              <a:off x="132234" y="3839547"/>
              <a:ext cx="4769598" cy="779164"/>
            </a:xfrm>
            <a:prstGeom prst="rect">
              <a:avLst/>
            </a:prstGeom>
            <a:noFill/>
            <a:ln w="19050" cap="flat" cmpd="sng" algn="ctr">
              <a:solidFill>
                <a:srgbClr val="275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A9394DE-61AC-42E5-83AA-616DF2EF0FF0}"/>
                </a:ext>
              </a:extLst>
            </p:cNvPr>
            <p:cNvSpPr/>
            <p:nvPr/>
          </p:nvSpPr>
          <p:spPr bwMode="auto">
            <a:xfrm>
              <a:off x="133900" y="4625262"/>
              <a:ext cx="4753259" cy="778390"/>
            </a:xfrm>
            <a:prstGeom prst="rect">
              <a:avLst/>
            </a:prstGeom>
            <a:noFill/>
            <a:ln w="19050" cap="flat" cmpd="sng" algn="ctr">
              <a:solidFill>
                <a:srgbClr val="275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B32E0D2-A636-4D65-821C-51E36212CD59}"/>
                </a:ext>
              </a:extLst>
            </p:cNvPr>
            <p:cNvSpPr txBox="1"/>
            <p:nvPr/>
          </p:nvSpPr>
          <p:spPr>
            <a:xfrm>
              <a:off x="-45068" y="4758195"/>
              <a:ext cx="751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HB650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7660DB9-07F3-454F-8275-DC535D6BE290}"/>
                </a:ext>
              </a:extLst>
            </p:cNvPr>
            <p:cNvSpPr txBox="1"/>
            <p:nvPr/>
          </p:nvSpPr>
          <p:spPr>
            <a:xfrm>
              <a:off x="-61386" y="4043867"/>
              <a:ext cx="751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LB650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6639760-0F9D-4B71-BA1B-1D5E21F566D7}"/>
              </a:ext>
            </a:extLst>
          </p:cNvPr>
          <p:cNvSpPr txBox="1"/>
          <p:nvPr/>
        </p:nvSpPr>
        <p:spPr>
          <a:xfrm>
            <a:off x="7188592" y="375445"/>
            <a:ext cx="18002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6520"/>
            <a:ext cx="9086850" cy="427877"/>
          </a:xfrm>
        </p:spPr>
        <p:txBody>
          <a:bodyPr/>
          <a:lstStyle/>
          <a:p>
            <a:r>
              <a:rPr lang="en-US" sz="2000" dirty="0"/>
              <a:t>T5 Milestones – Half Wave Resonators and Single Spoke Resonators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7E89E-B19C-4E92-A7C1-7DD97C56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315"/>
            <a:ext cx="9144000" cy="571337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83E047-07EF-4C06-B84F-3E7A7EBAFF87}"/>
              </a:ext>
            </a:extLst>
          </p:cNvPr>
          <p:cNvCxnSpPr>
            <a:cxnSpLocks/>
          </p:cNvCxnSpPr>
          <p:nvPr/>
        </p:nvCxnSpPr>
        <p:spPr>
          <a:xfrm>
            <a:off x="5532895" y="950563"/>
            <a:ext cx="0" cy="179820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DEADD6-EC0B-4304-B5B4-AF6209A022E6}"/>
              </a:ext>
            </a:extLst>
          </p:cNvPr>
          <p:cNvCxnSpPr/>
          <p:nvPr/>
        </p:nvCxnSpPr>
        <p:spPr>
          <a:xfrm>
            <a:off x="7105973" y="2069024"/>
            <a:ext cx="0" cy="7077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3F26D3-B335-4F2D-B05C-3B1FC99A1EDB}"/>
              </a:ext>
            </a:extLst>
          </p:cNvPr>
          <p:cNvCxnSpPr>
            <a:cxnSpLocks/>
          </p:cNvCxnSpPr>
          <p:nvPr/>
        </p:nvCxnSpPr>
        <p:spPr>
          <a:xfrm>
            <a:off x="5532895" y="2748772"/>
            <a:ext cx="157307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84D219-CCA2-4B8D-821F-E25903533F67}"/>
              </a:ext>
            </a:extLst>
          </p:cNvPr>
          <p:cNvCxnSpPr>
            <a:cxnSpLocks/>
          </p:cNvCxnSpPr>
          <p:nvPr/>
        </p:nvCxnSpPr>
        <p:spPr>
          <a:xfrm>
            <a:off x="6338786" y="1157305"/>
            <a:ext cx="0" cy="7053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5D410E-D404-4E06-A7A1-538EE2E76891}"/>
              </a:ext>
            </a:extLst>
          </p:cNvPr>
          <p:cNvCxnSpPr>
            <a:cxnSpLocks/>
          </p:cNvCxnSpPr>
          <p:nvPr/>
        </p:nvCxnSpPr>
        <p:spPr>
          <a:xfrm>
            <a:off x="7186150" y="1157305"/>
            <a:ext cx="0" cy="126559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CA9B2F-1EEA-4D7E-844A-9F123FA6913C}"/>
              </a:ext>
            </a:extLst>
          </p:cNvPr>
          <p:cNvCxnSpPr>
            <a:cxnSpLocks/>
          </p:cNvCxnSpPr>
          <p:nvPr/>
        </p:nvCxnSpPr>
        <p:spPr>
          <a:xfrm>
            <a:off x="6338786" y="1166962"/>
            <a:ext cx="847364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AE4D0E4-22EB-4F46-A34F-B309405FE276}"/>
              </a:ext>
            </a:extLst>
          </p:cNvPr>
          <p:cNvSpPr txBox="1"/>
          <p:nvPr/>
        </p:nvSpPr>
        <p:spPr>
          <a:xfrm>
            <a:off x="5225143" y="2861869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SSR1 Prototype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8B0844-CB53-421A-AF02-4DE61B570D58}"/>
              </a:ext>
            </a:extLst>
          </p:cNvPr>
          <p:cNvSpPr txBox="1"/>
          <p:nvPr/>
        </p:nvSpPr>
        <p:spPr>
          <a:xfrm>
            <a:off x="6057042" y="745012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SSR2 Prototype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71463D-9CF3-4C05-B2C7-12D49EE8B4FC}"/>
              </a:ext>
            </a:extLst>
          </p:cNvPr>
          <p:cNvSpPr txBox="1"/>
          <p:nvPr/>
        </p:nvSpPr>
        <p:spPr>
          <a:xfrm>
            <a:off x="6674584" y="2714908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SSR1 Production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84BBB1-3C55-45DD-96A9-22291597B2DB}"/>
              </a:ext>
            </a:extLst>
          </p:cNvPr>
          <p:cNvSpPr txBox="1"/>
          <p:nvPr/>
        </p:nvSpPr>
        <p:spPr>
          <a:xfrm>
            <a:off x="7215428" y="2138018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SSR2 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FD660-7138-4BA5-8173-C5D3013A15DF}"/>
              </a:ext>
            </a:extLst>
          </p:cNvPr>
          <p:cNvSpPr txBox="1"/>
          <p:nvPr/>
        </p:nvSpPr>
        <p:spPr>
          <a:xfrm>
            <a:off x="7270270" y="960750"/>
            <a:ext cx="18002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4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6520"/>
            <a:ext cx="8686800" cy="427877"/>
          </a:xfrm>
        </p:spPr>
        <p:txBody>
          <a:bodyPr/>
          <a:lstStyle/>
          <a:p>
            <a:r>
              <a:rPr lang="en-US" dirty="0"/>
              <a:t>T5 Milestones – 650 MHz Cryomodules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CCC16-D466-467D-A6E4-F50D22A3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468794"/>
            <a:ext cx="8507412" cy="63226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258137-45E3-46EF-A9F7-61CB72EFD3AE}"/>
              </a:ext>
            </a:extLst>
          </p:cNvPr>
          <p:cNvCxnSpPr>
            <a:cxnSpLocks/>
          </p:cNvCxnSpPr>
          <p:nvPr/>
        </p:nvCxnSpPr>
        <p:spPr>
          <a:xfrm>
            <a:off x="6056129" y="2218468"/>
            <a:ext cx="0" cy="14259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3FEC49-8456-4505-A51D-F3DFA93084AC}"/>
              </a:ext>
            </a:extLst>
          </p:cNvPr>
          <p:cNvCxnSpPr/>
          <p:nvPr/>
        </p:nvCxnSpPr>
        <p:spPr>
          <a:xfrm>
            <a:off x="6700293" y="2936687"/>
            <a:ext cx="0" cy="7077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9295DE-444B-4B95-9CFF-1BCB857159BD}"/>
              </a:ext>
            </a:extLst>
          </p:cNvPr>
          <p:cNvCxnSpPr>
            <a:cxnSpLocks/>
          </p:cNvCxnSpPr>
          <p:nvPr/>
        </p:nvCxnSpPr>
        <p:spPr>
          <a:xfrm flipV="1">
            <a:off x="6056129" y="3630137"/>
            <a:ext cx="644164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681B0D-2936-49DA-87B0-6F62843949DD}"/>
              </a:ext>
            </a:extLst>
          </p:cNvPr>
          <p:cNvCxnSpPr>
            <a:cxnSpLocks/>
          </p:cNvCxnSpPr>
          <p:nvPr/>
        </p:nvCxnSpPr>
        <p:spPr>
          <a:xfrm>
            <a:off x="6896946" y="2792906"/>
            <a:ext cx="0" cy="7053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DA60D3-3A7F-4B64-B8BE-8281E0E1BA00}"/>
              </a:ext>
            </a:extLst>
          </p:cNvPr>
          <p:cNvCxnSpPr>
            <a:cxnSpLocks/>
          </p:cNvCxnSpPr>
          <p:nvPr/>
        </p:nvCxnSpPr>
        <p:spPr>
          <a:xfrm>
            <a:off x="7394907" y="2792906"/>
            <a:ext cx="0" cy="153304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DB833B-CF2C-4617-B612-EAE3AAAF26B9}"/>
              </a:ext>
            </a:extLst>
          </p:cNvPr>
          <p:cNvCxnSpPr>
            <a:cxnSpLocks/>
          </p:cNvCxnSpPr>
          <p:nvPr/>
        </p:nvCxnSpPr>
        <p:spPr>
          <a:xfrm>
            <a:off x="6907088" y="2792906"/>
            <a:ext cx="48781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8FCF29-2B1D-4D84-A751-5342C6B13A37}"/>
              </a:ext>
            </a:extLst>
          </p:cNvPr>
          <p:cNvSpPr txBox="1"/>
          <p:nvPr/>
        </p:nvSpPr>
        <p:spPr>
          <a:xfrm>
            <a:off x="5511656" y="3617337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HB650 Prototype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E2CA4-6BF3-4512-AC89-FB72520A9ED1}"/>
              </a:ext>
            </a:extLst>
          </p:cNvPr>
          <p:cNvSpPr txBox="1"/>
          <p:nvPr/>
        </p:nvSpPr>
        <p:spPr>
          <a:xfrm>
            <a:off x="6421213" y="3624397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HB650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37D3FF-8608-47E4-98CF-B21FAA6BF27C}"/>
              </a:ext>
            </a:extLst>
          </p:cNvPr>
          <p:cNvSpPr txBox="1"/>
          <p:nvPr/>
        </p:nvSpPr>
        <p:spPr>
          <a:xfrm>
            <a:off x="7529612" y="2852974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LB650 Production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8040F9-690F-42A4-99A9-5B251A2F2CD4}"/>
              </a:ext>
            </a:extLst>
          </p:cNvPr>
          <p:cNvSpPr txBox="1"/>
          <p:nvPr/>
        </p:nvSpPr>
        <p:spPr>
          <a:xfrm>
            <a:off x="6674584" y="2326939"/>
            <a:ext cx="909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LB650 Prototype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A1443-9A0F-45E9-B099-8739EDB59F97}"/>
              </a:ext>
            </a:extLst>
          </p:cNvPr>
          <p:cNvSpPr txBox="1"/>
          <p:nvPr/>
        </p:nvSpPr>
        <p:spPr>
          <a:xfrm>
            <a:off x="6738199" y="804030"/>
            <a:ext cx="18002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3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2018-12-04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6520"/>
            <a:ext cx="8686800" cy="427877"/>
          </a:xfrm>
        </p:spPr>
        <p:txBody>
          <a:bodyPr/>
          <a:lstStyle/>
          <a:p>
            <a:r>
              <a:rPr lang="en-US" dirty="0"/>
              <a:t>T5 Milestones – Cryogenic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5EC0C-BA75-4BB8-B862-CB94B245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4613"/>
            <a:ext cx="9144000" cy="1385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5DE79-795B-4E24-A61B-3F6AA9DC6961}"/>
              </a:ext>
            </a:extLst>
          </p:cNvPr>
          <p:cNvSpPr txBox="1"/>
          <p:nvPr/>
        </p:nvSpPr>
        <p:spPr>
          <a:xfrm>
            <a:off x="5621867" y="4652009"/>
            <a:ext cx="352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SSR2 cryomodule and LB650 Cryomodule ready for installation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F258FB-8EBF-4E72-B0E0-88B145736260}"/>
              </a:ext>
            </a:extLst>
          </p:cNvPr>
          <p:cNvCxnSpPr>
            <a:cxnSpLocks/>
          </p:cNvCxnSpPr>
          <p:nvPr/>
        </p:nvCxnSpPr>
        <p:spPr>
          <a:xfrm flipV="1">
            <a:off x="8219924" y="3831772"/>
            <a:ext cx="0" cy="86601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F93C24-7D5B-4157-8A8B-EEA64A32B570}"/>
              </a:ext>
            </a:extLst>
          </p:cNvPr>
          <p:cNvSpPr txBox="1"/>
          <p:nvPr/>
        </p:nvSpPr>
        <p:spPr>
          <a:xfrm>
            <a:off x="7188592" y="375445"/>
            <a:ext cx="18002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63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2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25847</TotalTime>
  <Words>2036</Words>
  <Application>Microsoft Office PowerPoint</Application>
  <PresentationFormat>On-screen Show (4:3)</PresentationFormat>
  <Paragraphs>762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Geneva</vt:lpstr>
      <vt:lpstr>ＭＳ Ｐゴシック</vt:lpstr>
      <vt:lpstr>Arial</vt:lpstr>
      <vt:lpstr>Calibri</vt:lpstr>
      <vt:lpstr>Helvetica</vt:lpstr>
      <vt:lpstr>Times New Roman</vt:lpstr>
      <vt:lpstr>Wingdings</vt:lpstr>
      <vt:lpstr>Fermilab_PPT_090815</vt:lpstr>
      <vt:lpstr>1_Fermilab_PPT_090815</vt:lpstr>
      <vt:lpstr>2_Fermilab_PPT_090815</vt:lpstr>
      <vt:lpstr>PowerPoint Presentation</vt:lpstr>
      <vt:lpstr>Outline</vt:lpstr>
      <vt:lpstr>Scope and Deliverables</vt:lpstr>
      <vt:lpstr>Outline</vt:lpstr>
      <vt:lpstr>Cryomodule Development Path</vt:lpstr>
      <vt:lpstr>Cryomodule Schedule</vt:lpstr>
      <vt:lpstr>T5 Milestones – Half Wave Resonators and Single Spoke Resonators</vt:lpstr>
      <vt:lpstr>T5 Milestones – 650 MHz Cryomodules</vt:lpstr>
      <vt:lpstr>T5 Milestones – Cryogenic Systems</vt:lpstr>
      <vt:lpstr>Outline</vt:lpstr>
      <vt:lpstr>In-kind Contribution</vt:lpstr>
      <vt:lpstr>Partner Lab Management</vt:lpstr>
      <vt:lpstr>Partner Lab Management – SPC List (1)</vt:lpstr>
      <vt:lpstr>Partner Lab Management – SPC List (2)</vt:lpstr>
      <vt:lpstr>Partner Lab Management – SPC List (3)</vt:lpstr>
      <vt:lpstr>Partner Lab Management and Standardization</vt:lpstr>
      <vt:lpstr>Outline</vt:lpstr>
      <vt:lpstr>WBS 121.02 Risk Management</vt:lpstr>
      <vt:lpstr>WBS 121.02 Risk Management</vt:lpstr>
      <vt:lpstr>2K Heat Load Specification</vt:lpstr>
      <vt:lpstr>2K Heat Load R&amp;D Goal</vt:lpstr>
      <vt:lpstr>High Q R&amp;D – 650 MHz 1-cell Results</vt:lpstr>
      <vt:lpstr>High Q R&amp;D – SSR</vt:lpstr>
      <vt:lpstr>HB650 Cryomodule Design Features to Support High Q</vt:lpstr>
      <vt:lpstr>Transportation Challenge in LCLS-II</vt:lpstr>
      <vt:lpstr>LCLS-II Cryomodule – inner coupler bellows failures  at cavities 4 and 5 in F1.3-06 (later in cavity 1 in F1.3-05)</vt:lpstr>
      <vt:lpstr>Transportation is Part of the Cryomodule Prototyping</vt:lpstr>
      <vt:lpstr>650 MHz Cryomodule Transportation </vt:lpstr>
      <vt:lpstr>Transportation Strategy and Specification (Draft)</vt:lpstr>
      <vt:lpstr>Partner Lab Risk Management</vt:lpstr>
      <vt:lpstr>Partner Lab Risk Management</vt:lpstr>
      <vt:lpstr>Outline</vt:lpstr>
      <vt:lpstr>Lessons Learned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Genfa Wu</cp:lastModifiedBy>
  <cp:revision>365</cp:revision>
  <cp:lastPrinted>2014-01-20T19:40:21Z</cp:lastPrinted>
  <dcterms:created xsi:type="dcterms:W3CDTF">2014-01-03T20:18:13Z</dcterms:created>
  <dcterms:modified xsi:type="dcterms:W3CDTF">2018-12-04T20:39:04Z</dcterms:modified>
</cp:coreProperties>
</file>