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5" r:id="rId2"/>
  </p:sldMasterIdLst>
  <p:notesMasterIdLst>
    <p:notesMasterId r:id="rId35"/>
  </p:notesMasterIdLst>
  <p:handoutMasterIdLst>
    <p:handoutMasterId r:id="rId36"/>
  </p:handoutMasterIdLst>
  <p:sldIdLst>
    <p:sldId id="581" r:id="rId3"/>
    <p:sldId id="582" r:id="rId4"/>
    <p:sldId id="583" r:id="rId5"/>
    <p:sldId id="617" r:id="rId6"/>
    <p:sldId id="635" r:id="rId7"/>
    <p:sldId id="636" r:id="rId8"/>
    <p:sldId id="619" r:id="rId9"/>
    <p:sldId id="620" r:id="rId10"/>
    <p:sldId id="585" r:id="rId11"/>
    <p:sldId id="622" r:id="rId12"/>
    <p:sldId id="623" r:id="rId13"/>
    <p:sldId id="639" r:id="rId14"/>
    <p:sldId id="625" r:id="rId15"/>
    <p:sldId id="266" r:id="rId16"/>
    <p:sldId id="626" r:id="rId17"/>
    <p:sldId id="373" r:id="rId18"/>
    <p:sldId id="630" r:id="rId19"/>
    <p:sldId id="624" r:id="rId20"/>
    <p:sldId id="641" r:id="rId21"/>
    <p:sldId id="637" r:id="rId22"/>
    <p:sldId id="627" r:id="rId23"/>
    <p:sldId id="628" r:id="rId24"/>
    <p:sldId id="631" r:id="rId25"/>
    <p:sldId id="285" r:id="rId26"/>
    <p:sldId id="634" r:id="rId27"/>
    <p:sldId id="629" r:id="rId28"/>
    <p:sldId id="312" r:id="rId29"/>
    <p:sldId id="615" r:id="rId30"/>
    <p:sldId id="590" r:id="rId31"/>
    <p:sldId id="616" r:id="rId32"/>
    <p:sldId id="632" r:id="rId33"/>
    <p:sldId id="591" r:id="rId34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" initials="LM" lastIdx="5" clrIdx="0">
    <p:extLst>
      <p:ext uri="{19B8F6BF-5375-455C-9EA6-DF929625EA0E}">
        <p15:presenceInfo xmlns:p15="http://schemas.microsoft.com/office/powerpoint/2012/main" userId="Lia Mermin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5" autoAdjust="0"/>
    <p:restoredTop sz="94660"/>
  </p:normalViewPr>
  <p:slideViewPr>
    <p:cSldViewPr snapToGrid="0" snapToObjects="1" showGuides="1">
      <p:cViewPr varScale="1">
        <p:scale>
          <a:sx n="82" d="100"/>
          <a:sy n="82" d="100"/>
        </p:scale>
        <p:origin x="1483" y="6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B04DDC-DD6D-4D46-86F2-81B11B985A1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558AA1-9397-439A-BC18-723DBDBEC3E1}">
      <dgm:prSet phldrT="[Text]" custT="1"/>
      <dgm:spPr/>
      <dgm:t>
        <a:bodyPr/>
        <a:lstStyle/>
        <a:p>
          <a:r>
            <a:rPr lang="en-US" sz="1600" dirty="0"/>
            <a:t>121.02.03 </a:t>
          </a:r>
        </a:p>
        <a:p>
          <a:r>
            <a:rPr lang="en-US" sz="1600" dirty="0"/>
            <a:t>SSR</a:t>
          </a:r>
        </a:p>
      </dgm:t>
    </dgm:pt>
    <dgm:pt modelId="{23761546-BAFB-4ECC-8454-89DA0AF02720}" type="parTrans" cxnId="{4E508B8E-8BE4-4BF4-85E1-2B20BF2028B1}">
      <dgm:prSet/>
      <dgm:spPr/>
      <dgm:t>
        <a:bodyPr/>
        <a:lstStyle/>
        <a:p>
          <a:endParaRPr lang="en-US" sz="2400"/>
        </a:p>
      </dgm:t>
    </dgm:pt>
    <dgm:pt modelId="{945A1720-A062-4A5B-9848-CB72B2021381}" type="sibTrans" cxnId="{4E508B8E-8BE4-4BF4-85E1-2B20BF2028B1}">
      <dgm:prSet/>
      <dgm:spPr/>
      <dgm:t>
        <a:bodyPr/>
        <a:lstStyle/>
        <a:p>
          <a:endParaRPr lang="en-US" sz="2400"/>
        </a:p>
      </dgm:t>
    </dgm:pt>
    <dgm:pt modelId="{07BE443D-AAFD-42B8-9700-AA0BE25170E8}">
      <dgm:prSet phldrT="[Text]" custT="1"/>
      <dgm:spPr>
        <a:solidFill>
          <a:srgbClr val="26A426"/>
        </a:solidFill>
      </dgm:spPr>
      <dgm:t>
        <a:bodyPr/>
        <a:lstStyle/>
        <a:p>
          <a:r>
            <a:rPr lang="en-US" sz="1400" dirty="0"/>
            <a:t>121.03.03</a:t>
          </a:r>
        </a:p>
        <a:p>
          <a:r>
            <a:rPr lang="en-US" sz="1400" dirty="0"/>
            <a:t>High Power RF</a:t>
          </a:r>
        </a:p>
      </dgm:t>
    </dgm:pt>
    <dgm:pt modelId="{A6DC8D82-8206-4821-AA99-030F156C1376}" type="parTrans" cxnId="{EF4D4388-A218-4802-8C69-8CABADC01773}">
      <dgm:prSet/>
      <dgm:spPr/>
      <dgm:t>
        <a:bodyPr/>
        <a:lstStyle/>
        <a:p>
          <a:endParaRPr lang="en-US" sz="2400"/>
        </a:p>
      </dgm:t>
    </dgm:pt>
    <dgm:pt modelId="{3B363144-9220-4C25-B22F-5E45BB52246D}" type="sibTrans" cxnId="{EF4D4388-A218-4802-8C69-8CABADC01773}">
      <dgm:prSet/>
      <dgm:spPr/>
      <dgm:t>
        <a:bodyPr/>
        <a:lstStyle/>
        <a:p>
          <a:endParaRPr lang="en-US" sz="2400"/>
        </a:p>
      </dgm:t>
    </dgm:pt>
    <dgm:pt modelId="{CBB16A6F-AF63-42A3-8BC8-FF1D748D335F}">
      <dgm:prSet phldrT="[Text]" custT="1"/>
      <dgm:spPr>
        <a:solidFill>
          <a:srgbClr val="717F3A"/>
        </a:solidFill>
      </dgm:spPr>
      <dgm:t>
        <a:bodyPr/>
        <a:lstStyle/>
        <a:p>
          <a:r>
            <a:rPr lang="en-US" sz="1400" dirty="0"/>
            <a:t>121.03.06</a:t>
          </a:r>
        </a:p>
        <a:p>
          <a:r>
            <a:rPr lang="en-US" sz="1400" dirty="0"/>
            <a:t>Vacuum</a:t>
          </a:r>
        </a:p>
      </dgm:t>
    </dgm:pt>
    <dgm:pt modelId="{31B0891F-4D68-451D-9439-908C18268BC2}" type="parTrans" cxnId="{A578637D-5B2B-4CAF-A7D7-C177AFFE5CC2}">
      <dgm:prSet/>
      <dgm:spPr/>
      <dgm:t>
        <a:bodyPr/>
        <a:lstStyle/>
        <a:p>
          <a:endParaRPr lang="en-US" sz="2400"/>
        </a:p>
      </dgm:t>
    </dgm:pt>
    <dgm:pt modelId="{397F9B0E-22E4-4C58-BC0A-6390F4B0F9E3}" type="sibTrans" cxnId="{A578637D-5B2B-4CAF-A7D7-C177AFFE5CC2}">
      <dgm:prSet/>
      <dgm:spPr/>
      <dgm:t>
        <a:bodyPr/>
        <a:lstStyle/>
        <a:p>
          <a:endParaRPr lang="en-US" sz="2400"/>
        </a:p>
      </dgm:t>
    </dgm:pt>
    <dgm:pt modelId="{9DEF5C65-3352-410F-AB17-727C4E5D4488}">
      <dgm:prSet phldrT="[Text]" custT="1"/>
      <dgm:spPr>
        <a:solidFill>
          <a:srgbClr val="579130"/>
        </a:solidFill>
      </dgm:spPr>
      <dgm:t>
        <a:bodyPr/>
        <a:lstStyle/>
        <a:p>
          <a:r>
            <a:rPr lang="en-US" sz="1400" dirty="0"/>
            <a:t>121.03.04</a:t>
          </a:r>
        </a:p>
        <a:p>
          <a:r>
            <a:rPr lang="en-US" sz="1400" dirty="0"/>
            <a:t>Low Level RF</a:t>
          </a:r>
        </a:p>
      </dgm:t>
    </dgm:pt>
    <dgm:pt modelId="{0DF477E6-A766-4BB9-A692-1F39B0CFE6CD}" type="parTrans" cxnId="{D5D7268C-FAA1-459A-AD83-A81F5F5536BE}">
      <dgm:prSet/>
      <dgm:spPr/>
      <dgm:t>
        <a:bodyPr/>
        <a:lstStyle/>
        <a:p>
          <a:endParaRPr lang="en-US" sz="2400"/>
        </a:p>
      </dgm:t>
    </dgm:pt>
    <dgm:pt modelId="{56CB70E4-AE0A-412F-962A-65BBCE98EB73}" type="sibTrans" cxnId="{D5D7268C-FAA1-459A-AD83-A81F5F5536BE}">
      <dgm:prSet/>
      <dgm:spPr/>
      <dgm:t>
        <a:bodyPr/>
        <a:lstStyle/>
        <a:p>
          <a:endParaRPr lang="en-US" sz="2400"/>
        </a:p>
      </dgm:t>
    </dgm:pt>
    <dgm:pt modelId="{BB130555-ADFC-4F9B-BDDD-D3EEF7978645}">
      <dgm:prSet phldrT="[Text]" custT="1"/>
      <dgm:spPr>
        <a:solidFill>
          <a:srgbClr val="6E6542"/>
        </a:solidFill>
      </dgm:spPr>
      <dgm:t>
        <a:bodyPr/>
        <a:lstStyle/>
        <a:p>
          <a:r>
            <a:rPr lang="en-US" sz="1400" dirty="0"/>
            <a:t>121.03.07 </a:t>
          </a:r>
        </a:p>
        <a:p>
          <a:r>
            <a:rPr lang="en-US" sz="1400" dirty="0"/>
            <a:t>Controls</a:t>
          </a:r>
        </a:p>
      </dgm:t>
    </dgm:pt>
    <dgm:pt modelId="{7E757A6D-BF3E-49DD-86AB-617C984FA91F}" type="parTrans" cxnId="{2B44B4A0-E1C2-4CE9-A2EE-4D6CFE8EE533}">
      <dgm:prSet/>
      <dgm:spPr/>
      <dgm:t>
        <a:bodyPr/>
        <a:lstStyle/>
        <a:p>
          <a:endParaRPr lang="en-US" sz="2400"/>
        </a:p>
      </dgm:t>
    </dgm:pt>
    <dgm:pt modelId="{160D4A5E-5EBC-4F9D-A598-DE0C53E9D409}" type="sibTrans" cxnId="{2B44B4A0-E1C2-4CE9-A2EE-4D6CFE8EE533}">
      <dgm:prSet/>
      <dgm:spPr/>
      <dgm:t>
        <a:bodyPr/>
        <a:lstStyle/>
        <a:p>
          <a:endParaRPr lang="en-US" sz="2400"/>
        </a:p>
      </dgm:t>
    </dgm:pt>
    <dgm:pt modelId="{D1110A8B-6BEC-46C4-959F-95C3F516C89E}">
      <dgm:prSet phldrT="[Text]" custT="1"/>
      <dgm:spPr>
        <a:solidFill>
          <a:srgbClr val="1AB759"/>
        </a:solidFill>
      </dgm:spPr>
      <dgm:t>
        <a:bodyPr/>
        <a:lstStyle/>
        <a:p>
          <a:r>
            <a:rPr lang="en-US" sz="1400" dirty="0"/>
            <a:t>121.03.02 </a:t>
          </a:r>
        </a:p>
        <a:p>
          <a:r>
            <a:rPr lang="en-US" sz="1400" dirty="0"/>
            <a:t>Accelerator Physics</a:t>
          </a:r>
        </a:p>
      </dgm:t>
    </dgm:pt>
    <dgm:pt modelId="{D9F4BDBB-E09A-4432-BA28-69CC71548C12}" type="parTrans" cxnId="{7D4EDC8F-BFB4-46C2-BC97-3D31BA5CE669}">
      <dgm:prSet/>
      <dgm:spPr/>
      <dgm:t>
        <a:bodyPr/>
        <a:lstStyle/>
        <a:p>
          <a:endParaRPr lang="en-US" sz="2400"/>
        </a:p>
      </dgm:t>
    </dgm:pt>
    <dgm:pt modelId="{CBFFF32B-17E4-4C2B-980C-FAF02BFE9FAA}" type="sibTrans" cxnId="{7D4EDC8F-BFB4-46C2-BC97-3D31BA5CE669}">
      <dgm:prSet/>
      <dgm:spPr/>
      <dgm:t>
        <a:bodyPr/>
        <a:lstStyle/>
        <a:p>
          <a:endParaRPr lang="en-US" sz="2400"/>
        </a:p>
      </dgm:t>
    </dgm:pt>
    <dgm:pt modelId="{C25CD4B0-04D0-4C52-8D19-78C3928D3E51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400" dirty="0"/>
            <a:t>121.02.05 </a:t>
          </a:r>
        </a:p>
        <a:p>
          <a:r>
            <a:rPr lang="en-US" sz="1400" dirty="0" err="1"/>
            <a:t>Cryo</a:t>
          </a:r>
          <a:r>
            <a:rPr lang="en-US" sz="1400" dirty="0"/>
            <a:t> Plant</a:t>
          </a:r>
        </a:p>
      </dgm:t>
    </dgm:pt>
    <dgm:pt modelId="{D20527F6-FB21-4C97-AB06-4FE43BB001C3}" type="parTrans" cxnId="{39690D04-BE6E-4FE5-ABF9-DF7178B0AC88}">
      <dgm:prSet/>
      <dgm:spPr/>
      <dgm:t>
        <a:bodyPr/>
        <a:lstStyle/>
        <a:p>
          <a:endParaRPr lang="en-US" sz="2400"/>
        </a:p>
      </dgm:t>
    </dgm:pt>
    <dgm:pt modelId="{D02C62DB-ADE6-4282-947C-EF37C91E21D9}" type="sibTrans" cxnId="{39690D04-BE6E-4FE5-ABF9-DF7178B0AC88}">
      <dgm:prSet/>
      <dgm:spPr/>
      <dgm:t>
        <a:bodyPr/>
        <a:lstStyle/>
        <a:p>
          <a:endParaRPr lang="en-US" sz="2400"/>
        </a:p>
      </dgm:t>
    </dgm:pt>
    <dgm:pt modelId="{42B443D3-538A-41B6-9776-F0F514991AF2}">
      <dgm:prSet phldrT="[Text]" custT="1"/>
      <dgm:spPr>
        <a:solidFill>
          <a:srgbClr val="505050"/>
        </a:solidFill>
      </dgm:spPr>
      <dgm:t>
        <a:bodyPr anchor="ctr" anchorCtr="0"/>
        <a:lstStyle/>
        <a:p>
          <a:pPr algn="ctr"/>
          <a:r>
            <a:rPr lang="en-US" sz="1400" dirty="0"/>
            <a:t>121.06.05 </a:t>
          </a:r>
        </a:p>
        <a:p>
          <a:pPr algn="ctr"/>
          <a:r>
            <a:rPr lang="en-US" sz="1400" dirty="0" err="1"/>
            <a:t>Linac</a:t>
          </a:r>
          <a:r>
            <a:rPr lang="en-US" sz="1400" dirty="0"/>
            <a:t> Complex</a:t>
          </a:r>
        </a:p>
      </dgm:t>
    </dgm:pt>
    <dgm:pt modelId="{1B9379D3-E19B-4FBC-A84E-4B005A024ECB}" type="parTrans" cxnId="{8BB35A53-3BEC-4079-903B-FD923F607EEF}">
      <dgm:prSet/>
      <dgm:spPr/>
      <dgm:t>
        <a:bodyPr/>
        <a:lstStyle/>
        <a:p>
          <a:endParaRPr lang="en-US" sz="2400"/>
        </a:p>
      </dgm:t>
    </dgm:pt>
    <dgm:pt modelId="{EB1A6D6A-048E-47F2-952E-F135A567FCE3}" type="sibTrans" cxnId="{8BB35A53-3BEC-4079-903B-FD923F607EEF}">
      <dgm:prSet/>
      <dgm:spPr/>
      <dgm:t>
        <a:bodyPr/>
        <a:lstStyle/>
        <a:p>
          <a:endParaRPr lang="en-US" sz="2400"/>
        </a:p>
      </dgm:t>
    </dgm:pt>
    <dgm:pt modelId="{C8BCAEF2-16A2-45B0-B94F-F118B468DD63}">
      <dgm:prSet phldrT="[Text]" custT="1"/>
      <dgm:spPr>
        <a:solidFill>
          <a:srgbClr val="5F524A"/>
        </a:solidFill>
      </dgm:spPr>
      <dgm:t>
        <a:bodyPr/>
        <a:lstStyle/>
        <a:p>
          <a:r>
            <a:rPr lang="en-US" sz="1400"/>
            <a:t>121.04.03</a:t>
          </a:r>
          <a:endParaRPr lang="en-US" sz="1400" dirty="0"/>
        </a:p>
        <a:p>
          <a:r>
            <a:rPr lang="en-US" sz="1400" dirty="0"/>
            <a:t>Test Infrastructure</a:t>
          </a:r>
        </a:p>
      </dgm:t>
    </dgm:pt>
    <dgm:pt modelId="{ECF68460-06C7-4AE9-8822-E553895332F4}" type="parTrans" cxnId="{14604BA8-CC3A-43EF-91BB-8AFECC4E90F5}">
      <dgm:prSet/>
      <dgm:spPr/>
      <dgm:t>
        <a:bodyPr/>
        <a:lstStyle/>
        <a:p>
          <a:endParaRPr lang="en-US" sz="2400"/>
        </a:p>
      </dgm:t>
    </dgm:pt>
    <dgm:pt modelId="{0B2EC993-AF7C-4D46-81C5-5E78F65C0ED7}" type="sibTrans" cxnId="{14604BA8-CC3A-43EF-91BB-8AFECC4E90F5}">
      <dgm:prSet/>
      <dgm:spPr/>
      <dgm:t>
        <a:bodyPr/>
        <a:lstStyle/>
        <a:p>
          <a:endParaRPr lang="en-US" sz="2400"/>
        </a:p>
      </dgm:t>
    </dgm:pt>
    <dgm:pt modelId="{00403768-8960-4AF6-9BE9-A6789BDB19BD}">
      <dgm:prSet phldrT="[Text]" custT="1"/>
      <dgm:spPr>
        <a:solidFill>
          <a:srgbClr val="0ECCA6"/>
        </a:solidFill>
      </dgm:spPr>
      <dgm:t>
        <a:bodyPr anchor="ctr" anchorCtr="0"/>
        <a:lstStyle/>
        <a:p>
          <a:r>
            <a:rPr lang="en-US" sz="1400" dirty="0"/>
            <a:t>121.02.06</a:t>
          </a:r>
        </a:p>
        <a:p>
          <a:r>
            <a:rPr lang="en-US" sz="1400" dirty="0" err="1"/>
            <a:t>Cryo</a:t>
          </a:r>
          <a:r>
            <a:rPr lang="en-US" sz="1400" dirty="0"/>
            <a:t> Distribution Systems</a:t>
          </a:r>
        </a:p>
      </dgm:t>
    </dgm:pt>
    <dgm:pt modelId="{FE4E86B9-F1AE-47BB-98FE-2A1287564CC5}" type="parTrans" cxnId="{6DE7DC76-BA22-4976-8206-BA25B921A696}">
      <dgm:prSet/>
      <dgm:spPr/>
      <dgm:t>
        <a:bodyPr/>
        <a:lstStyle/>
        <a:p>
          <a:endParaRPr lang="en-US" sz="2400"/>
        </a:p>
      </dgm:t>
    </dgm:pt>
    <dgm:pt modelId="{DACA8C81-F5B6-4E05-B787-AE0CAE570E66}" type="sibTrans" cxnId="{6DE7DC76-BA22-4976-8206-BA25B921A696}">
      <dgm:prSet/>
      <dgm:spPr/>
      <dgm:t>
        <a:bodyPr/>
        <a:lstStyle/>
        <a:p>
          <a:endParaRPr lang="en-US" sz="2400"/>
        </a:p>
      </dgm:t>
    </dgm:pt>
    <dgm:pt modelId="{6FFF71DC-1280-42A9-A190-CE7DC6CF0D54}">
      <dgm:prSet phldrT="[Text]" custT="1"/>
      <dgm:spPr>
        <a:solidFill>
          <a:srgbClr val="6E6542"/>
        </a:solidFill>
      </dgm:spPr>
      <dgm:t>
        <a:bodyPr/>
        <a:lstStyle/>
        <a:p>
          <a:r>
            <a:rPr lang="en-US" sz="1400" dirty="0"/>
            <a:t>121.03.09</a:t>
          </a:r>
          <a:br>
            <a:rPr lang="en-US" sz="1400" dirty="0"/>
          </a:br>
          <a:r>
            <a:rPr lang="en-US" sz="1400" dirty="0"/>
            <a:t>Beam Instr.</a:t>
          </a:r>
        </a:p>
      </dgm:t>
    </dgm:pt>
    <dgm:pt modelId="{7FF12E46-7265-496F-AD33-D05667767FCC}" type="parTrans" cxnId="{08366ACF-CE49-4BFB-90AD-B6FF3E09A6BC}">
      <dgm:prSet/>
      <dgm:spPr/>
      <dgm:t>
        <a:bodyPr/>
        <a:lstStyle/>
        <a:p>
          <a:endParaRPr lang="en-US"/>
        </a:p>
      </dgm:t>
    </dgm:pt>
    <dgm:pt modelId="{C4E31691-B4B2-4188-A26C-182BD9ACD79A}" type="sibTrans" cxnId="{08366ACF-CE49-4BFB-90AD-B6FF3E09A6BC}">
      <dgm:prSet/>
      <dgm:spPr/>
      <dgm:t>
        <a:bodyPr/>
        <a:lstStyle/>
        <a:p>
          <a:endParaRPr lang="en-US"/>
        </a:p>
      </dgm:t>
    </dgm:pt>
    <dgm:pt modelId="{A151B589-3F37-4A19-B3A7-F5881992C690}">
      <dgm:prSet phldrT="[Text]" custT="1"/>
      <dgm:spPr>
        <a:solidFill>
          <a:srgbClr val="579130"/>
        </a:solidFill>
      </dgm:spPr>
      <dgm:t>
        <a:bodyPr/>
        <a:lstStyle/>
        <a:p>
          <a:r>
            <a:rPr lang="en-US" sz="1400" dirty="0"/>
            <a:t>121.03.05</a:t>
          </a:r>
          <a:br>
            <a:rPr lang="en-US" sz="1400" dirty="0"/>
          </a:br>
          <a:r>
            <a:rPr lang="en-US" sz="1400" dirty="0"/>
            <a:t>Magnet PS</a:t>
          </a:r>
        </a:p>
      </dgm:t>
    </dgm:pt>
    <dgm:pt modelId="{78B1130C-0AF0-41E8-83CC-E66169E5673D}" type="parTrans" cxnId="{14F14F2D-33AA-488F-A561-2BCF506C94BE}">
      <dgm:prSet/>
      <dgm:spPr/>
      <dgm:t>
        <a:bodyPr/>
        <a:lstStyle/>
        <a:p>
          <a:endParaRPr lang="en-US"/>
        </a:p>
      </dgm:t>
    </dgm:pt>
    <dgm:pt modelId="{CB932956-4237-4B83-8547-4D03E63AF9B1}" type="sibTrans" cxnId="{14F14F2D-33AA-488F-A561-2BCF506C94BE}">
      <dgm:prSet/>
      <dgm:spPr/>
      <dgm:t>
        <a:bodyPr/>
        <a:lstStyle/>
        <a:p>
          <a:endParaRPr lang="en-US"/>
        </a:p>
      </dgm:t>
    </dgm:pt>
    <dgm:pt modelId="{256C0B61-4356-4E3D-81BE-7AEEAA3288A1}" type="pres">
      <dgm:prSet presAssocID="{1FB04DDC-DD6D-4D46-86F2-81B11B985A1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33CF0D9-DFA3-4EA2-A499-9B0AAF9B6A9A}" type="pres">
      <dgm:prSet presAssocID="{58558AA1-9397-439A-BC18-723DBDBEC3E1}" presName="centerShape" presStyleLbl="node0" presStyleIdx="0" presStyleCnt="1" custScaleX="160315" custScaleY="160315" custLinFactNeighborX="356" custLinFactNeighborY="-19097"/>
      <dgm:spPr/>
    </dgm:pt>
    <dgm:pt modelId="{292A2C20-9F1B-4FF4-AD9F-64C2C72EABF7}" type="pres">
      <dgm:prSet presAssocID="{D20527F6-FB21-4C97-AB06-4FE43BB001C3}" presName="parTrans" presStyleLbl="bgSibTrans2D1" presStyleIdx="0" presStyleCnt="11"/>
      <dgm:spPr/>
    </dgm:pt>
    <dgm:pt modelId="{DEA01908-4FAB-454E-9EAD-D76FB204AE7F}" type="pres">
      <dgm:prSet presAssocID="{C25CD4B0-04D0-4C52-8D19-78C3928D3E51}" presName="node" presStyleLbl="node1" presStyleIdx="0" presStyleCnt="11" custScaleX="212663" custScaleY="143138" custRadScaleRad="87998" custRadScaleInc="-79038">
        <dgm:presLayoutVars>
          <dgm:bulletEnabled val="1"/>
        </dgm:presLayoutVars>
      </dgm:prSet>
      <dgm:spPr/>
    </dgm:pt>
    <dgm:pt modelId="{27B30278-96BB-4E88-B7DF-A2B4D88C0F51}" type="pres">
      <dgm:prSet presAssocID="{FE4E86B9-F1AE-47BB-98FE-2A1287564CC5}" presName="parTrans" presStyleLbl="bgSibTrans2D1" presStyleIdx="1" presStyleCnt="11"/>
      <dgm:spPr/>
    </dgm:pt>
    <dgm:pt modelId="{F7343F52-515A-44F7-872E-C3E7AC9089B5}" type="pres">
      <dgm:prSet presAssocID="{00403768-8960-4AF6-9BE9-A6789BDB19BD}" presName="node" presStyleLbl="node1" presStyleIdx="1" presStyleCnt="11" custScaleX="215019" custScaleY="143138" custRadScaleRad="88985" custRadScaleInc="-11202">
        <dgm:presLayoutVars>
          <dgm:bulletEnabled val="1"/>
        </dgm:presLayoutVars>
      </dgm:prSet>
      <dgm:spPr/>
    </dgm:pt>
    <dgm:pt modelId="{3CEC7521-6B6E-4D10-B02E-FAB8AB8DF95B}" type="pres">
      <dgm:prSet presAssocID="{D9F4BDBB-E09A-4432-BA28-69CC71548C12}" presName="parTrans" presStyleLbl="bgSibTrans2D1" presStyleIdx="2" presStyleCnt="11"/>
      <dgm:spPr/>
    </dgm:pt>
    <dgm:pt modelId="{C784D3D9-555C-4F29-A1EB-744465BC2DDE}" type="pres">
      <dgm:prSet presAssocID="{D1110A8B-6BEC-46C4-959F-95C3F516C89E}" presName="node" presStyleLbl="node1" presStyleIdx="2" presStyleCnt="11" custScaleX="212663" custScaleY="143138" custRadScaleRad="108109" custRadScaleInc="1878">
        <dgm:presLayoutVars>
          <dgm:bulletEnabled val="1"/>
        </dgm:presLayoutVars>
      </dgm:prSet>
      <dgm:spPr/>
    </dgm:pt>
    <dgm:pt modelId="{502249E7-DAA1-448E-9A30-DEA3156AA2DE}" type="pres">
      <dgm:prSet presAssocID="{A6DC8D82-8206-4821-AA99-030F156C1376}" presName="parTrans" presStyleLbl="bgSibTrans2D1" presStyleIdx="3" presStyleCnt="11"/>
      <dgm:spPr/>
    </dgm:pt>
    <dgm:pt modelId="{58F680AB-11DE-4FBC-9D8C-4BD6AEA2E1BD}" type="pres">
      <dgm:prSet presAssocID="{07BE443D-AAFD-42B8-9700-AA0BE25170E8}" presName="node" presStyleLbl="node1" presStyleIdx="3" presStyleCnt="11" custScaleX="212663" custScaleY="143138" custRadScaleRad="138863" custRadScaleInc="-17460">
        <dgm:presLayoutVars>
          <dgm:bulletEnabled val="1"/>
        </dgm:presLayoutVars>
      </dgm:prSet>
      <dgm:spPr/>
    </dgm:pt>
    <dgm:pt modelId="{4812A7AD-9C8F-4837-82E2-92F469A746E0}" type="pres">
      <dgm:prSet presAssocID="{0DF477E6-A766-4BB9-A692-1F39B0CFE6CD}" presName="parTrans" presStyleLbl="bgSibTrans2D1" presStyleIdx="4" presStyleCnt="11"/>
      <dgm:spPr/>
    </dgm:pt>
    <dgm:pt modelId="{D5E1F603-6E63-4836-A4C7-FFBDA31A27C2}" type="pres">
      <dgm:prSet presAssocID="{9DEF5C65-3352-410F-AB17-727C4E5D4488}" presName="node" presStyleLbl="node1" presStyleIdx="4" presStyleCnt="11" custScaleX="202267" custScaleY="143138" custRadScaleRad="112103" custRadScaleInc="14258">
        <dgm:presLayoutVars>
          <dgm:bulletEnabled val="1"/>
        </dgm:presLayoutVars>
      </dgm:prSet>
      <dgm:spPr/>
    </dgm:pt>
    <dgm:pt modelId="{EA965C93-C0B8-444E-ABCC-4D47B081CDA8}" type="pres">
      <dgm:prSet presAssocID="{78B1130C-0AF0-41E8-83CC-E66169E5673D}" presName="parTrans" presStyleLbl="bgSibTrans2D1" presStyleIdx="5" presStyleCnt="11"/>
      <dgm:spPr/>
    </dgm:pt>
    <dgm:pt modelId="{6B5AC423-A9FD-401D-90DA-2CF3F09BF61D}" type="pres">
      <dgm:prSet presAssocID="{A151B589-3F37-4A19-B3A7-F5881992C690}" presName="node" presStyleLbl="node1" presStyleIdx="5" presStyleCnt="11" custScaleX="198216" custScaleY="142163" custRadScaleRad="110397" custRadScaleInc="74213">
        <dgm:presLayoutVars>
          <dgm:bulletEnabled val="1"/>
        </dgm:presLayoutVars>
      </dgm:prSet>
      <dgm:spPr/>
    </dgm:pt>
    <dgm:pt modelId="{1857987B-D2B0-414D-8C85-9B11EFE7C3F1}" type="pres">
      <dgm:prSet presAssocID="{31B0891F-4D68-451D-9439-908C18268BC2}" presName="parTrans" presStyleLbl="bgSibTrans2D1" presStyleIdx="6" presStyleCnt="11"/>
      <dgm:spPr/>
    </dgm:pt>
    <dgm:pt modelId="{31EABBD5-8820-488C-8107-12E9BC6040E6}" type="pres">
      <dgm:prSet presAssocID="{CBB16A6F-AF63-42A3-8BC8-FF1D748D335F}" presName="node" presStyleLbl="node1" presStyleIdx="6" presStyleCnt="11" custScaleX="232058" custScaleY="143407" custRadScaleRad="133957" custRadScaleInc="112329">
        <dgm:presLayoutVars>
          <dgm:bulletEnabled val="1"/>
        </dgm:presLayoutVars>
      </dgm:prSet>
      <dgm:spPr/>
    </dgm:pt>
    <dgm:pt modelId="{2478F661-15ED-44BB-B26B-B5762736683F}" type="pres">
      <dgm:prSet presAssocID="{7E757A6D-BF3E-49DD-86AB-617C984FA91F}" presName="parTrans" presStyleLbl="bgSibTrans2D1" presStyleIdx="7" presStyleCnt="11"/>
      <dgm:spPr/>
    </dgm:pt>
    <dgm:pt modelId="{B22D6C2E-2550-4634-8594-BF86D0B17FBC}" type="pres">
      <dgm:prSet presAssocID="{BB130555-ADFC-4F9B-BDDD-D3EEF7978645}" presName="node" presStyleLbl="node1" presStyleIdx="7" presStyleCnt="11" custScaleX="212663" custScaleY="143138" custRadScaleRad="103622" custRadScaleInc="98666">
        <dgm:presLayoutVars>
          <dgm:bulletEnabled val="1"/>
        </dgm:presLayoutVars>
      </dgm:prSet>
      <dgm:spPr/>
    </dgm:pt>
    <dgm:pt modelId="{073679EC-3277-4818-930E-B699E48063E7}" type="pres">
      <dgm:prSet presAssocID="{7FF12E46-7265-496F-AD33-D05667767FCC}" presName="parTrans" presStyleLbl="bgSibTrans2D1" presStyleIdx="8" presStyleCnt="11"/>
      <dgm:spPr/>
    </dgm:pt>
    <dgm:pt modelId="{66CDB996-1419-4577-986F-BAD262E800F7}" type="pres">
      <dgm:prSet presAssocID="{6FFF71DC-1280-42A9-A190-CE7DC6CF0D54}" presName="node" presStyleLbl="node1" presStyleIdx="8" presStyleCnt="11" custScaleX="208733" custScaleY="139660" custRadScaleRad="85413" custRadScaleInc="115373">
        <dgm:presLayoutVars>
          <dgm:bulletEnabled val="1"/>
        </dgm:presLayoutVars>
      </dgm:prSet>
      <dgm:spPr/>
    </dgm:pt>
    <dgm:pt modelId="{89D4F5AA-1181-4339-B220-1D711F1A2632}" type="pres">
      <dgm:prSet presAssocID="{ECF68460-06C7-4AE9-8822-E553895332F4}" presName="parTrans" presStyleLbl="bgSibTrans2D1" presStyleIdx="9" presStyleCnt="11"/>
      <dgm:spPr/>
    </dgm:pt>
    <dgm:pt modelId="{B2439FC2-CE78-4E8D-9174-9CD041A656DE}" type="pres">
      <dgm:prSet presAssocID="{C8BCAEF2-16A2-45B0-B94F-F118B468DD63}" presName="node" presStyleLbl="node1" presStyleIdx="9" presStyleCnt="11" custScaleX="212663" custScaleY="143138" custRadScaleRad="83644" custRadScaleInc="185806">
        <dgm:presLayoutVars>
          <dgm:bulletEnabled val="1"/>
        </dgm:presLayoutVars>
      </dgm:prSet>
      <dgm:spPr/>
    </dgm:pt>
    <dgm:pt modelId="{49BE2F37-DBF9-4326-B340-45BC35AE61A2}" type="pres">
      <dgm:prSet presAssocID="{1B9379D3-E19B-4FBC-A84E-4B005A024ECB}" presName="parTrans" presStyleLbl="bgSibTrans2D1" presStyleIdx="10" presStyleCnt="11"/>
      <dgm:spPr/>
    </dgm:pt>
    <dgm:pt modelId="{57F55EAD-32FC-4EDC-9245-DF9775B4C213}" type="pres">
      <dgm:prSet presAssocID="{42B443D3-538A-41B6-9776-F0F514991AF2}" presName="node" presStyleLbl="node1" presStyleIdx="10" presStyleCnt="11" custScaleX="220907" custScaleY="143138" custRadScaleRad="19408" custRadScaleInc="523372">
        <dgm:presLayoutVars>
          <dgm:bulletEnabled val="1"/>
        </dgm:presLayoutVars>
      </dgm:prSet>
      <dgm:spPr/>
    </dgm:pt>
  </dgm:ptLst>
  <dgm:cxnLst>
    <dgm:cxn modelId="{39690D04-BE6E-4FE5-ABF9-DF7178B0AC88}" srcId="{58558AA1-9397-439A-BC18-723DBDBEC3E1}" destId="{C25CD4B0-04D0-4C52-8D19-78C3928D3E51}" srcOrd="0" destOrd="0" parTransId="{D20527F6-FB21-4C97-AB06-4FE43BB001C3}" sibTransId="{D02C62DB-ADE6-4282-947C-EF37C91E21D9}"/>
    <dgm:cxn modelId="{1CBB041E-DA82-4502-BBE7-40E4F4D8F3E0}" type="presOf" srcId="{07BE443D-AAFD-42B8-9700-AA0BE25170E8}" destId="{58F680AB-11DE-4FBC-9D8C-4BD6AEA2E1BD}" srcOrd="0" destOrd="0" presId="urn:microsoft.com/office/officeart/2005/8/layout/radial4"/>
    <dgm:cxn modelId="{64CBD127-8B93-4122-B7C7-FE65BCBE2FB6}" type="presOf" srcId="{A151B589-3F37-4A19-B3A7-F5881992C690}" destId="{6B5AC423-A9FD-401D-90DA-2CF3F09BF61D}" srcOrd="0" destOrd="0" presId="urn:microsoft.com/office/officeart/2005/8/layout/radial4"/>
    <dgm:cxn modelId="{14F14F2D-33AA-488F-A561-2BCF506C94BE}" srcId="{58558AA1-9397-439A-BC18-723DBDBEC3E1}" destId="{A151B589-3F37-4A19-B3A7-F5881992C690}" srcOrd="5" destOrd="0" parTransId="{78B1130C-0AF0-41E8-83CC-E66169E5673D}" sibTransId="{CB932956-4237-4B83-8547-4D03E63AF9B1}"/>
    <dgm:cxn modelId="{A8D78831-6821-4A1E-8685-F913FE1E5FDA}" type="presOf" srcId="{ECF68460-06C7-4AE9-8822-E553895332F4}" destId="{89D4F5AA-1181-4339-B220-1D711F1A2632}" srcOrd="0" destOrd="0" presId="urn:microsoft.com/office/officeart/2005/8/layout/radial4"/>
    <dgm:cxn modelId="{0EAECC35-F3B7-465A-9692-8B4B87DA3AE9}" type="presOf" srcId="{D9F4BDBB-E09A-4432-BA28-69CC71548C12}" destId="{3CEC7521-6B6E-4D10-B02E-FAB8AB8DF95B}" srcOrd="0" destOrd="0" presId="urn:microsoft.com/office/officeart/2005/8/layout/radial4"/>
    <dgm:cxn modelId="{665D0E5E-089C-40D8-8181-87648CC5A512}" type="presOf" srcId="{78B1130C-0AF0-41E8-83CC-E66169E5673D}" destId="{EA965C93-C0B8-444E-ABCC-4D47B081CDA8}" srcOrd="0" destOrd="0" presId="urn:microsoft.com/office/officeart/2005/8/layout/radial4"/>
    <dgm:cxn modelId="{FDFF2A49-C881-4EA9-83DA-91158C91001B}" type="presOf" srcId="{FE4E86B9-F1AE-47BB-98FE-2A1287564CC5}" destId="{27B30278-96BB-4E88-B7DF-A2B4D88C0F51}" srcOrd="0" destOrd="0" presId="urn:microsoft.com/office/officeart/2005/8/layout/radial4"/>
    <dgm:cxn modelId="{3C0CAC6C-2B79-4C71-9FF1-55F31A93A189}" type="presOf" srcId="{7E757A6D-BF3E-49DD-86AB-617C984FA91F}" destId="{2478F661-15ED-44BB-B26B-B5762736683F}" srcOrd="0" destOrd="0" presId="urn:microsoft.com/office/officeart/2005/8/layout/radial4"/>
    <dgm:cxn modelId="{7B4EBE6D-A737-47D1-BE87-3771707C4F87}" type="presOf" srcId="{C25CD4B0-04D0-4C52-8D19-78C3928D3E51}" destId="{DEA01908-4FAB-454E-9EAD-D76FB204AE7F}" srcOrd="0" destOrd="0" presId="urn:microsoft.com/office/officeart/2005/8/layout/radial4"/>
    <dgm:cxn modelId="{8BB35A53-3BEC-4079-903B-FD923F607EEF}" srcId="{58558AA1-9397-439A-BC18-723DBDBEC3E1}" destId="{42B443D3-538A-41B6-9776-F0F514991AF2}" srcOrd="10" destOrd="0" parTransId="{1B9379D3-E19B-4FBC-A84E-4B005A024ECB}" sibTransId="{EB1A6D6A-048E-47F2-952E-F135A567FCE3}"/>
    <dgm:cxn modelId="{6DE7DC76-BA22-4976-8206-BA25B921A696}" srcId="{58558AA1-9397-439A-BC18-723DBDBEC3E1}" destId="{00403768-8960-4AF6-9BE9-A6789BDB19BD}" srcOrd="1" destOrd="0" parTransId="{FE4E86B9-F1AE-47BB-98FE-2A1287564CC5}" sibTransId="{DACA8C81-F5B6-4E05-B787-AE0CAE570E66}"/>
    <dgm:cxn modelId="{264D277B-60FA-48D5-A382-736E045C80B9}" type="presOf" srcId="{1B9379D3-E19B-4FBC-A84E-4B005A024ECB}" destId="{49BE2F37-DBF9-4326-B340-45BC35AE61A2}" srcOrd="0" destOrd="0" presId="urn:microsoft.com/office/officeart/2005/8/layout/radial4"/>
    <dgm:cxn modelId="{A578637D-5B2B-4CAF-A7D7-C177AFFE5CC2}" srcId="{58558AA1-9397-439A-BC18-723DBDBEC3E1}" destId="{CBB16A6F-AF63-42A3-8BC8-FF1D748D335F}" srcOrd="6" destOrd="0" parTransId="{31B0891F-4D68-451D-9439-908C18268BC2}" sibTransId="{397F9B0E-22E4-4C58-BC0A-6390F4B0F9E3}"/>
    <dgm:cxn modelId="{72357385-D4A6-4B90-BA88-31BB3D3B90E2}" type="presOf" srcId="{42B443D3-538A-41B6-9776-F0F514991AF2}" destId="{57F55EAD-32FC-4EDC-9245-DF9775B4C213}" srcOrd="0" destOrd="0" presId="urn:microsoft.com/office/officeart/2005/8/layout/radial4"/>
    <dgm:cxn modelId="{204B9785-DD79-4E00-8C7E-7DC6DCC40CA0}" type="presOf" srcId="{1FB04DDC-DD6D-4D46-86F2-81B11B985A17}" destId="{256C0B61-4356-4E3D-81BE-7AEEAA3288A1}" srcOrd="0" destOrd="0" presId="urn:microsoft.com/office/officeart/2005/8/layout/radial4"/>
    <dgm:cxn modelId="{FC5AAD86-A38C-4A97-ABED-1D2CC1CAF165}" type="presOf" srcId="{58558AA1-9397-439A-BC18-723DBDBEC3E1}" destId="{B33CF0D9-DFA3-4EA2-A499-9B0AAF9B6A9A}" srcOrd="0" destOrd="0" presId="urn:microsoft.com/office/officeart/2005/8/layout/radial4"/>
    <dgm:cxn modelId="{9975ED86-F045-48E2-8F38-8C4219E3EC86}" type="presOf" srcId="{C8BCAEF2-16A2-45B0-B94F-F118B468DD63}" destId="{B2439FC2-CE78-4E8D-9174-9CD041A656DE}" srcOrd="0" destOrd="0" presId="urn:microsoft.com/office/officeart/2005/8/layout/radial4"/>
    <dgm:cxn modelId="{EF4D4388-A218-4802-8C69-8CABADC01773}" srcId="{58558AA1-9397-439A-BC18-723DBDBEC3E1}" destId="{07BE443D-AAFD-42B8-9700-AA0BE25170E8}" srcOrd="3" destOrd="0" parTransId="{A6DC8D82-8206-4821-AA99-030F156C1376}" sibTransId="{3B363144-9220-4C25-B22F-5E45BB52246D}"/>
    <dgm:cxn modelId="{D5D7268C-FAA1-459A-AD83-A81F5F5536BE}" srcId="{58558AA1-9397-439A-BC18-723DBDBEC3E1}" destId="{9DEF5C65-3352-410F-AB17-727C4E5D4488}" srcOrd="4" destOrd="0" parTransId="{0DF477E6-A766-4BB9-A692-1F39B0CFE6CD}" sibTransId="{56CB70E4-AE0A-412F-962A-65BBCE98EB73}"/>
    <dgm:cxn modelId="{F94FDB8D-545B-4C4A-901C-D447A6BB90F0}" type="presOf" srcId="{CBB16A6F-AF63-42A3-8BC8-FF1D748D335F}" destId="{31EABBD5-8820-488C-8107-12E9BC6040E6}" srcOrd="0" destOrd="0" presId="urn:microsoft.com/office/officeart/2005/8/layout/radial4"/>
    <dgm:cxn modelId="{4E508B8E-8BE4-4BF4-85E1-2B20BF2028B1}" srcId="{1FB04DDC-DD6D-4D46-86F2-81B11B985A17}" destId="{58558AA1-9397-439A-BC18-723DBDBEC3E1}" srcOrd="0" destOrd="0" parTransId="{23761546-BAFB-4ECC-8454-89DA0AF02720}" sibTransId="{945A1720-A062-4A5B-9848-CB72B2021381}"/>
    <dgm:cxn modelId="{7D4EDC8F-BFB4-46C2-BC97-3D31BA5CE669}" srcId="{58558AA1-9397-439A-BC18-723DBDBEC3E1}" destId="{D1110A8B-6BEC-46C4-959F-95C3F516C89E}" srcOrd="2" destOrd="0" parTransId="{D9F4BDBB-E09A-4432-BA28-69CC71548C12}" sibTransId="{CBFFF32B-17E4-4C2B-980C-FAF02BFE9FAA}"/>
    <dgm:cxn modelId="{CA0E8D93-C726-4C72-A33F-1BFDB7D3DD62}" type="presOf" srcId="{D20527F6-FB21-4C97-AB06-4FE43BB001C3}" destId="{292A2C20-9F1B-4FF4-AD9F-64C2C72EABF7}" srcOrd="0" destOrd="0" presId="urn:microsoft.com/office/officeart/2005/8/layout/radial4"/>
    <dgm:cxn modelId="{E7D5A996-58CA-47E6-ABD0-752A71804ACE}" type="presOf" srcId="{A6DC8D82-8206-4821-AA99-030F156C1376}" destId="{502249E7-DAA1-448E-9A30-DEA3156AA2DE}" srcOrd="0" destOrd="0" presId="urn:microsoft.com/office/officeart/2005/8/layout/radial4"/>
    <dgm:cxn modelId="{2B44B4A0-E1C2-4CE9-A2EE-4D6CFE8EE533}" srcId="{58558AA1-9397-439A-BC18-723DBDBEC3E1}" destId="{BB130555-ADFC-4F9B-BDDD-D3EEF7978645}" srcOrd="7" destOrd="0" parTransId="{7E757A6D-BF3E-49DD-86AB-617C984FA91F}" sibTransId="{160D4A5E-5EBC-4F9D-A598-DE0C53E9D409}"/>
    <dgm:cxn modelId="{14604BA8-CC3A-43EF-91BB-8AFECC4E90F5}" srcId="{58558AA1-9397-439A-BC18-723DBDBEC3E1}" destId="{C8BCAEF2-16A2-45B0-B94F-F118B468DD63}" srcOrd="9" destOrd="0" parTransId="{ECF68460-06C7-4AE9-8822-E553895332F4}" sibTransId="{0B2EC993-AF7C-4D46-81C5-5E78F65C0ED7}"/>
    <dgm:cxn modelId="{8A93C0B0-3814-461F-9ABF-D951BE19854D}" type="presOf" srcId="{BB130555-ADFC-4F9B-BDDD-D3EEF7978645}" destId="{B22D6C2E-2550-4634-8594-BF86D0B17FBC}" srcOrd="0" destOrd="0" presId="urn:microsoft.com/office/officeart/2005/8/layout/radial4"/>
    <dgm:cxn modelId="{ED6310B1-6B9C-4F0C-9941-27401643FB64}" type="presOf" srcId="{9DEF5C65-3352-410F-AB17-727C4E5D4488}" destId="{D5E1F603-6E63-4836-A4C7-FFBDA31A27C2}" srcOrd="0" destOrd="0" presId="urn:microsoft.com/office/officeart/2005/8/layout/radial4"/>
    <dgm:cxn modelId="{E5086CB7-2FC1-45A6-8611-EA30BAA8A13C}" type="presOf" srcId="{31B0891F-4D68-451D-9439-908C18268BC2}" destId="{1857987B-D2B0-414D-8C85-9B11EFE7C3F1}" srcOrd="0" destOrd="0" presId="urn:microsoft.com/office/officeart/2005/8/layout/radial4"/>
    <dgm:cxn modelId="{6BE1D1C9-EFDA-4ED1-81B1-DB0705CD9E22}" type="presOf" srcId="{7FF12E46-7265-496F-AD33-D05667767FCC}" destId="{073679EC-3277-4818-930E-B699E48063E7}" srcOrd="0" destOrd="0" presId="urn:microsoft.com/office/officeart/2005/8/layout/radial4"/>
    <dgm:cxn modelId="{756E34CF-017B-44E0-B7C2-1E998CCB7ABA}" type="presOf" srcId="{D1110A8B-6BEC-46C4-959F-95C3F516C89E}" destId="{C784D3D9-555C-4F29-A1EB-744465BC2DDE}" srcOrd="0" destOrd="0" presId="urn:microsoft.com/office/officeart/2005/8/layout/radial4"/>
    <dgm:cxn modelId="{08366ACF-CE49-4BFB-90AD-B6FF3E09A6BC}" srcId="{58558AA1-9397-439A-BC18-723DBDBEC3E1}" destId="{6FFF71DC-1280-42A9-A190-CE7DC6CF0D54}" srcOrd="8" destOrd="0" parTransId="{7FF12E46-7265-496F-AD33-D05667767FCC}" sibTransId="{C4E31691-B4B2-4188-A26C-182BD9ACD79A}"/>
    <dgm:cxn modelId="{149AFED7-0CFB-4E6D-82A8-AE33B2826209}" type="presOf" srcId="{0DF477E6-A766-4BB9-A692-1F39B0CFE6CD}" destId="{4812A7AD-9C8F-4837-82E2-92F469A746E0}" srcOrd="0" destOrd="0" presId="urn:microsoft.com/office/officeart/2005/8/layout/radial4"/>
    <dgm:cxn modelId="{4289F0ED-2E1C-49D4-A761-02F975DE6352}" type="presOf" srcId="{6FFF71DC-1280-42A9-A190-CE7DC6CF0D54}" destId="{66CDB996-1419-4577-986F-BAD262E800F7}" srcOrd="0" destOrd="0" presId="urn:microsoft.com/office/officeart/2005/8/layout/radial4"/>
    <dgm:cxn modelId="{EB3491FF-C62C-40E1-A497-4D90E6E88867}" type="presOf" srcId="{00403768-8960-4AF6-9BE9-A6789BDB19BD}" destId="{F7343F52-515A-44F7-872E-C3E7AC9089B5}" srcOrd="0" destOrd="0" presId="urn:microsoft.com/office/officeart/2005/8/layout/radial4"/>
    <dgm:cxn modelId="{38B118FE-F458-4964-85AF-0E61FE42652E}" type="presParOf" srcId="{256C0B61-4356-4E3D-81BE-7AEEAA3288A1}" destId="{B33CF0D9-DFA3-4EA2-A499-9B0AAF9B6A9A}" srcOrd="0" destOrd="0" presId="urn:microsoft.com/office/officeart/2005/8/layout/radial4"/>
    <dgm:cxn modelId="{2983A9A1-FD9B-4B82-84B5-1E0C3BD76954}" type="presParOf" srcId="{256C0B61-4356-4E3D-81BE-7AEEAA3288A1}" destId="{292A2C20-9F1B-4FF4-AD9F-64C2C72EABF7}" srcOrd="1" destOrd="0" presId="urn:microsoft.com/office/officeart/2005/8/layout/radial4"/>
    <dgm:cxn modelId="{66FCF196-8E27-4605-B5B3-0A8ABE4CEEF5}" type="presParOf" srcId="{256C0B61-4356-4E3D-81BE-7AEEAA3288A1}" destId="{DEA01908-4FAB-454E-9EAD-D76FB204AE7F}" srcOrd="2" destOrd="0" presId="urn:microsoft.com/office/officeart/2005/8/layout/radial4"/>
    <dgm:cxn modelId="{5EE3968F-695E-4637-B23E-CD7F8C7750C3}" type="presParOf" srcId="{256C0B61-4356-4E3D-81BE-7AEEAA3288A1}" destId="{27B30278-96BB-4E88-B7DF-A2B4D88C0F51}" srcOrd="3" destOrd="0" presId="urn:microsoft.com/office/officeart/2005/8/layout/radial4"/>
    <dgm:cxn modelId="{D8500E9F-687D-460C-AD93-C34BC9695A10}" type="presParOf" srcId="{256C0B61-4356-4E3D-81BE-7AEEAA3288A1}" destId="{F7343F52-515A-44F7-872E-C3E7AC9089B5}" srcOrd="4" destOrd="0" presId="urn:microsoft.com/office/officeart/2005/8/layout/radial4"/>
    <dgm:cxn modelId="{3203B774-9BBC-4C2E-8D7D-96200636ADC8}" type="presParOf" srcId="{256C0B61-4356-4E3D-81BE-7AEEAA3288A1}" destId="{3CEC7521-6B6E-4D10-B02E-FAB8AB8DF95B}" srcOrd="5" destOrd="0" presId="urn:microsoft.com/office/officeart/2005/8/layout/radial4"/>
    <dgm:cxn modelId="{4A59E9A9-5CA7-4253-8C6D-1D2BFEFCC4E5}" type="presParOf" srcId="{256C0B61-4356-4E3D-81BE-7AEEAA3288A1}" destId="{C784D3D9-555C-4F29-A1EB-744465BC2DDE}" srcOrd="6" destOrd="0" presId="urn:microsoft.com/office/officeart/2005/8/layout/radial4"/>
    <dgm:cxn modelId="{3B840536-AEC6-436E-A681-4A39D61F392D}" type="presParOf" srcId="{256C0B61-4356-4E3D-81BE-7AEEAA3288A1}" destId="{502249E7-DAA1-448E-9A30-DEA3156AA2DE}" srcOrd="7" destOrd="0" presId="urn:microsoft.com/office/officeart/2005/8/layout/radial4"/>
    <dgm:cxn modelId="{E687975E-B6C5-4905-AF0F-0427A435B7D3}" type="presParOf" srcId="{256C0B61-4356-4E3D-81BE-7AEEAA3288A1}" destId="{58F680AB-11DE-4FBC-9D8C-4BD6AEA2E1BD}" srcOrd="8" destOrd="0" presId="urn:microsoft.com/office/officeart/2005/8/layout/radial4"/>
    <dgm:cxn modelId="{592804BF-69BE-43C6-ACAB-4FECB207B409}" type="presParOf" srcId="{256C0B61-4356-4E3D-81BE-7AEEAA3288A1}" destId="{4812A7AD-9C8F-4837-82E2-92F469A746E0}" srcOrd="9" destOrd="0" presId="urn:microsoft.com/office/officeart/2005/8/layout/radial4"/>
    <dgm:cxn modelId="{98982F83-FDFC-4CCE-9FBB-891D9540C967}" type="presParOf" srcId="{256C0B61-4356-4E3D-81BE-7AEEAA3288A1}" destId="{D5E1F603-6E63-4836-A4C7-FFBDA31A27C2}" srcOrd="10" destOrd="0" presId="urn:microsoft.com/office/officeart/2005/8/layout/radial4"/>
    <dgm:cxn modelId="{753D8803-94AD-4F39-BE43-72357522FFEE}" type="presParOf" srcId="{256C0B61-4356-4E3D-81BE-7AEEAA3288A1}" destId="{EA965C93-C0B8-444E-ABCC-4D47B081CDA8}" srcOrd="11" destOrd="0" presId="urn:microsoft.com/office/officeart/2005/8/layout/radial4"/>
    <dgm:cxn modelId="{45413918-A9CC-4BE8-B817-D63C7434EF36}" type="presParOf" srcId="{256C0B61-4356-4E3D-81BE-7AEEAA3288A1}" destId="{6B5AC423-A9FD-401D-90DA-2CF3F09BF61D}" srcOrd="12" destOrd="0" presId="urn:microsoft.com/office/officeart/2005/8/layout/radial4"/>
    <dgm:cxn modelId="{9021BD70-57AA-4FE3-AB12-EA52F474B389}" type="presParOf" srcId="{256C0B61-4356-4E3D-81BE-7AEEAA3288A1}" destId="{1857987B-D2B0-414D-8C85-9B11EFE7C3F1}" srcOrd="13" destOrd="0" presId="urn:microsoft.com/office/officeart/2005/8/layout/radial4"/>
    <dgm:cxn modelId="{245108EB-4B4A-4B8C-80C7-37A7999E4099}" type="presParOf" srcId="{256C0B61-4356-4E3D-81BE-7AEEAA3288A1}" destId="{31EABBD5-8820-488C-8107-12E9BC6040E6}" srcOrd="14" destOrd="0" presId="urn:microsoft.com/office/officeart/2005/8/layout/radial4"/>
    <dgm:cxn modelId="{E95F20A9-F7BE-4DDE-B598-15B619620829}" type="presParOf" srcId="{256C0B61-4356-4E3D-81BE-7AEEAA3288A1}" destId="{2478F661-15ED-44BB-B26B-B5762736683F}" srcOrd="15" destOrd="0" presId="urn:microsoft.com/office/officeart/2005/8/layout/radial4"/>
    <dgm:cxn modelId="{62AB4CD1-3FF7-4912-8248-CEF472394CCA}" type="presParOf" srcId="{256C0B61-4356-4E3D-81BE-7AEEAA3288A1}" destId="{B22D6C2E-2550-4634-8594-BF86D0B17FBC}" srcOrd="16" destOrd="0" presId="urn:microsoft.com/office/officeart/2005/8/layout/radial4"/>
    <dgm:cxn modelId="{F6D0AE41-09BE-4E39-998B-D651AC53582B}" type="presParOf" srcId="{256C0B61-4356-4E3D-81BE-7AEEAA3288A1}" destId="{073679EC-3277-4818-930E-B699E48063E7}" srcOrd="17" destOrd="0" presId="urn:microsoft.com/office/officeart/2005/8/layout/radial4"/>
    <dgm:cxn modelId="{B33AF079-07FE-481D-82E0-AF4838ACCBED}" type="presParOf" srcId="{256C0B61-4356-4E3D-81BE-7AEEAA3288A1}" destId="{66CDB996-1419-4577-986F-BAD262E800F7}" srcOrd="18" destOrd="0" presId="urn:microsoft.com/office/officeart/2005/8/layout/radial4"/>
    <dgm:cxn modelId="{7E47F612-09FF-4BCB-B619-D45EE5469C49}" type="presParOf" srcId="{256C0B61-4356-4E3D-81BE-7AEEAA3288A1}" destId="{89D4F5AA-1181-4339-B220-1D711F1A2632}" srcOrd="19" destOrd="0" presId="urn:microsoft.com/office/officeart/2005/8/layout/radial4"/>
    <dgm:cxn modelId="{4DB2D86B-C9C2-424F-A2C8-67099517482B}" type="presParOf" srcId="{256C0B61-4356-4E3D-81BE-7AEEAA3288A1}" destId="{B2439FC2-CE78-4E8D-9174-9CD041A656DE}" srcOrd="20" destOrd="0" presId="urn:microsoft.com/office/officeart/2005/8/layout/radial4"/>
    <dgm:cxn modelId="{5653A8B2-A7FA-4FA3-9204-955337E844DF}" type="presParOf" srcId="{256C0B61-4356-4E3D-81BE-7AEEAA3288A1}" destId="{49BE2F37-DBF9-4326-B340-45BC35AE61A2}" srcOrd="21" destOrd="0" presId="urn:microsoft.com/office/officeart/2005/8/layout/radial4"/>
    <dgm:cxn modelId="{F7FD199B-217D-4BAF-8DD3-91DD5C1E522F}" type="presParOf" srcId="{256C0B61-4356-4E3D-81BE-7AEEAA3288A1}" destId="{57F55EAD-32FC-4EDC-9245-DF9775B4C213}" srcOrd="2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CF0D9-DFA3-4EA2-A499-9B0AAF9B6A9A}">
      <dsp:nvSpPr>
        <dsp:cNvPr id="0" name=""/>
        <dsp:cNvSpPr/>
      </dsp:nvSpPr>
      <dsp:spPr>
        <a:xfrm>
          <a:off x="2143906" y="1493452"/>
          <a:ext cx="1486394" cy="14863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121.02.03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SSR</a:t>
          </a:r>
        </a:p>
      </dsp:txBody>
      <dsp:txXfrm>
        <a:off x="2361583" y="1711129"/>
        <a:ext cx="1051040" cy="1051040"/>
      </dsp:txXfrm>
    </dsp:sp>
    <dsp:sp modelId="{292A2C20-9F1B-4FF4-AD9F-64C2C72EABF7}">
      <dsp:nvSpPr>
        <dsp:cNvPr id="0" name=""/>
        <dsp:cNvSpPr/>
      </dsp:nvSpPr>
      <dsp:spPr>
        <a:xfrm rot="8772054">
          <a:off x="523676" y="3080393"/>
          <a:ext cx="1811293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01908-4FAB-454E-9EAD-D76FB204AE7F}">
      <dsp:nvSpPr>
        <dsp:cNvPr id="0" name=""/>
        <dsp:cNvSpPr/>
      </dsp:nvSpPr>
      <dsp:spPr>
        <a:xfrm>
          <a:off x="-13375" y="3344713"/>
          <a:ext cx="1380225" cy="743195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121.02.05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Cryo</a:t>
          </a:r>
          <a:r>
            <a:rPr lang="en-US" sz="1400" kern="1200" dirty="0"/>
            <a:t> Plant</a:t>
          </a:r>
        </a:p>
      </dsp:txBody>
      <dsp:txXfrm>
        <a:off x="8392" y="3366480"/>
        <a:ext cx="1336691" cy="699661"/>
      </dsp:txXfrm>
    </dsp:sp>
    <dsp:sp modelId="{27B30278-96BB-4E88-B7DF-A2B4D88C0F51}">
      <dsp:nvSpPr>
        <dsp:cNvPr id="0" name=""/>
        <dsp:cNvSpPr/>
      </dsp:nvSpPr>
      <dsp:spPr>
        <a:xfrm rot="10269031">
          <a:off x="676033" y="2339453"/>
          <a:ext cx="1404318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151680"/>
            <a:satOff val="-10000"/>
            <a:lumOff val="-1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43F52-515A-44F7-872E-C3E7AC9089B5}">
      <dsp:nvSpPr>
        <dsp:cNvPr id="0" name=""/>
        <dsp:cNvSpPr/>
      </dsp:nvSpPr>
      <dsp:spPr>
        <a:xfrm>
          <a:off x="-13366" y="2207997"/>
          <a:ext cx="1395516" cy="743195"/>
        </a:xfrm>
        <a:prstGeom prst="roundRect">
          <a:avLst>
            <a:gd name="adj" fmla="val 10000"/>
          </a:avLst>
        </a:prstGeom>
        <a:solidFill>
          <a:srgbClr val="0ECC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121.02.06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Cryo</a:t>
          </a:r>
          <a:r>
            <a:rPr lang="en-US" sz="1400" kern="1200" dirty="0"/>
            <a:t> Distribution Systems</a:t>
          </a:r>
        </a:p>
      </dsp:txBody>
      <dsp:txXfrm>
        <a:off x="8401" y="2229764"/>
        <a:ext cx="1351982" cy="699661"/>
      </dsp:txXfrm>
    </dsp:sp>
    <dsp:sp modelId="{3CEC7521-6B6E-4D10-B02E-FAB8AB8DF95B}">
      <dsp:nvSpPr>
        <dsp:cNvPr id="0" name=""/>
        <dsp:cNvSpPr/>
      </dsp:nvSpPr>
      <dsp:spPr>
        <a:xfrm rot="11803158">
          <a:off x="659136" y="1655388"/>
          <a:ext cx="1465477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303360"/>
            <a:satOff val="-20000"/>
            <a:lumOff val="-2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4D3D9-555C-4F29-A1EB-744465BC2DDE}">
      <dsp:nvSpPr>
        <dsp:cNvPr id="0" name=""/>
        <dsp:cNvSpPr/>
      </dsp:nvSpPr>
      <dsp:spPr>
        <a:xfrm>
          <a:off x="0" y="1205116"/>
          <a:ext cx="1380225" cy="743195"/>
        </a:xfrm>
        <a:prstGeom prst="roundRect">
          <a:avLst>
            <a:gd name="adj" fmla="val 10000"/>
          </a:avLst>
        </a:prstGeom>
        <a:solidFill>
          <a:srgbClr val="1AB7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121.03.02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Accelerator Physics</a:t>
          </a:r>
        </a:p>
      </dsp:txBody>
      <dsp:txXfrm>
        <a:off x="21767" y="1226883"/>
        <a:ext cx="1336691" cy="699661"/>
      </dsp:txXfrm>
    </dsp:sp>
    <dsp:sp modelId="{502249E7-DAA1-448E-9A30-DEA3156AA2DE}">
      <dsp:nvSpPr>
        <dsp:cNvPr id="0" name=""/>
        <dsp:cNvSpPr/>
      </dsp:nvSpPr>
      <dsp:spPr>
        <a:xfrm rot="13148103">
          <a:off x="468654" y="939891"/>
          <a:ext cx="1974309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455040"/>
            <a:satOff val="-30000"/>
            <a:lumOff val="-3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680AB-11DE-4FBC-9D8C-4BD6AEA2E1BD}">
      <dsp:nvSpPr>
        <dsp:cNvPr id="0" name=""/>
        <dsp:cNvSpPr/>
      </dsp:nvSpPr>
      <dsp:spPr>
        <a:xfrm>
          <a:off x="0" y="77372"/>
          <a:ext cx="1380225" cy="743195"/>
        </a:xfrm>
        <a:prstGeom prst="roundRect">
          <a:avLst>
            <a:gd name="adj" fmla="val 10000"/>
          </a:avLst>
        </a:prstGeom>
        <a:solidFill>
          <a:srgbClr val="26A42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High Power RF</a:t>
          </a:r>
        </a:p>
      </dsp:txBody>
      <dsp:txXfrm>
        <a:off x="21767" y="99139"/>
        <a:ext cx="1336691" cy="699661"/>
      </dsp:txXfrm>
    </dsp:sp>
    <dsp:sp modelId="{4812A7AD-9C8F-4837-82E2-92F469A746E0}">
      <dsp:nvSpPr>
        <dsp:cNvPr id="0" name=""/>
        <dsp:cNvSpPr/>
      </dsp:nvSpPr>
      <dsp:spPr>
        <a:xfrm rot="14762773">
          <a:off x="1756239" y="843257"/>
          <a:ext cx="1141057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606719"/>
            <a:satOff val="-40000"/>
            <a:lumOff val="-5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1F603-6E63-4836-A4C7-FFBDA31A27C2}">
      <dsp:nvSpPr>
        <dsp:cNvPr id="0" name=""/>
        <dsp:cNvSpPr/>
      </dsp:nvSpPr>
      <dsp:spPr>
        <a:xfrm>
          <a:off x="1438757" y="82390"/>
          <a:ext cx="1312753" cy="743195"/>
        </a:xfrm>
        <a:prstGeom prst="roundRect">
          <a:avLst>
            <a:gd name="adj" fmla="val 10000"/>
          </a:avLst>
        </a:prstGeom>
        <a:solidFill>
          <a:srgbClr val="57913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Low Level RF</a:t>
          </a:r>
        </a:p>
      </dsp:txBody>
      <dsp:txXfrm>
        <a:off x="1460524" y="104157"/>
        <a:ext cx="1269219" cy="699661"/>
      </dsp:txXfrm>
    </dsp:sp>
    <dsp:sp modelId="{EA965C93-C0B8-444E-ABCC-4D47B081CDA8}">
      <dsp:nvSpPr>
        <dsp:cNvPr id="0" name=""/>
        <dsp:cNvSpPr/>
      </dsp:nvSpPr>
      <dsp:spPr>
        <a:xfrm rot="17273511">
          <a:off x="2764710" y="830152"/>
          <a:ext cx="1067610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5758399"/>
            <a:satOff val="-50000"/>
            <a:lumOff val="-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AC423-A9FD-401D-90DA-2CF3F09BF61D}">
      <dsp:nvSpPr>
        <dsp:cNvPr id="0" name=""/>
        <dsp:cNvSpPr/>
      </dsp:nvSpPr>
      <dsp:spPr>
        <a:xfrm>
          <a:off x="2819281" y="85217"/>
          <a:ext cx="1286461" cy="738133"/>
        </a:xfrm>
        <a:prstGeom prst="roundRect">
          <a:avLst>
            <a:gd name="adj" fmla="val 10000"/>
          </a:avLst>
        </a:prstGeom>
        <a:solidFill>
          <a:srgbClr val="57913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121.03.05</a:t>
          </a:r>
          <a:br>
            <a:rPr lang="en-US" sz="1400" kern="1200" dirty="0"/>
          </a:br>
          <a:r>
            <a:rPr lang="en-US" sz="1400" kern="1200" dirty="0"/>
            <a:t>Magnet PS</a:t>
          </a:r>
        </a:p>
      </dsp:txBody>
      <dsp:txXfrm>
        <a:off x="2840900" y="106836"/>
        <a:ext cx="1243223" cy="694895"/>
      </dsp:txXfrm>
    </dsp:sp>
    <dsp:sp modelId="{1857987B-D2B0-414D-8C85-9B11EFE7C3F1}">
      <dsp:nvSpPr>
        <dsp:cNvPr id="0" name=""/>
        <dsp:cNvSpPr/>
      </dsp:nvSpPr>
      <dsp:spPr>
        <a:xfrm rot="19110352">
          <a:off x="3293335" y="932738"/>
          <a:ext cx="1837017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6910079"/>
            <a:satOff val="-60000"/>
            <a:lumOff val="-7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ABBD5-8820-488C-8107-12E9BC6040E6}">
      <dsp:nvSpPr>
        <dsp:cNvPr id="0" name=""/>
        <dsp:cNvSpPr/>
      </dsp:nvSpPr>
      <dsp:spPr>
        <a:xfrm>
          <a:off x="4146777" y="84012"/>
          <a:ext cx="1506102" cy="744592"/>
        </a:xfrm>
        <a:prstGeom prst="roundRect">
          <a:avLst>
            <a:gd name="adj" fmla="val 10000"/>
          </a:avLst>
        </a:prstGeom>
        <a:solidFill>
          <a:srgbClr val="717F3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Vacuum</a:t>
          </a:r>
        </a:p>
      </dsp:txBody>
      <dsp:txXfrm>
        <a:off x="4168585" y="105820"/>
        <a:ext cx="1462486" cy="700976"/>
      </dsp:txXfrm>
    </dsp:sp>
    <dsp:sp modelId="{2478F661-15ED-44BB-B26B-B5762736683F}">
      <dsp:nvSpPr>
        <dsp:cNvPr id="0" name=""/>
        <dsp:cNvSpPr/>
      </dsp:nvSpPr>
      <dsp:spPr>
        <a:xfrm rot="20556848">
          <a:off x="3640507" y="1657204"/>
          <a:ext cx="1350485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8061758"/>
            <a:satOff val="-70000"/>
            <a:lumOff val="-9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2D6C2E-2550-4634-8594-BF86D0B17FBC}">
      <dsp:nvSpPr>
        <dsp:cNvPr id="0" name=""/>
        <dsp:cNvSpPr/>
      </dsp:nvSpPr>
      <dsp:spPr>
        <a:xfrm>
          <a:off x="4270031" y="1215962"/>
          <a:ext cx="1380225" cy="743195"/>
        </a:xfrm>
        <a:prstGeom prst="roundRect">
          <a:avLst>
            <a:gd name="adj" fmla="val 10000"/>
          </a:avLst>
        </a:prstGeom>
        <a:solidFill>
          <a:srgbClr val="6E654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121.03.07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Controls</a:t>
          </a:r>
        </a:p>
      </dsp:txBody>
      <dsp:txXfrm>
        <a:off x="4291798" y="1237729"/>
        <a:ext cx="1336691" cy="699661"/>
      </dsp:txXfrm>
    </dsp:sp>
    <dsp:sp modelId="{073679EC-3277-4818-930E-B699E48063E7}">
      <dsp:nvSpPr>
        <dsp:cNvPr id="0" name=""/>
        <dsp:cNvSpPr/>
      </dsp:nvSpPr>
      <dsp:spPr>
        <a:xfrm rot="549681">
          <a:off x="3686071" y="2336383"/>
          <a:ext cx="1277395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213439"/>
            <a:satOff val="-80000"/>
            <a:lumOff val="-10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DB996-1419-4577-986F-BAD262E800F7}">
      <dsp:nvSpPr>
        <dsp:cNvPr id="0" name=""/>
        <dsp:cNvSpPr/>
      </dsp:nvSpPr>
      <dsp:spPr>
        <a:xfrm>
          <a:off x="4277959" y="2207627"/>
          <a:ext cx="1354718" cy="725137"/>
        </a:xfrm>
        <a:prstGeom prst="roundRect">
          <a:avLst>
            <a:gd name="adj" fmla="val 10000"/>
          </a:avLst>
        </a:prstGeom>
        <a:solidFill>
          <a:srgbClr val="6E654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121.03.09</a:t>
          </a:r>
          <a:br>
            <a:rPr lang="en-US" sz="1400" kern="1200" dirty="0"/>
          </a:br>
          <a:r>
            <a:rPr lang="en-US" sz="1400" kern="1200" dirty="0"/>
            <a:t>Beam Instr.</a:t>
          </a:r>
        </a:p>
      </dsp:txBody>
      <dsp:txXfrm>
        <a:off x="4299198" y="2228866"/>
        <a:ext cx="1312240" cy="682659"/>
      </dsp:txXfrm>
    </dsp:sp>
    <dsp:sp modelId="{89D4F5AA-1181-4339-B220-1D711F1A2632}">
      <dsp:nvSpPr>
        <dsp:cNvPr id="0" name=""/>
        <dsp:cNvSpPr/>
      </dsp:nvSpPr>
      <dsp:spPr>
        <a:xfrm rot="2084557">
          <a:off x="3428476" y="3061876"/>
          <a:ext cx="1678040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0365118"/>
            <a:satOff val="-90000"/>
            <a:lumOff val="-116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439FC2-CE78-4E8D-9174-9CD041A656DE}">
      <dsp:nvSpPr>
        <dsp:cNvPr id="0" name=""/>
        <dsp:cNvSpPr/>
      </dsp:nvSpPr>
      <dsp:spPr>
        <a:xfrm>
          <a:off x="4266823" y="3300550"/>
          <a:ext cx="1380225" cy="743195"/>
        </a:xfrm>
        <a:prstGeom prst="roundRect">
          <a:avLst>
            <a:gd name="adj" fmla="val 10000"/>
          </a:avLst>
        </a:prstGeom>
        <a:solidFill>
          <a:srgbClr val="5F524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121.04.03</a:t>
          </a: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Test Infrastructure</a:t>
          </a:r>
        </a:p>
      </dsp:txBody>
      <dsp:txXfrm>
        <a:off x="4288590" y="3322317"/>
        <a:ext cx="1336691" cy="699661"/>
      </dsp:txXfrm>
    </dsp:sp>
    <dsp:sp modelId="{49BE2F37-DBF9-4326-B340-45BC35AE61A2}">
      <dsp:nvSpPr>
        <dsp:cNvPr id="0" name=""/>
        <dsp:cNvSpPr/>
      </dsp:nvSpPr>
      <dsp:spPr>
        <a:xfrm rot="5354449">
          <a:off x="2558149" y="3231543"/>
          <a:ext cx="687776" cy="26424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1516798"/>
            <a:satOff val="-100000"/>
            <a:lumOff val="-1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55EAD-32FC-4EDC-9245-DF9775B4C213}">
      <dsp:nvSpPr>
        <dsp:cNvPr id="0" name=""/>
        <dsp:cNvSpPr/>
      </dsp:nvSpPr>
      <dsp:spPr>
        <a:xfrm>
          <a:off x="2189729" y="3335925"/>
          <a:ext cx="1433730" cy="743195"/>
        </a:xfrm>
        <a:prstGeom prst="roundRect">
          <a:avLst>
            <a:gd name="adj" fmla="val 10000"/>
          </a:avLst>
        </a:prstGeom>
        <a:solidFill>
          <a:srgbClr val="505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121.06.05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Linac</a:t>
          </a:r>
          <a:r>
            <a:rPr lang="en-US" sz="1400" kern="1200" dirty="0"/>
            <a:t> Complex</a:t>
          </a:r>
        </a:p>
      </dsp:txBody>
      <dsp:txXfrm>
        <a:off x="2211496" y="3357692"/>
        <a:ext cx="1390196" cy="699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7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5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88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20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7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/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58240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88700" y="6495482"/>
            <a:ext cx="79377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644171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312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03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94492" y="6495482"/>
            <a:ext cx="79377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655462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936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694492" y="6495482"/>
            <a:ext cx="793774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6466388" cy="241300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10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94491" y="6495481"/>
            <a:ext cx="793773" cy="242873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0" y="6495482"/>
            <a:ext cx="645836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80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4492" y="6495482"/>
            <a:ext cx="793774" cy="241300"/>
          </a:xfrm>
        </p:spPr>
        <p:txBody>
          <a:bodyPr/>
          <a:lstStyle/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6554620" cy="237285"/>
          </a:xfrm>
        </p:spPr>
        <p:txBody>
          <a:bodyPr/>
          <a:lstStyle/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80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94492" y="6495481"/>
            <a:ext cx="793774" cy="242873"/>
          </a:xfrm>
        </p:spPr>
        <p:txBody>
          <a:bodyPr/>
          <a:lstStyle/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6490452" cy="242873"/>
          </a:xfrm>
        </p:spPr>
        <p:txBody>
          <a:bodyPr/>
          <a:lstStyle/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331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3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A0D1213-0DA8-4803-AFC6-6399C5B7FB0F}" type="datetime1">
              <a:rPr lang="en-US" smtClean="0"/>
              <a:t>12/4/2018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D902334-6DE6-4F77-8F60-7F34F84297C0}" type="datetime1">
              <a:rPr lang="en-US" smtClean="0"/>
              <a:t>12/4/2018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F0DE04D-AA33-432E-8641-92B4709D5F76}" type="datetime1">
              <a:rPr lang="en-US" smtClean="0"/>
              <a:t>12/4/2018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6DDA803-C5E0-4B37-BCBE-121AC8B043AC}" type="datetime1">
              <a:rPr lang="en-US" smtClean="0"/>
              <a:t>12/4/2018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F38715E7-9509-4394-91FC-422A56E22B2D}" type="datetime1">
              <a:rPr lang="en-US" smtClean="0"/>
              <a:t>12/4/2018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29B91F-EE0B-4AD2-8FC6-E0397D827320}" type="datetime1">
              <a:rPr lang="en-US" smtClean="0"/>
              <a:t>12/4/2018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1" y="840137"/>
            <a:ext cx="918972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77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M. Kaducak| Performance Oversight Group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092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4E55D5A-E29A-452D-9078-12584841939E}" type="datetime1">
              <a:rPr lang="en-US" smtClean="0"/>
              <a:t>12/4/2018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pic>
        <p:nvPicPr>
          <p:cNvPr id="13" name="Picture 6" descr="FermiLogo_RGB_NALBlue.png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684" y="6258863"/>
            <a:ext cx="1094716" cy="1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3B64A-EA5B-4BBD-B33D-FBB4702EA3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161" y="6204352"/>
            <a:ext cx="1119436" cy="440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159D21-C2A4-4927-8486-65CB7942BD35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C8BDFB-BD51-4DA6-A703-532E36935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375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5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3.mp4"/><Relationship Id="rId7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56.png"/><Relationship Id="rId5" Type="http://schemas.microsoft.com/office/2007/relationships/media" Target="../media/media4.mp4"/><Relationship Id="rId10" Type="http://schemas.openxmlformats.org/officeDocument/2006/relationships/image" Target="../media/image55.png"/><Relationship Id="rId4" Type="http://schemas.openxmlformats.org/officeDocument/2006/relationships/video" Target="../media/media3.mp4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ermipoint.fnal.gov/organization/ocoo/ippm/Lists/Risk%20Register/PIPII-Risks-by-owner.asp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945E882-FC58-43CF-8A93-57E3E35DA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19" y="4133319"/>
            <a:ext cx="8667106" cy="10030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121.02.03 SRF - Single Spoke Resonator Cryomodules</a:t>
            </a:r>
          </a:p>
          <a:p>
            <a:r>
              <a:rPr lang="en-US" sz="1800" dirty="0"/>
              <a:t>SRF and Cryogenics Breakout Session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E3073-2A0B-4F90-9542-2C3154C13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719" y="5136368"/>
            <a:ext cx="4941110" cy="1529241"/>
          </a:xfrm>
        </p:spPr>
        <p:txBody>
          <a:bodyPr/>
          <a:lstStyle/>
          <a:p>
            <a:r>
              <a:rPr lang="en-US" dirty="0"/>
              <a:t>Donato Passarelli</a:t>
            </a:r>
          </a:p>
          <a:p>
            <a:r>
              <a:rPr lang="en-US" dirty="0"/>
              <a:t>PIP-II IPR</a:t>
            </a:r>
          </a:p>
          <a:p>
            <a:r>
              <a:rPr lang="en-US" dirty="0"/>
              <a:t>4-6 December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5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0C460051-747F-4394-8832-7F80388EE46F}"/>
              </a:ext>
            </a:extLst>
          </p:cNvPr>
          <p:cNvSpPr txBox="1">
            <a:spLocks/>
          </p:cNvSpPr>
          <p:nvPr/>
        </p:nvSpPr>
        <p:spPr>
          <a:xfrm>
            <a:off x="222250" y="1123166"/>
            <a:ext cx="11029950" cy="356870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/>
              <a:t>SSR1 cavities</a:t>
            </a:r>
          </a:p>
          <a:p>
            <a:pPr>
              <a:spcBef>
                <a:spcPts val="6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SSR2 cavities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70FF-C858-4D30-A1C0-710DAB7E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A47F7-54C5-4E5E-B945-7AD9CF7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121.02.03 System Requirements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72C77DD-3CC7-4B35-B373-713199FAF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763904"/>
              </p:ext>
            </p:extLst>
          </p:nvPr>
        </p:nvGraphicFramePr>
        <p:xfrm>
          <a:off x="222250" y="1935582"/>
          <a:ext cx="8492739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7098">
                  <a:extLst>
                    <a:ext uri="{9D8B030D-6E8A-4147-A177-3AD203B41FA5}">
                      <a16:colId xmlns:a16="http://schemas.microsoft.com/office/drawing/2014/main" val="3453292764"/>
                    </a:ext>
                  </a:extLst>
                </a:gridCol>
                <a:gridCol w="1404646">
                  <a:extLst>
                    <a:ext uri="{9D8B030D-6E8A-4147-A177-3AD203B41FA5}">
                      <a16:colId xmlns:a16="http://schemas.microsoft.com/office/drawing/2014/main" val="3700372116"/>
                    </a:ext>
                  </a:extLst>
                </a:gridCol>
                <a:gridCol w="1694865">
                  <a:extLst>
                    <a:ext uri="{9D8B030D-6E8A-4147-A177-3AD203B41FA5}">
                      <a16:colId xmlns:a16="http://schemas.microsoft.com/office/drawing/2014/main" val="3462241460"/>
                    </a:ext>
                  </a:extLst>
                </a:gridCol>
                <a:gridCol w="1426130">
                  <a:extLst>
                    <a:ext uri="{9D8B030D-6E8A-4147-A177-3AD203B41FA5}">
                      <a16:colId xmlns:a16="http://schemas.microsoft.com/office/drawing/2014/main" val="2092327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 Cavities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SSR2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6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Frequency 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23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aseline="0" dirty="0"/>
                        <a:t>β</a:t>
                      </a:r>
                      <a:r>
                        <a:rPr lang="en-US" baseline="-25000" dirty="0"/>
                        <a:t>g </a:t>
                      </a:r>
                      <a:r>
                        <a:rPr lang="en-US" baseline="0" dirty="0"/>
                        <a:t>(</a:t>
                      </a:r>
                      <a:r>
                        <a:rPr lang="el-GR" baseline="0" dirty="0"/>
                        <a:t>β</a:t>
                      </a:r>
                      <a:r>
                        <a:rPr lang="en-US" baseline="-25000" dirty="0"/>
                        <a:t>opt</a:t>
                      </a:r>
                      <a:r>
                        <a:rPr lang="en-US" baseline="0" dirty="0"/>
                        <a:t>)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0.186 (0.222)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0.398 (0.475)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111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Aperture diameter (Effective length)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 (205)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 (438)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186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Operating energy gain per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319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Unloaded cavity quality factor (Q</a:t>
                      </a:r>
                      <a:r>
                        <a:rPr lang="en-US" baseline="-25000" dirty="0"/>
                        <a:t>0</a:t>
                      </a:r>
                      <a:r>
                        <a:rPr lang="en-US" dirty="0"/>
                        <a:t>) at 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0.6×10</a:t>
                      </a:r>
                      <a:r>
                        <a:rPr lang="en-US" baseline="30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0.8×10</a:t>
                      </a:r>
                      <a:r>
                        <a:rPr lang="en-US" baseline="300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968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Cavity operating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100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MAWP at room temperature (at 2K)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&gt; 2.05 (4.1)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&gt; 2.05 (4.1)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915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Sensitivity to </a:t>
                      </a:r>
                      <a:r>
                        <a:rPr lang="en-US" dirty="0" err="1"/>
                        <a:t>LHe</a:t>
                      </a:r>
                      <a:r>
                        <a:rPr lang="en-US" dirty="0"/>
                        <a:t> pressure fluctuations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Hz/mbar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543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Lorentz Force Detuning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Hz/(MV/m)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 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067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Coupler testing power (in full reflection)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933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093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1B6A0-4500-4B48-8970-74C8B14F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121.02.03 Interfaces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44CABDB-46BB-4B65-9279-D8ECBF488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2187989"/>
              </p:ext>
            </p:extLst>
          </p:nvPr>
        </p:nvGraphicFramePr>
        <p:xfrm>
          <a:off x="222250" y="972374"/>
          <a:ext cx="8672513" cy="54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9458">
                  <a:extLst>
                    <a:ext uri="{9D8B030D-6E8A-4147-A177-3AD203B41FA5}">
                      <a16:colId xmlns:a16="http://schemas.microsoft.com/office/drawing/2014/main" val="2663973217"/>
                    </a:ext>
                  </a:extLst>
                </a:gridCol>
                <a:gridCol w="1028263">
                  <a:extLst>
                    <a:ext uri="{9D8B030D-6E8A-4147-A177-3AD203B41FA5}">
                      <a16:colId xmlns:a16="http://schemas.microsoft.com/office/drawing/2014/main" val="4035996853"/>
                    </a:ext>
                  </a:extLst>
                </a:gridCol>
                <a:gridCol w="4548644">
                  <a:extLst>
                    <a:ext uri="{9D8B030D-6E8A-4147-A177-3AD203B41FA5}">
                      <a16:colId xmlns:a16="http://schemas.microsoft.com/office/drawing/2014/main" val="2499659958"/>
                    </a:ext>
                  </a:extLst>
                </a:gridCol>
                <a:gridCol w="923251">
                  <a:extLst>
                    <a:ext uri="{9D8B030D-6E8A-4147-A177-3AD203B41FA5}">
                      <a16:colId xmlns:a16="http://schemas.microsoft.com/office/drawing/2014/main" val="2905742323"/>
                    </a:ext>
                  </a:extLst>
                </a:gridCol>
                <a:gridCol w="1212897">
                  <a:extLst>
                    <a:ext uri="{9D8B030D-6E8A-4147-A177-3AD203B41FA5}">
                      <a16:colId xmlns:a16="http://schemas.microsoft.com/office/drawing/2014/main" val="751936882"/>
                    </a:ext>
                  </a:extLst>
                </a:gridCol>
              </a:tblGrid>
              <a:tr h="828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L2 Sys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L3 WBS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L3 System Name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L3 Sys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ICD TC ID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7087322"/>
                  </a:ext>
                </a:extLst>
              </a:tr>
              <a:tr h="2297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SRFCryo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121.2.03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Single Spoke Resonator Cryomodule (SSR)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SSR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ED0007565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306854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35C2E-5426-4AE3-B2EC-F7607FA8B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04123-9180-488D-8E72-ED206663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791C82-E33D-463F-BCCC-24DDA1D31569}"/>
              </a:ext>
            </a:extLst>
          </p:cNvPr>
          <p:cNvSpPr/>
          <p:nvPr/>
        </p:nvSpPr>
        <p:spPr>
          <a:xfrm>
            <a:off x="228601" y="5834205"/>
            <a:ext cx="9939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Interfaces are identified and revision controlled documents exist in Teamcenter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91DD2B7-8A5B-4DDF-BEBC-38719BF6F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9280852"/>
              </p:ext>
            </p:extLst>
          </p:nvPr>
        </p:nvGraphicFramePr>
        <p:xfrm>
          <a:off x="1867160" y="1648068"/>
          <a:ext cx="5764563" cy="4243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1056423-E6BC-4F46-9826-1A2C9FCACD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107386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5CE5-C602-4C13-8E82-C56712E4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cavities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9A5A7-866C-4D4A-B104-57D7418D3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0646"/>
            <a:ext cx="8672513" cy="4987867"/>
          </a:xfrm>
        </p:spPr>
        <p:txBody>
          <a:bodyPr/>
          <a:lstStyle/>
          <a:p>
            <a:r>
              <a:rPr lang="en-US" sz="2000" dirty="0"/>
              <a:t>8 fully integrated cavities were tested and qualified</a:t>
            </a:r>
          </a:p>
          <a:p>
            <a:pPr lvl="1"/>
            <a:r>
              <a:rPr lang="en-US" sz="1800" dirty="0"/>
              <a:t>S104, S106, S109, S110, S111, S112, S113, S114</a:t>
            </a:r>
          </a:p>
          <a:p>
            <a:pPr lvl="2">
              <a:spcBef>
                <a:spcPts val="200"/>
              </a:spcBef>
            </a:pPr>
            <a:r>
              <a:rPr lang="en-US" sz="1600" dirty="0"/>
              <a:t>S107 is conditionally qualified and it will serve as spare one</a:t>
            </a:r>
            <a:endParaRPr lang="en-US" dirty="0"/>
          </a:p>
          <a:p>
            <a:pPr>
              <a:spcBef>
                <a:spcPts val="200"/>
              </a:spcBef>
            </a:pPr>
            <a:endParaRPr lang="en-US" sz="1800" u="sng" dirty="0"/>
          </a:p>
          <a:p>
            <a:pPr>
              <a:spcBef>
                <a:spcPts val="200"/>
              </a:spcBef>
            </a:pPr>
            <a:endParaRPr lang="en-US" sz="1800" u="sng" dirty="0"/>
          </a:p>
          <a:p>
            <a:pPr>
              <a:spcBef>
                <a:spcPts val="200"/>
              </a:spcBef>
            </a:pPr>
            <a:endParaRPr lang="en-US" sz="1800" u="sng" dirty="0"/>
          </a:p>
          <a:p>
            <a:pPr>
              <a:spcBef>
                <a:spcPts val="200"/>
              </a:spcBef>
            </a:pPr>
            <a:endParaRPr lang="en-US" sz="1800" u="sng" dirty="0"/>
          </a:p>
          <a:p>
            <a:pPr>
              <a:spcBef>
                <a:spcPts val="200"/>
              </a:spcBef>
            </a:pPr>
            <a:endParaRPr lang="en-US" sz="1800" u="sng" dirty="0"/>
          </a:p>
          <a:p>
            <a:pPr>
              <a:spcBef>
                <a:spcPts val="200"/>
              </a:spcBef>
            </a:pPr>
            <a:endParaRPr lang="en-US" sz="1800" u="sng" dirty="0"/>
          </a:p>
          <a:p>
            <a:pPr>
              <a:spcBef>
                <a:spcPts val="200"/>
              </a:spcBef>
            </a:pPr>
            <a:endParaRPr lang="en-US" sz="1800" u="sng" dirty="0"/>
          </a:p>
          <a:p>
            <a:pPr>
              <a:spcBef>
                <a:spcPts val="200"/>
              </a:spcBef>
            </a:pPr>
            <a:endParaRPr lang="en-US" sz="1800" u="sng" dirty="0"/>
          </a:p>
          <a:p>
            <a:pPr>
              <a:spcBef>
                <a:spcPts val="200"/>
              </a:spcBef>
            </a:pPr>
            <a:endParaRPr lang="en-US" sz="1800" u="sng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8D88A-B5C0-4D95-938F-A4BD62F84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218C8-5DB3-46A7-B114-4B1ADE07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B15E8C-3DDA-4331-8608-425512228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2000175"/>
            <a:ext cx="6406772" cy="416447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6941E6-2125-4752-85BE-7A01497FA1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519" y="4118429"/>
            <a:ext cx="2271713" cy="1516369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6D06B88-49BD-4885-9163-76542ADE8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493" y="2008107"/>
            <a:ext cx="2285002" cy="199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A928DE-BC4E-4C99-B6FD-565587D4ED04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1623073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55015-78E4-4343-B142-FDCCB07E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cavities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FC21F-40F6-4F51-B7B0-23F5EDCC4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24C92-8C43-41A4-A263-80B9D42C1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974522D8-CCCD-4B3C-90EE-6BCB682A56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46440"/>
              </p:ext>
            </p:extLst>
          </p:nvPr>
        </p:nvGraphicFramePr>
        <p:xfrm>
          <a:off x="127952" y="1105826"/>
          <a:ext cx="8773161" cy="2741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273">
                  <a:extLst>
                    <a:ext uri="{9D8B030D-6E8A-4147-A177-3AD203B41FA5}">
                      <a16:colId xmlns:a16="http://schemas.microsoft.com/office/drawing/2014/main" val="2265766202"/>
                    </a:ext>
                  </a:extLst>
                </a:gridCol>
                <a:gridCol w="666075">
                  <a:extLst>
                    <a:ext uri="{9D8B030D-6E8A-4147-A177-3AD203B41FA5}">
                      <a16:colId xmlns:a16="http://schemas.microsoft.com/office/drawing/2014/main" val="3701615022"/>
                    </a:ext>
                  </a:extLst>
                </a:gridCol>
                <a:gridCol w="1103781">
                  <a:extLst>
                    <a:ext uri="{9D8B030D-6E8A-4147-A177-3AD203B41FA5}">
                      <a16:colId xmlns:a16="http://schemas.microsoft.com/office/drawing/2014/main" val="2362034043"/>
                    </a:ext>
                  </a:extLst>
                </a:gridCol>
                <a:gridCol w="1141843">
                  <a:extLst>
                    <a:ext uri="{9D8B030D-6E8A-4147-A177-3AD203B41FA5}">
                      <a16:colId xmlns:a16="http://schemas.microsoft.com/office/drawing/2014/main" val="1282651539"/>
                    </a:ext>
                  </a:extLst>
                </a:gridCol>
                <a:gridCol w="1084751">
                  <a:extLst>
                    <a:ext uri="{9D8B030D-6E8A-4147-A177-3AD203B41FA5}">
                      <a16:colId xmlns:a16="http://schemas.microsoft.com/office/drawing/2014/main" val="1012841308"/>
                    </a:ext>
                  </a:extLst>
                </a:gridCol>
                <a:gridCol w="1084751">
                  <a:extLst>
                    <a:ext uri="{9D8B030D-6E8A-4147-A177-3AD203B41FA5}">
                      <a16:colId xmlns:a16="http://schemas.microsoft.com/office/drawing/2014/main" val="1099660216"/>
                    </a:ext>
                  </a:extLst>
                </a:gridCol>
                <a:gridCol w="1084751">
                  <a:extLst>
                    <a:ext uri="{9D8B030D-6E8A-4147-A177-3AD203B41FA5}">
                      <a16:colId xmlns:a16="http://schemas.microsoft.com/office/drawing/2014/main" val="940700152"/>
                    </a:ext>
                  </a:extLst>
                </a:gridCol>
                <a:gridCol w="1198936">
                  <a:extLst>
                    <a:ext uri="{9D8B030D-6E8A-4147-A177-3AD203B41FA5}">
                      <a16:colId xmlns:a16="http://schemas.microsoft.com/office/drawing/2014/main" val="3452195331"/>
                    </a:ext>
                  </a:extLst>
                </a:gridCol>
              </a:tblGrid>
              <a:tr h="5621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Cavity ID #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Type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Date of test, </a:t>
                      </a:r>
                      <a:r>
                        <a:rPr lang="en-US" sz="1600" b="1" i="1" u="none" strike="noStrike" dirty="0">
                          <a:effectLst/>
                        </a:rPr>
                        <a:t>yyyy-mm-</a:t>
                      </a:r>
                      <a:r>
                        <a:rPr lang="en-US" sz="1600" b="1" i="1" u="none" strike="noStrike" dirty="0" err="1">
                          <a:effectLst/>
                        </a:rPr>
                        <a:t>dd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Q0, x10e8 @10 MV/m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err="1">
                          <a:effectLst/>
                        </a:rPr>
                        <a:t>Eacc</a:t>
                      </a:r>
                      <a:r>
                        <a:rPr lang="en-US" sz="1600" b="1" u="none" strike="noStrike" dirty="0">
                          <a:effectLst/>
                        </a:rPr>
                        <a:t> max, MV/m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Rad. onset field, MV/m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Rad, </a:t>
                      </a:r>
                      <a:r>
                        <a:rPr lang="en-US" sz="1600" b="1" u="none" strike="noStrike" dirty="0" err="1">
                          <a:effectLst/>
                        </a:rPr>
                        <a:t>mR</a:t>
                      </a:r>
                      <a:r>
                        <a:rPr lang="en-US" sz="1600" b="1" u="none" strike="noStrike" dirty="0">
                          <a:effectLst/>
                        </a:rPr>
                        <a:t>/h @10 MV/m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Rad, </a:t>
                      </a:r>
                      <a:r>
                        <a:rPr lang="en-US" sz="1600" b="1" u="none" strike="noStrike" dirty="0" err="1">
                          <a:effectLst/>
                        </a:rPr>
                        <a:t>mR</a:t>
                      </a:r>
                      <a:r>
                        <a:rPr lang="en-US" sz="1600" b="1" u="none" strike="noStrike" dirty="0">
                          <a:effectLst/>
                        </a:rPr>
                        <a:t>/h @</a:t>
                      </a:r>
                      <a:r>
                        <a:rPr lang="en-US" sz="1600" b="1" u="none" strike="noStrike" dirty="0" err="1">
                          <a:effectLst/>
                        </a:rPr>
                        <a:t>Eacc</a:t>
                      </a:r>
                      <a:r>
                        <a:rPr lang="en-US" sz="1600" b="1" u="none" strike="noStrike" dirty="0">
                          <a:effectLst/>
                        </a:rPr>
                        <a:t> max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828087227"/>
                  </a:ext>
                </a:extLst>
              </a:tr>
              <a:tr h="2741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S1F-IU-104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2018-10-07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14.4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638735567"/>
                  </a:ext>
                </a:extLst>
              </a:tr>
              <a:tr h="2721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S1H-NR-106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2018-08-19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14.4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12.7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153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12735879"/>
                  </a:ext>
                </a:extLst>
              </a:tr>
              <a:tr h="2721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S1H-NR-109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2018-10-21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11.7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9.3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170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6103185"/>
                  </a:ext>
                </a:extLst>
              </a:tr>
              <a:tr h="2721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S1H-NR-110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2018-09-29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14.4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666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698256498"/>
                  </a:ext>
                </a:extLst>
              </a:tr>
              <a:tr h="2721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S1H-NR-111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2018-06-13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14.4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n/a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972225866"/>
                  </a:ext>
                </a:extLst>
              </a:tr>
              <a:tr h="2721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S1H-NR-112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2018-04-10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14.4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n/a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909389487"/>
                  </a:ext>
                </a:extLst>
              </a:tr>
              <a:tr h="2721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S1H-NR-113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2018-05-17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14.4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n/a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719869605"/>
                  </a:ext>
                </a:extLst>
              </a:tr>
              <a:tr h="2721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S1H-NR-114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2018-09-09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14.4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14.4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294175138"/>
                  </a:ext>
                </a:extLst>
              </a:tr>
            </a:tbl>
          </a:graphicData>
        </a:graphic>
      </p:graphicFrame>
      <p:pic>
        <p:nvPicPr>
          <p:cNvPr id="11" name="Content Placeholder 5" descr="15-0006-29.hr.jpg">
            <a:extLst>
              <a:ext uri="{FF2B5EF4-FFF2-40B4-BE49-F238E27FC236}">
                <a16:creationId xmlns:a16="http://schemas.microsoft.com/office/drawing/2014/main" id="{1DEEE38A-E0E6-4425-8C15-003ED2A33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680" y="3871330"/>
            <a:ext cx="3079433" cy="23159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C90399-E528-4202-97C5-A62439A51846}"/>
              </a:ext>
            </a:extLst>
          </p:cNvPr>
          <p:cNvSpPr/>
          <p:nvPr/>
        </p:nvSpPr>
        <p:spPr>
          <a:xfrm>
            <a:off x="127952" y="3975130"/>
            <a:ext cx="5693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df/dp </a:t>
            </a:r>
            <a:r>
              <a:rPr lang="en-US" sz="2000" dirty="0"/>
              <a:t>for all cavities with tuner engaged: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4 ≤ df/dp ≤ 10 Hz/Torr</a:t>
            </a:r>
          </a:p>
          <a:p>
            <a:r>
              <a:rPr lang="en-US" sz="2000" b="1" dirty="0"/>
              <a:t>LFD coefficient </a:t>
            </a:r>
            <a:r>
              <a:rPr lang="en-US" sz="2000" dirty="0"/>
              <a:t>for all cavities with tuner engaged: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4 ≤ LFD coeff. ≤ 7 Hz/(MV·m)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All 8 cavities were found within the </a:t>
            </a:r>
            <a:r>
              <a:rPr lang="en-US" sz="2000" b="1" dirty="0"/>
              <a:t>frequency target range at 2k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85876-91F9-4918-A13D-10A76F0F4236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1860623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SSR1 cavities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S103 and S104 from partners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Donato Passarelli | PIP-II technical meeting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8948" y="886199"/>
            <a:ext cx="2646452" cy="2286380"/>
          </a:xfrm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338" y="872485"/>
            <a:ext cx="2128859" cy="2327092"/>
          </a:xfrm>
          <a:prstGeom prst="rect">
            <a:avLst/>
          </a:prstGeom>
        </p:spPr>
      </p:pic>
      <p:pic>
        <p:nvPicPr>
          <p:cNvPr id="9" name="Content Placeholder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15983" y="922720"/>
            <a:ext cx="1912780" cy="14345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382" y="1677533"/>
            <a:ext cx="1992719" cy="1494541"/>
          </a:xfrm>
          <a:prstGeom prst="rect">
            <a:avLst/>
          </a:prstGeom>
        </p:spPr>
      </p:pic>
      <p:sp>
        <p:nvSpPr>
          <p:cNvPr id="12" name="Text Placeholder 13"/>
          <p:cNvSpPr txBox="1">
            <a:spLocks/>
          </p:cNvSpPr>
          <p:nvPr/>
        </p:nvSpPr>
        <p:spPr>
          <a:xfrm>
            <a:off x="452437" y="2843896"/>
            <a:ext cx="1557754" cy="24419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t>Shell before Weldment</a:t>
            </a:r>
          </a:p>
        </p:txBody>
      </p:sp>
      <p:sp>
        <p:nvSpPr>
          <p:cNvPr id="13" name="Text Placeholder 13"/>
          <p:cNvSpPr txBox="1">
            <a:spLocks/>
          </p:cNvSpPr>
          <p:nvPr/>
        </p:nvSpPr>
        <p:spPr>
          <a:xfrm>
            <a:off x="2696405" y="2133987"/>
            <a:ext cx="1317556" cy="22331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189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377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566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754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285943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+mn-cs"/>
              </a:rPr>
              <a:t>Components</a:t>
            </a:r>
          </a:p>
        </p:txBody>
      </p:sp>
      <p:sp>
        <p:nvSpPr>
          <p:cNvPr id="14" name="Text Placeholder 13"/>
          <p:cNvSpPr txBox="1">
            <a:spLocks/>
          </p:cNvSpPr>
          <p:nvPr/>
        </p:nvSpPr>
        <p:spPr>
          <a:xfrm>
            <a:off x="6617699" y="2890364"/>
            <a:ext cx="1948949" cy="24419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t>Dry fitting before weldment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605936" y="3305436"/>
            <a:ext cx="2643767" cy="1706317"/>
            <a:chOff x="3239863" y="3038643"/>
            <a:chExt cx="2643767" cy="1982825"/>
          </a:xfrm>
        </p:grpSpPr>
        <p:pic>
          <p:nvPicPr>
            <p:cNvPr id="16" name="Content Placeholder 2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863" y="3038643"/>
              <a:ext cx="2643767" cy="19828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18637" y="3537084"/>
              <a:ext cx="515787" cy="25391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VNA</a:t>
              </a:r>
            </a:p>
          </p:txBody>
        </p:sp>
        <p:cxnSp>
          <p:nvCxnSpPr>
            <p:cNvPr id="18" name="Straight Arrow Connector 17"/>
            <p:cNvCxnSpPr>
              <a:stCxn id="17" idx="2"/>
            </p:cNvCxnSpPr>
            <p:nvPr/>
          </p:nvCxnSpPr>
          <p:spPr>
            <a:xfrm>
              <a:off x="3576531" y="3791000"/>
              <a:ext cx="332738" cy="4266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101987" y="3121586"/>
              <a:ext cx="733299" cy="41549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Pressure Gauge</a:t>
              </a:r>
            </a:p>
          </p:txBody>
        </p:sp>
        <p:cxnSp>
          <p:nvCxnSpPr>
            <p:cNvPr id="20" name="Straight Arrow Connector 19"/>
            <p:cNvCxnSpPr>
              <a:cxnSpLocks/>
              <a:stCxn id="19" idx="2"/>
            </p:cNvCxnSpPr>
            <p:nvPr/>
          </p:nvCxnSpPr>
          <p:spPr>
            <a:xfrm flipH="1">
              <a:off x="5217569" y="3537084"/>
              <a:ext cx="251068" cy="8306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23" name="Text Placeholder 13"/>
            <p:cNvSpPr txBox="1">
              <a:spLocks/>
            </p:cNvSpPr>
            <p:nvPr/>
          </p:nvSpPr>
          <p:spPr>
            <a:xfrm>
              <a:off x="3309290" y="4777270"/>
              <a:ext cx="2456952" cy="244198"/>
            </a:xfrm>
            <a:prstGeom prst="rect">
              <a:avLst/>
            </a:prstGeom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4C97"/>
                  </a:solidFill>
                  <a:latin typeface="Helvetica" panose="020B0604020202020204" pitchFamily="34" charset="0"/>
                  <a:ea typeface="Geneva" pitchFamily="121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Geneva" pitchFamily="121" charset="-128"/>
                  <a:cs typeface="+mn-cs"/>
                </a:rPr>
                <a:t>RF Frequency &amp; Pressure Testing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4444" y="3279401"/>
            <a:ext cx="2290645" cy="1735011"/>
            <a:chOff x="2816384" y="3074845"/>
            <a:chExt cx="2290645" cy="17350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6384" y="3074845"/>
              <a:ext cx="2290645" cy="1717984"/>
            </a:xfrm>
            <a:prstGeom prst="rect">
              <a:avLst/>
            </a:prstGeom>
          </p:spPr>
        </p:pic>
        <p:sp>
          <p:nvSpPr>
            <p:cNvPr id="28" name="Text Placeholder 13"/>
            <p:cNvSpPr txBox="1">
              <a:spLocks/>
            </p:cNvSpPr>
            <p:nvPr/>
          </p:nvSpPr>
          <p:spPr>
            <a:xfrm>
              <a:off x="2987231" y="4565658"/>
              <a:ext cx="1948949" cy="244198"/>
            </a:xfrm>
            <a:prstGeom prst="rect">
              <a:avLst/>
            </a:prstGeom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4C97"/>
                  </a:solidFill>
                  <a:latin typeface="Helvetica" panose="020B0604020202020204" pitchFamily="34" charset="0"/>
                  <a:ea typeface="Geneva" pitchFamily="121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Geneva" pitchFamily="121" charset="-128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Geneva" pitchFamily="121" charset="-128"/>
                  <a:cs typeface="+mn-cs"/>
                </a:rPr>
                <a:t>Tack Welded</a:t>
              </a:r>
            </a:p>
          </p:txBody>
        </p:sp>
      </p:grpSp>
      <p:sp>
        <p:nvSpPr>
          <p:cNvPr id="30" name="Text Placeholder 13"/>
          <p:cNvSpPr txBox="1">
            <a:spLocks/>
          </p:cNvSpPr>
          <p:nvPr/>
        </p:nvSpPr>
        <p:spPr>
          <a:xfrm>
            <a:off x="4473537" y="2879371"/>
            <a:ext cx="1317556" cy="22331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189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377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566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754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285943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+mn-cs"/>
              </a:rPr>
              <a:t>Dome Head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581" y="3312653"/>
            <a:ext cx="3591819" cy="2693864"/>
          </a:xfrm>
          <a:prstGeom prst="rect">
            <a:avLst/>
          </a:prstGeom>
        </p:spPr>
      </p:pic>
      <p:sp>
        <p:nvSpPr>
          <p:cNvPr id="32" name="Text Placeholder 13"/>
          <p:cNvSpPr txBox="1">
            <a:spLocks/>
          </p:cNvSpPr>
          <p:nvPr/>
        </p:nvSpPr>
        <p:spPr>
          <a:xfrm>
            <a:off x="5891014" y="5690731"/>
            <a:ext cx="2456952" cy="2101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t>Dressed Cavity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3060" y="5055246"/>
            <a:ext cx="5038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Components for He Jacketing for two cavities S103 and S104 were manufactured in house at BARC, Mumbai</a:t>
            </a:r>
          </a:p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He Jacketing followed by RF measurement and Pressure testing were done on the Dressed cavity prior to shipping to FNAL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199946-CBFE-4C3F-9841-6CD33C99FF57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021450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CF66-C5AA-4FEC-B6FE-39C0F29D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couplers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081E5-0337-41E7-84A2-9D65C7C16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EAA28-EB0C-4353-9D87-8744118A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7F385A-DB49-447B-835A-AFF3ACD49A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24388" y="2318354"/>
            <a:ext cx="5262119" cy="2695754"/>
          </a:xfrm>
          <a:prstGeom prst="rect">
            <a:avLst/>
          </a:prstGeom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1F30A96C-5903-439D-B08F-95B6BD86B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425" y="1035171"/>
            <a:ext cx="3181108" cy="2114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83190A-F8F5-4A94-81A4-167A50B34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02926" y="2234246"/>
            <a:ext cx="5262122" cy="2863970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A12C0F36-2F3D-4CDA-BFDE-5757D0E990E6}"/>
              </a:ext>
            </a:extLst>
          </p:cNvPr>
          <p:cNvSpPr txBox="1">
            <a:spLocks/>
          </p:cNvSpPr>
          <p:nvPr/>
        </p:nvSpPr>
        <p:spPr>
          <a:xfrm>
            <a:off x="5962892" y="3199435"/>
            <a:ext cx="3181108" cy="30202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8 vacuum end couplers were successfully: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QC inspected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qualified at room temperature on the RF test stand (10 kW full reflection)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cleaned and particle-free installed on cavities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qualified during integrated cavity tests in the Spoke Test Cryostat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078F-80FD-42BF-8EF7-CAE54FFB7E59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3800314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SSR1 Tuner and resonance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12/12/2017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D. Passarelli | 121.3.5-6 Linac - SSR1, SSR2 | SC Acceleration Modules and Cryogenics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3360" y="1155735"/>
            <a:ext cx="548007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Prototype SSR1 tuner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Design completed and one unit was prototyped 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Successfully tested at 293K and cold temperature</a:t>
            </a:r>
            <a:endParaRPr lang="en-US" sz="1600" i="1" dirty="0">
              <a:solidFill>
                <a:srgbClr val="505050"/>
              </a:solidFill>
              <a:latin typeface="Helvetica" panose="020B0604020202020204" pitchFamily="34" charset="0"/>
              <a:ea typeface="Geneva" pitchFamily="121" charset="-128"/>
              <a:cs typeface="Helvetica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Production SSR1 tuner</a:t>
            </a:r>
            <a:endParaRPr lang="en-US" sz="1600" b="1" dirty="0">
              <a:solidFill>
                <a:srgbClr val="505050"/>
              </a:solidFill>
              <a:latin typeface="Helvetica" panose="020B0604020202020204" pitchFamily="34" charset="0"/>
              <a:ea typeface="Geneva" pitchFamily="121" charset="-128"/>
              <a:cs typeface="Helvetica" panose="020B0604020202020204" pitchFamily="34" charset="0"/>
            </a:endParaRP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completed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out of 10 units was received and used for resonance control of SSR1 cavities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Active components for 1</a:t>
            </a:r>
            <a:r>
              <a:rPr lang="en-US" sz="16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cryomodule ( 9 electromechanical and 18 piezo actuators)  were tested at cold temperature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Geneva" charset="0"/>
              </a:rPr>
              <a:t>Charge #2</a:t>
            </a:r>
          </a:p>
        </p:txBody>
      </p:sp>
      <p:pic>
        <p:nvPicPr>
          <p:cNvPr id="21" name="Content Placehold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572" y="1053672"/>
            <a:ext cx="3238752" cy="21618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4677015"/>
            <a:ext cx="54800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Resonance control studies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Requirements: </a:t>
            </a:r>
            <a:r>
              <a:rPr lang="en-US" sz="14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microphonics</a:t>
            </a: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&lt;20 Hz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Good progress during cold tests at STC. </a:t>
            </a:r>
            <a:r>
              <a:rPr lang="en-US" sz="14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ResControl</a:t>
            </a: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algorithms, developed for ILC/</a:t>
            </a:r>
            <a:r>
              <a:rPr lang="en-US" sz="14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ProjectX</a:t>
            </a: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LCLS II, successfully applied and requirements are </a:t>
            </a:r>
            <a:r>
              <a:rPr lang="en-US" sz="1400" u="sng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nearly</a:t>
            </a: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achieved.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4572" y="2965371"/>
            <a:ext cx="3379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SSR1 cavity in the Spoke Test Cryostat (STC)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71EC3E4B-8FA7-4C69-825D-0E2BB5063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4572" y="3555987"/>
            <a:ext cx="3238752" cy="21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43C82-B9A1-4372-A6AD-61DC1A0A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2 cleanroom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F23FE-D057-4DDF-8053-610FF64D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036B-1E34-4333-BB70-8D06A4BD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4E6AE-620C-43C7-8B8F-A08883CAD1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9415" y="1151640"/>
            <a:ext cx="3359317" cy="2172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0BD9E4-0421-41AB-B62E-9558BCB457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1151640"/>
            <a:ext cx="2557387" cy="42752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A72287-86B4-41B0-A81E-7C8C41848F81}"/>
              </a:ext>
            </a:extLst>
          </p:cNvPr>
          <p:cNvSpPr/>
          <p:nvPr/>
        </p:nvSpPr>
        <p:spPr>
          <a:xfrm>
            <a:off x="165945" y="5682814"/>
            <a:ext cx="8512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Lab 2 cleanroom is a qualified facility for SRF activities: SSR1 string assembly</a:t>
            </a:r>
          </a:p>
        </p:txBody>
      </p:sp>
      <p:pic>
        <p:nvPicPr>
          <p:cNvPr id="11" name="IMG_20180516_144015115.jpg" descr="IMG_20180516_144015115.jpg">
            <a:extLst>
              <a:ext uri="{FF2B5EF4-FFF2-40B4-BE49-F238E27FC236}">
                <a16:creationId xmlns:a16="http://schemas.microsoft.com/office/drawing/2014/main" id="{F82FF4A8-967F-4658-B64F-B5197E4C2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0645" y="1146559"/>
            <a:ext cx="2407329" cy="4280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G_20180418_103628327.jpg" descr="IMG_20180418_103628327.jpg">
            <a:extLst>
              <a:ext uri="{FF2B5EF4-FFF2-40B4-BE49-F238E27FC236}">
                <a16:creationId xmlns:a16="http://schemas.microsoft.com/office/drawing/2014/main" id="{CF5CCBBD-07B5-4444-AD55-3B8850A804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9415" y="3405514"/>
            <a:ext cx="3361413" cy="202135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46EF8-2DC7-48A8-86D0-C49F56A7FAF2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87292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4DDFA-9482-4FDD-9898-1C2E2CE8B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cavities string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09A6A-8EC6-4923-AAD3-6F0701E2C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E72296-21CD-43CF-8718-81029D15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1A129B-3D9B-4272-B7FB-E5BB8E364BA0}"/>
              </a:ext>
            </a:extLst>
          </p:cNvPr>
          <p:cNvGrpSpPr/>
          <p:nvPr/>
        </p:nvGrpSpPr>
        <p:grpSpPr>
          <a:xfrm>
            <a:off x="44354" y="880790"/>
            <a:ext cx="9023446" cy="2215948"/>
            <a:chOff x="44354" y="1182708"/>
            <a:chExt cx="9023446" cy="2215948"/>
          </a:xfrm>
        </p:grpSpPr>
        <p:pic>
          <p:nvPicPr>
            <p:cNvPr id="7" name="Content Placeholder 6">
              <a:extLst>
                <a:ext uri="{FF2B5EF4-FFF2-40B4-BE49-F238E27FC236}">
                  <a16:creationId xmlns:a16="http://schemas.microsoft.com/office/drawing/2014/main" id="{D4D126E2-0428-4B93-9C97-FFC4AFB6B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1482" b="30825"/>
            <a:stretch/>
          </p:blipFill>
          <p:spPr>
            <a:xfrm>
              <a:off x="228600" y="1334573"/>
              <a:ext cx="8672513" cy="16174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1D8E84-83BD-43E4-ABF0-917FE2E01D5D}"/>
                </a:ext>
              </a:extLst>
            </p:cNvPr>
            <p:cNvSpPr txBox="1"/>
            <p:nvPr/>
          </p:nvSpPr>
          <p:spPr>
            <a:xfrm>
              <a:off x="966480" y="2580631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</a:t>
              </a:r>
            </a:p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Type 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7996FB-3B67-49F5-A439-14EFCA30A074}"/>
                </a:ext>
              </a:extLst>
            </p:cNvPr>
            <p:cNvSpPr txBox="1"/>
            <p:nvPr/>
          </p:nvSpPr>
          <p:spPr>
            <a:xfrm>
              <a:off x="1577340" y="2583018"/>
              <a:ext cx="640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 Type 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0A6A3F-9F0E-4EA0-BFF9-857153540E69}"/>
                </a:ext>
              </a:extLst>
            </p:cNvPr>
            <p:cNvSpPr txBox="1"/>
            <p:nvPr/>
          </p:nvSpPr>
          <p:spPr>
            <a:xfrm>
              <a:off x="7041558" y="1270711"/>
              <a:ext cx="978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Solenoid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4F3386-EA9C-4F5E-B69E-DBC851990212}"/>
                </a:ext>
              </a:extLst>
            </p:cNvPr>
            <p:cNvSpPr txBox="1"/>
            <p:nvPr/>
          </p:nvSpPr>
          <p:spPr>
            <a:xfrm>
              <a:off x="5479511" y="1270136"/>
              <a:ext cx="4961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C9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BPM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FEFFE09-AB6A-4E08-9C83-B0ACBF69952C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5727590" y="1516357"/>
              <a:ext cx="0" cy="4495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2CCE3D6-A3FD-4A37-991D-DE4D8CF4B70A}"/>
                </a:ext>
              </a:extLst>
            </p:cNvPr>
            <p:cNvCxnSpPr>
              <a:stCxn id="10" idx="2"/>
            </p:cNvCxnSpPr>
            <p:nvPr/>
          </p:nvCxnSpPr>
          <p:spPr>
            <a:xfrm>
              <a:off x="7530659" y="1516932"/>
              <a:ext cx="5521" cy="373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52D7344-AA85-43D4-92B6-8596C83C7625}"/>
                </a:ext>
              </a:extLst>
            </p:cNvPr>
            <p:cNvCxnSpPr>
              <a:stCxn id="21" idx="0"/>
            </p:cNvCxnSpPr>
            <p:nvPr/>
          </p:nvCxnSpPr>
          <p:spPr>
            <a:xfrm flipH="1" flipV="1">
              <a:off x="370675" y="2573841"/>
              <a:ext cx="4427" cy="4247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55A7E2-8CB3-461E-A821-9E097D0547A5}"/>
                </a:ext>
              </a:extLst>
            </p:cNvPr>
            <p:cNvSpPr txBox="1"/>
            <p:nvPr/>
          </p:nvSpPr>
          <p:spPr>
            <a:xfrm>
              <a:off x="3551326" y="2583018"/>
              <a:ext cx="640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 Type 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B5AA55-5AEB-438C-A838-A9ADCC59EBE8}"/>
                </a:ext>
              </a:extLst>
            </p:cNvPr>
            <p:cNvSpPr txBox="1"/>
            <p:nvPr/>
          </p:nvSpPr>
          <p:spPr>
            <a:xfrm>
              <a:off x="5526045" y="2561879"/>
              <a:ext cx="640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 Type 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A534B2-E6F3-420B-8062-71E15941D74A}"/>
                </a:ext>
              </a:extLst>
            </p:cNvPr>
            <p:cNvSpPr txBox="1"/>
            <p:nvPr/>
          </p:nvSpPr>
          <p:spPr>
            <a:xfrm>
              <a:off x="7536180" y="2558750"/>
              <a:ext cx="640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 Type 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84DFE4-5529-406F-BC2D-10198729D61F}"/>
                </a:ext>
              </a:extLst>
            </p:cNvPr>
            <p:cNvSpPr txBox="1"/>
            <p:nvPr/>
          </p:nvSpPr>
          <p:spPr>
            <a:xfrm>
              <a:off x="2942894" y="2580631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</a:t>
              </a:r>
            </a:p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Type 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8DE38C-2FB2-4FD3-A7C4-4769F8B3E1CC}"/>
                </a:ext>
              </a:extLst>
            </p:cNvPr>
            <p:cNvSpPr txBox="1"/>
            <p:nvPr/>
          </p:nvSpPr>
          <p:spPr>
            <a:xfrm>
              <a:off x="4929629" y="2558750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</a:t>
              </a:r>
            </a:p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Type 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4DA744-36F2-49D4-AA0B-CBDE74592646}"/>
                </a:ext>
              </a:extLst>
            </p:cNvPr>
            <p:cNvSpPr txBox="1"/>
            <p:nvPr/>
          </p:nvSpPr>
          <p:spPr>
            <a:xfrm>
              <a:off x="6902712" y="2580631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</a:t>
              </a:r>
            </a:p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Type 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DD1E39-B5D8-4118-9537-C7F26C89CE7F}"/>
                </a:ext>
              </a:extLst>
            </p:cNvPr>
            <p:cNvSpPr txBox="1"/>
            <p:nvPr/>
          </p:nvSpPr>
          <p:spPr>
            <a:xfrm>
              <a:off x="44354" y="2998546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Gate Valve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8563689-EA66-4479-A330-F51F2CD9773D}"/>
                </a:ext>
              </a:extLst>
            </p:cNvPr>
            <p:cNvCxnSpPr/>
            <p:nvPr/>
          </p:nvCxnSpPr>
          <p:spPr>
            <a:xfrm flipV="1">
              <a:off x="8737053" y="2573840"/>
              <a:ext cx="0" cy="3907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44FB9D-5A4A-4B24-BF0E-4890BF4BF7E5}"/>
                </a:ext>
              </a:extLst>
            </p:cNvPr>
            <p:cNvSpPr txBox="1"/>
            <p:nvPr/>
          </p:nvSpPr>
          <p:spPr>
            <a:xfrm>
              <a:off x="8406305" y="2944000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Gate Valve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1EEEAA2-A8C0-4C9B-BC5A-B08FE7C51C5C}"/>
                </a:ext>
              </a:extLst>
            </p:cNvPr>
            <p:cNvCxnSpPr/>
            <p:nvPr/>
          </p:nvCxnSpPr>
          <p:spPr>
            <a:xfrm flipH="1" flipV="1">
              <a:off x="959270" y="2825594"/>
              <a:ext cx="1684" cy="1962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B34C2E-7E43-4F94-A5AB-DC128C332E0B}"/>
                </a:ext>
              </a:extLst>
            </p:cNvPr>
            <p:cNvSpPr txBox="1"/>
            <p:nvPr/>
          </p:nvSpPr>
          <p:spPr>
            <a:xfrm>
              <a:off x="570904" y="2988103"/>
              <a:ext cx="10570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Coupler</a:t>
              </a:r>
              <a:b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</a:br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(vacuum-end)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E72CC7-695A-4240-963A-8BEFB3F9E8C1}"/>
                </a:ext>
              </a:extLst>
            </p:cNvPr>
            <p:cNvSpPr txBox="1"/>
            <p:nvPr/>
          </p:nvSpPr>
          <p:spPr>
            <a:xfrm>
              <a:off x="6155639" y="1182708"/>
              <a:ext cx="1103845" cy="246221"/>
            </a:xfrm>
            <a:prstGeom prst="rect">
              <a:avLst/>
            </a:prstGeom>
            <a:noFill/>
            <a:ln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u="sng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IIFC SSR1 cavity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3B43618-6AE4-4914-8477-1F7D35C9DC95}"/>
                </a:ext>
              </a:extLst>
            </p:cNvPr>
            <p:cNvCxnSpPr/>
            <p:nvPr/>
          </p:nvCxnSpPr>
          <p:spPr>
            <a:xfrm flipH="1">
              <a:off x="6163859" y="1364450"/>
              <a:ext cx="141054" cy="132413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stealth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1CE223B-4EB9-43D3-A10F-AD9572887D89}"/>
              </a:ext>
            </a:extLst>
          </p:cNvPr>
          <p:cNvSpPr txBox="1"/>
          <p:nvPr/>
        </p:nvSpPr>
        <p:spPr>
          <a:xfrm>
            <a:off x="4991909" y="3086295"/>
            <a:ext cx="39599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04040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Currently working on the cavity string assembly in the Lab2 cleanroom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All string assembly components were subject QC inspections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Particle-free procedures were developed and validated by qualifying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Alignment is being performed using laser trackers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Possible design improvements have been identified and collected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/>
              </a:solidFill>
              <a:latin typeface="+mj-lt"/>
              <a:ea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/>
              </a:solidFill>
              <a:latin typeface="+mj-lt"/>
              <a:ea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/>
              </a:solidFill>
              <a:latin typeface="+mj-lt"/>
              <a:ea typeface="ＭＳ Ｐゴシック" charset="0"/>
            </a:endParaRPr>
          </a:p>
        </p:txBody>
      </p:sp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F439CFAD-EE48-4444-BA91-AF85412BB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86295"/>
            <a:ext cx="4763310" cy="3175540"/>
          </a:xfr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F9AB0A-9794-47D0-8B57-6B13A85C2142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605721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F6D4-904C-4866-8FAA-0D6227E1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cavities string assembly: preparation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C55BD0-C61A-4CFA-8F25-0542B1EB5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316" y="3629608"/>
            <a:ext cx="3745433" cy="249719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40E24-3DDB-40D1-A20F-84C195962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6F84D-D070-4761-9E9B-687FF129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57AEDC-5E1D-481B-82F3-AAF433CE42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309" y="861090"/>
            <a:ext cx="2248386" cy="26597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28AD87-A061-468F-8015-B7505786DC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18" y="861090"/>
            <a:ext cx="3745433" cy="2652829"/>
          </a:xfrm>
          <a:prstGeom prst="rect">
            <a:avLst/>
          </a:prstGeom>
        </p:spPr>
      </p:pic>
      <p:pic>
        <p:nvPicPr>
          <p:cNvPr id="1026" name="Picture 2" descr="https://lh3.googleusercontent.com/BmCeiiTrUMq5mIJzKGy_E9fryY-IlbxoreJbtqOKMZW9moqx-1kpFe-7aNpdYJCQ6-Qn4wPC2VbuiBX3eEJvIBzQhTfrGHat8PuCnlEfon_PVQaxb343yRYeqkYNctn_C1BfBQmpjQcA9AugHLTKt09gjB-nLAKv3ialhSeGVyP5WvBZM6oLvZkqoxDTGaZ9PXBYGH1twjmzShfCDpYHsua-ObT-3yGH_i4f293HE5phoc9_wIzyfktkdO1djsDCJiu64xiU_oQHaS_p-QoDoS4uvPyb_YV2Pc_ffXko5kK-j_UOOmoYCR29kwdT-YRBpxTmlI6ZAOVtwEy8Y2e-NzLfOkZC402Mb5kB4h2IHIfs1BjM02nJd5ogNPP8vkwg6KAbB80k-U8GV42wdltVeHmwL9jYT5k4Qhf1bvR4Ha68djvQfZD93RyMuU00HiFiX0_5HemIb6JlhmTGkpCMEdEHXVr_CTGd8Bj_cgutf0Ru-kMBwE2DlPVjbQ02_WeLMZb4i8lj08YEJQqToFncA1btzYCjGiQySPXtdu7TSID6xYWo5hXXXhqGK5Cqiot8y6uEbvJb4tg0wB_HiWPFjrbx-4PPvGv3rIOeJUfc11T7tq9qml7qUrfYbTuRnp0yKNnGuWDeQKYO5xm45OKLBY502Q=w691-h921-no">
            <a:extLst>
              <a:ext uri="{FF2B5EF4-FFF2-40B4-BE49-F238E27FC236}">
                <a16:creationId xmlns:a16="http://schemas.microsoft.com/office/drawing/2014/main" id="{6F0EF7A9-B0FC-4E20-A303-D8D2E31D9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728" y="861090"/>
            <a:ext cx="2248386" cy="26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400A43-EA1F-4A12-9C56-BB686D9D6B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277" y="3636559"/>
            <a:ext cx="3024206" cy="2497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826272-9C42-4C4F-9BD7-275B4726BD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56" y="3629606"/>
            <a:ext cx="1588989" cy="24971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8B120E-0268-4860-8F88-53D5FFB73392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183032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72BE1-9095-42AE-8900-45F05D47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BF18ED-C200-4CAA-A399-4631FB1B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87EB-A0C9-484F-8B31-6F776B50653F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CB1093-59EB-4CF5-A277-CC349021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5BC1D-CA49-440F-9A50-C6EF16D4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Scope/Deliverables</a:t>
            </a:r>
          </a:p>
          <a:p>
            <a:pPr lvl="1"/>
            <a:r>
              <a:rPr lang="en-US" dirty="0"/>
              <a:t>Including In-Kind Contributions from partners</a:t>
            </a:r>
          </a:p>
          <a:p>
            <a:r>
              <a:rPr lang="en-US" dirty="0"/>
              <a:t>Requirements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Preliminary Design, Maturity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Risks and Mitigations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94477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E6257-BBC7-4DFB-873A-BF63B9E04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Cryomodule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C9C96-37D7-4538-91C1-95B24F885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40084-DE64-4AE7-BEB6-5D76C7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52" name="Content Placeholder 5">
            <a:extLst>
              <a:ext uri="{FF2B5EF4-FFF2-40B4-BE49-F238E27FC236}">
                <a16:creationId xmlns:a16="http://schemas.microsoft.com/office/drawing/2014/main" id="{86B46400-B2B2-40FE-AC51-07BE42729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5242" y="1259633"/>
            <a:ext cx="4149145" cy="444676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1600EF4-52C2-4384-9032-124D34221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597" y="3242187"/>
            <a:ext cx="5231521" cy="194661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84044C8-8AD4-4194-A8DF-F65F5866264D}"/>
              </a:ext>
            </a:extLst>
          </p:cNvPr>
          <p:cNvSpPr txBox="1"/>
          <p:nvPr/>
        </p:nvSpPr>
        <p:spPr>
          <a:xfrm>
            <a:off x="541175" y="2591526"/>
            <a:ext cx="427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Conceptual layout of PIP-II CMs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9FD0D0-90CF-4DA1-8E4F-EAE88E65BD89}"/>
              </a:ext>
            </a:extLst>
          </p:cNvPr>
          <p:cNvSpPr txBox="1"/>
          <p:nvPr/>
        </p:nvSpPr>
        <p:spPr>
          <a:xfrm>
            <a:off x="5722485" y="5740839"/>
            <a:ext cx="317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SSR1 CM cross section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ADFEA2-7D9A-4C35-BBE2-4B00CDE0A590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3209338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C1F21-E363-40DE-89A0-2605E6A3C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Cryomodule: design maturity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137FF-2E1A-4D3E-851F-65E02301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D7762-4D63-450A-A679-E426E94A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FF7CFE-6F37-4D7F-89DD-CA61CE7FD1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06" y="3718006"/>
            <a:ext cx="3789378" cy="2631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09B638-4C29-4616-BFE8-67E676BA48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4" y="2232447"/>
            <a:ext cx="4111838" cy="179609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2E2C32-437B-4C12-8A67-298017DA30E1}"/>
              </a:ext>
            </a:extLst>
          </p:cNvPr>
          <p:cNvSpPr txBox="1">
            <a:spLocks/>
          </p:cNvSpPr>
          <p:nvPr/>
        </p:nvSpPr>
        <p:spPr>
          <a:xfrm>
            <a:off x="3873260" y="1095555"/>
            <a:ext cx="5189966" cy="48652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b="1" dirty="0"/>
              <a:t>SSR1 Cavity String assembly</a:t>
            </a:r>
          </a:p>
          <a:p>
            <a:pPr lvl="2"/>
            <a:r>
              <a:rPr lang="en-US" sz="1800" dirty="0"/>
              <a:t>Design: completed</a:t>
            </a:r>
          </a:p>
          <a:p>
            <a:pPr lvl="2"/>
            <a:r>
              <a:rPr lang="en-US" sz="1800" dirty="0"/>
              <a:t>Procurement: completed</a:t>
            </a:r>
          </a:p>
          <a:p>
            <a:pPr lvl="2"/>
            <a:r>
              <a:rPr lang="en-US" sz="1800" dirty="0"/>
              <a:t>Assembly is ongoing</a:t>
            </a:r>
          </a:p>
          <a:p>
            <a:pPr lvl="3"/>
            <a:r>
              <a:rPr lang="en-US" sz="1600" dirty="0"/>
              <a:t>Completion expected by Dec 21, 2018</a:t>
            </a:r>
          </a:p>
          <a:p>
            <a:pPr lvl="2"/>
            <a:endParaRPr lang="en-US" sz="1800" dirty="0"/>
          </a:p>
          <a:p>
            <a:pPr lvl="1"/>
            <a:r>
              <a:rPr lang="en-US" sz="1800" b="1" dirty="0"/>
              <a:t>SSR1 </a:t>
            </a:r>
            <a:r>
              <a:rPr lang="en-US" sz="1800" b="1" dirty="0" err="1"/>
              <a:t>Coldmass</a:t>
            </a:r>
            <a:endParaRPr lang="en-US" sz="1800" b="1" dirty="0"/>
          </a:p>
          <a:p>
            <a:pPr lvl="2"/>
            <a:r>
              <a:rPr lang="en-US" sz="1800" dirty="0"/>
              <a:t>Design: completed</a:t>
            </a:r>
          </a:p>
          <a:p>
            <a:pPr lvl="2"/>
            <a:r>
              <a:rPr lang="en-US" sz="1800" dirty="0"/>
              <a:t>Procurement: ongoing</a:t>
            </a:r>
          </a:p>
          <a:p>
            <a:pPr marL="914400" lvl="2" indent="0">
              <a:buNone/>
            </a:pPr>
            <a:endParaRPr lang="en-US" sz="1800" dirty="0"/>
          </a:p>
          <a:p>
            <a:pPr lvl="1"/>
            <a:endParaRPr lang="en-US" sz="1800" b="1" dirty="0"/>
          </a:p>
          <a:p>
            <a:pPr lvl="1"/>
            <a:r>
              <a:rPr lang="en-US" sz="1800" b="1" dirty="0"/>
              <a:t>SSR1 Top cryomodule assembly</a:t>
            </a:r>
          </a:p>
          <a:p>
            <a:pPr lvl="2"/>
            <a:r>
              <a:rPr lang="en-US" sz="1800" dirty="0"/>
              <a:t>Design: ready for FDR</a:t>
            </a:r>
          </a:p>
          <a:p>
            <a:pPr lvl="2"/>
            <a:r>
              <a:rPr lang="en-US" sz="1800" dirty="0"/>
              <a:t>Transportation tooling: in progress</a:t>
            </a:r>
            <a:endParaRPr lang="en-US" sz="1800" dirty="0">
              <a:highlight>
                <a:srgbClr val="FFFF00"/>
              </a:highlight>
            </a:endParaRPr>
          </a:p>
          <a:p>
            <a:pPr lvl="2"/>
            <a:r>
              <a:rPr lang="en-US" sz="1800" dirty="0"/>
              <a:t>Procurement: ongoing</a:t>
            </a:r>
          </a:p>
          <a:p>
            <a:pPr lvl="2"/>
            <a:r>
              <a:rPr lang="en-US" sz="1800" dirty="0"/>
              <a:t>Expected CM completion date </a:t>
            </a:r>
          </a:p>
          <a:p>
            <a:pPr lvl="3"/>
            <a:r>
              <a:rPr lang="en-US" sz="1600" dirty="0"/>
              <a:t>May 2019</a:t>
            </a:r>
          </a:p>
          <a:p>
            <a:pPr lvl="2"/>
            <a:r>
              <a:rPr lang="en-US" sz="1800" dirty="0"/>
              <a:t>Testing at PIP2IT</a:t>
            </a:r>
          </a:p>
          <a:p>
            <a:pPr lvl="2"/>
            <a:endParaRPr lang="en-US" sz="1800" dirty="0"/>
          </a:p>
          <a:p>
            <a:pPr marL="914400" lvl="2" indent="0">
              <a:buNone/>
            </a:pPr>
            <a:endParaRPr lang="en-US" sz="1800" dirty="0"/>
          </a:p>
          <a:p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56690A-2A92-4D2D-A833-238D08C76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69" y="1024669"/>
            <a:ext cx="3728007" cy="13434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62EDB7-0C4D-47A8-8247-52FE5C4F9D62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516230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4C813-C4B8-4181-8893-682EBD38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 assembly sequence</a:t>
            </a:r>
          </a:p>
        </p:txBody>
      </p:sp>
      <p:pic>
        <p:nvPicPr>
          <p:cNvPr id="6" name="Assembling_SSR1_cryomodule">
            <a:hlinkClick r:id="" action="ppaction://media"/>
            <a:extLst>
              <a:ext uri="{FF2B5EF4-FFF2-40B4-BE49-F238E27FC236}">
                <a16:creationId xmlns:a16="http://schemas.microsoft.com/office/drawing/2014/main" id="{FC92F79E-7597-46A7-A3FE-B9CD9ADFB9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861" y="1405286"/>
            <a:ext cx="8432395" cy="474331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18A9A-CEC8-435F-A4CF-9B05801BE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4C982-3083-4B3E-AE5D-86B60987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E70374-EB9C-458D-B444-164976F029A4}"/>
              </a:ext>
            </a:extLst>
          </p:cNvPr>
          <p:cNvSpPr/>
          <p:nvPr/>
        </p:nvSpPr>
        <p:spPr>
          <a:xfrm>
            <a:off x="-280373" y="881066"/>
            <a:ext cx="9321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50504E"/>
                </a:solidFill>
              </a:rPr>
              <a:t>Procedures for the final CM integration are currently being developed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10528-FA54-46A2-B008-159CC8DD171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3239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6D28-4316-44BB-B6D2-522A14BA6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F866-EB37-4252-BFBC-D33D088B3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794102" cy="49878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Documents revision controlled in Teamcenter: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FRS, TRS and ICD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2D drawings and 3D models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Reports of design reviews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P&amp;ID was created and constantly updated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Piping engineering note: ready for final review (pre-approval)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Vacuum vessel engineering note: pre-approved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Procurement specifications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C6DBE-E486-4912-B7DC-AF3F4564F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64A27-8045-4CE1-93B9-EDAB661C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0CA15-EF4D-4F2A-ADFC-12D9964AEF5D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1038782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FE6F-DE7A-46E3-8D35-CE05A56F3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cryomodules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9321B-0E54-489B-9200-6194FCB8D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31" y="3494422"/>
            <a:ext cx="8651581" cy="3604627"/>
          </a:xfrm>
        </p:spPr>
        <p:txBody>
          <a:bodyPr/>
          <a:lstStyle/>
          <a:p>
            <a:r>
              <a:rPr lang="en-US" sz="1800" b="1" dirty="0"/>
              <a:t>HBCAM (Brandeis </a:t>
            </a:r>
            <a:r>
              <a:rPr lang="en-US" sz="1800" b="1" dirty="0" err="1"/>
              <a:t>CAMera</a:t>
            </a:r>
            <a:r>
              <a:rPr lang="en-US" sz="1800" b="1" dirty="0"/>
              <a:t>) </a:t>
            </a:r>
            <a:r>
              <a:rPr lang="en-US" sz="1800" dirty="0"/>
              <a:t>will be employed for </a:t>
            </a:r>
            <a:r>
              <a:rPr lang="en-US" sz="1800" b="1" dirty="0"/>
              <a:t>monitoring the alignment </a:t>
            </a:r>
            <a:r>
              <a:rPr lang="en-US" sz="1800" dirty="0"/>
              <a:t>of solenoids and cavities during transportation and cooldown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6CD97-282C-4EA6-A0FC-3C0E3B18B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  <a:cs typeface="+mn-cs"/>
            </a:endParaRPr>
          </a:p>
        </p:txBody>
      </p:sp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97C5F203-ED3A-40D7-A89E-A12C90ED5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596" y="4086292"/>
            <a:ext cx="1762402" cy="170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7AB97-D992-4EA1-B8F6-423BC798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2740" y="3925325"/>
            <a:ext cx="2065557" cy="20242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0D6BB9-A911-4594-8D7B-338DDA31F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59" y="4223857"/>
            <a:ext cx="4833894" cy="16199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621D23-7AD4-4866-A48E-1DE2D6ADC5BF}"/>
              </a:ext>
            </a:extLst>
          </p:cNvPr>
          <p:cNvSpPr txBox="1"/>
          <p:nvPr/>
        </p:nvSpPr>
        <p:spPr>
          <a:xfrm>
            <a:off x="5051147" y="5870486"/>
            <a:ext cx="184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Targets frame model for the PIP-II cryomodule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E4DC72-C79A-476D-ADA8-A9C6A2DEB161}"/>
              </a:ext>
            </a:extLst>
          </p:cNvPr>
          <p:cNvCxnSpPr/>
          <p:nvPr/>
        </p:nvCxnSpPr>
        <p:spPr>
          <a:xfrm>
            <a:off x="6716110" y="4281914"/>
            <a:ext cx="95223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E7B7B-6956-40C7-8E2D-FA98930A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| PIP-II technical meeting</a:t>
            </a:r>
            <a:endParaRPr lang="en-US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1E1FB5-4461-4BFC-8ECA-02F7658F7DC4}"/>
              </a:ext>
            </a:extLst>
          </p:cNvPr>
          <p:cNvGrpSpPr/>
          <p:nvPr/>
        </p:nvGrpSpPr>
        <p:grpSpPr>
          <a:xfrm>
            <a:off x="4003493" y="912567"/>
            <a:ext cx="4897620" cy="2582825"/>
            <a:chOff x="0" y="2919720"/>
            <a:chExt cx="6400800" cy="33755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EF45F1A-D09F-4266-BAC2-218DDDA3C62B}"/>
                </a:ext>
              </a:extLst>
            </p:cNvPr>
            <p:cNvGrpSpPr/>
            <p:nvPr/>
          </p:nvGrpSpPr>
          <p:grpSpPr>
            <a:xfrm>
              <a:off x="0" y="2919720"/>
              <a:ext cx="6400800" cy="3375547"/>
              <a:chOff x="0" y="1098978"/>
              <a:chExt cx="6400800" cy="337554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30F46F0-658D-41C7-B7CB-EFAB44BAD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098978"/>
                <a:ext cx="6400800" cy="3375547"/>
              </a:xfrm>
              <a:prstGeom prst="rect">
                <a:avLst/>
              </a:prstGeom>
            </p:spPr>
          </p:pic>
          <p:pic>
            <p:nvPicPr>
              <p:cNvPr id="30" name="Picture 2" descr="FARO Laser Tracker">
                <a:extLst>
                  <a:ext uri="{FF2B5EF4-FFF2-40B4-BE49-F238E27FC236}">
                    <a16:creationId xmlns:a16="http://schemas.microsoft.com/office/drawing/2014/main" id="{B0DE5851-54BF-4FAE-A038-848B8FDC06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6225" y="1385016"/>
                <a:ext cx="879520" cy="10659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Freeform 40">
                <a:extLst>
                  <a:ext uri="{FF2B5EF4-FFF2-40B4-BE49-F238E27FC236}">
                    <a16:creationId xmlns:a16="http://schemas.microsoft.com/office/drawing/2014/main" id="{3E16E4DD-DFB8-42C8-B7B7-E7B82BCE6DAF}"/>
                  </a:ext>
                </a:extLst>
              </p:cNvPr>
              <p:cNvSpPr/>
              <p:nvPr/>
            </p:nvSpPr>
            <p:spPr>
              <a:xfrm>
                <a:off x="942109" y="1191491"/>
                <a:ext cx="4036291" cy="1985818"/>
              </a:xfrm>
              <a:custGeom>
                <a:avLst/>
                <a:gdLst>
                  <a:gd name="connsiteX0" fmla="*/ 628073 w 4036291"/>
                  <a:gd name="connsiteY0" fmla="*/ 277091 h 1985818"/>
                  <a:gd name="connsiteX1" fmla="*/ 4036291 w 4036291"/>
                  <a:gd name="connsiteY1" fmla="*/ 0 h 1985818"/>
                  <a:gd name="connsiteX2" fmla="*/ 0 w 4036291"/>
                  <a:gd name="connsiteY2" fmla="*/ 1985818 h 1985818"/>
                  <a:gd name="connsiteX3" fmla="*/ 628073 w 4036291"/>
                  <a:gd name="connsiteY3" fmla="*/ 277091 h 1985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36291" h="1985818">
                    <a:moveTo>
                      <a:pt x="628073" y="277091"/>
                    </a:moveTo>
                    <a:lnTo>
                      <a:pt x="4036291" y="0"/>
                    </a:lnTo>
                    <a:lnTo>
                      <a:pt x="0" y="1985818"/>
                    </a:lnTo>
                    <a:lnTo>
                      <a:pt x="628073" y="2770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096AA84-1BF3-44B6-AC61-BBAD01885BD4}"/>
                  </a:ext>
                </a:extLst>
              </p:cNvPr>
              <p:cNvCxnSpPr/>
              <p:nvPr/>
            </p:nvCxnSpPr>
            <p:spPr>
              <a:xfrm flipV="1">
                <a:off x="424873" y="1459346"/>
                <a:ext cx="5218545" cy="265083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026511F-F7B0-4099-8E65-B8CC546FAF20}"/>
                  </a:ext>
                </a:extLst>
              </p:cNvPr>
              <p:cNvSpPr/>
              <p:nvPr/>
            </p:nvSpPr>
            <p:spPr>
              <a:xfrm>
                <a:off x="1302327" y="4253542"/>
                <a:ext cx="96906" cy="974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7CEFDDD-CFA3-47AC-97A9-B95862A1889D}"/>
                  </a:ext>
                </a:extLst>
              </p:cNvPr>
              <p:cNvSpPr/>
              <p:nvPr/>
            </p:nvSpPr>
            <p:spPr>
              <a:xfrm>
                <a:off x="907992" y="4078464"/>
                <a:ext cx="96906" cy="974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B44A4D6-30E2-4463-B1BF-62E3B22AE869}"/>
                  </a:ext>
                </a:extLst>
              </p:cNvPr>
              <p:cNvSpPr/>
              <p:nvPr/>
            </p:nvSpPr>
            <p:spPr>
              <a:xfrm>
                <a:off x="1503180" y="4135185"/>
                <a:ext cx="96906" cy="974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13C9838-35F7-4BA6-BAA6-D8203AB91395}"/>
                  </a:ext>
                </a:extLst>
              </p:cNvPr>
              <p:cNvSpPr/>
              <p:nvPr/>
            </p:nvSpPr>
            <p:spPr>
              <a:xfrm>
                <a:off x="5546512" y="2135661"/>
                <a:ext cx="96906" cy="974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FDDB4CD-53A0-43B0-8E95-38ED62378582}"/>
                </a:ext>
              </a:extLst>
            </p:cNvPr>
            <p:cNvSpPr/>
            <p:nvPr/>
          </p:nvSpPr>
          <p:spPr>
            <a:xfrm>
              <a:off x="626283" y="5451245"/>
              <a:ext cx="96906" cy="974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F77F3F6-133F-4799-A329-607BA07DD1B3}"/>
              </a:ext>
            </a:extLst>
          </p:cNvPr>
          <p:cNvSpPr/>
          <p:nvPr/>
        </p:nvSpPr>
        <p:spPr>
          <a:xfrm>
            <a:off x="265432" y="914335"/>
            <a:ext cx="36284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trackers </a:t>
            </a: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will be used for the </a:t>
            </a:r>
            <a:r>
              <a:rPr lang="en-US" sz="1800" b="1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 alignment of cavities and solenoids</a:t>
            </a: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within the PIP-II alignment requirements, taking into account also the shifts due to cooldown.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AD54A0-0615-49BA-8C2F-8853BC843B7B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823848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175E0-A794-4627-B5E7-E638687A3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 transportation tooling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9466-99BF-49AF-9A53-BC39B8D28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3463040" cy="498786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Mixed approach: FEM – </a:t>
            </a:r>
            <a:r>
              <a:rPr lang="en-US" sz="1600" dirty="0" err="1"/>
              <a:t>MultiBody</a:t>
            </a:r>
            <a:r>
              <a:rPr lang="en-US" sz="1600" dirty="0"/>
              <a:t>. </a:t>
            </a:r>
            <a:br>
              <a:rPr lang="en-US" sz="1600" dirty="0"/>
            </a:br>
            <a:r>
              <a:rPr lang="en-US" sz="1600" dirty="0"/>
              <a:t>Assembly stiffness is computed through FE analysis (small components are simulated as lamped springs/masses) and then imported and combined in multi-body analysis: </a:t>
            </a:r>
            <a:r>
              <a:rPr lang="en-US" sz="1600" dirty="0">
                <a:sym typeface="Wingdings" panose="05000000000000000000" pitchFamily="2" charset="2"/>
              </a:rPr>
              <a:t>suspension system optimization, assembly dynamic characterization for transportation tooling </a:t>
            </a:r>
            <a:r>
              <a:rPr lang="en-US" sz="1600" dirty="0" err="1">
                <a:sym typeface="Wingdings" panose="05000000000000000000" pitchFamily="2" charset="2"/>
              </a:rPr>
              <a:t>desing</a:t>
            </a:r>
            <a:endParaRPr lang="en-US" sz="1600" dirty="0"/>
          </a:p>
          <a:p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9FFB8-E9E1-4044-B317-A22AB8C7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33887-D03A-4EB0-B62F-C1BD1DADA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pic>
        <p:nvPicPr>
          <p:cNvPr id="6" name="Immagine 16">
            <a:extLst>
              <a:ext uri="{FF2B5EF4-FFF2-40B4-BE49-F238E27FC236}">
                <a16:creationId xmlns:a16="http://schemas.microsoft.com/office/drawing/2014/main" id="{F0BBA57B-3D8C-4F86-BA99-1513300CBD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250" y="3410338"/>
            <a:ext cx="4217733" cy="2800624"/>
          </a:xfrm>
          <a:prstGeom prst="rect">
            <a:avLst/>
          </a:prstGeom>
        </p:spPr>
      </p:pic>
      <p:pic>
        <p:nvPicPr>
          <p:cNvPr id="7" name="cavities_oscillation_and_vessel_deformation_MB">
            <a:hlinkClick r:id="" action="ppaction://media"/>
            <a:extLst>
              <a:ext uri="{FF2B5EF4-FFF2-40B4-BE49-F238E27FC236}">
                <a16:creationId xmlns:a16="http://schemas.microsoft.com/office/drawing/2014/main" id="{CF70F322-7498-4E2A-94F8-24264DB344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3113" y="3410338"/>
            <a:ext cx="3625252" cy="2800624"/>
          </a:xfrm>
          <a:prstGeom prst="rect">
            <a:avLst/>
          </a:prstGeom>
        </p:spPr>
      </p:pic>
      <p:sp>
        <p:nvSpPr>
          <p:cNvPr id="8" name="Freccia a destra 10">
            <a:extLst>
              <a:ext uri="{FF2B5EF4-FFF2-40B4-BE49-F238E27FC236}">
                <a16:creationId xmlns:a16="http://schemas.microsoft.com/office/drawing/2014/main" id="{75954DAE-E150-49FB-8EAA-7D5925E7CC64}"/>
              </a:ext>
            </a:extLst>
          </p:cNvPr>
          <p:cNvSpPr/>
          <p:nvPr/>
        </p:nvSpPr>
        <p:spPr>
          <a:xfrm>
            <a:off x="4511618" y="4650237"/>
            <a:ext cx="607758" cy="381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FreeFree_7">
            <a:hlinkClick r:id="" action="ppaction://media"/>
            <a:extLst>
              <a:ext uri="{FF2B5EF4-FFF2-40B4-BE49-F238E27FC236}">
                <a16:creationId xmlns:a16="http://schemas.microsoft.com/office/drawing/2014/main" id="{AFCFB558-2836-4ECD-B77E-CC27FC2E33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9578" r="26713"/>
          <a:stretch/>
        </p:blipFill>
        <p:spPr>
          <a:xfrm>
            <a:off x="3691641" y="996881"/>
            <a:ext cx="2423161" cy="1994400"/>
          </a:xfrm>
          <a:prstGeom prst="rect">
            <a:avLst/>
          </a:prstGeom>
        </p:spPr>
      </p:pic>
      <p:pic>
        <p:nvPicPr>
          <p:cNvPr id="10" name="free_free_28_MB">
            <a:hlinkClick r:id="" action="ppaction://media"/>
            <a:extLst>
              <a:ext uri="{FF2B5EF4-FFF2-40B4-BE49-F238E27FC236}">
                <a16:creationId xmlns:a16="http://schemas.microsoft.com/office/drawing/2014/main" id="{2A19B0FC-2483-4166-85E9-0DDFD7DE58A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3595" r="6864"/>
          <a:stretch>
            <a:fillRect/>
          </a:stretch>
        </p:blipFill>
        <p:spPr>
          <a:xfrm>
            <a:off x="6419106" y="996881"/>
            <a:ext cx="2382830" cy="1994400"/>
          </a:xfrm>
          <a:prstGeom prst="rect">
            <a:avLst/>
          </a:prstGeom>
        </p:spPr>
      </p:pic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D606BCAB-A550-4D24-BCB8-4BEAB3169BA6}"/>
              </a:ext>
            </a:extLst>
          </p:cNvPr>
          <p:cNvSpPr txBox="1"/>
          <p:nvPr/>
        </p:nvSpPr>
        <p:spPr>
          <a:xfrm>
            <a:off x="4948936" y="2656142"/>
            <a:ext cx="126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FEM: 240 s</a:t>
            </a:r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25E572EF-63E6-42D2-B906-52682D545ECB}"/>
              </a:ext>
            </a:extLst>
          </p:cNvPr>
          <p:cNvSpPr txBox="1"/>
          <p:nvPr/>
        </p:nvSpPr>
        <p:spPr>
          <a:xfrm>
            <a:off x="7831212" y="2628269"/>
            <a:ext cx="101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MB: 20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F09669-0761-4C48-AA26-700D98FA7F61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55318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B10B-313C-408B-956A-F9BAE0134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SSR2 </a:t>
            </a:r>
            <a:r>
              <a:rPr lang="en-US" dirty="0"/>
              <a:t>Preliminary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9ECB9-F022-46E1-A972-409330128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Cavity</a:t>
            </a:r>
          </a:p>
          <a:p>
            <a:pPr lvl="1"/>
            <a:r>
              <a:rPr lang="en-US" dirty="0"/>
              <a:t>RF design optimization and structural design is ongoing together with our partners (integrated team)</a:t>
            </a:r>
          </a:p>
          <a:p>
            <a:pPr lvl="1"/>
            <a:r>
              <a:rPr lang="en-US" dirty="0"/>
              <a:t>PDR is planned in March 2019</a:t>
            </a:r>
          </a:p>
          <a:p>
            <a:r>
              <a:rPr lang="en-US" dirty="0"/>
              <a:t>Coupler</a:t>
            </a:r>
          </a:p>
          <a:p>
            <a:pPr lvl="1"/>
            <a:r>
              <a:rPr lang="en-US" dirty="0"/>
              <a:t>RF and structural design is being developed incorporating lessons learned from SSR1 couplers experience</a:t>
            </a:r>
          </a:p>
          <a:p>
            <a:r>
              <a:rPr lang="en-US" dirty="0"/>
              <a:t>Tuner</a:t>
            </a:r>
          </a:p>
          <a:p>
            <a:pPr lvl="1"/>
            <a:r>
              <a:rPr lang="en-US" dirty="0"/>
              <a:t>An evaluation to adapt SSR1 tuner design is ongoing</a:t>
            </a:r>
          </a:p>
          <a:p>
            <a:r>
              <a:rPr lang="en-US" dirty="0"/>
              <a:t>Cryomodule</a:t>
            </a:r>
          </a:p>
          <a:p>
            <a:pPr lvl="1"/>
            <a:r>
              <a:rPr lang="en-US" dirty="0"/>
              <a:t>A conceptual model of the cryomodule is needed to check interfaces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E55B7-83E2-4C6C-B751-209FA91A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1C52F-DE94-48E8-9D20-85806D446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3C0F8-4258-4127-AEA7-23830D7F9142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718190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Project team is committed to construct PIP-II in a safe, environmentally respectful, and cost efficient manner that meets our stakeholder’s needs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dirty="0"/>
              <a:t>All activities will be in full compliance with Laboratory and DOE standards</a:t>
            </a:r>
            <a:endParaRPr lang="en-US" sz="1800" dirty="0"/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Fermi ES&amp;H Manual</a:t>
            </a:r>
          </a:p>
          <a:p>
            <a:pPr lvl="3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6"/>
                </a:solidFill>
              </a:rPr>
              <a:t>Pressure vessel compliance (Cavity/CM </a:t>
            </a:r>
            <a:r>
              <a:rPr lang="en-US" sz="1600" dirty="0" err="1">
                <a:solidFill>
                  <a:schemeClr val="accent6"/>
                </a:solidFill>
              </a:rPr>
              <a:t>warm&amp;cold</a:t>
            </a:r>
            <a:r>
              <a:rPr lang="en-US" sz="1600" dirty="0">
                <a:solidFill>
                  <a:schemeClr val="accent6"/>
                </a:solidFill>
              </a:rPr>
              <a:t> ops)</a:t>
            </a:r>
          </a:p>
          <a:p>
            <a:pPr lvl="4">
              <a:lnSpc>
                <a:spcPct val="150000"/>
              </a:lnSpc>
              <a:spcBef>
                <a:spcPts val="0"/>
              </a:spcBef>
            </a:pPr>
            <a:r>
              <a:rPr lang="en-US" sz="1600" dirty="0"/>
              <a:t>All SRF cavities must comply ES&amp;H Manual Chapter 5031.6</a:t>
            </a:r>
          </a:p>
          <a:p>
            <a:pPr lvl="4">
              <a:lnSpc>
                <a:spcPct val="150000"/>
              </a:lnSpc>
              <a:spcBef>
                <a:spcPts val="0"/>
              </a:spcBef>
            </a:pPr>
            <a:r>
              <a:rPr lang="en-US" sz="1600" dirty="0"/>
              <a:t>Cryogenic lines must comply ASME B31.3 for Pressure Piping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Division/Area specific Hazards Analyses and Training</a:t>
            </a:r>
            <a:r>
              <a:rPr lang="en-US" dirty="0"/>
              <a:t> </a:t>
            </a:r>
          </a:p>
          <a:p>
            <a:pPr lvl="3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6"/>
                </a:solidFill>
              </a:rPr>
              <a:t>Cryogenics exposure (Cavity/CM Testing)</a:t>
            </a:r>
          </a:p>
          <a:p>
            <a:pPr lvl="3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6"/>
                </a:solidFill>
              </a:rPr>
              <a:t>ODH (Cavity/CM Testing)</a:t>
            </a:r>
          </a:p>
          <a:p>
            <a:pPr lvl="3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6"/>
                </a:solidFill>
              </a:rPr>
              <a:t>Chemical/Acids (Cavity processing at ANL, controlled by ANL)</a:t>
            </a:r>
          </a:p>
          <a:p>
            <a:pPr lvl="3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6"/>
                </a:solidFill>
              </a:rPr>
              <a:t>Radiation (Cavity/CM testing)</a:t>
            </a:r>
          </a:p>
          <a:p>
            <a:pPr lvl="3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6"/>
                </a:solidFill>
              </a:rPr>
              <a:t>Material Handling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12/12/2017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D. Passarelli | 121.3.5-6 Linac - SSR1, SSR2 | SC Acceleration Modules and Cryogenics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#5</a:t>
            </a:r>
          </a:p>
        </p:txBody>
      </p:sp>
    </p:spTree>
    <p:extLst>
      <p:ext uri="{BB962C8B-B14F-4D97-AF65-F5344CB8AC3E}">
        <p14:creationId xmlns:p14="http://schemas.microsoft.com/office/powerpoint/2010/main" val="1937627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BB3A2-3990-4E5A-A95C-79C7387A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7ADBC-7F06-48B7-82AA-C17E7968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237AE2-D2FB-4F6C-B67E-A9F421E3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Quality Management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7B82A3-65FD-437F-9F00-852994C4D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Quality control</a:t>
            </a:r>
          </a:p>
          <a:p>
            <a:pPr lvl="2"/>
            <a:r>
              <a:rPr lang="en-US" dirty="0"/>
              <a:t>Procurement Quality / Supplier Quality are addressed by written procurement specifications and vendor visits</a:t>
            </a:r>
          </a:p>
          <a:p>
            <a:pPr lvl="2"/>
            <a:r>
              <a:rPr lang="en-US" dirty="0"/>
              <a:t>Incoming inspections are planned for all components (graded approach)</a:t>
            </a:r>
          </a:p>
          <a:p>
            <a:pPr lvl="2"/>
            <a:r>
              <a:rPr lang="en-US" dirty="0"/>
              <a:t>Acceptance testing are planned for critical sub-assemblies and documented in the Fermilab Vector database</a:t>
            </a:r>
          </a:p>
          <a:p>
            <a:pPr lvl="3"/>
            <a:r>
              <a:rPr lang="en-US" dirty="0"/>
              <a:t>Operating procedures</a:t>
            </a:r>
          </a:p>
          <a:p>
            <a:pPr lvl="3"/>
            <a:r>
              <a:rPr lang="en-US" dirty="0"/>
              <a:t>Travelers</a:t>
            </a:r>
          </a:p>
          <a:p>
            <a:pPr lvl="2"/>
            <a:r>
              <a:rPr lang="en-US" dirty="0"/>
              <a:t>Discrepancy reports and dispositions managed in Vector are used to address corrective actions</a:t>
            </a:r>
          </a:p>
          <a:p>
            <a:pPr lvl="1"/>
            <a:r>
              <a:rPr lang="en-US" dirty="0"/>
              <a:t>QA Expectations for Partners</a:t>
            </a:r>
          </a:p>
          <a:p>
            <a:pPr lvl="2"/>
            <a:r>
              <a:rPr lang="en-US" dirty="0"/>
              <a:t>Partners shall have same or equivalent QC plans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99F2F-E2F3-4AC5-A5AF-03DB4CA73AE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#6</a:t>
            </a:r>
          </a:p>
        </p:txBody>
      </p:sp>
    </p:spTree>
    <p:extLst>
      <p:ext uri="{BB962C8B-B14F-4D97-AF65-F5344CB8AC3E}">
        <p14:creationId xmlns:p14="http://schemas.microsoft.com/office/powerpoint/2010/main" val="3741209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B48E-6CBC-434E-8E6E-ABB4AD19A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Management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1284C-9BBB-4A7D-9406-0E347705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956D4-50CB-48AC-B09B-283696C4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39B9B-E044-4A41-B829-BC524160AD9B}"/>
              </a:ext>
            </a:extLst>
          </p:cNvPr>
          <p:cNvSpPr txBox="1"/>
          <p:nvPr/>
        </p:nvSpPr>
        <p:spPr>
          <a:xfrm>
            <a:off x="7188591" y="425321"/>
            <a:ext cx="181473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#2,7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6C07CD-6CE2-4B1B-B2E6-346970ECB248}"/>
              </a:ext>
            </a:extLst>
          </p:cNvPr>
          <p:cNvSpPr/>
          <p:nvPr/>
        </p:nvSpPr>
        <p:spPr>
          <a:xfrm>
            <a:off x="219460" y="5314476"/>
            <a:ext cx="118697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Risk Register</a:t>
            </a:r>
            <a:endParaRPr lang="en-US" sz="20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D37F72D-E9D9-4540-BB8C-4843A86BB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88856"/>
              </p:ext>
            </p:extLst>
          </p:nvPr>
        </p:nvGraphicFramePr>
        <p:xfrm>
          <a:off x="219460" y="1074507"/>
          <a:ext cx="8783863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093">
                  <a:extLst>
                    <a:ext uri="{9D8B030D-6E8A-4147-A177-3AD203B41FA5}">
                      <a16:colId xmlns:a16="http://schemas.microsoft.com/office/drawing/2014/main" val="101332087"/>
                    </a:ext>
                  </a:extLst>
                </a:gridCol>
                <a:gridCol w="1681773">
                  <a:extLst>
                    <a:ext uri="{9D8B030D-6E8A-4147-A177-3AD203B41FA5}">
                      <a16:colId xmlns:a16="http://schemas.microsoft.com/office/drawing/2014/main" val="496337781"/>
                    </a:ext>
                  </a:extLst>
                </a:gridCol>
                <a:gridCol w="1499700">
                  <a:extLst>
                    <a:ext uri="{9D8B030D-6E8A-4147-A177-3AD203B41FA5}">
                      <a16:colId xmlns:a16="http://schemas.microsoft.com/office/drawing/2014/main" val="3919957666"/>
                    </a:ext>
                  </a:extLst>
                </a:gridCol>
                <a:gridCol w="4524297">
                  <a:extLst>
                    <a:ext uri="{9D8B030D-6E8A-4147-A177-3AD203B41FA5}">
                      <a16:colId xmlns:a16="http://schemas.microsoft.com/office/drawing/2014/main" val="2557163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Risk 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Risk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Summary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63779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RT-121-02-003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Underestimated resources for design optimization of SSR1 CM (1)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If the SSR1 CM (1) does not meet technical performance requirements during PIP2IT testing, then the module must be removed from the PIP2IT beamline and a repair strategy implemented that may include cold-mass disassembly which will jeopardize PIP2IT testing plans, CM assembly of the HB650 CM(1), and delay the final designs of the SSR2 CM.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6703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RT-121-02-003-C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Underestimated resources for design optimization of SSR2 CM (1)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If the SSR2 CM (1) does not meet technical performance requirements during PIP2IT testing, then the module must be removed from the PIP2IT beamline and a repair strategy implemented that may include cold-mass disassembly which will jeopardize PIP2IT testing plans and delay the final designs of the SSR2 CM.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92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28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8EB04-0120-46CD-A838-4767E7CE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6F1D6-5CFE-4ACC-ADFE-82AD0B31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AC5548-9045-49E8-8063-55BAE1E5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9110BC-B0A2-424D-BAC8-42CDD0BCE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Donato Passarelli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L3 Manager for SSR cavities and cryomodules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Group Leader, Mechanical Engineering in APS-TD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Working in the </a:t>
            </a:r>
            <a:r>
              <a:rPr lang="en-US" sz="2000"/>
              <a:t>SRF field (SSR at FNAL) </a:t>
            </a:r>
            <a:r>
              <a:rPr lang="en-US" sz="2000" dirty="0"/>
              <a:t>since 2010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PhD in Mechanical Engineering on SSR1 cavities and tuner</a:t>
            </a:r>
          </a:p>
        </p:txBody>
      </p:sp>
    </p:spTree>
    <p:extLst>
      <p:ext uri="{BB962C8B-B14F-4D97-AF65-F5344CB8AC3E}">
        <p14:creationId xmlns:p14="http://schemas.microsoft.com/office/powerpoint/2010/main" val="2235056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F48D-6EF5-4619-A278-D05B290A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BEE0E-CDF0-426F-983E-E7E3C02F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FRS and ICD are defined and traceable in Teamcenter</a:t>
            </a:r>
          </a:p>
          <a:p>
            <a:pPr lvl="1"/>
            <a:r>
              <a:rPr lang="en-US" dirty="0"/>
              <a:t>Proto SSR1 CM</a:t>
            </a:r>
          </a:p>
          <a:p>
            <a:pPr lvl="2"/>
            <a:r>
              <a:rPr lang="en-US" dirty="0"/>
              <a:t>Results of Integrated tests of SSR1 cavity, coupler and tuner in the Spoke Test Cryostat meet/exceed the requirements</a:t>
            </a:r>
          </a:p>
          <a:p>
            <a:pPr lvl="2"/>
            <a:r>
              <a:rPr lang="en-US" dirty="0"/>
              <a:t>SSR1 cavity string assembly is currently being assembled in the cleanroom at Lab 2</a:t>
            </a:r>
          </a:p>
          <a:p>
            <a:pPr lvl="2"/>
            <a:r>
              <a:rPr lang="en-US" dirty="0"/>
              <a:t>Components and sub-assemblies for the final CM integration are in the procurement phase. Detailed assembly procedures and tooling are being developed. </a:t>
            </a:r>
          </a:p>
          <a:p>
            <a:pPr lvl="1"/>
            <a:r>
              <a:rPr lang="en-US" dirty="0"/>
              <a:t>Proto SSR2 CM</a:t>
            </a:r>
          </a:p>
          <a:p>
            <a:pPr lvl="2"/>
            <a:r>
              <a:rPr lang="en-US" dirty="0"/>
              <a:t>Cavity design is ongoing</a:t>
            </a:r>
          </a:p>
          <a:p>
            <a:pPr lvl="2"/>
            <a:r>
              <a:rPr lang="en-US" dirty="0"/>
              <a:t>Lessons learned from SSR1 experience will be applied</a:t>
            </a:r>
          </a:p>
          <a:p>
            <a:pPr lvl="1"/>
            <a:r>
              <a:rPr lang="en-US" dirty="0"/>
              <a:t>ESH and QA plans are in place</a:t>
            </a:r>
          </a:p>
          <a:p>
            <a:pPr lvl="1"/>
            <a:r>
              <a:rPr lang="en-US" dirty="0"/>
              <a:t>Risks are understood and tracked in the risk register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71AFE-3689-4927-A941-7826C7D2B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17D5E-AAE5-4AB0-8735-AB2E2380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3664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4FE99-4469-4F4B-811E-A7749C97C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20ADD-8F11-4EF9-A9EB-D85BD716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E7386-4666-439D-9171-47FD0E6D6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31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65D373-80AA-4DC3-8DB1-1292C3642088}"/>
              </a:ext>
            </a:extLst>
          </p:cNvPr>
          <p:cNvSpPr/>
          <p:nvPr/>
        </p:nvSpPr>
        <p:spPr>
          <a:xfrm>
            <a:off x="222250" y="5642400"/>
            <a:ext cx="8678862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dirty="0"/>
              <a:t>We are on track for CD-2/3a and look forward to your feedback</a:t>
            </a:r>
          </a:p>
        </p:txBody>
      </p:sp>
      <p:pic>
        <p:nvPicPr>
          <p:cNvPr id="8" name="SSR1team.jpg" descr="SSR1team.jpg">
            <a:extLst>
              <a:ext uri="{FF2B5EF4-FFF2-40B4-BE49-F238E27FC236}">
                <a16:creationId xmlns:a16="http://schemas.microsoft.com/office/drawing/2014/main" id="{E395455E-21CB-4F37-B7B6-0B32F390F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992831"/>
            <a:ext cx="8672513" cy="4449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2123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D9253-5941-47FD-8CBD-C1A44BA7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1A8DF-3F5B-43E8-8AFF-D69191CA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32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2A80C1-4A22-4B21-AC37-2CE7881B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263289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855FE-8D25-4CC0-BE94-98B5FBEB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121.02.03 SSR Scope and Deliverables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C064-3D93-4421-BDE4-210861676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62433-15B3-46D3-B2D3-5B6436C5C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2644F9-278F-4F7B-82EA-9DFDB192FD7C}"/>
              </a:ext>
            </a:extLst>
          </p:cNvPr>
          <p:cNvGrpSpPr>
            <a:grpSpLocks noChangeAspect="1"/>
          </p:cNvGrpSpPr>
          <p:nvPr/>
        </p:nvGrpSpPr>
        <p:grpSpPr>
          <a:xfrm>
            <a:off x="2921516" y="1213928"/>
            <a:ext cx="6006048" cy="1705752"/>
            <a:chOff x="2017115" y="1297444"/>
            <a:chExt cx="5109770" cy="14512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55ED32-9A5D-4647-AF16-CB653E1DD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73" r="3323"/>
            <a:stretch/>
          </p:blipFill>
          <p:spPr>
            <a:xfrm>
              <a:off x="2017115" y="1313772"/>
              <a:ext cx="5109770" cy="1434876"/>
            </a:xfrm>
            <a:prstGeom prst="rect">
              <a:avLst/>
            </a:prstGeom>
          </p:spPr>
        </p:pic>
        <p:sp>
          <p:nvSpPr>
            <p:cNvPr id="8" name="Rounded Rectangle 8">
              <a:extLst>
                <a:ext uri="{FF2B5EF4-FFF2-40B4-BE49-F238E27FC236}">
                  <a16:creationId xmlns:a16="http://schemas.microsoft.com/office/drawing/2014/main" id="{D26D8923-4922-4DAE-A0EA-B67F2C117E15}"/>
                </a:ext>
              </a:extLst>
            </p:cNvPr>
            <p:cNvSpPr/>
            <p:nvPr/>
          </p:nvSpPr>
          <p:spPr>
            <a:xfrm>
              <a:off x="4434840" y="1297444"/>
              <a:ext cx="1288324" cy="368071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87D3D8D-BBE5-4BD3-94B3-D4DE9E0E0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565925"/>
              </p:ext>
            </p:extLst>
          </p:nvPr>
        </p:nvGraphicFramePr>
        <p:xfrm>
          <a:off x="308984" y="3216686"/>
          <a:ext cx="3878356" cy="26247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63725">
                  <a:extLst>
                    <a:ext uri="{9D8B030D-6E8A-4147-A177-3AD203B41FA5}">
                      <a16:colId xmlns:a16="http://schemas.microsoft.com/office/drawing/2014/main" val="2914799913"/>
                    </a:ext>
                  </a:extLst>
                </a:gridCol>
                <a:gridCol w="1009289">
                  <a:extLst>
                    <a:ext uri="{9D8B030D-6E8A-4147-A177-3AD203B41FA5}">
                      <a16:colId xmlns:a16="http://schemas.microsoft.com/office/drawing/2014/main" val="2227684404"/>
                    </a:ext>
                  </a:extLst>
                </a:gridCol>
                <a:gridCol w="1005342">
                  <a:extLst>
                    <a:ext uri="{9D8B030D-6E8A-4147-A177-3AD203B41FA5}">
                      <a16:colId xmlns:a16="http://schemas.microsoft.com/office/drawing/2014/main" val="2533625342"/>
                    </a:ext>
                  </a:extLst>
                </a:gridCol>
              </a:tblGrid>
              <a:tr h="666448">
                <a:tc>
                  <a:txBody>
                    <a:bodyPr/>
                    <a:lstStyle/>
                    <a:p>
                      <a:pPr marL="0" marR="0" indent="3810" algn="ctr" defTabSz="852488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8524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SSR1  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8524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SSR2  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664714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#</a:t>
                      </a:r>
                      <a:r>
                        <a:rPr lang="en-US" sz="1600" b="1" baseline="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CMs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1+2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1+7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943857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Cavities </a:t>
                      </a: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 CM</a:t>
                      </a:r>
                      <a:endParaRPr lang="en-US" sz="18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0660128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Solenoids </a:t>
                      </a:r>
                      <a:r>
                        <a:rPr lang="en-US" sz="1600" b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 CM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3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187136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configuration</a:t>
                      </a:r>
                      <a:b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c:</a:t>
                      </a:r>
                      <a:r>
                        <a:rPr lang="en-US" sz="1400" b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cavities; s: solenoids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4x (csc)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sccsccsc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334658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length</a:t>
                      </a:r>
                      <a:r>
                        <a:rPr lang="en-US" sz="1600" b="1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(m)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5.2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6.5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99448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2F20A2D-E196-4AA3-B739-C745617C3DC3}"/>
              </a:ext>
            </a:extLst>
          </p:cNvPr>
          <p:cNvSpPr/>
          <p:nvPr/>
        </p:nvSpPr>
        <p:spPr>
          <a:xfrm>
            <a:off x="222250" y="5950126"/>
            <a:ext cx="8781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Final scope will be delivery of tested CMs for installation into PIP-II tunnel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72D68F-CD07-44FA-95CF-5885AE69EC29}"/>
              </a:ext>
            </a:extLst>
          </p:cNvPr>
          <p:cNvGrpSpPr/>
          <p:nvPr/>
        </p:nvGrpSpPr>
        <p:grpSpPr>
          <a:xfrm>
            <a:off x="4568825" y="2983629"/>
            <a:ext cx="4713773" cy="2987354"/>
            <a:chOff x="4568825" y="2975003"/>
            <a:chExt cx="4713773" cy="2987354"/>
          </a:xfrm>
        </p:grpSpPr>
        <p:pic>
          <p:nvPicPr>
            <p:cNvPr id="9" name="Content Placeholder 11" descr="15-0309-01.jpg">
              <a:extLst>
                <a:ext uri="{FF2B5EF4-FFF2-40B4-BE49-F238E27FC236}">
                  <a16:creationId xmlns:a16="http://schemas.microsoft.com/office/drawing/2014/main" id="{44C9E6E4-ECA3-4AD7-9A08-6AA8EE10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8" b="99211" l="1125" r="96000">
                          <a14:foregroundMark x1="92625" y1="34911" x2="92625" y2="34911"/>
                          <a14:foregroundMark x1="89750" y1="29980" x2="89750" y2="29980"/>
                          <a14:foregroundMark x1="90375" y1="30769" x2="90375" y2="30769"/>
                          <a14:foregroundMark x1="66000" y1="70217" x2="66000" y2="70217"/>
                          <a14:foregroundMark x1="67125" y1="75542" x2="67125" y2="75542"/>
                          <a14:foregroundMark x1="77875" y1="71203" x2="77875" y2="71203"/>
                          <a14:foregroundMark x1="81875" y1="64300" x2="81875" y2="64300"/>
                          <a14:backgroundMark x1="79125" y1="69625" x2="79125" y2="69625"/>
                          <a14:backgroundMark x1="78000" y1="68047" x2="78000" y2="68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825" y="2975003"/>
              <a:ext cx="4713773" cy="2987354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EDA344-47F7-448A-B0BA-B184E320DF14}"/>
                </a:ext>
              </a:extLst>
            </p:cNvPr>
            <p:cNvSpPr/>
            <p:nvPr/>
          </p:nvSpPr>
          <p:spPr>
            <a:xfrm>
              <a:off x="7612214" y="5567264"/>
              <a:ext cx="153178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SSR1 cryomodule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1DE22A2-C9AC-476C-9F9E-33171717C228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0AA4D-15DD-476C-A5A5-2D4DACCAC969}"/>
              </a:ext>
            </a:extLst>
          </p:cNvPr>
          <p:cNvSpPr/>
          <p:nvPr/>
        </p:nvSpPr>
        <p:spPr>
          <a:xfrm>
            <a:off x="308984" y="1142698"/>
            <a:ext cx="26843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Design, procurement, fabrications and testing of the Single Spoke Resonator (SSR1, SSR2) cavities and cryomodules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8039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46FFA-EDF8-491D-8920-5F18DBCF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121.02.03 SSR Scope and Deliverables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CFBE-A307-422D-ABF2-CAF94AB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783D3-3F6D-4E7F-B69F-01243088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1FFC6E-691D-4D4C-AEF9-34557CD5D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704" y="2200671"/>
            <a:ext cx="2176172" cy="2176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2473A-BA63-40A6-8C75-4E8E8941588E}"/>
              </a:ext>
            </a:extLst>
          </p:cNvPr>
          <p:cNvSpPr txBox="1"/>
          <p:nvPr/>
        </p:nvSpPr>
        <p:spPr>
          <a:xfrm>
            <a:off x="228601" y="1242204"/>
            <a:ext cx="867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SSR1, SSR2 International Partners: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829109-E8EB-43DD-9C42-85FA9D2E53DF}"/>
              </a:ext>
            </a:extLst>
          </p:cNvPr>
          <p:cNvSpPr txBox="1"/>
          <p:nvPr/>
        </p:nvSpPr>
        <p:spPr>
          <a:xfrm>
            <a:off x="1838769" y="47790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E83D2-3502-4026-9DA4-BE11911056BC}"/>
              </a:ext>
            </a:extLst>
          </p:cNvPr>
          <p:cNvSpPr txBox="1"/>
          <p:nvPr/>
        </p:nvSpPr>
        <p:spPr>
          <a:xfrm>
            <a:off x="5933440" y="47790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726D48-3252-465D-96A3-36B635226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162" y="2418711"/>
            <a:ext cx="3330155" cy="19581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0FA410-E21F-4D16-8DA9-FA845A7E129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32850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0456-EBA5-4F19-A7FE-DE4D484D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121.02.03 SSR Scope and Deliverables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28252F5-7136-498D-82A2-B72CDF5294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277217"/>
              </p:ext>
            </p:extLst>
          </p:nvPr>
        </p:nvGraphicFramePr>
        <p:xfrm>
          <a:off x="4734563" y="968728"/>
          <a:ext cx="4266594" cy="474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962">
                  <a:extLst>
                    <a:ext uri="{9D8B030D-6E8A-4147-A177-3AD203B41FA5}">
                      <a16:colId xmlns:a16="http://schemas.microsoft.com/office/drawing/2014/main" val="599022943"/>
                    </a:ext>
                  </a:extLst>
                </a:gridCol>
                <a:gridCol w="923544">
                  <a:extLst>
                    <a:ext uri="{9D8B030D-6E8A-4147-A177-3AD203B41FA5}">
                      <a16:colId xmlns:a16="http://schemas.microsoft.com/office/drawing/2014/main" val="3015857683"/>
                    </a:ext>
                  </a:extLst>
                </a:gridCol>
                <a:gridCol w="841248">
                  <a:extLst>
                    <a:ext uri="{9D8B030D-6E8A-4147-A177-3AD203B41FA5}">
                      <a16:colId xmlns:a16="http://schemas.microsoft.com/office/drawing/2014/main" val="372420779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151918852"/>
                    </a:ext>
                  </a:extLst>
                </a:gridCol>
              </a:tblGrid>
              <a:tr h="646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Item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Quantities installed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DOE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Partners</a:t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R&amp;D &amp; Construction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116336132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SSR2 proto CM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282139845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Cryomodule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223550850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Jacketed Cavities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390303672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Couplers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186124630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Tuners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1455787916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SC Solenoids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1816023412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Cold BPMs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1324915296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SSR2 CM1-7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283972983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Cryomodule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174416614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Jacketed Cavities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40 + 5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590493589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Couplers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40 + 5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1962387428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Tuners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37 + 5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338894152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SC Solenoids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233524826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Cold BPMs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85674085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07651-B406-41BD-AAEA-BB5D334C1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71ECC-0ACA-4D59-8F2B-4DA67B97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EB3C0D3-E671-4A9D-B86F-0FEA95498A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567840"/>
              </p:ext>
            </p:extLst>
          </p:nvPr>
        </p:nvGraphicFramePr>
        <p:xfrm>
          <a:off x="212090" y="968728"/>
          <a:ext cx="4197349" cy="4746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670">
                  <a:extLst>
                    <a:ext uri="{9D8B030D-6E8A-4147-A177-3AD203B41FA5}">
                      <a16:colId xmlns:a16="http://schemas.microsoft.com/office/drawing/2014/main" val="330803429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3178323093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1922342029"/>
                    </a:ext>
                  </a:extLst>
                </a:gridCol>
                <a:gridCol w="1005839">
                  <a:extLst>
                    <a:ext uri="{9D8B030D-6E8A-4147-A177-3AD203B41FA5}">
                      <a16:colId xmlns:a16="http://schemas.microsoft.com/office/drawing/2014/main" val="2839358418"/>
                    </a:ext>
                  </a:extLst>
                </a:gridCol>
              </a:tblGrid>
              <a:tr h="6501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Item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Quantities installed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DOE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Partners</a:t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R&amp;D &amp; Construction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237170678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SSR1 proto CM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4236331069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Cryomodule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extLst>
                  <a:ext uri="{0D108BD9-81ED-4DB2-BD59-A6C34878D82A}">
                    <a16:rowId xmlns:a16="http://schemas.microsoft.com/office/drawing/2014/main" val="102296760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Jacketed Cavities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614519539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Couplers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37772494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Tuners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2147792448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SC Solenoids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79520637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Cold BPMs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1310012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SSR1 CM1-2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308823667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Cryomodule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203055945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Jacketed Cavities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833944227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Couplers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917274076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Tuners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242961503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SC Solenoids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8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2470731183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Cold BPMs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87890179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ED8FDB0-9E72-415F-8965-3025947ADB14}"/>
              </a:ext>
            </a:extLst>
          </p:cNvPr>
          <p:cNvSpPr txBox="1"/>
          <p:nvPr/>
        </p:nvSpPr>
        <p:spPr>
          <a:xfrm>
            <a:off x="228601" y="5831840"/>
            <a:ext cx="852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 assembly and final qualification testing at Fermilab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304349-85BF-4164-AFA2-36B23973D7D7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385913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E9EB-8419-49F7-B2CE-531A0035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121.02.03.02 SSR1 Scope and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617A-9C07-4818-A7F2-C83770C79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u="sng" dirty="0"/>
              <a:t>SSR1 Prototype CM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600" dirty="0"/>
              <a:t>FNAL scope: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Qualification of 8 jacketed cavities with coupler and tuner</a:t>
            </a:r>
          </a:p>
          <a:p>
            <a:pPr lvl="2">
              <a:lnSpc>
                <a:spcPct val="110000"/>
              </a:lnSpc>
            </a:pPr>
            <a:r>
              <a:rPr lang="en-US" sz="1600" dirty="0">
                <a:solidFill>
                  <a:schemeClr val="accent6"/>
                </a:solidFill>
              </a:rPr>
              <a:t>Complete procurement, QA/QC and integration of all cryomodule</a:t>
            </a:r>
            <a:r>
              <a:rPr lang="en-US" sz="1600" dirty="0"/>
              <a:t> components 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RF testing and verification of cryomodule performance at PIP2IT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600" dirty="0"/>
              <a:t>Partners deliverables: 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2 jacketed cavities, 2 tuners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600" dirty="0"/>
              <a:t>FNAL deliverables: </a:t>
            </a:r>
          </a:p>
          <a:p>
            <a:pPr lvl="2">
              <a:lnSpc>
                <a:spcPct val="110000"/>
              </a:lnSpc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delivery of tested and qualified proto SSR1 CM at PIP2IT</a:t>
            </a:r>
            <a:endParaRPr lang="en-US" sz="16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u="sng" dirty="0"/>
              <a:t>SSR1 Production CMs (1, 2)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600" dirty="0"/>
              <a:t>FNAL scope: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Finalization of design and procedures using lessons learned from proto CM</a:t>
            </a:r>
          </a:p>
          <a:p>
            <a:pPr lvl="2">
              <a:lnSpc>
                <a:spcPct val="110000"/>
              </a:lnSpc>
            </a:pPr>
            <a:r>
              <a:rPr lang="en-US" sz="1600" dirty="0">
                <a:solidFill>
                  <a:schemeClr val="accent6"/>
                </a:solidFill>
              </a:rPr>
              <a:t>Testing and qualification of 16 fully integrated cavities</a:t>
            </a:r>
          </a:p>
          <a:p>
            <a:pPr lvl="2">
              <a:lnSpc>
                <a:spcPct val="110000"/>
              </a:lnSpc>
            </a:pPr>
            <a:r>
              <a:rPr lang="en-US" sz="1600" dirty="0">
                <a:solidFill>
                  <a:schemeClr val="accent6"/>
                </a:solidFill>
              </a:rPr>
              <a:t>Procurement, QA/QC, assembly and integration of the full cryomodules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RF testing and verification of cryomodule performance at PIP2IT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600" dirty="0"/>
              <a:t>Partners deliverables: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18 Jacketed cavities, 16 tuners, 10 SC solenoids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600" dirty="0"/>
              <a:t>FNAL deliverables: </a:t>
            </a:r>
          </a:p>
          <a:p>
            <a:pPr lvl="2">
              <a:lnSpc>
                <a:spcPct val="110000"/>
              </a:lnSpc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delivery of 2 tested and qualified CMs for installation at PIP-II tunnel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CAC1F-96F8-42F1-BB57-092759AC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099AF-B000-437C-98A5-7329049D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77538-98B9-4017-B6A7-A825370797E6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169976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E9EB-8419-49F7-B2CE-531A0035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121.02.03.02 SSR2 Scope and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617A-9C07-4818-A7F2-C83770C79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23026"/>
            <a:ext cx="8672513" cy="52707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u="sng" dirty="0"/>
              <a:t>SSR2 Prototype CM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FNAL scope:</a:t>
            </a:r>
          </a:p>
          <a:p>
            <a:pPr lvl="2"/>
            <a:r>
              <a:rPr lang="en-US" sz="1500" dirty="0">
                <a:solidFill>
                  <a:schemeClr val="accent6"/>
                </a:solidFill>
              </a:rPr>
              <a:t>Design/support partners to design cavities and cryomodule components</a:t>
            </a:r>
          </a:p>
          <a:p>
            <a:pPr lvl="2"/>
            <a:r>
              <a:rPr lang="en-US" sz="1500" dirty="0">
                <a:solidFill>
                  <a:schemeClr val="accent6"/>
                </a:solidFill>
              </a:rPr>
              <a:t>Fabrication of prototype cavities, tuners, couplers </a:t>
            </a:r>
          </a:p>
          <a:p>
            <a:pPr lvl="2"/>
            <a:r>
              <a:rPr lang="en-US" sz="1500" dirty="0">
                <a:solidFill>
                  <a:schemeClr val="accent6"/>
                </a:solidFill>
              </a:rPr>
              <a:t>Testing and qualification of fully integrated cavities</a:t>
            </a:r>
          </a:p>
          <a:p>
            <a:pPr lvl="2"/>
            <a:r>
              <a:rPr lang="en-US" sz="1500" dirty="0">
                <a:solidFill>
                  <a:schemeClr val="accent6"/>
                </a:solidFill>
              </a:rPr>
              <a:t>Procurement, QA/QC, assembly and integration of all cryomodule</a:t>
            </a:r>
            <a:r>
              <a:rPr lang="en-US" sz="1500" dirty="0"/>
              <a:t> components </a:t>
            </a:r>
          </a:p>
          <a:p>
            <a:pPr lvl="2"/>
            <a:r>
              <a:rPr lang="en-US" sz="1500" dirty="0"/>
              <a:t>RF testing and verification of cryomodule performance at PIP2IT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Partners deliverables: </a:t>
            </a:r>
          </a:p>
          <a:p>
            <a:pPr lvl="2"/>
            <a:r>
              <a:rPr lang="en-US" sz="1500" dirty="0"/>
              <a:t>6 jacketed cavities, 6 tuners, 7 couplers, 4 SC solenoids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FNAL deliverables: </a:t>
            </a:r>
          </a:p>
          <a:p>
            <a:pPr lvl="2"/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tested and qualified proto SSR1 CM at PIP2IT</a:t>
            </a:r>
            <a:endParaRPr lang="en-US" sz="1500" dirty="0"/>
          </a:p>
          <a:p>
            <a:pPr>
              <a:spcBef>
                <a:spcPts val="600"/>
              </a:spcBef>
            </a:pPr>
            <a:r>
              <a:rPr lang="en-US" sz="1800" u="sng" dirty="0"/>
              <a:t>SSR2 Production CMs (1…7)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FNAL scope:</a:t>
            </a:r>
          </a:p>
          <a:p>
            <a:pPr lvl="2"/>
            <a:r>
              <a:rPr lang="en-US" sz="1500" dirty="0"/>
              <a:t>Finalization of design and procedures using lessons learned from proto CM</a:t>
            </a:r>
          </a:p>
          <a:p>
            <a:pPr lvl="2"/>
            <a:r>
              <a:rPr lang="en-US" sz="1500" dirty="0">
                <a:solidFill>
                  <a:schemeClr val="accent6"/>
                </a:solidFill>
              </a:rPr>
              <a:t>Testing and qualification of fully integrated cavities</a:t>
            </a:r>
          </a:p>
          <a:p>
            <a:pPr lvl="2"/>
            <a:r>
              <a:rPr lang="en-US" sz="1500" dirty="0">
                <a:solidFill>
                  <a:schemeClr val="accent6"/>
                </a:solidFill>
              </a:rPr>
              <a:t>Procurement (1…6), QA/QC, assembly and integration of the full cryomodules</a:t>
            </a:r>
          </a:p>
          <a:p>
            <a:pPr lvl="2"/>
            <a:r>
              <a:rPr lang="en-US" sz="1500" dirty="0"/>
              <a:t>RF testing and verification of cryomodule performance at PIP2IT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Partners deliverables:</a:t>
            </a:r>
          </a:p>
          <a:p>
            <a:pPr lvl="2"/>
            <a:r>
              <a:rPr lang="en-US" sz="1500" dirty="0"/>
              <a:t>45 jacketed cavities, 45 couplers, 42 tuners, 23 SC solenoids, all CM components for the 7</a:t>
            </a:r>
            <a:r>
              <a:rPr lang="en-US" sz="1500" baseline="30000" dirty="0"/>
              <a:t>th</a:t>
            </a:r>
            <a:r>
              <a:rPr lang="en-US" sz="1500" dirty="0"/>
              <a:t> CM 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FNAL deliverables: </a:t>
            </a:r>
          </a:p>
          <a:p>
            <a:pPr lvl="2"/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7 tested and qualified CMs for installation at PIP-II tunnel</a:t>
            </a: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CAC1F-96F8-42F1-BB57-092759AC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099AF-B000-437C-98A5-7329049D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C9DC0-279D-4D20-BC8F-6EDDDF44EF19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3507553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70FF-C858-4D30-A1C0-710DAB7E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12/4/2018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A47F7-54C5-4E5E-B945-7AD9CF7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121.02.03 System Requirements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6B229C-36CD-495F-9C8A-C909F37D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Functional Requirement Specification (FRS) are defined and traceable in Teamcenter: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SSR1 cryomodule: </a:t>
            </a:r>
            <a:r>
              <a:rPr lang="en-US" sz="1800" dirty="0">
                <a:solidFill>
                  <a:schemeClr val="accent4"/>
                </a:solidFill>
              </a:rPr>
              <a:t>TC# ED0001316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505050"/>
                </a:solidFill>
              </a:rPr>
              <a:t>SSR2 cryomodule: </a:t>
            </a:r>
            <a:r>
              <a:rPr lang="en-US" sz="1800" dirty="0">
                <a:solidFill>
                  <a:srgbClr val="AF272F"/>
                </a:solidFill>
              </a:rPr>
              <a:t>TC# ED0001829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8FC60-68FB-4350-8B25-5E0027ED0E58}"/>
              </a:ext>
            </a:extLst>
          </p:cNvPr>
          <p:cNvSpPr/>
          <p:nvPr/>
        </p:nvSpPr>
        <p:spPr>
          <a:xfrm>
            <a:off x="349003" y="6026502"/>
            <a:ext cx="8431706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>
              <a:spcBef>
                <a:spcPts val="100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E4E4E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Table of main cryomodules requirements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EB9D41A-576F-4EC8-B5AA-3DFD14A20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91786"/>
              </p:ext>
            </p:extLst>
          </p:nvPr>
        </p:nvGraphicFramePr>
        <p:xfrm>
          <a:off x="349003" y="2322513"/>
          <a:ext cx="843170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0972">
                  <a:extLst>
                    <a:ext uri="{9D8B030D-6E8A-4147-A177-3AD203B41FA5}">
                      <a16:colId xmlns:a16="http://schemas.microsoft.com/office/drawing/2014/main" val="3453292764"/>
                    </a:ext>
                  </a:extLst>
                </a:gridCol>
                <a:gridCol w="732155">
                  <a:extLst>
                    <a:ext uri="{9D8B030D-6E8A-4147-A177-3AD203B41FA5}">
                      <a16:colId xmlns:a16="http://schemas.microsoft.com/office/drawing/2014/main" val="2257559717"/>
                    </a:ext>
                  </a:extLst>
                </a:gridCol>
                <a:gridCol w="1377906">
                  <a:extLst>
                    <a:ext uri="{9D8B030D-6E8A-4147-A177-3AD203B41FA5}">
                      <a16:colId xmlns:a16="http://schemas.microsoft.com/office/drawing/2014/main" val="3462241460"/>
                    </a:ext>
                  </a:extLst>
                </a:gridCol>
                <a:gridCol w="1310673">
                  <a:extLst>
                    <a:ext uri="{9D8B030D-6E8A-4147-A177-3AD203B41FA5}">
                      <a16:colId xmlns:a16="http://schemas.microsoft.com/office/drawing/2014/main" val="2092327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 Cryomodule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SSR2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6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Energy for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10.3 to 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35 to 185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319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Cavities (solenoids) per cryomodule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 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596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Cryomodule flange-to-flange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≤ 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≤ 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590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 K heat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 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42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 K heat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 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8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30 – 50 K heat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 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 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617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Environmental magnetic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≤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≤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764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Transverse cavity (solenoids) alignment error, 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≤ 1 (0.5)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≤ 0.5 (0.5)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95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Angular cavity (solenoids) alignment error, 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≤ 5 (0.5)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≤ 5 (0.5)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23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66291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2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22352</TotalTime>
  <Words>2327</Words>
  <Application>Microsoft Office PowerPoint</Application>
  <PresentationFormat>On-screen Show (4:3)</PresentationFormat>
  <Paragraphs>676</Paragraphs>
  <Slides>32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ＭＳ Ｐゴシック</vt:lpstr>
      <vt:lpstr>ＭＳ Ｐゴシック</vt:lpstr>
      <vt:lpstr>Arial</vt:lpstr>
      <vt:lpstr>Calibri</vt:lpstr>
      <vt:lpstr>Geneva</vt:lpstr>
      <vt:lpstr>Helvetica</vt:lpstr>
      <vt:lpstr>Helvetica Neue</vt:lpstr>
      <vt:lpstr>Times New Roman</vt:lpstr>
      <vt:lpstr>Wingdings</vt:lpstr>
      <vt:lpstr>Fermilab_PPT_090815</vt:lpstr>
      <vt:lpstr>FermilabPartnerships_PPT_090915</vt:lpstr>
      <vt:lpstr>PowerPoint Presentation</vt:lpstr>
      <vt:lpstr>Outline</vt:lpstr>
      <vt:lpstr>About Me:</vt:lpstr>
      <vt:lpstr>121.02.03 SSR Scope and Deliverables</vt:lpstr>
      <vt:lpstr>121.02.03 SSR Scope and Deliverables</vt:lpstr>
      <vt:lpstr>121.02.03 SSR Scope and Deliverables</vt:lpstr>
      <vt:lpstr>121.02.03.02 SSR1 Scope and Deliverables</vt:lpstr>
      <vt:lpstr>121.02.03.02 SSR2 Scope and Deliverables</vt:lpstr>
      <vt:lpstr>121.02.03 System Requirements</vt:lpstr>
      <vt:lpstr>121.02.03 System Requirements</vt:lpstr>
      <vt:lpstr>121.02.03 Interfaces</vt:lpstr>
      <vt:lpstr>SSR1 cavities</vt:lpstr>
      <vt:lpstr>SSR1 cavities performance</vt:lpstr>
      <vt:lpstr>SSR1 cavities S103 and S104 from partners</vt:lpstr>
      <vt:lpstr>SSR1 couplers</vt:lpstr>
      <vt:lpstr>SSR1 Tuner and resonance control</vt:lpstr>
      <vt:lpstr>Lab 2 cleanroom</vt:lpstr>
      <vt:lpstr>SSR1 cavities string assembly</vt:lpstr>
      <vt:lpstr>SSR1 cavities string assembly: preparation</vt:lpstr>
      <vt:lpstr>SSR1 Cryomodule</vt:lpstr>
      <vt:lpstr>SSR1 Cryomodule: design maturity</vt:lpstr>
      <vt:lpstr>SSR1 CM assembly sequence</vt:lpstr>
      <vt:lpstr>SSR1 CM Documentation</vt:lpstr>
      <vt:lpstr>SSR1 cryomodules alignment</vt:lpstr>
      <vt:lpstr>SSR1 CM transportation tooling</vt:lpstr>
      <vt:lpstr>SSR2 Preliminary design</vt:lpstr>
      <vt:lpstr>ESH</vt:lpstr>
      <vt:lpstr>Quality Management</vt:lpstr>
      <vt:lpstr>Risk Management</vt:lpstr>
      <vt:lpstr>Summary</vt:lpstr>
      <vt:lpstr>Thank you for your attention 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Donato Passarelli x3932 15424N</cp:lastModifiedBy>
  <cp:revision>376</cp:revision>
  <cp:lastPrinted>2018-10-24T20:18:16Z</cp:lastPrinted>
  <dcterms:created xsi:type="dcterms:W3CDTF">2014-01-03T20:18:13Z</dcterms:created>
  <dcterms:modified xsi:type="dcterms:W3CDTF">2018-12-04T16:04:45Z</dcterms:modified>
</cp:coreProperties>
</file>